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C5F5-31B8-8631-400E-CE36D0E7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0F685-55AA-2DB9-4CB5-5B731F6AB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0C7A-29E6-288A-3493-23286B8D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53D-952A-1BC3-041B-18923F5F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545F-077B-2DF9-2F0A-8E5F57FF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927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73A4-DE3C-E0F3-AE16-834BC125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A5FB-4BE6-0533-E260-E3CCDA630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3742D-432F-540C-6206-9E58D376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BF37-FB65-5699-75C4-DB91EEF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41B5-E323-5732-4999-FC979108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324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B988-D6C6-1A91-5FDE-0F363635F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8EA7-691B-8066-B56E-CC578B2F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0521-183C-F834-7A43-A97D089E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9FB81-BBE6-8B0C-D580-23309D6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ACA-6941-C0A0-CE82-9B46BB82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688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4FA9-F874-BD39-5058-3DA8B14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807A-6677-D721-A703-8A1E04DE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35072-FEA3-00A5-DC44-F064794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C464-B30D-80F1-7F48-95CF6C84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5D44-C14E-DD9B-0304-C6FF18DE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69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9429-0365-89A9-1434-22A7D594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807B-525E-8A9C-23E2-69C4869C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2B8E-4FBE-4B74-6249-A66BDC33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DCE1-6E2B-311A-5400-DD85019B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D1E3-47E1-020F-B00A-CC2CF55F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52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2932-4DBD-E03F-D8CE-ABB47873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029A-9806-DFCE-7132-2C330D2A7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19E2E-F0AB-FE37-A72A-755BF1DB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C72AC-9D21-8BB4-6657-18B1FA06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1AC6B-FD74-DC2F-559C-968964E1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2457C-D22B-B5A9-0A08-D85ADACF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85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6CC1-AC3D-A682-2762-85757B2C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75DAE-78D8-2471-816B-779BE67DC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FC4CB-E949-26AF-C2C4-4A31BC60B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75C08-4683-B925-4D9D-82C0859E4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0042C-CC7C-0F52-BB66-D90505A35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ACAFB-1FB7-6DCB-5FF3-E9765F6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8C339-2B4C-A17E-333F-9D649418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65483-DEB4-2EC3-A523-3E6EA4B2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780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E233-2979-B1BE-F14D-628A4B68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1F871-1D58-B176-C566-EF8D4CE5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21B4C-614E-DC63-5DCA-170AE533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CDAE9-CDC3-118D-C2EA-CC5C4F4E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00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EDC85-A7D6-4283-FDDD-FD4C5062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69C-8692-D473-B7D0-A71448FB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17C7E-DD58-4083-4E07-95F13685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99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191-BD9E-0E7D-41C6-4D1704CC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FE53-FB38-DBD7-0209-076F01F3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65831-5FD9-91BC-38BE-2C90578A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41E5-0FC1-37E2-D16F-C752123A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28F1D-18BD-A28C-7785-7A04F489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EA755-FAF3-DAC5-B433-E138DDEA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44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23DF-0B40-42DE-DF6D-6B896A6B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EB3A1-8982-BA09-8FB0-152AD684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7E94-03C1-2D35-B62A-60608F4D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CFB9-0F9E-34DB-5647-320546A8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78EA-3C7A-8DA7-EF59-C01E9F26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B126-E5F2-91E9-C471-04FD71D9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898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13055-7652-0146-A3F0-8C04598E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AD93-6598-40E5-889B-37214C3A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EB3C-9C0F-D751-9FD3-90F05B50B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7CBE-0E51-4715-B979-C725E5A37DD4}" type="datetimeFigureOut">
              <a:rPr lang="th-TH" smtClean="0"/>
              <a:t>20/01/66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D6E1-EF81-D00A-39BF-93569BB0F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5F89-67E4-FC7D-6F02-640489D79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A743-4C9F-4632-825D-F3832B2C9F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172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3F4D-F773-4E7E-C0A0-9B016A61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8354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/>
              <a:t>Inventory report</a:t>
            </a:r>
            <a:endParaRPr lang="th-TH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525F8-D4DB-15B2-CF50-4A2FAA04D7B3}"/>
              </a:ext>
            </a:extLst>
          </p:cNvPr>
          <p:cNvSpPr txBox="1"/>
          <p:nvPr/>
        </p:nvSpPr>
        <p:spPr>
          <a:xfrm>
            <a:off x="5726096" y="6303146"/>
            <a:ext cx="646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Requirement by Nachai Paramesthanakorn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3084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FA7-8CD1-E95E-A161-871CBF7B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prepared file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76C7-1BB2-CE6A-DAB0-7582E93B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Master.xlsx</a:t>
            </a:r>
          </a:p>
          <a:p>
            <a:r>
              <a:rPr lang="en-US" dirty="0"/>
              <a:t>Monthly Transaction in of Jan-Dec 2022 </a:t>
            </a:r>
          </a:p>
          <a:p>
            <a:r>
              <a:rPr lang="en-US" dirty="0"/>
              <a:t>Monthly Transaction out of Jan-Dec 2022 </a:t>
            </a:r>
            <a:endParaRPr lang="th-TH" dirty="0"/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2A918-F28D-4705-8E88-F960A37C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709" y="750486"/>
            <a:ext cx="2076450" cy="5019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DA9BBF-964E-FECD-4116-2B2956DF511E}"/>
              </a:ext>
            </a:extLst>
          </p:cNvPr>
          <p:cNvSpPr/>
          <p:nvPr/>
        </p:nvSpPr>
        <p:spPr>
          <a:xfrm>
            <a:off x="7847860" y="818964"/>
            <a:ext cx="1890944" cy="244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3ADF7-D0A4-5C91-EE4F-EC47FF823E92}"/>
              </a:ext>
            </a:extLst>
          </p:cNvPr>
          <p:cNvSpPr/>
          <p:nvPr/>
        </p:nvSpPr>
        <p:spPr>
          <a:xfrm>
            <a:off x="7847860" y="3260323"/>
            <a:ext cx="1890944" cy="244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DF8D8-F943-5B4D-8386-CE4514C5D7D8}"/>
              </a:ext>
            </a:extLst>
          </p:cNvPr>
          <p:cNvCxnSpPr>
            <a:endCxn id="6" idx="1"/>
          </p:cNvCxnSpPr>
          <p:nvPr/>
        </p:nvCxnSpPr>
        <p:spPr>
          <a:xfrm flipV="1">
            <a:off x="6871317" y="2039644"/>
            <a:ext cx="976543" cy="46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6BF32-1F92-130A-91F4-2CB74434E99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71317" y="3260323"/>
            <a:ext cx="976543" cy="1220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F61D5D-6A45-0CF6-C5B3-17A5DFA7BA3F}"/>
              </a:ext>
            </a:extLst>
          </p:cNvPr>
          <p:cNvSpPr txBox="1"/>
          <p:nvPr/>
        </p:nvSpPr>
        <p:spPr>
          <a:xfrm>
            <a:off x="838200" y="5178462"/>
            <a:ext cx="529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condition: Manual run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326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89A9A-CCCF-4620-F49E-1EEC9235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6" y="1650106"/>
            <a:ext cx="7793370" cy="4842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77844-768A-374A-14A6-6AAACD0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Master.xlsx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B6635-4216-B2ED-C261-90E546547CA4}"/>
              </a:ext>
            </a:extLst>
          </p:cNvPr>
          <p:cNvSpPr txBox="1"/>
          <p:nvPr/>
        </p:nvSpPr>
        <p:spPr>
          <a:xfrm>
            <a:off x="7439487" y="479904"/>
            <a:ext cx="4101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ยังไม่รวม </a:t>
            </a:r>
            <a:r>
              <a:rPr lang="en-US" sz="2000" dirty="0"/>
              <a:t>VAT</a:t>
            </a:r>
          </a:p>
          <a:p>
            <a:endParaRPr lang="en-US" sz="2000" dirty="0"/>
          </a:p>
          <a:p>
            <a:r>
              <a:rPr lang="en-US" sz="2000" dirty="0"/>
              <a:t>** VAT 7% </a:t>
            </a:r>
            <a:r>
              <a:rPr lang="th-TH" sz="2000" dirty="0"/>
              <a:t>ของ </a:t>
            </a:r>
            <a:r>
              <a:rPr lang="en-US" sz="2000" dirty="0"/>
              <a:t>price/unit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2EC590-683E-6984-356A-9D02E2B1F59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44683" y="987736"/>
            <a:ext cx="594804" cy="938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2F8E-BABE-E2A0-C790-250FAA21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3" y="1"/>
            <a:ext cx="10182687" cy="710214"/>
          </a:xfrm>
        </p:spPr>
        <p:txBody>
          <a:bodyPr>
            <a:normAutofit/>
          </a:bodyPr>
          <a:lstStyle/>
          <a:p>
            <a:r>
              <a:rPr lang="en-US" sz="2400" dirty="0"/>
              <a:t>Input - Monthly transaction</a:t>
            </a:r>
            <a:endParaRPr lang="th-TH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3CE96DA-4ADE-25E0-F607-A4954AEA4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35" y="630316"/>
            <a:ext cx="8189651" cy="6134656"/>
          </a:xfrm>
        </p:spPr>
      </p:pic>
    </p:spTree>
    <p:extLst>
      <p:ext uri="{BB962C8B-B14F-4D97-AF65-F5344CB8AC3E}">
        <p14:creationId xmlns:p14="http://schemas.microsoft.com/office/powerpoint/2010/main" val="81210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4679-E251-3192-C9A6-2E009542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1EA4-1B3A-F16B-74F8-A0274A9C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รายงานสรุปรายการขายสินค้าแต่ละเดือน </a:t>
            </a:r>
            <a:r>
              <a:rPr lang="en-US" dirty="0"/>
              <a:t>(1 report/year )</a:t>
            </a:r>
            <a:endParaRPr lang="th-TH" dirty="0"/>
          </a:p>
          <a:p>
            <a:r>
              <a:rPr lang="th-TH" dirty="0"/>
              <a:t>รายงานสรุปจำนวนสินค้าคงคลังทั้งปี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7B0D7-9446-D6F7-50F7-679AE660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642731" cy="11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5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FFA6-E514-A43C-E1C0-3DFC9311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" y="166633"/>
            <a:ext cx="10515600" cy="380599"/>
          </a:xfrm>
        </p:spPr>
        <p:txBody>
          <a:bodyPr>
            <a:noAutofit/>
          </a:bodyPr>
          <a:lstStyle/>
          <a:p>
            <a:r>
              <a:rPr lang="th-TH" sz="3200" dirty="0"/>
              <a:t>รายงานสรุปรายการขายสินค้าแต่ละเดือน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1034E-FBB2-90F9-D3CF-068890234861}"/>
              </a:ext>
            </a:extLst>
          </p:cNvPr>
          <p:cNvSpPr txBox="1"/>
          <p:nvPr/>
        </p:nvSpPr>
        <p:spPr>
          <a:xfrm>
            <a:off x="519345" y="5299633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1600" dirty="0">
                <a:latin typeface="+mj-lt"/>
                <a:cs typeface="Angsana New" panose="02020603050405020304" pitchFamily="18" charset="-34"/>
              </a:rPr>
              <a:t>กรอกข้อมูลรวมรายการสินค้าจากไฟล์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transaction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แต่ละลงในชีทแต่ละเดือน ชื่อชีทใช้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format “MMM YYYY”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เช่น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JAN 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Column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จำนวนสินค้า ได้จากการรวมรายการขายสินค้าแต่ละชนิดในเดือนนั้น ๆ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Column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ราคาต่อหน่วยได้จาก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master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Column VAT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ได้จาก จำนวนสินค้า * ราคาต่อหน่วย * 0.07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Column Excluding VAT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 ได้จากการคำนวณ จำนวนสินค้า * ราคาต่อหน่วย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Column Including VAT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 ได้จากการ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Excluding VAT + VAT</a:t>
            </a:r>
            <a:endParaRPr lang="th-TH" sz="1600" dirty="0"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7B8A53-0C52-0F4D-9E06-821AA0CD9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15" y="659461"/>
            <a:ext cx="8176334" cy="449561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623ED4-59F7-82A8-28D7-916849701F8F}"/>
              </a:ext>
            </a:extLst>
          </p:cNvPr>
          <p:cNvSpPr/>
          <p:nvPr/>
        </p:nvSpPr>
        <p:spPr>
          <a:xfrm>
            <a:off x="2043121" y="4973510"/>
            <a:ext cx="513648" cy="189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877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FFA6-E514-A43C-E1C0-3DFC9311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" y="166633"/>
            <a:ext cx="10515600" cy="380599"/>
          </a:xfrm>
        </p:spPr>
        <p:txBody>
          <a:bodyPr>
            <a:noAutofit/>
          </a:bodyPr>
          <a:lstStyle/>
          <a:p>
            <a:r>
              <a:rPr lang="th-TH" sz="3200" dirty="0"/>
              <a:t>รายงานสรุปจำนวนสินค้าคงคลังทั้งปี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1034E-FBB2-90F9-D3CF-068890234861}"/>
              </a:ext>
            </a:extLst>
          </p:cNvPr>
          <p:cNvSpPr txBox="1"/>
          <p:nvPr/>
        </p:nvSpPr>
        <p:spPr>
          <a:xfrm>
            <a:off x="519344" y="5666537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Field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ยกยอดมา มาจาก ยอดคงเหลือของเดือนก่อนหน้า </a:t>
            </a:r>
            <a:r>
              <a:rPr lang="th-TH" sz="1600" i="1" dirty="0">
                <a:latin typeface="+mj-lt"/>
                <a:cs typeface="Angsana New" panose="02020603050405020304" pitchFamily="18" charset="-34"/>
              </a:rPr>
              <a:t>(ใช้ </a:t>
            </a:r>
            <a:r>
              <a:rPr lang="en-US" sz="1600" i="1" dirty="0">
                <a:latin typeface="+mj-lt"/>
                <a:cs typeface="Angsana New" panose="02020603050405020304" pitchFamily="18" charset="-34"/>
              </a:rPr>
              <a:t>‘</a:t>
            </a:r>
            <a:r>
              <a:rPr lang="th-TH" sz="1600" i="1" dirty="0">
                <a:latin typeface="+mj-lt"/>
                <a:cs typeface="Angsana New" panose="02020603050405020304" pitchFamily="18" charset="-34"/>
              </a:rPr>
              <a:t>จำนวนสินค้ายกยอดจากปีก่อน</a:t>
            </a:r>
            <a:r>
              <a:rPr lang="en-US" sz="1600" i="1" dirty="0">
                <a:latin typeface="+mj-lt"/>
                <a:cs typeface="Angsana New" panose="02020603050405020304" pitchFamily="18" charset="-34"/>
              </a:rPr>
              <a:t>’</a:t>
            </a:r>
            <a:r>
              <a:rPr lang="th-TH" sz="1600" i="1" dirty="0">
                <a:latin typeface="+mj-lt"/>
                <a:cs typeface="Angsana New" panose="02020603050405020304" pitchFamily="18" charset="-34"/>
              </a:rPr>
              <a:t> </a:t>
            </a:r>
            <a:r>
              <a:rPr lang="en-US" sz="1600" i="1" dirty="0">
                <a:latin typeface="+mj-lt"/>
                <a:cs typeface="Angsana New" panose="02020603050405020304" pitchFamily="18" charset="-34"/>
              </a:rPr>
              <a:t>column D </a:t>
            </a:r>
            <a:r>
              <a:rPr lang="th-TH" sz="1600" i="1" dirty="0">
                <a:latin typeface="+mj-lt"/>
                <a:cs typeface="Angsana New" panose="02020603050405020304" pitchFamily="18" charset="-34"/>
              </a:rPr>
              <a:t>เป็น ค่ายกยอกมาในเดือนมกราคม)</a:t>
            </a:r>
            <a:endParaRPr lang="th-TH" sz="1600" dirty="0">
              <a:latin typeface="+mj-lt"/>
              <a:cs typeface="Angsana New" panose="02020603050405020304" pitchFamily="18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Field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เบิกออก มาจาก ผลรวมจำนวนสินค้าที่ขายในแต่ละเดือน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Field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รับเข้า มาจาก ผลรวมจำนวนสินค้าที่รับเข้าในแต่ละเดือน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Field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คงเหลือ มาจาก ยอดรับเข้า + คงเหลือของเดือนก่อนหน้า  - เบิกออก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E78BF10-FC53-5F38-3AC0-DF9CE4FE3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44" y="727369"/>
            <a:ext cx="8995729" cy="4759031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4EC537-1D9C-E510-B06D-1251EDC5650C}"/>
              </a:ext>
            </a:extLst>
          </p:cNvPr>
          <p:cNvSpPr/>
          <p:nvPr/>
        </p:nvSpPr>
        <p:spPr>
          <a:xfrm>
            <a:off x="3923930" y="1260629"/>
            <a:ext cx="1811045" cy="470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0992D8-F1F9-D373-22E4-D2A96E4559E9}"/>
              </a:ext>
            </a:extLst>
          </p:cNvPr>
          <p:cNvCxnSpPr>
            <a:cxnSpLocks/>
          </p:cNvCxnSpPr>
          <p:nvPr/>
        </p:nvCxnSpPr>
        <p:spPr>
          <a:xfrm flipV="1">
            <a:off x="3027285" y="1731146"/>
            <a:ext cx="1038688" cy="386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95677A-AFA0-BBEF-1E22-65391C9CCF6C}"/>
              </a:ext>
            </a:extLst>
          </p:cNvPr>
          <p:cNvSpPr txBox="1"/>
          <p:nvPr/>
        </p:nvSpPr>
        <p:spPr>
          <a:xfrm>
            <a:off x="9596761" y="2663301"/>
            <a:ext cx="2281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กำหนดให้จำนวนสินค้ายกยอดมาจาดปีก่อนเป็น 0</a:t>
            </a:r>
          </a:p>
        </p:txBody>
      </p:sp>
    </p:spTree>
    <p:extLst>
      <p:ext uri="{BB962C8B-B14F-4D97-AF65-F5344CB8AC3E}">
        <p14:creationId xmlns:p14="http://schemas.microsoft.com/office/powerpoint/2010/main" val="77752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FFA6-E514-A43C-E1C0-3DFC9311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" y="166633"/>
            <a:ext cx="10515600" cy="380599"/>
          </a:xfrm>
        </p:spPr>
        <p:txBody>
          <a:bodyPr>
            <a:noAutofit/>
          </a:bodyPr>
          <a:lstStyle/>
          <a:p>
            <a:r>
              <a:rPr lang="th-TH" sz="3200" dirty="0"/>
              <a:t>รายงานสรุปจำนวนสินค้าคงคลังทั้งปี </a:t>
            </a:r>
            <a:r>
              <a:rPr lang="en-US" sz="3200" dirty="0"/>
              <a:t>(</a:t>
            </a:r>
            <a:r>
              <a:rPr lang="th-TH" sz="3200" dirty="0"/>
              <a:t>ต่อ</a:t>
            </a:r>
            <a:r>
              <a:rPr lang="en-US" sz="3200" dirty="0"/>
              <a:t>)</a:t>
            </a:r>
            <a:endParaRPr lang="th-TH" sz="3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E0AC640-720B-B4E6-33E1-93ECA150B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45" y="547231"/>
            <a:ext cx="11131910" cy="492141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DADC9C-F5B0-C8DF-45DF-EB92DDC8669C}"/>
              </a:ext>
            </a:extLst>
          </p:cNvPr>
          <p:cNvSpPr txBox="1"/>
          <p:nvPr/>
        </p:nvSpPr>
        <p:spPr>
          <a:xfrm>
            <a:off x="519344" y="5666537"/>
            <a:ext cx="5810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Field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รวมรับเข้า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(column BB)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 มาจาก ผลรวมจำนวนสินค้ารับเข้าทุกเดือน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Field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รวมเบิกออก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(column BC)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มาจากผลรวมจำนวนสินค้าเบิกออกทุกเดือน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Field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 คงเหลือ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(column BD)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 มาจาก รวมรับเข้า - รวมเบิกออก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ngsana New" panose="02020603050405020304" pitchFamily="18" charset="-34"/>
              </a:rPr>
              <a:t>Field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 มูลค่าสินค้าคงคลัง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(column BE)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มาจาก คงเหลือ * ราคาต่อหน่วย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(column D) </a:t>
            </a:r>
            <a:endParaRPr lang="th-TH" sz="1600" dirty="0"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06FF2-A306-49F4-4B47-AB589B78E464}"/>
              </a:ext>
            </a:extLst>
          </p:cNvPr>
          <p:cNvSpPr txBox="1"/>
          <p:nvPr/>
        </p:nvSpPr>
        <p:spPr>
          <a:xfrm>
            <a:off x="9863091" y="5666537"/>
            <a:ext cx="227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+mj-lt"/>
                <a:cs typeface="Angsana New" panose="02020603050405020304" pitchFamily="18" charset="-34"/>
              </a:rPr>
              <a:t>ผลรวมของมูลค่าสินค้าคงคลัง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67B69E-0E71-CEEC-4D88-C331943B56C8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11001653" y="4385569"/>
            <a:ext cx="208282" cy="1280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4A4A1E-0680-0300-BFCC-A46744B0200F}"/>
              </a:ext>
            </a:extLst>
          </p:cNvPr>
          <p:cNvSpPr/>
          <p:nvPr/>
        </p:nvSpPr>
        <p:spPr>
          <a:xfrm>
            <a:off x="10768614" y="4216893"/>
            <a:ext cx="882641" cy="168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7AFD5E-BAB7-1EAC-F73C-952FEC3E960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584707" y="4305670"/>
            <a:ext cx="0" cy="1360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3935AF-6561-6138-41A7-E7A726580E7A}"/>
              </a:ext>
            </a:extLst>
          </p:cNvPr>
          <p:cNvSpPr txBox="1"/>
          <p:nvPr/>
        </p:nvSpPr>
        <p:spPr>
          <a:xfrm>
            <a:off x="7446145" y="5666537"/>
            <a:ext cx="227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dirty="0">
                <a:latin typeface="+mj-lt"/>
                <a:cs typeface="Angsana New" panose="02020603050405020304" pitchFamily="18" charset="-34"/>
              </a:rPr>
              <a:t>เว้น </a:t>
            </a:r>
            <a:r>
              <a:rPr lang="en-US" sz="1600" dirty="0">
                <a:latin typeface="+mj-lt"/>
                <a:cs typeface="Angsana New" panose="02020603050405020304" pitchFamily="18" charset="-34"/>
              </a:rPr>
              <a:t>column BA </a:t>
            </a:r>
            <a:r>
              <a:rPr lang="th-TH" sz="1600" dirty="0">
                <a:latin typeface="+mj-lt"/>
                <a:cs typeface="Angsana New" panose="02020603050405020304" pitchFamily="18" charset="-34"/>
              </a:rPr>
              <a:t>ว่างไว้</a:t>
            </a:r>
          </a:p>
        </p:txBody>
      </p:sp>
    </p:spTree>
    <p:extLst>
      <p:ext uri="{BB962C8B-B14F-4D97-AF65-F5344CB8AC3E}">
        <p14:creationId xmlns:p14="http://schemas.microsoft.com/office/powerpoint/2010/main" val="324765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ADD454B-07E8-A517-55D1-C3390394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898"/>
            <a:ext cx="10515600" cy="217420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END</a:t>
            </a:r>
            <a:endParaRPr lang="th-TH" sz="9600" dirty="0"/>
          </a:p>
        </p:txBody>
      </p:sp>
    </p:spTree>
    <p:extLst>
      <p:ext uri="{BB962C8B-B14F-4D97-AF65-F5344CB8AC3E}">
        <p14:creationId xmlns:p14="http://schemas.microsoft.com/office/powerpoint/2010/main" val="167499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349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Inventory report</vt:lpstr>
      <vt:lpstr>User prepared file</vt:lpstr>
      <vt:lpstr>Master.xlsx</vt:lpstr>
      <vt:lpstr>Input - Monthly transaction</vt:lpstr>
      <vt:lpstr>Want</vt:lpstr>
      <vt:lpstr>รายงานสรุปรายการขายสินค้าแต่ละเดือน</vt:lpstr>
      <vt:lpstr>รายงานสรุปจำนวนสินค้าคงคลังทั้งปี</vt:lpstr>
      <vt:lpstr>รายงานสรุปจำนวนสินค้าคงคลังทั้งปี (ต่อ)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report</dc:title>
  <dc:creator>Nachai Paramesthanakorn</dc:creator>
  <cp:lastModifiedBy>Nachai Paramesthanakorn</cp:lastModifiedBy>
  <cp:revision>6</cp:revision>
  <dcterms:created xsi:type="dcterms:W3CDTF">2023-01-18T11:11:33Z</dcterms:created>
  <dcterms:modified xsi:type="dcterms:W3CDTF">2023-01-20T14:31:54Z</dcterms:modified>
</cp:coreProperties>
</file>