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414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38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5945A0-EDAC-4670-9201-CE1E1C4069A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6F344B-1130-4269-A5A4-5B2DD7DA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CF09-C3FA-415C-BAD3-C67FE58B5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Saturn Cloud</a:t>
            </a:r>
            <a:br>
              <a:rPr lang="en-US" dirty="0"/>
            </a:br>
            <a:r>
              <a:rPr lang="en-US" sz="4800" dirty="0" err="1"/>
              <a:t>PyTorch</a:t>
            </a:r>
            <a:r>
              <a:rPr lang="en-US" sz="4800" dirty="0"/>
              <a:t> </a:t>
            </a:r>
            <a:r>
              <a:rPr lang="en-US" sz="4800" dirty="0" err="1"/>
              <a:t>TabNet</a:t>
            </a:r>
            <a:r>
              <a:rPr lang="en-US" sz="4800" dirty="0"/>
              <a:t> with </a:t>
            </a:r>
            <a:r>
              <a:rPr lang="en-US" sz="4800" dirty="0" err="1"/>
              <a:t>Dask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EA6A-BE96-4339-9F88-F08019CC7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Ballou</a:t>
            </a:r>
          </a:p>
          <a:p>
            <a:r>
              <a:rPr lang="en-US" dirty="0"/>
              <a:t>09/09/2021</a:t>
            </a:r>
          </a:p>
        </p:txBody>
      </p:sp>
    </p:spTree>
    <p:extLst>
      <p:ext uri="{BB962C8B-B14F-4D97-AF65-F5344CB8AC3E}">
        <p14:creationId xmlns:p14="http://schemas.microsoft.com/office/powerpoint/2010/main" val="738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4DF9-4886-40C3-8A5E-FD0A10BF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Saturn Cloud Could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8BCD-76DB-4FB7-AAB2-1ABFDAA0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Improve documentation, which currently:</a:t>
            </a:r>
          </a:p>
          <a:p>
            <a:pPr lvl="1"/>
            <a:r>
              <a:rPr lang="en-US" sz="2000" dirty="0"/>
              <a:t>Seems slightly fragmented</a:t>
            </a:r>
          </a:p>
          <a:p>
            <a:pPr lvl="1"/>
            <a:r>
              <a:rPr lang="en-US" sz="2000" dirty="0"/>
              <a:t>Lacks information about Git integration</a:t>
            </a:r>
          </a:p>
          <a:p>
            <a:pPr lvl="1"/>
            <a:r>
              <a:rPr lang="en-US" sz="2000" dirty="0"/>
              <a:t>Lacks information about interpreting dashboards</a:t>
            </a:r>
          </a:p>
          <a:p>
            <a:r>
              <a:rPr lang="en-US" sz="2400" dirty="0"/>
              <a:t>Decrease the start time for servers (particularly the image step).</a:t>
            </a:r>
          </a:p>
          <a:p>
            <a:r>
              <a:rPr lang="en-US" sz="2400" dirty="0"/>
              <a:t>Extend functionality to create other cluster types (e.g., Ray).</a:t>
            </a:r>
          </a:p>
          <a:p>
            <a:r>
              <a:rPr lang="en-US" sz="2400" dirty="0"/>
              <a:t>Improve dashboard aesthetics/UI.</a:t>
            </a:r>
          </a:p>
        </p:txBody>
      </p:sp>
    </p:spTree>
    <p:extLst>
      <p:ext uri="{BB962C8B-B14F-4D97-AF65-F5344CB8AC3E}">
        <p14:creationId xmlns:p14="http://schemas.microsoft.com/office/powerpoint/2010/main" val="16496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531-6BBE-4D4B-9518-EE2C14D8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314871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598F-C363-4C17-A0FF-FADF53EA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925833"/>
            <a:ext cx="8595360" cy="1254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the opportunity!</a:t>
            </a:r>
          </a:p>
        </p:txBody>
      </p:sp>
    </p:spTree>
    <p:extLst>
      <p:ext uri="{BB962C8B-B14F-4D97-AF65-F5344CB8AC3E}">
        <p14:creationId xmlns:p14="http://schemas.microsoft.com/office/powerpoint/2010/main" val="253745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DFA2-04F1-4D96-839D-30433356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6781-9B6A-4CA3-B049-0EFAB1AE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Interact with and learn more about the Saturn Cloud interface.</a:t>
            </a:r>
          </a:p>
          <a:p>
            <a:r>
              <a:rPr lang="en-US" sz="2400" dirty="0"/>
              <a:t>Learn more about </a:t>
            </a:r>
            <a:r>
              <a:rPr lang="en-US" sz="2400" dirty="0" err="1"/>
              <a:t>Dask</a:t>
            </a:r>
            <a:r>
              <a:rPr lang="en-US" sz="2400" dirty="0"/>
              <a:t>.</a:t>
            </a:r>
          </a:p>
          <a:p>
            <a:r>
              <a:rPr lang="en-US" sz="2400" dirty="0"/>
              <a:t>Try a recently used technique on an old problem.</a:t>
            </a:r>
          </a:p>
        </p:txBody>
      </p:sp>
    </p:spTree>
    <p:extLst>
      <p:ext uri="{BB962C8B-B14F-4D97-AF65-F5344CB8AC3E}">
        <p14:creationId xmlns:p14="http://schemas.microsoft.com/office/powerpoint/2010/main" val="205179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8AE-DDD0-497E-B0C1-126E9EFE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Kaggle NYC Taxi Trip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9022-2F06-4CC1-9C46-6A208EA2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Train: 1,458,644 trip records</a:t>
            </a:r>
          </a:p>
          <a:p>
            <a:r>
              <a:rPr lang="en-US" sz="2400" dirty="0"/>
              <a:t>Test: 625,134 trip records</a:t>
            </a:r>
          </a:p>
          <a:p>
            <a:r>
              <a:rPr lang="en-US" sz="2400" dirty="0"/>
              <a:t>Objective: Predict the trip duration.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BC7E5-EE87-40C5-BB7F-9CC072A4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73" y="3558521"/>
            <a:ext cx="8264157" cy="31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2B94-6B2B-4D0C-9D12-56C9CB6A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E68-4983-4D5F-BC7E-AC5CC5E2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Preprocess as required (e.g., remove outliers, feature engineering).</a:t>
            </a:r>
          </a:p>
          <a:p>
            <a:r>
              <a:rPr lang="en-US" sz="2400" dirty="0"/>
              <a:t>Run a </a:t>
            </a:r>
            <a:r>
              <a:rPr lang="en-US" sz="2400" dirty="0" err="1"/>
              <a:t>PyTorch</a:t>
            </a:r>
            <a:r>
              <a:rPr lang="en-US" sz="2400" dirty="0"/>
              <a:t> </a:t>
            </a:r>
            <a:r>
              <a:rPr lang="en-US" sz="2400" dirty="0" err="1"/>
              <a:t>TabNet</a:t>
            </a:r>
            <a:r>
              <a:rPr lang="en-US" sz="2400" dirty="0"/>
              <a:t> model on the dataset.</a:t>
            </a:r>
          </a:p>
          <a:p>
            <a:r>
              <a:rPr lang="en-US" sz="2400" dirty="0"/>
              <a:t>Complete a 5-fold cross validation with 3 seeds.</a:t>
            </a:r>
          </a:p>
          <a:p>
            <a:r>
              <a:rPr lang="en-US" sz="2400" dirty="0"/>
              <a:t>Run each fold/seed combination as a separate </a:t>
            </a:r>
            <a:r>
              <a:rPr lang="en-US" sz="2400" dirty="0" err="1"/>
              <a:t>Dask</a:t>
            </a:r>
            <a:r>
              <a:rPr lang="en-US" sz="2400" dirty="0"/>
              <a:t> task.</a:t>
            </a:r>
          </a:p>
          <a:p>
            <a:r>
              <a:rPr lang="en-US" sz="2400" dirty="0"/>
              <a:t>Run all computations with GPU accelerators.</a:t>
            </a:r>
          </a:p>
        </p:txBody>
      </p:sp>
    </p:spTree>
    <p:extLst>
      <p:ext uri="{BB962C8B-B14F-4D97-AF65-F5344CB8AC3E}">
        <p14:creationId xmlns:p14="http://schemas.microsoft.com/office/powerpoint/2010/main" val="36291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919-5DA3-492F-97E2-8F98BA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DA55-6CCF-4044-991D-EB4B3B78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 model on a three-worker </a:t>
            </a:r>
            <a:r>
              <a:rPr lang="en-US" sz="2400" dirty="0" err="1"/>
              <a:t>Dask</a:t>
            </a:r>
            <a:r>
              <a:rPr lang="en-US" sz="2400" dirty="0"/>
              <a:t> cluster.</a:t>
            </a:r>
          </a:p>
          <a:p>
            <a:r>
              <a:rPr lang="en-US" sz="2400" dirty="0"/>
              <a:t>The model took approximately two hours of compute to complete the cross validation and seeds.</a:t>
            </a:r>
          </a:p>
          <a:p>
            <a:endParaRPr lang="en-US" sz="2400" dirty="0"/>
          </a:p>
          <a:p>
            <a:r>
              <a:rPr lang="en-US" sz="2400" dirty="0"/>
              <a:t>It did not work very well:</a:t>
            </a:r>
          </a:p>
          <a:p>
            <a:pPr lvl="1"/>
            <a:r>
              <a:rPr lang="en-US" sz="2200" dirty="0"/>
              <a:t>RMSLE for </a:t>
            </a:r>
            <a:r>
              <a:rPr lang="en-US" sz="2200" dirty="0" err="1"/>
              <a:t>TabNet</a:t>
            </a:r>
            <a:r>
              <a:rPr lang="en-US" sz="2200" dirty="0"/>
              <a:t>: 0.44</a:t>
            </a:r>
          </a:p>
          <a:p>
            <a:pPr lvl="1"/>
            <a:r>
              <a:rPr lang="en-US" sz="2200" dirty="0"/>
              <a:t>RMSLE for </a:t>
            </a:r>
            <a:r>
              <a:rPr lang="en-US" sz="2200" dirty="0" err="1"/>
              <a:t>LightGBM</a:t>
            </a:r>
            <a:r>
              <a:rPr lang="en-US" sz="2200" dirty="0"/>
              <a:t> (without cv or seeds) : 0.38</a:t>
            </a:r>
          </a:p>
        </p:txBody>
      </p:sp>
    </p:spTree>
    <p:extLst>
      <p:ext uri="{BB962C8B-B14F-4D97-AF65-F5344CB8AC3E}">
        <p14:creationId xmlns:p14="http://schemas.microsoft.com/office/powerpoint/2010/main" val="2002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61F-AACC-495D-B56A-F3C74F66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3566-54DE-4672-B2F2-0AFAD02F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dirty="0"/>
              <a:t>&lt; 20% GPU utilization</a:t>
            </a:r>
          </a:p>
          <a:p>
            <a:r>
              <a:rPr lang="en-US" sz="2400" dirty="0"/>
              <a:t>One worker finished significantly before others.</a:t>
            </a:r>
          </a:p>
          <a:p>
            <a:endParaRPr lang="en-US" sz="2400" dirty="0"/>
          </a:p>
          <a:p>
            <a:r>
              <a:rPr lang="en-US" sz="2400" dirty="0"/>
              <a:t>Also, the RMSLE 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17C64-9A9C-4D26-90F0-3E9B97E8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3" y="3158345"/>
            <a:ext cx="2930661" cy="281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AB883-4AD5-4C7D-A914-57B65FE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97" y="520062"/>
            <a:ext cx="2991267" cy="22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AE2A-E2D3-4C0C-B62A-2DCDCFE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92AB-3112-424A-AB6E-389E14F0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 simpler models work better.</a:t>
            </a:r>
          </a:p>
          <a:p>
            <a:r>
              <a:rPr lang="en-US" sz="2400" dirty="0"/>
              <a:t>Sometimes more compute does not lead to better or more accurate results.</a:t>
            </a:r>
          </a:p>
          <a:p>
            <a:r>
              <a:rPr lang="en-US" sz="2400" dirty="0"/>
              <a:t>Working in Saturn Cloud and with </a:t>
            </a:r>
            <a:r>
              <a:rPr lang="en-US" sz="2400" dirty="0" err="1"/>
              <a:t>Dask</a:t>
            </a:r>
            <a:r>
              <a:rPr lang="en-US" sz="2400" dirty="0"/>
              <a:t> was new and informing, so nonetheless worthwhile.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B46-BC89-4FF4-84A6-AC8B5C9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Would Teach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A95D-E098-464F-809B-6CDDE59A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would not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Why not?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The results were below benchmarks.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 pipeline would be a better approach.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The compute time was too long for a reasonable tutorial.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What I would do: simplify the problem to focus on understanding </a:t>
            </a:r>
            <a:r>
              <a:rPr lang="en-US" sz="2400" dirty="0" err="1">
                <a:sym typeface="Wingdings" panose="05000000000000000000" pitchFamily="2" charset="2"/>
              </a:rPr>
              <a:t>Dask</a:t>
            </a:r>
            <a:r>
              <a:rPr lang="en-US" sz="2400" dirty="0">
                <a:sym typeface="Wingdings" panose="05000000000000000000" pitchFamily="2" charset="2"/>
              </a:rPr>
              <a:t> concepts and on interpreting dashboards.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4D59-853D-47D4-B469-2044E96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 About Saturn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10B2-1714-4225-B426-95717D94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interface</a:t>
            </a:r>
          </a:p>
          <a:p>
            <a:r>
              <a:rPr lang="en-US" sz="2400" dirty="0"/>
              <a:t>Ease of starting servers and clusters</a:t>
            </a:r>
          </a:p>
          <a:p>
            <a:r>
              <a:rPr lang="en-US" sz="2400" dirty="0"/>
              <a:t>Integration with </a:t>
            </a:r>
            <a:r>
              <a:rPr lang="en-US" sz="2400" dirty="0" err="1"/>
              <a:t>Jupyter</a:t>
            </a:r>
            <a:r>
              <a:rPr lang="en-US" sz="2400" dirty="0"/>
              <a:t> Lab</a:t>
            </a:r>
          </a:p>
          <a:p>
            <a:r>
              <a:rPr lang="en-US" sz="2400" dirty="0"/>
              <a:t>Dashboards for workers and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669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2297</TotalTime>
  <Words>360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Using Saturn Cloud PyTorch TabNet with Dask</vt:lpstr>
      <vt:lpstr>Motivation</vt:lpstr>
      <vt:lpstr>Problem: Kaggle NYC Taxi Trip Duration</vt:lpstr>
      <vt:lpstr>Approach</vt:lpstr>
      <vt:lpstr>Results</vt:lpstr>
      <vt:lpstr>Issues</vt:lpstr>
      <vt:lpstr>Takeaways</vt:lpstr>
      <vt:lpstr>How I Would Teach This Problem</vt:lpstr>
      <vt:lpstr>What I Like About Saturn Cloud</vt:lpstr>
      <vt:lpstr>How Saturn Cloud Could Be Improved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Cloud PyTorch TabNet on Dask</dc:title>
  <dc:creator>Nathan Ballou</dc:creator>
  <cp:lastModifiedBy>Nathan Ballou</cp:lastModifiedBy>
  <cp:revision>2</cp:revision>
  <dcterms:created xsi:type="dcterms:W3CDTF">2021-09-05T22:37:30Z</dcterms:created>
  <dcterms:modified xsi:type="dcterms:W3CDTF">2021-09-08T03:47:31Z</dcterms:modified>
</cp:coreProperties>
</file>