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3" r:id="rId4"/>
  </p:sldMasterIdLst>
  <p:notesMasterIdLst>
    <p:notesMasterId r:id="rId25"/>
  </p:notesMasterIdLst>
  <p:handoutMasterIdLst>
    <p:handoutMasterId r:id="rId26"/>
  </p:handoutMasterIdLst>
  <p:sldIdLst>
    <p:sldId id="669" r:id="rId5"/>
    <p:sldId id="761" r:id="rId6"/>
    <p:sldId id="793" r:id="rId7"/>
    <p:sldId id="763" r:id="rId8"/>
    <p:sldId id="764" r:id="rId9"/>
    <p:sldId id="766" r:id="rId10"/>
    <p:sldId id="792" r:id="rId11"/>
    <p:sldId id="794" r:id="rId12"/>
    <p:sldId id="765" r:id="rId13"/>
    <p:sldId id="777" r:id="rId14"/>
    <p:sldId id="778" r:id="rId15"/>
    <p:sldId id="779" r:id="rId16"/>
    <p:sldId id="780" r:id="rId17"/>
    <p:sldId id="795" r:id="rId18"/>
    <p:sldId id="781" r:id="rId19"/>
    <p:sldId id="782" r:id="rId20"/>
    <p:sldId id="787" r:id="rId21"/>
    <p:sldId id="788" r:id="rId22"/>
    <p:sldId id="789" r:id="rId23"/>
    <p:sldId id="791" r:id="rId24"/>
  </p:sldIdLst>
  <p:sldSz cx="9144000" cy="6858000" type="screen4x3"/>
  <p:notesSz cx="6985000" cy="92837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15:clr>
            <a:srgbClr val="A4A3A4"/>
          </p15:clr>
        </p15:guide>
        <p15:guide id="11" orient="horz" pos="2160">
          <p15:clr>
            <a:srgbClr val="A4A3A4"/>
          </p15:clr>
        </p15:guide>
        <p15:guide id="12" orient="horz" pos="1072">
          <p15:clr>
            <a:srgbClr val="A4A3A4"/>
          </p15:clr>
        </p15:guide>
        <p15:guide id="13" orient="horz" pos="4026">
          <p15:clr>
            <a:srgbClr val="A4A3A4"/>
          </p15:clr>
        </p15:guide>
        <p15:guide id="14" orient="horz" pos="1296">
          <p15:clr>
            <a:srgbClr val="A4A3A4"/>
          </p15:clr>
        </p15:guide>
        <p15:guide id="15" pos="250">
          <p15:clr>
            <a:srgbClr val="A4A3A4"/>
          </p15:clr>
        </p15:guide>
        <p15:guide id="16" pos="5515">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E7E6E6"/>
    <a:srgbClr val="44546A"/>
    <a:srgbClr val="86BC25"/>
    <a:srgbClr val="046A38"/>
    <a:srgbClr val="62B5E5"/>
    <a:srgbClr val="012169"/>
    <a:srgbClr val="0097A9"/>
    <a:srgbClr val="757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3907" autoAdjust="0"/>
  </p:normalViewPr>
  <p:slideViewPr>
    <p:cSldViewPr snapToGrid="0" snapToObjects="1" showGuides="1">
      <p:cViewPr varScale="1">
        <p:scale>
          <a:sx n="68" d="100"/>
          <a:sy n="68" d="100"/>
        </p:scale>
        <p:origin x="1264" y="56"/>
      </p:cViewPr>
      <p:guideLst>
        <p:guide/>
        <p:guide orient="horz" pos="2160"/>
        <p:guide orient="horz" pos="1072"/>
        <p:guide orient="horz" pos="4026"/>
        <p:guide orient="horz" pos="1296"/>
        <p:guide pos="250"/>
        <p:guide pos="5515"/>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57" d="100"/>
          <a:sy n="57" d="100"/>
        </p:scale>
        <p:origin x="1992" y="90"/>
      </p:cViewPr>
      <p:guideLst>
        <p:guide orient="horz" pos="2924"/>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
            <a:ext cx="3027041" cy="463681"/>
          </a:xfrm>
          <a:prstGeom prst="rect">
            <a:avLst/>
          </a:prstGeom>
        </p:spPr>
        <p:txBody>
          <a:bodyPr vert="horz" lIns="87431" tIns="43716" rIns="87431" bIns="43716"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56398" y="2"/>
            <a:ext cx="3027041" cy="463681"/>
          </a:xfrm>
          <a:prstGeom prst="rect">
            <a:avLst/>
          </a:prstGeom>
        </p:spPr>
        <p:txBody>
          <a:bodyPr vert="horz" lIns="87431" tIns="43716" rIns="87431" bIns="43716" rtlCol="0"/>
          <a:lstStyle>
            <a:lvl1pPr algn="r">
              <a:defRPr sz="1100"/>
            </a:lvl1pPr>
          </a:lstStyle>
          <a:p>
            <a:fld id="{B4AD245C-091B-44E2-BFB0-BD94217887F7}" type="datetimeFigureOut">
              <a:rPr lang="en-US" smtClean="0">
                <a:latin typeface="Arial" panose="020B0604020202020204" pitchFamily="34" charset="0"/>
              </a:rPr>
              <a:t>8/30/2018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8818581"/>
            <a:ext cx="3027041" cy="463681"/>
          </a:xfrm>
          <a:prstGeom prst="rect">
            <a:avLst/>
          </a:prstGeom>
        </p:spPr>
        <p:txBody>
          <a:bodyPr vert="horz" lIns="87431" tIns="43716" rIns="87431" bIns="43716"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56398" y="8818581"/>
            <a:ext cx="3027041" cy="463681"/>
          </a:xfrm>
          <a:prstGeom prst="rect">
            <a:avLst/>
          </a:prstGeom>
        </p:spPr>
        <p:txBody>
          <a:bodyPr vert="horz" lIns="87431" tIns="43716" rIns="87431" bIns="43716"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3" cy="464185"/>
          </a:xfrm>
          <a:prstGeom prst="rect">
            <a:avLst/>
          </a:prstGeom>
        </p:spPr>
        <p:txBody>
          <a:bodyPr vert="horz" lIns="94706" tIns="47352" rIns="94706" bIns="47352"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2" y="1"/>
            <a:ext cx="3026833" cy="464185"/>
          </a:xfrm>
          <a:prstGeom prst="rect">
            <a:avLst/>
          </a:prstGeom>
        </p:spPr>
        <p:txBody>
          <a:bodyPr vert="horz" lIns="94706" tIns="47352" rIns="94706" bIns="47352" rtlCol="0"/>
          <a:lstStyle>
            <a:lvl1pPr algn="r">
              <a:defRPr sz="1200">
                <a:latin typeface="Arial" panose="020B0604020202020204" pitchFamily="34" charset="0"/>
              </a:defRPr>
            </a:lvl1pPr>
          </a:lstStyle>
          <a:p>
            <a:fld id="{0BA5BBE4-AEA3-489A-A28E-0C2FAF2506E3}" type="datetimeFigureOut">
              <a:rPr lang="en-US" smtClean="0"/>
              <a:pPr/>
              <a:t>8/30/2018</a:t>
            </a:fld>
            <a:endParaRPr lang="en-US" dirty="0"/>
          </a:p>
        </p:txBody>
      </p:sp>
      <p:sp>
        <p:nvSpPr>
          <p:cNvPr id="4" name="Slide Image Placeholder 3"/>
          <p:cNvSpPr>
            <a:spLocks noGrp="1" noRot="1" noChangeAspect="1"/>
          </p:cNvSpPr>
          <p:nvPr>
            <p:ph type="sldImg" idx="2"/>
          </p:nvPr>
        </p:nvSpPr>
        <p:spPr>
          <a:xfrm>
            <a:off x="1173163" y="696913"/>
            <a:ext cx="4638675" cy="3479800"/>
          </a:xfrm>
          <a:prstGeom prst="rect">
            <a:avLst/>
          </a:prstGeom>
          <a:noFill/>
          <a:ln w="12700">
            <a:solidFill>
              <a:prstClr val="black"/>
            </a:solidFill>
          </a:ln>
        </p:spPr>
        <p:txBody>
          <a:bodyPr vert="horz" lIns="94706" tIns="47352" rIns="94706" bIns="47352" rtlCol="0" anchor="ctr"/>
          <a:lstStyle/>
          <a:p>
            <a:endParaRPr lang="en-GB"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4706" tIns="47352" rIns="94706" bIns="4735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5"/>
            <a:ext cx="3026833" cy="464185"/>
          </a:xfrm>
          <a:prstGeom prst="rect">
            <a:avLst/>
          </a:prstGeom>
        </p:spPr>
        <p:txBody>
          <a:bodyPr vert="horz" lIns="94706" tIns="47352" rIns="94706" bIns="47352"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2" y="8817905"/>
            <a:ext cx="3026833" cy="464185"/>
          </a:xfrm>
          <a:prstGeom prst="rect">
            <a:avLst/>
          </a:prstGeom>
        </p:spPr>
        <p:txBody>
          <a:bodyPr vert="horz" lIns="94706" tIns="47352" rIns="94706" bIns="47352"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9378">
              <a:defRPr/>
            </a:pPr>
            <a:r>
              <a:rPr lang="en-US" dirty="0"/>
              <a:t>Hi everyone, my name is Nadine. Thanks so much for joining to my capstone presentation.</a:t>
            </a:r>
          </a:p>
          <a:p>
            <a:pPr defTabSz="879378">
              <a:defRPr/>
            </a:pPr>
            <a:r>
              <a:rPr lang="en-US" dirty="0"/>
              <a:t>First of all I’d see a lot of people who </a:t>
            </a:r>
            <a:r>
              <a:rPr lang="en-US" dirty="0" err="1"/>
              <a:t>rsvp’ed</a:t>
            </a:r>
            <a:r>
              <a:rPr lang="en-US" dirty="0"/>
              <a:t> for my presentation last week. I apologize, that this was canceled last minute, but I did not have a mentor for evaluation.</a:t>
            </a:r>
          </a:p>
          <a:p>
            <a:pPr defTabSz="879378">
              <a:defRPr/>
            </a:pPr>
            <a:r>
              <a:rPr lang="en-US" dirty="0"/>
              <a:t>In the next couple of slides I will guide you through my approach on answering the question: “ How to reduce infant mortality?”</a:t>
            </a:r>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4227139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Nans was the biggest challenge. The dataset contained 43.7% Nans, so removing either columns or rows with any NA left nothing. I tried thresholding, but could not find an optimum.</a:t>
            </a:r>
          </a:p>
          <a:p>
            <a:r>
              <a:rPr lang="en-US" dirty="0"/>
              <a:t>Because I had fallen in love so much with the dataset I decided to merge the data into subregions.</a:t>
            </a:r>
          </a:p>
          <a:p>
            <a:r>
              <a:rPr lang="en-US" dirty="0"/>
              <a:t>That reduced the from 7000 rows to 323 rows and 196 features.</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2192461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analyzed the correlation of the features with my target. But 196 variables are a lot. So I decided to look at the mean absolute correlation coefficients per feature class.</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2899573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 feature class with the highest correlation is health care. Followed by population. But all classes have high standard deviations, so they included important and unimportant features. </a:t>
            </a:r>
          </a:p>
          <a:p>
            <a:r>
              <a:rPr lang="en-US" dirty="0"/>
              <a:t>I decided to clean each group separately and keep the most predictive features from each group. Which left me with 9 numerical features, plus subregion.</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3532750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lot of cleaning. The feature are do not show severe collinearity anymore. But when I calculated p-values for each feature comparing the target groups, none of the features is significantly different among the two test groups.</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1259783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Cases of infant mortality increase were underrepresented in my dataset, therefore I oversampled those before running the model. As infant mortality increases were with 17% underrepresented in my dataset. Then I tried several classifiers, in a 10 fold cross validation.</a:t>
            </a:r>
          </a:p>
          <a:p>
            <a:r>
              <a:rPr lang="en-US" dirty="0"/>
              <a:t>Random Forest and a gradient booster model performed best. In the following slides I will focus on the random forest classification.</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611116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oversampling the random forest reached a sensitivity of 100% but lacked in specificity, with an accuracy of 96% this is however already a pretty good prediction. So what are the most important features?</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3946406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The most important features are: The total population between 0-14 years, GDP % volume change, public spending for education, immunization and adult mortality.</a:t>
            </a:r>
          </a:p>
          <a:p>
            <a:pPr>
              <a:lnSpc>
                <a:spcPct val="150000"/>
              </a:lnSpc>
            </a:pPr>
            <a:r>
              <a:rPr lang="en-US" dirty="0"/>
              <a:t>The total number of children is a features that is hard to interpret. I will further go into this in the result section.</a:t>
            </a:r>
          </a:p>
          <a:p>
            <a:pPr>
              <a:lnSpc>
                <a:spcPct val="150000"/>
              </a:lnSpc>
            </a:pPr>
            <a:r>
              <a:rPr lang="en-US" dirty="0"/>
              <a:t> If I only use one of those top 5 features, will I be abled to improve my specificity?</a:t>
            </a:r>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2318760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repeated the RFC with all top 5 features and with each feature alone. But not even the most predictive feature “Total population between 0-14 years” yielded as good of an accuracy as the model with all features.</a:t>
            </a:r>
          </a:p>
          <a:p>
            <a:r>
              <a:rPr lang="en-US" dirty="0"/>
              <a:t>However, when using all 5 features together, I was abled to improve the specificity and yielded an accuracy of .99, compared to 0.96 when using all features.</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2933212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can infant mortality be reduced? </a:t>
            </a:r>
          </a:p>
          <a:p>
            <a:r>
              <a:rPr lang="en-US" dirty="0"/>
              <a:t>The most predictive features is total population between 0-14 years. The feature is a little bit difficult to interpret. </a:t>
            </a:r>
          </a:p>
          <a:p>
            <a:r>
              <a:rPr lang="en-US" dirty="0"/>
              <a:t>I think it might mean, that in critical times, people have less children. When they know, their kids would suffer economically or politically instable situation, people might postpone their family planning or decide not to have kids at all.</a:t>
            </a:r>
          </a:p>
          <a:p>
            <a:r>
              <a:rPr lang="en-US" dirty="0"/>
              <a:t>But all other features can actually be translated into action items:</a:t>
            </a:r>
          </a:p>
          <a:p>
            <a:r>
              <a:rPr lang="en-US" dirty="0"/>
              <a:t>Increase your GCP, spend more on education, improve immunization rates and decrease adult mortality.</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3405057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Finally let’s critically dissect my approach:</a:t>
            </a:r>
          </a:p>
          <a:p>
            <a:endParaRPr lang="en-US" dirty="0"/>
          </a:p>
          <a:p>
            <a:pPr defTabSz="879378">
              <a:defRPr/>
            </a:pPr>
            <a:r>
              <a:rPr lang="en-US" dirty="0"/>
              <a:t>I could have safe a lot of time and nerves probably if I would have used PCA for feature reduction, but that would not have allowed me to answer my question.</a:t>
            </a:r>
          </a:p>
          <a:p>
            <a:endParaRPr lang="en-US" dirty="0"/>
          </a:p>
          <a:p>
            <a:r>
              <a:rPr lang="en-US" dirty="0"/>
              <a:t>I think there probably are better ways to handle the missing data., by merging by subregion I smoothed out extreme effects.</a:t>
            </a:r>
          </a:p>
          <a:p>
            <a:pPr defTabSz="879378">
              <a:defRPr/>
            </a:pPr>
            <a:r>
              <a:rPr lang="en-US" dirty="0"/>
              <a:t>Merging by subregion also prevented me from including additional features like political system or war to the data, because those can’t be averaged as they are categorical data. </a:t>
            </a:r>
          </a:p>
          <a:p>
            <a:pPr defTabSz="879378">
              <a:defRPr/>
            </a:pPr>
            <a:endParaRPr lang="en-US" dirty="0"/>
          </a:p>
          <a:p>
            <a:pPr defTabSz="879378">
              <a:defRPr/>
            </a:pPr>
            <a:r>
              <a:rPr lang="en-US" dirty="0"/>
              <a:t>Next, things to do could be, starting the analysis all over for with the 5 most predictive features and no merging by subregion.</a:t>
            </a:r>
          </a:p>
          <a:p>
            <a:pPr defTabSz="879378">
              <a:defRPr/>
            </a:pPr>
            <a:endParaRPr lang="en-US" dirty="0"/>
          </a:p>
          <a:p>
            <a:pPr defTabSz="879378">
              <a:defRPr/>
            </a:pPr>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399811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brief outline: I will introduce the problem, and the dataset to you. Then I will describe the data cleaning process.  I performed a broad classification using different model, but only one worked really well. I will explain you how I improved the performance and used it to answer my question. At the end I hope there will be some time for discussion.</a:t>
            </a:r>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57837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not even try naïve </a:t>
            </a:r>
            <a:r>
              <a:rPr lang="en-US" dirty="0" err="1"/>
              <a:t>bayes</a:t>
            </a:r>
            <a:r>
              <a:rPr lang="en-US" dirty="0"/>
              <a:t>, because the features are not independent,</a:t>
            </a:r>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378839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Infant mortality rate is defined as the number of children that die before their first birthday per 1000 life birth. In their </a:t>
            </a:r>
            <a:r>
              <a:rPr lang="en-US" dirty="0" err="1"/>
              <a:t>millenial</a:t>
            </a:r>
            <a:r>
              <a:rPr lang="en-US" dirty="0"/>
              <a:t> goals the UN declared decreasing infant mortality among others a priority. So my questions is what are the most effective ways?</a:t>
            </a:r>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01759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Globally the infant mortality has been decreasing. But as you can imagine the range of infant mortality is pretty broad.</a:t>
            </a:r>
          </a:p>
          <a:p>
            <a:r>
              <a:rPr lang="en-US" dirty="0"/>
              <a:t>Let’s look at a few specific countries. In the US the rates are low. The lowest rates are gained in Iceland. But in other countries the rates are still high.</a:t>
            </a:r>
          </a:p>
          <a:p>
            <a:r>
              <a:rPr lang="en-US" dirty="0"/>
              <a:t>Sierra Leone has the highest rates, but there has also been a nice drop since 2000. So what where the measures taken during that time. Maybe they could be used as recommendations for other countries. </a:t>
            </a:r>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84334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look globally, so there clearly are certain regions with high infant mortality rates, sub Saharan Africa but also western of Asia.</a:t>
            </a:r>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722871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guess this one, but just as an illustration. The infant mortality rates are higher in countries with low income. So I will focus my analysis on those. </a:t>
            </a:r>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556594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in the following slides I will try to answer the question: How to reduce infant mortality? Or more precisely? What is happening in countries with increases in infant mortality?</a:t>
            </a:r>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289418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that originally inspired my questions can be found on Kaggle. It is world bank data, that has been collected for 263 countries annually since 1960.</a:t>
            </a:r>
          </a:p>
          <a:p>
            <a:r>
              <a:rPr lang="en-US" dirty="0"/>
              <a:t>The dataset has 345 features, but more can be found when visiting the world bank website directly. The features included can be categorized into the following classes: Most of the data is population data, which included among other infant mortality rate, but also adult mortality, and it contains details about the female and male age distribution of each country. Second most common class is infectious diseases: This includes immunization, detection, treatment success rates for life threatening infectious diseases like HIV, malaria, tuberculosis rates. We also have a health care group with variables like numbers of physicians per 1000 people. Further categories include data on education ( school attendance and success rates), nutrition (malnutrition indicator, BMI data, </a:t>
            </a:r>
            <a:r>
              <a:rPr lang="en-US" dirty="0" err="1"/>
              <a:t>vitamine</a:t>
            </a:r>
            <a:r>
              <a:rPr lang="en-US" dirty="0"/>
              <a:t> A supplementation rates coverage) </a:t>
            </a:r>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222751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initiated my target variable: </a:t>
            </a:r>
          </a:p>
          <a:p>
            <a:r>
              <a:rPr lang="en-US" dirty="0"/>
              <a:t>I calculated the yearly difference of infant mortality rate and converted this into a binary column with 0 meaning the rate dropped and 1 meaning the rate increased. As the rates are globally decreasing, it is not surprising to find an unbalanced dataset with only 544 increases in over 14000 cases.</a:t>
            </a:r>
          </a:p>
          <a:p>
            <a:r>
              <a:rPr lang="en-US" dirty="0"/>
              <a:t>Next I remove the rich countries, by using a GNI cut off 10.000.</a:t>
            </a:r>
          </a:p>
          <a:p>
            <a:r>
              <a:rPr lang="en-US" dirty="0"/>
              <a:t>That reduced my dataset to 50%</a:t>
            </a:r>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534736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5440" y="727200"/>
            <a:ext cx="5400000" cy="5400000"/>
          </a:xfrm>
          <a:prstGeom prst="rect">
            <a:avLst/>
          </a:prstGeom>
        </p:spPr>
        <p:txBody>
          <a:bodyPr/>
          <a:lstStyle/>
          <a:p>
            <a:r>
              <a:rPr lang="en-US"/>
              <a:t>Click icon to add picture</a:t>
            </a:r>
            <a:endParaRPr lang="en-GB"/>
          </a:p>
        </p:txBody>
      </p:sp>
      <p:sp>
        <p:nvSpPr>
          <p:cNvPr id="2" name="Title 1"/>
          <p:cNvSpPr>
            <a:spLocks noGrp="1"/>
          </p:cNvSpPr>
          <p:nvPr>
            <p:ph type="ctrTitle"/>
          </p:nvPr>
        </p:nvSpPr>
        <p:spPr bwMode="gray">
          <a:xfrm>
            <a:off x="395288" y="5549440"/>
            <a:ext cx="41767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bwMode="gray">
          <a:xfrm>
            <a:off x="395288" y="5864229"/>
            <a:ext cx="4176711" cy="505645"/>
          </a:xfrm>
          <a:prstGeom prst="rect">
            <a:avLst/>
          </a:prstGeom>
        </p:spPr>
        <p:txBody>
          <a:bodyPr lIns="0" tIns="0" rIns="0" bIns="0">
            <a:noAutofit/>
          </a:bodyPr>
          <a:lstStyle>
            <a:lvl1pPr marL="0" indent="0" algn="l">
              <a:lnSpc>
                <a:spcPct val="11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Text Placeholder 4"/>
          <p:cNvSpPr>
            <a:spLocks noGrp="1"/>
          </p:cNvSpPr>
          <p:nvPr>
            <p:ph type="body" sz="quarter" idx="10"/>
          </p:nvPr>
        </p:nvSpPr>
        <p:spPr>
          <a:xfrm>
            <a:off x="395288" y="6399564"/>
            <a:ext cx="417671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288" y="404813"/>
            <a:ext cx="1633731" cy="307849"/>
          </a:xfrm>
          <a:prstGeom prst="rect">
            <a:avLst/>
          </a:prstGeom>
        </p:spPr>
      </p:pic>
    </p:spTree>
    <p:extLst>
      <p:ext uri="{BB962C8B-B14F-4D97-AF65-F5344CB8AC3E}">
        <p14:creationId xmlns:p14="http://schemas.microsoft.com/office/powerpoint/2010/main" val="201589944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3700" y="1705669"/>
            <a:ext cx="7888288"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393700" y="3429000"/>
            <a:ext cx="7888288"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tx1"/>
                </a:solidFill>
              </a:rPr>
              <a:t>2017 Deloitte </a:t>
            </a:r>
          </a:p>
        </p:txBody>
      </p:sp>
    </p:spTree>
    <p:extLst>
      <p:ext uri="{BB962C8B-B14F-4D97-AF65-F5344CB8AC3E}">
        <p14:creationId xmlns:p14="http://schemas.microsoft.com/office/powerpoint/2010/main" val="249239433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3700" y="1628775"/>
            <a:ext cx="6846815" cy="4678730"/>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
        <p:nvSpPr>
          <p:cNvPr id="3"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2017 Deloitte </a:t>
            </a:r>
          </a:p>
        </p:txBody>
      </p:sp>
    </p:spTree>
    <p:extLst>
      <p:ext uri="{BB962C8B-B14F-4D97-AF65-F5344CB8AC3E}">
        <p14:creationId xmlns:p14="http://schemas.microsoft.com/office/powerpoint/2010/main" val="15314054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3700" y="1628775"/>
            <a:ext cx="6846815" cy="4678730"/>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
        <p:nvSpPr>
          <p:cNvPr id="3"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2017 Deloitte </a:t>
            </a:r>
          </a:p>
        </p:txBody>
      </p:sp>
    </p:spTree>
    <p:extLst>
      <p:ext uri="{BB962C8B-B14F-4D97-AF65-F5344CB8AC3E}">
        <p14:creationId xmlns:p14="http://schemas.microsoft.com/office/powerpoint/2010/main" val="38917801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3700" y="1628775"/>
            <a:ext cx="6846815" cy="4678730"/>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
        <p:nvSpPr>
          <p:cNvPr id="3"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2017 Deloitte </a:t>
            </a:r>
          </a:p>
        </p:txBody>
      </p:sp>
    </p:spTree>
    <p:extLst>
      <p:ext uri="{BB962C8B-B14F-4D97-AF65-F5344CB8AC3E}">
        <p14:creationId xmlns:p14="http://schemas.microsoft.com/office/powerpoint/2010/main" val="395144972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3700" y="1628775"/>
            <a:ext cx="6846815" cy="4678730"/>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
        <p:nvSpPr>
          <p:cNvPr id="3"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2017 Deloitte </a:t>
            </a:r>
          </a:p>
        </p:txBody>
      </p:sp>
    </p:spTree>
    <p:extLst>
      <p:ext uri="{BB962C8B-B14F-4D97-AF65-F5344CB8AC3E}">
        <p14:creationId xmlns:p14="http://schemas.microsoft.com/office/powerpoint/2010/main" val="34547224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3700" y="1628775"/>
            <a:ext cx="6846815" cy="4678730"/>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
        <p:nvSpPr>
          <p:cNvPr id="3"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2017 Deloitte </a:t>
            </a:r>
          </a:p>
        </p:txBody>
      </p:sp>
    </p:spTree>
    <p:extLst>
      <p:ext uri="{BB962C8B-B14F-4D97-AF65-F5344CB8AC3E}">
        <p14:creationId xmlns:p14="http://schemas.microsoft.com/office/powerpoint/2010/main" val="32465572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93700" y="1700213"/>
            <a:ext cx="6970268" cy="4681538"/>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95999" y="295683"/>
            <a:ext cx="8365413" cy="1129080"/>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564514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95999" y="295683"/>
            <a:ext cx="8349371" cy="112908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5" name="Picture Placeholder 9"/>
          <p:cNvSpPr>
            <a:spLocks noGrp="1"/>
          </p:cNvSpPr>
          <p:nvPr>
            <p:ph type="pic" sz="quarter" idx="15"/>
          </p:nvPr>
        </p:nvSpPr>
        <p:spPr>
          <a:xfrm>
            <a:off x="3863808" y="1701800"/>
            <a:ext cx="4886492" cy="4679950"/>
          </a:xfrm>
        </p:spPr>
        <p:txBody>
          <a:bodyPr/>
          <a:lstStyle/>
          <a:p>
            <a:r>
              <a:rPr lang="en-US"/>
              <a:t>Click icon to add picture</a:t>
            </a:r>
          </a:p>
        </p:txBody>
      </p:sp>
      <p:sp>
        <p:nvSpPr>
          <p:cNvPr id="6" name="Content Placeholder 3"/>
          <p:cNvSpPr>
            <a:spLocks noGrp="1"/>
          </p:cNvSpPr>
          <p:nvPr>
            <p:ph sz="quarter" idx="10"/>
          </p:nvPr>
        </p:nvSpPr>
        <p:spPr>
          <a:xfrm>
            <a:off x="393700" y="1700213"/>
            <a:ext cx="3062300" cy="4681538"/>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8402828" y="6491553"/>
            <a:ext cx="347472"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96175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4" name="Text Placeholder 18"/>
          <p:cNvSpPr>
            <a:spLocks noGrp="1"/>
          </p:cNvSpPr>
          <p:nvPr>
            <p:ph idx="1"/>
          </p:nvPr>
        </p:nvSpPr>
        <p:spPr>
          <a:xfrm>
            <a:off x="396000" y="1700213"/>
            <a:ext cx="8354300" cy="46815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188372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96000" y="295682"/>
            <a:ext cx="8352000" cy="360000"/>
          </a:xfrm>
          <a:prstGeom prst="rect">
            <a:avLst/>
          </a:prstGeom>
        </p:spPr>
        <p:txBody>
          <a:bodyPr vert="horz" lIns="0" tIns="0" rIns="0" bIns="0" rtlCol="0" anchor="t" anchorCtr="0">
            <a:noAutofit/>
          </a:bodyPr>
          <a:lstStyle>
            <a:lvl1pPr>
              <a:defRPr/>
            </a:lvl1pPr>
          </a:lstStyle>
          <a:p>
            <a:r>
              <a:rPr lang="en-US"/>
              <a:t>Click to edit Master title style</a:t>
            </a:r>
            <a:endParaRPr lang="en-US" dirty="0"/>
          </a:p>
        </p:txBody>
      </p:sp>
      <p:sp>
        <p:nvSpPr>
          <p:cNvPr id="9"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
        <p:nvSpPr>
          <p:cNvPr id="8" name="Text Placeholder 18"/>
          <p:cNvSpPr>
            <a:spLocks noGrp="1"/>
          </p:cNvSpPr>
          <p:nvPr>
            <p:ph idx="1"/>
          </p:nvPr>
        </p:nvSpPr>
        <p:spPr>
          <a:xfrm>
            <a:off x="396000" y="1700213"/>
            <a:ext cx="8354300" cy="467898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2089182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5440" y="727200"/>
            <a:ext cx="5400000" cy="5400000"/>
          </a:xfrm>
          <a:prstGeom prst="rect">
            <a:avLst/>
          </a:prstGeom>
        </p:spPr>
        <p:txBody>
          <a:bodyPr/>
          <a:lstStyle/>
          <a:p>
            <a:r>
              <a:rPr lang="en-US"/>
              <a:t>Click icon to add picture</a:t>
            </a:r>
            <a:endParaRPr lang="en-GB" dirty="0"/>
          </a:p>
        </p:txBody>
      </p:sp>
      <p:sp>
        <p:nvSpPr>
          <p:cNvPr id="2" name="Title 1"/>
          <p:cNvSpPr>
            <a:spLocks noGrp="1"/>
          </p:cNvSpPr>
          <p:nvPr>
            <p:ph type="ctrTitle"/>
          </p:nvPr>
        </p:nvSpPr>
        <p:spPr bwMode="gray">
          <a:xfrm>
            <a:off x="395288" y="5549440"/>
            <a:ext cx="4176712"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bwMode="gray">
          <a:xfrm>
            <a:off x="395288" y="5864229"/>
            <a:ext cx="4176711" cy="505645"/>
          </a:xfrm>
          <a:prstGeom prst="rect">
            <a:avLst/>
          </a:prstGeom>
        </p:spPr>
        <p:txBody>
          <a:bodyPr lIns="0" tIns="0" rIns="0" bIns="0">
            <a:noAutofit/>
          </a:bodyPr>
          <a:lstStyle>
            <a:lvl1pPr marL="0" indent="0" algn="l">
              <a:lnSpc>
                <a:spcPct val="11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Text Placeholder 4"/>
          <p:cNvSpPr>
            <a:spLocks noGrp="1"/>
          </p:cNvSpPr>
          <p:nvPr>
            <p:ph type="body" sz="quarter" idx="10"/>
          </p:nvPr>
        </p:nvSpPr>
        <p:spPr>
          <a:xfrm>
            <a:off x="395288" y="6399564"/>
            <a:ext cx="417671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288" y="405929"/>
            <a:ext cx="1633731" cy="305616"/>
          </a:xfrm>
          <a:prstGeom prst="rect">
            <a:avLst/>
          </a:prstGeom>
        </p:spPr>
      </p:pic>
    </p:spTree>
    <p:extLst>
      <p:ext uri="{BB962C8B-B14F-4D97-AF65-F5344CB8AC3E}">
        <p14:creationId xmlns:p14="http://schemas.microsoft.com/office/powerpoint/2010/main" val="79690512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96000" y="295683"/>
            <a:ext cx="8352000" cy="360000"/>
          </a:xfrm>
          <a:prstGeom prst="rect">
            <a:avLst/>
          </a:prstGeom>
        </p:spPr>
        <p:txBody>
          <a:bodyPr vert="horz" lIns="0" tIns="0" rIns="0" bIns="0" rtlCol="0" anchor="t" anchorCtr="0">
            <a:noAutofit/>
          </a:bodyPr>
          <a:lstStyle>
            <a:lvl1pPr>
              <a:defRPr/>
            </a:lvl1pPr>
          </a:lstStyle>
          <a:p>
            <a:r>
              <a:rPr lang="en-US"/>
              <a:t>Click to edit Master title style</a:t>
            </a:r>
            <a:endParaRPr lang="en-US" dirty="0"/>
          </a:p>
        </p:txBody>
      </p:sp>
      <p:sp>
        <p:nvSpPr>
          <p:cNvPr id="9"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
        <p:nvSpPr>
          <p:cNvPr id="8" name="Text Placeholder 18"/>
          <p:cNvSpPr>
            <a:spLocks noGrp="1"/>
          </p:cNvSpPr>
          <p:nvPr>
            <p:ph idx="1"/>
          </p:nvPr>
        </p:nvSpPr>
        <p:spPr>
          <a:xfrm>
            <a:off x="393700" y="1700213"/>
            <a:ext cx="8356600"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6006694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391079" y="2051999"/>
            <a:ext cx="8359221" cy="4069013"/>
          </a:xfrm>
          <a:prstGeom prst="rect">
            <a:avLst/>
          </a:prstGeom>
        </p:spPr>
        <p:txBody>
          <a:bodyPr/>
          <a:lstStyle/>
          <a:p>
            <a:r>
              <a:rPr lang="en-US" dirty="0"/>
              <a:t>Click icon to add chart</a:t>
            </a:r>
            <a:endParaRPr lang="en-GB" dirty="0"/>
          </a:p>
        </p:txBody>
      </p:sp>
      <p:sp>
        <p:nvSpPr>
          <p:cNvPr id="18" name="Text Placeholder 8"/>
          <p:cNvSpPr>
            <a:spLocks noGrp="1"/>
          </p:cNvSpPr>
          <p:nvPr>
            <p:ph type="body" sz="quarter" idx="18"/>
          </p:nvPr>
        </p:nvSpPr>
        <p:spPr>
          <a:xfrm>
            <a:off x="395999" y="1700213"/>
            <a:ext cx="8352001" cy="357187"/>
          </a:xfrm>
        </p:spPr>
        <p:txBody>
          <a:bodyPr/>
          <a:lstStyle/>
          <a:p>
            <a:pPr lvl="0"/>
            <a:r>
              <a:rPr lang="en-US"/>
              <a:t>Click to edit Master text styles</a:t>
            </a:r>
          </a:p>
        </p:txBody>
      </p:sp>
      <p:sp>
        <p:nvSpPr>
          <p:cNvPr id="19" name="Text Placeholder 7"/>
          <p:cNvSpPr>
            <a:spLocks noGrp="1"/>
          </p:cNvSpPr>
          <p:nvPr>
            <p:ph type="body" sz="quarter" idx="23" hasCustomPrompt="1"/>
          </p:nvPr>
        </p:nvSpPr>
        <p:spPr>
          <a:xfrm>
            <a:off x="391081" y="6309551"/>
            <a:ext cx="8359220" cy="256647"/>
          </a:xfrm>
        </p:spPr>
        <p:txBody>
          <a:bodyPr>
            <a:normAutofit/>
          </a:bodyPr>
          <a:lstStyle>
            <a:lvl1pPr algn="l">
              <a:spcAft>
                <a:spcPts val="0"/>
              </a:spcAft>
              <a:defRPr sz="900"/>
            </a:lvl1pPr>
          </a:lstStyle>
          <a:p>
            <a:pPr lvl="0"/>
            <a:r>
              <a:rPr lang="en-US" dirty="0"/>
              <a:t>Supervised Learning Capstone - August 30th 2018 </a:t>
            </a:r>
          </a:p>
        </p:txBody>
      </p:sp>
      <p:sp>
        <p:nvSpPr>
          <p:cNvPr id="2" name="Title 1">
            <a:extLst>
              <a:ext uri="{FF2B5EF4-FFF2-40B4-BE49-F238E27FC236}">
                <a16:creationId xmlns:a16="http://schemas.microsoft.com/office/drawing/2014/main" id="{115CEC25-B595-4257-95A9-CE6DCA04FE7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058362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mp; chart">
    <p:bg>
      <p:bgRef idx="1001">
        <a:schemeClr val="bg1"/>
      </p:bgRef>
    </p:bg>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96000" y="295683"/>
            <a:ext cx="8352000"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BBBCBC"/>
                </a:solidFill>
              </a:defRPr>
            </a:lvl1pPr>
          </a:lstStyle>
          <a:p>
            <a:pPr lvl="0"/>
            <a:r>
              <a:rPr lang="en-US" dirty="0"/>
              <a:t>Click to add subtitle</a:t>
            </a:r>
          </a:p>
        </p:txBody>
      </p:sp>
      <p:sp>
        <p:nvSpPr>
          <p:cNvPr id="17" name="Chart Placeholder 3"/>
          <p:cNvSpPr>
            <a:spLocks noGrp="1"/>
          </p:cNvSpPr>
          <p:nvPr>
            <p:ph type="chart" sz="quarter" idx="15"/>
          </p:nvPr>
        </p:nvSpPr>
        <p:spPr>
          <a:xfrm>
            <a:off x="391079" y="2051999"/>
            <a:ext cx="8359221" cy="4069013"/>
          </a:xfrm>
          <a:prstGeom prst="rect">
            <a:avLst/>
          </a:prstGeom>
        </p:spPr>
        <p:txBody>
          <a:bodyPr/>
          <a:lstStyle/>
          <a:p>
            <a:r>
              <a:rPr lang="en-US"/>
              <a:t>Click icon to add chart</a:t>
            </a:r>
            <a:endParaRPr lang="en-GB" dirty="0"/>
          </a:p>
        </p:txBody>
      </p:sp>
      <p:sp>
        <p:nvSpPr>
          <p:cNvPr id="18" name="Text Placeholder 8"/>
          <p:cNvSpPr>
            <a:spLocks noGrp="1"/>
          </p:cNvSpPr>
          <p:nvPr>
            <p:ph type="body" sz="quarter" idx="18"/>
          </p:nvPr>
        </p:nvSpPr>
        <p:spPr>
          <a:xfrm>
            <a:off x="395999" y="1700213"/>
            <a:ext cx="8352001" cy="357187"/>
          </a:xfrm>
        </p:spPr>
        <p:txBody>
          <a:bodyPr/>
          <a:lstStyle/>
          <a:p>
            <a:pPr lvl="0"/>
            <a:r>
              <a:rPr lang="en-US"/>
              <a:t>Click to edit Master text styles</a:t>
            </a:r>
          </a:p>
        </p:txBody>
      </p:sp>
      <p:sp>
        <p:nvSpPr>
          <p:cNvPr id="19" name="Text Placeholder 7"/>
          <p:cNvSpPr>
            <a:spLocks noGrp="1"/>
          </p:cNvSpPr>
          <p:nvPr>
            <p:ph type="body" sz="quarter" idx="23"/>
          </p:nvPr>
        </p:nvSpPr>
        <p:spPr>
          <a:xfrm>
            <a:off x="391081" y="6121013"/>
            <a:ext cx="8359220" cy="256647"/>
          </a:xfrm>
        </p:spPr>
        <p:txBody>
          <a:bodyPr>
            <a:normAutofit/>
          </a:bodyPr>
          <a:lstStyle>
            <a:lvl1pPr>
              <a:spcAft>
                <a:spcPts val="0"/>
              </a:spcAft>
              <a:defRPr sz="900"/>
            </a:lvl1pPr>
          </a:lstStyle>
          <a:p>
            <a:pPr lvl="0"/>
            <a:r>
              <a:rPr lang="en-US"/>
              <a:t>Click to edit Master text styles</a:t>
            </a:r>
          </a:p>
        </p:txBody>
      </p:sp>
      <p:sp>
        <p:nvSpPr>
          <p:cNvPr id="7" name="TextBox 6"/>
          <p:cNvSpPr txBox="1"/>
          <p:nvPr userDrawn="1"/>
        </p:nvSpPr>
        <p:spPr>
          <a:xfrm>
            <a:off x="8402828" y="6491553"/>
            <a:ext cx="347472"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434065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96000" y="295683"/>
            <a:ext cx="8352000"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393700" y="2051999"/>
            <a:ext cx="2642082" cy="4069014"/>
          </a:xfrm>
          <a:prstGeom prst="rect">
            <a:avLst/>
          </a:prstGeom>
        </p:spPr>
        <p:txBody>
          <a:bodyPr/>
          <a:lstStyle/>
          <a:p>
            <a:r>
              <a:rPr lang="en-US"/>
              <a:t>Click icon to add chart</a:t>
            </a:r>
            <a:endParaRPr lang="en-GB" dirty="0"/>
          </a:p>
        </p:txBody>
      </p:sp>
      <p:sp>
        <p:nvSpPr>
          <p:cNvPr id="18" name="Text Placeholder 8"/>
          <p:cNvSpPr>
            <a:spLocks noGrp="1"/>
          </p:cNvSpPr>
          <p:nvPr>
            <p:ph type="body" sz="quarter" idx="18"/>
          </p:nvPr>
        </p:nvSpPr>
        <p:spPr>
          <a:xfrm>
            <a:off x="395999" y="1700213"/>
            <a:ext cx="2653200" cy="357187"/>
          </a:xfrm>
        </p:spPr>
        <p:txBody>
          <a:bodyPr/>
          <a:lstStyle/>
          <a:p>
            <a:pPr lvl="0"/>
            <a:r>
              <a:rPr lang="en-US"/>
              <a:t>Click to edit Master text styles</a:t>
            </a:r>
          </a:p>
        </p:txBody>
      </p:sp>
      <p:sp>
        <p:nvSpPr>
          <p:cNvPr id="7" name="Chart Placeholder 3"/>
          <p:cNvSpPr>
            <a:spLocks noGrp="1"/>
          </p:cNvSpPr>
          <p:nvPr>
            <p:ph type="chart" sz="quarter" idx="19"/>
          </p:nvPr>
        </p:nvSpPr>
        <p:spPr>
          <a:xfrm>
            <a:off x="3245400" y="2051999"/>
            <a:ext cx="2653200" cy="4069014"/>
          </a:xfrm>
          <a:prstGeom prst="rect">
            <a:avLst/>
          </a:prstGeom>
        </p:spPr>
        <p:txBody>
          <a:bodyPr/>
          <a:lstStyle/>
          <a:p>
            <a:r>
              <a:rPr lang="en-US"/>
              <a:t>Click icon to add chart</a:t>
            </a:r>
            <a:endParaRPr lang="en-GB" dirty="0"/>
          </a:p>
        </p:txBody>
      </p:sp>
      <p:sp>
        <p:nvSpPr>
          <p:cNvPr id="8" name="Text Placeholder 8"/>
          <p:cNvSpPr>
            <a:spLocks noGrp="1"/>
          </p:cNvSpPr>
          <p:nvPr>
            <p:ph type="body" sz="quarter" idx="20"/>
          </p:nvPr>
        </p:nvSpPr>
        <p:spPr>
          <a:xfrm>
            <a:off x="3245399" y="1700213"/>
            <a:ext cx="2653200" cy="357187"/>
          </a:xfrm>
        </p:spPr>
        <p:txBody>
          <a:bodyPr/>
          <a:lstStyle/>
          <a:p>
            <a:pPr lvl="0"/>
            <a:r>
              <a:rPr lang="en-US"/>
              <a:t>Click to edit Master text styles</a:t>
            </a:r>
          </a:p>
        </p:txBody>
      </p:sp>
      <p:sp>
        <p:nvSpPr>
          <p:cNvPr id="9" name="Chart Placeholder 3"/>
          <p:cNvSpPr>
            <a:spLocks noGrp="1"/>
          </p:cNvSpPr>
          <p:nvPr>
            <p:ph type="chart" sz="quarter" idx="21"/>
          </p:nvPr>
        </p:nvSpPr>
        <p:spPr>
          <a:xfrm>
            <a:off x="6108214" y="2051999"/>
            <a:ext cx="2642086" cy="4069014"/>
          </a:xfrm>
          <a:prstGeom prst="rect">
            <a:avLst/>
          </a:prstGeom>
        </p:spPr>
        <p:txBody>
          <a:bodyPr/>
          <a:lstStyle/>
          <a:p>
            <a:r>
              <a:rPr lang="en-US"/>
              <a:t>Click icon to add chart</a:t>
            </a:r>
            <a:endParaRPr lang="en-GB" dirty="0"/>
          </a:p>
        </p:txBody>
      </p:sp>
      <p:sp>
        <p:nvSpPr>
          <p:cNvPr id="10" name="Text Placeholder 8"/>
          <p:cNvSpPr>
            <a:spLocks noGrp="1"/>
          </p:cNvSpPr>
          <p:nvPr>
            <p:ph type="body" sz="quarter" idx="22"/>
          </p:nvPr>
        </p:nvSpPr>
        <p:spPr>
          <a:xfrm>
            <a:off x="6094797" y="1700213"/>
            <a:ext cx="2655503" cy="357187"/>
          </a:xfrm>
        </p:spPr>
        <p:txBody>
          <a:bodyPr/>
          <a:lstStyle/>
          <a:p>
            <a:pPr lvl="0"/>
            <a:r>
              <a:rPr lang="en-US"/>
              <a:t>Click to edit Master text styles</a:t>
            </a:r>
          </a:p>
        </p:txBody>
      </p:sp>
      <p:sp>
        <p:nvSpPr>
          <p:cNvPr id="12" name="Text Placeholder 7"/>
          <p:cNvSpPr>
            <a:spLocks noGrp="1"/>
          </p:cNvSpPr>
          <p:nvPr>
            <p:ph type="body" sz="quarter" idx="23"/>
          </p:nvPr>
        </p:nvSpPr>
        <p:spPr>
          <a:xfrm>
            <a:off x="391081" y="6121013"/>
            <a:ext cx="8359220"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87191394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chart">
    <p:bg>
      <p:bgRef idx="1001">
        <a:schemeClr val="bg1"/>
      </p:bgRef>
    </p:bg>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96000" y="295683"/>
            <a:ext cx="8352000"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BBBCBC"/>
                </a:solidFill>
              </a:defRPr>
            </a:lvl1pPr>
          </a:lstStyle>
          <a:p>
            <a:pPr lvl="0"/>
            <a:r>
              <a:rPr lang="en-US" dirty="0"/>
              <a:t>Click to add subtitle</a:t>
            </a:r>
          </a:p>
        </p:txBody>
      </p:sp>
      <p:sp>
        <p:nvSpPr>
          <p:cNvPr id="17" name="Chart Placeholder 3"/>
          <p:cNvSpPr>
            <a:spLocks noGrp="1"/>
          </p:cNvSpPr>
          <p:nvPr>
            <p:ph type="chart" sz="quarter" idx="15"/>
          </p:nvPr>
        </p:nvSpPr>
        <p:spPr>
          <a:xfrm>
            <a:off x="393700" y="2051999"/>
            <a:ext cx="2642082" cy="4069014"/>
          </a:xfrm>
          <a:prstGeom prst="rect">
            <a:avLst/>
          </a:prstGeom>
        </p:spPr>
        <p:txBody>
          <a:bodyPr/>
          <a:lstStyle/>
          <a:p>
            <a:r>
              <a:rPr lang="en-US"/>
              <a:t>Click icon to add chart</a:t>
            </a:r>
            <a:endParaRPr lang="en-GB" dirty="0"/>
          </a:p>
        </p:txBody>
      </p:sp>
      <p:sp>
        <p:nvSpPr>
          <p:cNvPr id="18" name="Text Placeholder 8"/>
          <p:cNvSpPr>
            <a:spLocks noGrp="1"/>
          </p:cNvSpPr>
          <p:nvPr>
            <p:ph type="body" sz="quarter" idx="18"/>
          </p:nvPr>
        </p:nvSpPr>
        <p:spPr>
          <a:xfrm>
            <a:off x="395999" y="1700213"/>
            <a:ext cx="2653200" cy="357187"/>
          </a:xfrm>
        </p:spPr>
        <p:txBody>
          <a:bodyPr/>
          <a:lstStyle/>
          <a:p>
            <a:pPr lvl="0"/>
            <a:r>
              <a:rPr lang="en-US"/>
              <a:t>Click to edit Master text styles</a:t>
            </a:r>
          </a:p>
        </p:txBody>
      </p:sp>
      <p:sp>
        <p:nvSpPr>
          <p:cNvPr id="7" name="Chart Placeholder 3"/>
          <p:cNvSpPr>
            <a:spLocks noGrp="1"/>
          </p:cNvSpPr>
          <p:nvPr>
            <p:ph type="chart" sz="quarter" idx="19"/>
          </p:nvPr>
        </p:nvSpPr>
        <p:spPr>
          <a:xfrm>
            <a:off x="3245400" y="2051999"/>
            <a:ext cx="2653200" cy="4069014"/>
          </a:xfrm>
          <a:prstGeom prst="rect">
            <a:avLst/>
          </a:prstGeom>
        </p:spPr>
        <p:txBody>
          <a:bodyPr/>
          <a:lstStyle/>
          <a:p>
            <a:r>
              <a:rPr lang="en-US"/>
              <a:t>Click icon to add chart</a:t>
            </a:r>
            <a:endParaRPr lang="en-GB" dirty="0"/>
          </a:p>
        </p:txBody>
      </p:sp>
      <p:sp>
        <p:nvSpPr>
          <p:cNvPr id="8" name="Text Placeholder 8"/>
          <p:cNvSpPr>
            <a:spLocks noGrp="1"/>
          </p:cNvSpPr>
          <p:nvPr>
            <p:ph type="body" sz="quarter" idx="20"/>
          </p:nvPr>
        </p:nvSpPr>
        <p:spPr>
          <a:xfrm>
            <a:off x="3245399" y="1700213"/>
            <a:ext cx="2653200" cy="357187"/>
          </a:xfrm>
        </p:spPr>
        <p:txBody>
          <a:bodyPr/>
          <a:lstStyle/>
          <a:p>
            <a:pPr lvl="0"/>
            <a:r>
              <a:rPr lang="en-US"/>
              <a:t>Click to edit Master text styles</a:t>
            </a:r>
          </a:p>
        </p:txBody>
      </p:sp>
      <p:sp>
        <p:nvSpPr>
          <p:cNvPr id="9" name="Chart Placeholder 3"/>
          <p:cNvSpPr>
            <a:spLocks noGrp="1"/>
          </p:cNvSpPr>
          <p:nvPr>
            <p:ph type="chart" sz="quarter" idx="21"/>
          </p:nvPr>
        </p:nvSpPr>
        <p:spPr>
          <a:xfrm>
            <a:off x="6108214" y="2051999"/>
            <a:ext cx="2642086" cy="4069014"/>
          </a:xfrm>
          <a:prstGeom prst="rect">
            <a:avLst/>
          </a:prstGeom>
        </p:spPr>
        <p:txBody>
          <a:bodyPr/>
          <a:lstStyle/>
          <a:p>
            <a:r>
              <a:rPr lang="en-US"/>
              <a:t>Click icon to add chart</a:t>
            </a:r>
            <a:endParaRPr lang="en-GB" dirty="0"/>
          </a:p>
        </p:txBody>
      </p:sp>
      <p:sp>
        <p:nvSpPr>
          <p:cNvPr id="10" name="Text Placeholder 8"/>
          <p:cNvSpPr>
            <a:spLocks noGrp="1"/>
          </p:cNvSpPr>
          <p:nvPr>
            <p:ph type="body" sz="quarter" idx="22"/>
          </p:nvPr>
        </p:nvSpPr>
        <p:spPr>
          <a:xfrm>
            <a:off x="6094797" y="1700213"/>
            <a:ext cx="2655503" cy="357187"/>
          </a:xfrm>
        </p:spPr>
        <p:txBody>
          <a:bodyPr/>
          <a:lstStyle/>
          <a:p>
            <a:pPr lvl="0"/>
            <a:r>
              <a:rPr lang="en-US"/>
              <a:t>Click to edit Master text styles</a:t>
            </a:r>
          </a:p>
        </p:txBody>
      </p:sp>
      <p:sp>
        <p:nvSpPr>
          <p:cNvPr id="12" name="Text Placeholder 7"/>
          <p:cNvSpPr>
            <a:spLocks noGrp="1"/>
          </p:cNvSpPr>
          <p:nvPr>
            <p:ph type="body" sz="quarter" idx="23"/>
          </p:nvPr>
        </p:nvSpPr>
        <p:spPr>
          <a:xfrm>
            <a:off x="391081" y="6121013"/>
            <a:ext cx="8359220" cy="256647"/>
          </a:xfrm>
        </p:spPr>
        <p:txBody>
          <a:bodyPr>
            <a:normAutofit/>
          </a:bodyPr>
          <a:lstStyle>
            <a:lvl1pPr>
              <a:spcAft>
                <a:spcPts val="0"/>
              </a:spcAft>
              <a:defRPr sz="900"/>
            </a:lvl1pPr>
          </a:lstStyle>
          <a:p>
            <a:pPr lvl="0"/>
            <a:r>
              <a:rPr lang="en-US"/>
              <a:t>Click to edit Master text styles</a:t>
            </a:r>
          </a:p>
        </p:txBody>
      </p:sp>
      <p:sp>
        <p:nvSpPr>
          <p:cNvPr id="11" name="TextBox 10"/>
          <p:cNvSpPr txBox="1"/>
          <p:nvPr userDrawn="1"/>
        </p:nvSpPr>
        <p:spPr>
          <a:xfrm>
            <a:off x="8402828" y="6491553"/>
            <a:ext cx="347472"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062051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95422" y="295683"/>
            <a:ext cx="8382818"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395422" y="651600"/>
            <a:ext cx="8382818"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
        <p:nvSpPr>
          <p:cNvPr id="13" name="Content Placeholder 3"/>
          <p:cNvSpPr>
            <a:spLocks noGrp="1"/>
          </p:cNvSpPr>
          <p:nvPr>
            <p:ph sz="quarter" idx="10"/>
          </p:nvPr>
        </p:nvSpPr>
        <p:spPr>
          <a:xfrm>
            <a:off x="393700" y="1700212"/>
            <a:ext cx="3961722"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p:cNvSpPr>
            <a:spLocks noGrp="1"/>
          </p:cNvSpPr>
          <p:nvPr>
            <p:ph sz="quarter" idx="20"/>
          </p:nvPr>
        </p:nvSpPr>
        <p:spPr>
          <a:xfrm>
            <a:off x="4786154" y="1700212"/>
            <a:ext cx="3964145"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18328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96000" y="295683"/>
            <a:ext cx="8352000"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7"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
        <p:nvSpPr>
          <p:cNvPr id="11" name="Content Placeholder 3"/>
          <p:cNvSpPr>
            <a:spLocks noGrp="1"/>
          </p:cNvSpPr>
          <p:nvPr>
            <p:ph sz="quarter" idx="10"/>
          </p:nvPr>
        </p:nvSpPr>
        <p:spPr>
          <a:xfrm>
            <a:off x="393700" y="1700212"/>
            <a:ext cx="3961722" cy="4681537"/>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20"/>
          </p:nvPr>
        </p:nvSpPr>
        <p:spPr>
          <a:xfrm>
            <a:off x="4788000" y="1700213"/>
            <a:ext cx="3962300" cy="4681536"/>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67776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396000" y="295683"/>
            <a:ext cx="8352000"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Content Placeholder 3"/>
          <p:cNvSpPr>
            <a:spLocks noGrp="1"/>
          </p:cNvSpPr>
          <p:nvPr>
            <p:ph sz="quarter" idx="10"/>
          </p:nvPr>
        </p:nvSpPr>
        <p:spPr>
          <a:xfrm>
            <a:off x="395422" y="1700213"/>
            <a:ext cx="3960000" cy="4420800"/>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hart Placeholder 2"/>
          <p:cNvSpPr>
            <a:spLocks noGrp="1"/>
          </p:cNvSpPr>
          <p:nvPr>
            <p:ph type="chart" sz="quarter" idx="21"/>
          </p:nvPr>
        </p:nvSpPr>
        <p:spPr>
          <a:xfrm>
            <a:off x="4755917" y="2125013"/>
            <a:ext cx="3994383" cy="3996000"/>
          </a:xfrm>
        </p:spPr>
        <p:txBody>
          <a:bodyPr/>
          <a:lstStyle/>
          <a:p>
            <a:r>
              <a:rPr lang="en-US"/>
              <a:t>Click icon to add chart</a:t>
            </a:r>
            <a:endParaRPr lang="en-GB" dirty="0"/>
          </a:p>
        </p:txBody>
      </p:sp>
      <p:sp>
        <p:nvSpPr>
          <p:cNvPr id="6" name="Text Placeholder 5"/>
          <p:cNvSpPr>
            <a:spLocks noGrp="1"/>
          </p:cNvSpPr>
          <p:nvPr>
            <p:ph type="body" sz="quarter" idx="22"/>
          </p:nvPr>
        </p:nvSpPr>
        <p:spPr>
          <a:xfrm>
            <a:off x="4755917" y="1700213"/>
            <a:ext cx="3989454" cy="385762"/>
          </a:xfrm>
        </p:spPr>
        <p:txBody>
          <a:bodyPr/>
          <a:lstStyle/>
          <a:p>
            <a:pPr lvl="0"/>
            <a:r>
              <a:rPr lang="en-US"/>
              <a:t>Click to edit Master text styles</a:t>
            </a:r>
          </a:p>
        </p:txBody>
      </p:sp>
      <p:sp>
        <p:nvSpPr>
          <p:cNvPr id="11"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
        <p:nvSpPr>
          <p:cNvPr id="15" name="Text Placeholder 7"/>
          <p:cNvSpPr>
            <a:spLocks noGrp="1"/>
          </p:cNvSpPr>
          <p:nvPr>
            <p:ph type="body" sz="quarter" idx="23"/>
          </p:nvPr>
        </p:nvSpPr>
        <p:spPr>
          <a:xfrm>
            <a:off x="391080" y="6121013"/>
            <a:ext cx="8359220"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408989373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396000" y="295683"/>
            <a:ext cx="8352000"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Chart Placeholder 2"/>
          <p:cNvSpPr>
            <a:spLocks noGrp="1"/>
          </p:cNvSpPr>
          <p:nvPr>
            <p:ph type="chart" sz="quarter" idx="21"/>
          </p:nvPr>
        </p:nvSpPr>
        <p:spPr>
          <a:xfrm>
            <a:off x="4753616" y="2125013"/>
            <a:ext cx="3994384" cy="3996000"/>
          </a:xfrm>
        </p:spPr>
        <p:txBody>
          <a:bodyPr/>
          <a:lstStyle/>
          <a:p>
            <a:r>
              <a:rPr lang="en-US"/>
              <a:t>Click icon to add chart</a:t>
            </a:r>
            <a:endParaRPr lang="en-GB" dirty="0"/>
          </a:p>
        </p:txBody>
      </p:sp>
      <p:sp>
        <p:nvSpPr>
          <p:cNvPr id="6" name="Text Placeholder 5"/>
          <p:cNvSpPr>
            <a:spLocks noGrp="1"/>
          </p:cNvSpPr>
          <p:nvPr>
            <p:ph type="body" sz="quarter" idx="22"/>
          </p:nvPr>
        </p:nvSpPr>
        <p:spPr>
          <a:xfrm>
            <a:off x="4753617" y="1700213"/>
            <a:ext cx="3994383" cy="385762"/>
          </a:xfrm>
        </p:spPr>
        <p:txBody>
          <a:bodyPr/>
          <a:lstStyle/>
          <a:p>
            <a:pPr lvl="0"/>
            <a:r>
              <a:rPr lang="en-US"/>
              <a:t>Click to edit Master text styles</a:t>
            </a:r>
          </a:p>
        </p:txBody>
      </p:sp>
      <p:sp>
        <p:nvSpPr>
          <p:cNvPr id="11"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
        <p:nvSpPr>
          <p:cNvPr id="15" name="Text Placeholder 7"/>
          <p:cNvSpPr>
            <a:spLocks noGrp="1"/>
          </p:cNvSpPr>
          <p:nvPr>
            <p:ph type="body" sz="quarter" idx="23"/>
          </p:nvPr>
        </p:nvSpPr>
        <p:spPr>
          <a:xfrm>
            <a:off x="391081" y="6121013"/>
            <a:ext cx="8359220"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396000" y="2125013"/>
            <a:ext cx="3987619" cy="3996000"/>
          </a:xfrm>
        </p:spPr>
        <p:txBody>
          <a:bodyPr/>
          <a:lstStyle/>
          <a:p>
            <a:r>
              <a:rPr lang="en-US"/>
              <a:t>Click icon to add chart</a:t>
            </a:r>
            <a:endParaRPr lang="en-GB" dirty="0"/>
          </a:p>
        </p:txBody>
      </p:sp>
      <p:sp>
        <p:nvSpPr>
          <p:cNvPr id="12" name="Text Placeholder 5"/>
          <p:cNvSpPr>
            <a:spLocks noGrp="1"/>
          </p:cNvSpPr>
          <p:nvPr>
            <p:ph type="body" sz="quarter" idx="25"/>
          </p:nvPr>
        </p:nvSpPr>
        <p:spPr>
          <a:xfrm>
            <a:off x="396000" y="1700213"/>
            <a:ext cx="3989454" cy="385762"/>
          </a:xfrm>
        </p:spPr>
        <p:txBody>
          <a:bodyPr/>
          <a:lstStyle/>
          <a:p>
            <a:pPr lvl="0"/>
            <a:r>
              <a:rPr lang="en-US"/>
              <a:t>Click to edit Master text styles</a:t>
            </a:r>
          </a:p>
        </p:txBody>
      </p:sp>
    </p:spTree>
    <p:extLst>
      <p:ext uri="{BB962C8B-B14F-4D97-AF65-F5344CB8AC3E}">
        <p14:creationId xmlns:p14="http://schemas.microsoft.com/office/powerpoint/2010/main" val="37854541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2 cha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96000" y="295683"/>
            <a:ext cx="8352000" cy="360000"/>
          </a:xfrm>
        </p:spPr>
        <p:txBody>
          <a:bodyPr/>
          <a:lstStyle>
            <a:lvl1pPr>
              <a:defRPr>
                <a:solidFill>
                  <a:schemeClr val="tx1"/>
                </a:solidFill>
              </a:defRPr>
            </a:lvl1pPr>
          </a:lstStyle>
          <a:p>
            <a:r>
              <a:rPr lang="en-US"/>
              <a:t>Click to edit Master title style</a:t>
            </a:r>
            <a:endParaRPr lang="en-US" dirty="0"/>
          </a:p>
        </p:txBody>
      </p:sp>
      <p:sp>
        <p:nvSpPr>
          <p:cNvPr id="11"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BBBCBC"/>
                </a:solidFill>
              </a:defRPr>
            </a:lvl1pPr>
          </a:lstStyle>
          <a:p>
            <a:pPr lvl="0"/>
            <a:r>
              <a:rPr lang="en-US" dirty="0"/>
              <a:t>Click to add subtitle</a:t>
            </a:r>
          </a:p>
        </p:txBody>
      </p:sp>
      <p:sp>
        <p:nvSpPr>
          <p:cNvPr id="3" name="Chart Placeholder 2"/>
          <p:cNvSpPr>
            <a:spLocks noGrp="1"/>
          </p:cNvSpPr>
          <p:nvPr>
            <p:ph type="chart" sz="quarter" idx="21"/>
          </p:nvPr>
        </p:nvSpPr>
        <p:spPr>
          <a:xfrm>
            <a:off x="4753616" y="2125013"/>
            <a:ext cx="3994384" cy="3996000"/>
          </a:xfrm>
        </p:spPr>
        <p:txBody>
          <a:bodyPr/>
          <a:lstStyle/>
          <a:p>
            <a:r>
              <a:rPr lang="en-US"/>
              <a:t>Click icon to add chart</a:t>
            </a:r>
            <a:endParaRPr lang="en-GB" dirty="0"/>
          </a:p>
        </p:txBody>
      </p:sp>
      <p:sp>
        <p:nvSpPr>
          <p:cNvPr id="6" name="Text Placeholder 5"/>
          <p:cNvSpPr>
            <a:spLocks noGrp="1"/>
          </p:cNvSpPr>
          <p:nvPr>
            <p:ph type="body" sz="quarter" idx="22"/>
          </p:nvPr>
        </p:nvSpPr>
        <p:spPr>
          <a:xfrm>
            <a:off x="4753617" y="1700213"/>
            <a:ext cx="3994383" cy="385762"/>
          </a:xfrm>
        </p:spPr>
        <p:txBody>
          <a:bodyPr/>
          <a:lstStyle/>
          <a:p>
            <a:pPr lvl="0"/>
            <a:r>
              <a:rPr lang="en-US"/>
              <a:t>Click to edit Master text styles</a:t>
            </a:r>
          </a:p>
        </p:txBody>
      </p:sp>
      <p:sp>
        <p:nvSpPr>
          <p:cNvPr id="15" name="Text Placeholder 7"/>
          <p:cNvSpPr>
            <a:spLocks noGrp="1"/>
          </p:cNvSpPr>
          <p:nvPr>
            <p:ph type="body" sz="quarter" idx="23"/>
          </p:nvPr>
        </p:nvSpPr>
        <p:spPr>
          <a:xfrm>
            <a:off x="391081" y="6121013"/>
            <a:ext cx="8359220"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396000" y="2125013"/>
            <a:ext cx="3987619" cy="3996000"/>
          </a:xfrm>
        </p:spPr>
        <p:txBody>
          <a:bodyPr/>
          <a:lstStyle/>
          <a:p>
            <a:r>
              <a:rPr lang="en-US"/>
              <a:t>Click icon to add chart</a:t>
            </a:r>
            <a:endParaRPr lang="en-GB" dirty="0"/>
          </a:p>
        </p:txBody>
      </p:sp>
      <p:sp>
        <p:nvSpPr>
          <p:cNvPr id="12" name="Text Placeholder 5"/>
          <p:cNvSpPr>
            <a:spLocks noGrp="1"/>
          </p:cNvSpPr>
          <p:nvPr>
            <p:ph type="body" sz="quarter" idx="25"/>
          </p:nvPr>
        </p:nvSpPr>
        <p:spPr>
          <a:xfrm>
            <a:off x="396000" y="1700213"/>
            <a:ext cx="3989454" cy="385762"/>
          </a:xfrm>
        </p:spPr>
        <p:txBody>
          <a:bodyPr/>
          <a:lstStyle/>
          <a:p>
            <a:pPr lvl="0"/>
            <a:r>
              <a:rPr lang="en-US"/>
              <a:t>Click to edit Master text styles</a:t>
            </a:r>
          </a:p>
        </p:txBody>
      </p:sp>
      <p:sp>
        <p:nvSpPr>
          <p:cNvPr id="10" name="TextBox 9"/>
          <p:cNvSpPr txBox="1"/>
          <p:nvPr userDrawn="1"/>
        </p:nvSpPr>
        <p:spPr>
          <a:xfrm>
            <a:off x="8402828" y="6491553"/>
            <a:ext cx="347472"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1073385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288" y="404813"/>
            <a:ext cx="1633731" cy="307849"/>
          </a:xfrm>
          <a:prstGeom prst="rect">
            <a:avLst/>
          </a:prstGeom>
        </p:spPr>
      </p:pic>
      <p:sp>
        <p:nvSpPr>
          <p:cNvPr id="23" name="Subtitle 2"/>
          <p:cNvSpPr>
            <a:spLocks noGrp="1"/>
          </p:cNvSpPr>
          <p:nvPr>
            <p:ph type="subTitle" idx="1"/>
          </p:nvPr>
        </p:nvSpPr>
        <p:spPr bwMode="gray">
          <a:xfrm>
            <a:off x="395288" y="5864229"/>
            <a:ext cx="4176711" cy="505645"/>
          </a:xfrm>
          <a:prstGeom prst="rect">
            <a:avLst/>
          </a:prstGeom>
        </p:spPr>
        <p:txBody>
          <a:bodyPr lIns="0" tIns="0" rIns="0" bIns="0">
            <a:noAutofit/>
          </a:bodyPr>
          <a:lstStyle>
            <a:lvl1pPr marL="0" indent="0" algn="l">
              <a:lnSpc>
                <a:spcPct val="11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4" name="Text Placeholder 4"/>
          <p:cNvSpPr>
            <a:spLocks noGrp="1"/>
          </p:cNvSpPr>
          <p:nvPr>
            <p:ph type="body" sz="quarter" idx="10"/>
          </p:nvPr>
        </p:nvSpPr>
        <p:spPr>
          <a:xfrm>
            <a:off x="395288" y="6399564"/>
            <a:ext cx="417671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5413102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95999" y="295683"/>
            <a:ext cx="8365413"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393700" y="1700213"/>
            <a:ext cx="3263900" cy="4681538"/>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quarter" idx="16"/>
          </p:nvPr>
        </p:nvSpPr>
        <p:spPr>
          <a:xfrm>
            <a:off x="3879515" y="1700213"/>
            <a:ext cx="4870785" cy="4681538"/>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308523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95999" y="295683"/>
            <a:ext cx="8365413"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5683412" y="1700212"/>
            <a:ext cx="3066888" cy="4681539"/>
          </a:xfrm>
          <a:prstGeom prst="rect">
            <a:avLst/>
          </a:prstGeom>
        </p:spPr>
        <p:txBody>
          <a:bodyPr>
            <a:norm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a:t>Click to edit Master text styles</a:t>
            </a:r>
          </a:p>
        </p:txBody>
      </p:sp>
      <p:sp>
        <p:nvSpPr>
          <p:cNvPr id="8" name="Content Placeholder 3"/>
          <p:cNvSpPr>
            <a:spLocks noGrp="1"/>
          </p:cNvSpPr>
          <p:nvPr>
            <p:ph sz="quarter" idx="16"/>
          </p:nvPr>
        </p:nvSpPr>
        <p:spPr>
          <a:xfrm>
            <a:off x="393700" y="1700212"/>
            <a:ext cx="4862299" cy="4681538"/>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422627316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96000" y="295683"/>
            <a:ext cx="8352000" cy="360000"/>
          </a:xfrm>
        </p:spPr>
        <p:txBody>
          <a:bodyPr/>
          <a:lstStyle/>
          <a:p>
            <a:r>
              <a:rPr lang="en-US"/>
              <a:t>Click to edit Master title style</a:t>
            </a:r>
            <a:endParaRPr lang="en-GB" dirty="0"/>
          </a:p>
        </p:txBody>
      </p:sp>
      <p:sp>
        <p:nvSpPr>
          <p:cNvPr id="4" name="Picture Placeholder 6"/>
          <p:cNvSpPr>
            <a:spLocks noGrp="1"/>
          </p:cNvSpPr>
          <p:nvPr>
            <p:ph type="pic" sz="quarter" idx="13"/>
          </p:nvPr>
        </p:nvSpPr>
        <p:spPr>
          <a:xfrm>
            <a:off x="395287" y="1700213"/>
            <a:ext cx="2034000" cy="1260000"/>
          </a:xfrm>
        </p:spPr>
        <p:txBody>
          <a:bodyPr lIns="0" tIns="0" rIns="0" bIns="0">
            <a:noAutofit/>
          </a:bodyPr>
          <a:lstStyle/>
          <a:p>
            <a:r>
              <a:rPr lang="en-US"/>
              <a:t>Click icon to add picture</a:t>
            </a:r>
            <a:endParaRPr lang="en-GB" dirty="0"/>
          </a:p>
        </p:txBody>
      </p:sp>
      <p:sp>
        <p:nvSpPr>
          <p:cNvPr id="5" name="Picture Placeholder 6"/>
          <p:cNvSpPr>
            <a:spLocks noGrp="1"/>
          </p:cNvSpPr>
          <p:nvPr>
            <p:ph type="pic" sz="quarter" idx="14"/>
          </p:nvPr>
        </p:nvSpPr>
        <p:spPr>
          <a:xfrm>
            <a:off x="2502000" y="1700213"/>
            <a:ext cx="2034000" cy="1260000"/>
          </a:xfrm>
        </p:spPr>
        <p:txBody>
          <a:bodyPr lIns="0" tIns="0" rIns="0" bIns="0">
            <a:noAutofit/>
          </a:bodyPr>
          <a:lstStyle/>
          <a:p>
            <a:r>
              <a:rPr lang="en-US"/>
              <a:t>Click icon to add picture</a:t>
            </a:r>
            <a:endParaRPr lang="en-GB"/>
          </a:p>
        </p:txBody>
      </p:sp>
      <p:sp>
        <p:nvSpPr>
          <p:cNvPr id="6" name="Picture Placeholder 6"/>
          <p:cNvSpPr>
            <a:spLocks noGrp="1"/>
          </p:cNvSpPr>
          <p:nvPr>
            <p:ph type="pic" sz="quarter" idx="15"/>
          </p:nvPr>
        </p:nvSpPr>
        <p:spPr>
          <a:xfrm>
            <a:off x="4607360" y="1700213"/>
            <a:ext cx="2034000" cy="1260000"/>
          </a:xfrm>
        </p:spPr>
        <p:txBody>
          <a:bodyPr lIns="0" tIns="0" rIns="0" bIns="0">
            <a:noAutofit/>
          </a:bodyPr>
          <a:lstStyle/>
          <a:p>
            <a:r>
              <a:rPr lang="en-US"/>
              <a:t>Click icon to add picture</a:t>
            </a:r>
            <a:endParaRPr lang="en-GB"/>
          </a:p>
        </p:txBody>
      </p:sp>
      <p:sp>
        <p:nvSpPr>
          <p:cNvPr id="7" name="Picture Placeholder 6"/>
          <p:cNvSpPr>
            <a:spLocks noGrp="1"/>
          </p:cNvSpPr>
          <p:nvPr>
            <p:ph type="pic" sz="quarter" idx="16"/>
          </p:nvPr>
        </p:nvSpPr>
        <p:spPr>
          <a:xfrm>
            <a:off x="6713999" y="1700213"/>
            <a:ext cx="2034000" cy="1260000"/>
          </a:xfrm>
        </p:spPr>
        <p:txBody>
          <a:bodyPr lIns="0" tIns="0" rIns="0" bIns="0">
            <a:noAutofit/>
          </a:bodyPr>
          <a:lstStyle/>
          <a:p>
            <a:r>
              <a:rPr lang="en-US"/>
              <a:t>Click icon to add picture</a:t>
            </a:r>
            <a:endParaRPr lang="en-GB" dirty="0"/>
          </a:p>
        </p:txBody>
      </p:sp>
      <p:sp>
        <p:nvSpPr>
          <p:cNvPr id="9" name="Text Placeholder 8"/>
          <p:cNvSpPr>
            <a:spLocks noGrp="1"/>
          </p:cNvSpPr>
          <p:nvPr>
            <p:ph type="body" sz="quarter" idx="17"/>
          </p:nvPr>
        </p:nvSpPr>
        <p:spPr>
          <a:xfrm>
            <a:off x="393700" y="3124200"/>
            <a:ext cx="2022888"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8"/>
          <p:cNvSpPr>
            <a:spLocks noGrp="1"/>
          </p:cNvSpPr>
          <p:nvPr>
            <p:ph type="body" sz="quarter" idx="18"/>
          </p:nvPr>
        </p:nvSpPr>
        <p:spPr>
          <a:xfrm>
            <a:off x="4612472" y="3120550"/>
            <a:ext cx="2034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9"/>
          </p:nvPr>
        </p:nvSpPr>
        <p:spPr>
          <a:xfrm>
            <a:off x="2497530" y="3124199"/>
            <a:ext cx="2034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20"/>
          </p:nvPr>
        </p:nvSpPr>
        <p:spPr>
          <a:xfrm>
            <a:off x="6727413" y="3108510"/>
            <a:ext cx="2022887"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21" hasCustomPrompt="1"/>
          </p:nvPr>
        </p:nvSpPr>
        <p:spPr>
          <a:xfrm>
            <a:off x="396000" y="651600"/>
            <a:ext cx="8352000" cy="756000"/>
          </a:xfrm>
          <a:prstGeom prst="rect">
            <a:avLst/>
          </a:prstGeom>
        </p:spPr>
        <p:txBody>
          <a:bodyPr vert="horz" lIns="0" tIns="0" rIns="0" bIns="0" rtlCol="0">
            <a:noAutofit/>
          </a:bodyPr>
          <a:lstStyle>
            <a:lvl1pPr>
              <a:spcAft>
                <a:spcPts val="0"/>
              </a:spcAft>
              <a:defRPr lang="en-US" sz="2000" dirty="0" smtClean="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19229315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96000" y="295683"/>
            <a:ext cx="8352000" cy="360000"/>
          </a:xfrm>
        </p:spPr>
        <p:txBody>
          <a:bodyPr/>
          <a:lstStyle/>
          <a:p>
            <a:r>
              <a:rPr lang="en-US"/>
              <a:t>Click to edit Master title style</a:t>
            </a:r>
            <a:endParaRPr lang="en-GB" dirty="0"/>
          </a:p>
        </p:txBody>
      </p:sp>
      <p:sp>
        <p:nvSpPr>
          <p:cNvPr id="4" name="Rectangle 3"/>
          <p:cNvSpPr/>
          <p:nvPr userDrawn="1"/>
        </p:nvSpPr>
        <p:spPr>
          <a:xfrm>
            <a:off x="395288"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5" name="Rectangle 4"/>
          <p:cNvSpPr/>
          <p:nvPr userDrawn="1"/>
        </p:nvSpPr>
        <p:spPr>
          <a:xfrm>
            <a:off x="4644000"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6" name="Rectangle 5"/>
          <p:cNvSpPr/>
          <p:nvPr userDrawn="1"/>
        </p:nvSpPr>
        <p:spPr>
          <a:xfrm>
            <a:off x="395288"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7" name="Rectangle 6"/>
          <p:cNvSpPr/>
          <p:nvPr userDrawn="1"/>
        </p:nvSpPr>
        <p:spPr>
          <a:xfrm>
            <a:off x="4644000"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8" name="Picture Placeholder 11"/>
          <p:cNvSpPr>
            <a:spLocks noGrp="1"/>
          </p:cNvSpPr>
          <p:nvPr>
            <p:ph type="pic" sz="quarter" idx="25"/>
          </p:nvPr>
        </p:nvSpPr>
        <p:spPr>
          <a:xfrm>
            <a:off x="395288" y="1880213"/>
            <a:ext cx="1476000" cy="1476000"/>
          </a:xfrm>
        </p:spPr>
        <p:txBody>
          <a:bodyPr/>
          <a:lstStyle>
            <a:lvl1pPr>
              <a:defRPr/>
            </a:lvl1pPr>
          </a:lstStyle>
          <a:p>
            <a:r>
              <a:rPr lang="en-US"/>
              <a:t>Click icon to add picture</a:t>
            </a:r>
            <a:endParaRPr lang="en-GB" dirty="0"/>
          </a:p>
        </p:txBody>
      </p:sp>
      <p:sp>
        <p:nvSpPr>
          <p:cNvPr id="9" name="Picture Placeholder 11"/>
          <p:cNvSpPr>
            <a:spLocks noGrp="1"/>
          </p:cNvSpPr>
          <p:nvPr>
            <p:ph type="pic" sz="quarter" idx="27"/>
          </p:nvPr>
        </p:nvSpPr>
        <p:spPr>
          <a:xfrm>
            <a:off x="4644000" y="1880213"/>
            <a:ext cx="1476000" cy="1476000"/>
          </a:xfrm>
        </p:spPr>
        <p:txBody>
          <a:bodyPr/>
          <a:lstStyle>
            <a:lvl1pPr>
              <a:defRPr/>
            </a:lvl1pPr>
          </a:lstStyle>
          <a:p>
            <a:r>
              <a:rPr lang="en-US"/>
              <a:t>Click icon to add picture</a:t>
            </a:r>
            <a:endParaRPr lang="en-GB" dirty="0"/>
          </a:p>
        </p:txBody>
      </p:sp>
      <p:sp>
        <p:nvSpPr>
          <p:cNvPr id="10" name="Picture Placeholder 11"/>
          <p:cNvSpPr>
            <a:spLocks noGrp="1"/>
          </p:cNvSpPr>
          <p:nvPr>
            <p:ph type="pic" sz="quarter" idx="29"/>
          </p:nvPr>
        </p:nvSpPr>
        <p:spPr>
          <a:xfrm>
            <a:off x="395288" y="4256213"/>
            <a:ext cx="1476000" cy="1476000"/>
          </a:xfrm>
        </p:spPr>
        <p:txBody>
          <a:bodyPr/>
          <a:lstStyle>
            <a:lvl1pPr>
              <a:defRPr/>
            </a:lvl1pPr>
          </a:lstStyle>
          <a:p>
            <a:r>
              <a:rPr lang="en-US"/>
              <a:t>Click icon to add picture</a:t>
            </a:r>
            <a:endParaRPr lang="en-GB" dirty="0"/>
          </a:p>
        </p:txBody>
      </p:sp>
      <p:sp>
        <p:nvSpPr>
          <p:cNvPr id="11" name="Picture Placeholder 11"/>
          <p:cNvSpPr>
            <a:spLocks noGrp="1"/>
          </p:cNvSpPr>
          <p:nvPr>
            <p:ph type="pic" sz="quarter" idx="31"/>
          </p:nvPr>
        </p:nvSpPr>
        <p:spPr>
          <a:xfrm>
            <a:off x="4644000" y="4256213"/>
            <a:ext cx="1476000" cy="1476000"/>
          </a:xfrm>
        </p:spPr>
        <p:txBody>
          <a:bodyPr/>
          <a:lstStyle>
            <a:lvl1pPr>
              <a:defRPr/>
            </a:lvl1pPr>
          </a:lstStyle>
          <a:p>
            <a:r>
              <a:rPr lang="en-US"/>
              <a:t>Click icon to add picture</a:t>
            </a:r>
            <a:endParaRPr lang="en-GB" dirty="0"/>
          </a:p>
        </p:txBody>
      </p:sp>
      <p:sp>
        <p:nvSpPr>
          <p:cNvPr id="13" name="Text Placeholder 12"/>
          <p:cNvSpPr>
            <a:spLocks noGrp="1"/>
          </p:cNvSpPr>
          <p:nvPr>
            <p:ph type="body" sz="quarter" idx="32"/>
          </p:nvPr>
        </p:nvSpPr>
        <p:spPr>
          <a:xfrm>
            <a:off x="2024644" y="1880213"/>
            <a:ext cx="2466000"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6273356" y="1880213"/>
            <a:ext cx="2476944"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024644" y="4256213"/>
            <a:ext cx="2466000"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6273356" y="4256213"/>
            <a:ext cx="2476944"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7"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55324450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96000" y="295683"/>
            <a:ext cx="8352000" cy="360000"/>
          </a:xfrm>
        </p:spPr>
        <p:txBody>
          <a:bodyPr/>
          <a:lstStyle/>
          <a:p>
            <a:r>
              <a:rPr lang="en-US"/>
              <a:t>Click to edit Master title style</a:t>
            </a:r>
            <a:endParaRPr lang="en-GB" dirty="0"/>
          </a:p>
        </p:txBody>
      </p:sp>
      <p:sp>
        <p:nvSpPr>
          <p:cNvPr id="4" name="Picture Placeholder 7"/>
          <p:cNvSpPr>
            <a:spLocks noGrp="1"/>
          </p:cNvSpPr>
          <p:nvPr>
            <p:ph type="pic" sz="quarter" idx="13"/>
          </p:nvPr>
        </p:nvSpPr>
        <p:spPr>
          <a:xfrm>
            <a:off x="393700" y="1700213"/>
            <a:ext cx="2754313" cy="1971675"/>
          </a:xfrm>
        </p:spPr>
        <p:txBody>
          <a:bodyPr/>
          <a:lstStyle/>
          <a:p>
            <a:r>
              <a:rPr lang="en-US"/>
              <a:t>Click icon to add picture</a:t>
            </a:r>
            <a:endParaRPr lang="en-GB"/>
          </a:p>
        </p:txBody>
      </p:sp>
      <p:sp>
        <p:nvSpPr>
          <p:cNvPr id="5" name="Picture Placeholder 7"/>
          <p:cNvSpPr>
            <a:spLocks noGrp="1"/>
          </p:cNvSpPr>
          <p:nvPr>
            <p:ph type="pic" sz="quarter" idx="14"/>
          </p:nvPr>
        </p:nvSpPr>
        <p:spPr>
          <a:xfrm>
            <a:off x="6004798" y="1700213"/>
            <a:ext cx="2745501" cy="1971675"/>
          </a:xfrm>
        </p:spPr>
        <p:txBody>
          <a:bodyPr/>
          <a:lstStyle/>
          <a:p>
            <a:r>
              <a:rPr lang="en-US"/>
              <a:t>Click icon to add picture</a:t>
            </a:r>
            <a:endParaRPr lang="en-GB" dirty="0"/>
          </a:p>
        </p:txBody>
      </p:sp>
      <p:sp>
        <p:nvSpPr>
          <p:cNvPr id="6" name="Picture Placeholder 7"/>
          <p:cNvSpPr>
            <a:spLocks noGrp="1"/>
          </p:cNvSpPr>
          <p:nvPr>
            <p:ph type="pic" sz="quarter" idx="15"/>
          </p:nvPr>
        </p:nvSpPr>
        <p:spPr>
          <a:xfrm>
            <a:off x="3204806" y="1700213"/>
            <a:ext cx="2743200" cy="1971675"/>
          </a:xfrm>
        </p:spPr>
        <p:txBody>
          <a:bodyPr/>
          <a:lstStyle/>
          <a:p>
            <a:r>
              <a:rPr lang="en-US"/>
              <a:t>Click icon to add picture</a:t>
            </a:r>
            <a:endParaRPr lang="en-GB"/>
          </a:p>
        </p:txBody>
      </p:sp>
      <p:sp>
        <p:nvSpPr>
          <p:cNvPr id="9" name="Text Placeholder 18"/>
          <p:cNvSpPr>
            <a:spLocks noGrp="1"/>
          </p:cNvSpPr>
          <p:nvPr>
            <p:ph idx="1" hasCustomPrompt="1"/>
          </p:nvPr>
        </p:nvSpPr>
        <p:spPr>
          <a:xfrm>
            <a:off x="396000" y="3832225"/>
            <a:ext cx="2743200" cy="20952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8"/>
          <p:cNvSpPr>
            <a:spLocks noGrp="1"/>
          </p:cNvSpPr>
          <p:nvPr>
            <p:ph idx="16" hasCustomPrompt="1"/>
          </p:nvPr>
        </p:nvSpPr>
        <p:spPr>
          <a:xfrm>
            <a:off x="3200400" y="3832225"/>
            <a:ext cx="2743200" cy="20952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p:cNvSpPr>
            <a:spLocks noGrp="1"/>
          </p:cNvSpPr>
          <p:nvPr>
            <p:ph idx="17" hasCustomPrompt="1"/>
          </p:nvPr>
        </p:nvSpPr>
        <p:spPr>
          <a:xfrm>
            <a:off x="6004798" y="3832225"/>
            <a:ext cx="2745501" cy="20952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8"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19236846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396000" y="295683"/>
            <a:ext cx="8352000"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58991306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sub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396000" y="295683"/>
            <a:ext cx="8352000" cy="360000"/>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
        <p:nvSpPr>
          <p:cNvPr id="10"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BBBCBC"/>
                </a:solidFill>
              </a:defRPr>
            </a:lvl1pPr>
          </a:lstStyle>
          <a:p>
            <a:pPr lvl="0"/>
            <a:r>
              <a:rPr lang="en-US" dirty="0"/>
              <a:t>Click to add subtitle</a:t>
            </a:r>
          </a:p>
        </p:txBody>
      </p:sp>
      <p:sp>
        <p:nvSpPr>
          <p:cNvPr id="4" name="TextBox 3"/>
          <p:cNvSpPr txBox="1"/>
          <p:nvPr userDrawn="1"/>
        </p:nvSpPr>
        <p:spPr>
          <a:xfrm>
            <a:off x="8402828" y="6491553"/>
            <a:ext cx="347472"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4351589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2" name="Title 1"/>
          <p:cNvSpPr>
            <a:spLocks noGrp="1"/>
          </p:cNvSpPr>
          <p:nvPr>
            <p:ph type="title"/>
          </p:nvPr>
        </p:nvSpPr>
        <p:spPr>
          <a:xfrm>
            <a:off x="396000" y="295683"/>
            <a:ext cx="8352000" cy="360000"/>
          </a:xfrm>
        </p:spPr>
        <p:txBody>
          <a:bodyPr/>
          <a:lstStyle/>
          <a:p>
            <a:r>
              <a:rPr lang="en-US"/>
              <a:t>Click to edit Master title style</a:t>
            </a:r>
            <a:endParaRPr lang="en-GB" dirty="0"/>
          </a:p>
        </p:txBody>
      </p:sp>
      <p:sp>
        <p:nvSpPr>
          <p:cNvPr id="8" name="Text Placeholder 8"/>
          <p:cNvSpPr>
            <a:spLocks noGrp="1"/>
          </p:cNvSpPr>
          <p:nvPr>
            <p:ph type="body" sz="quarter" idx="17"/>
          </p:nvPr>
        </p:nvSpPr>
        <p:spPr>
          <a:xfrm>
            <a:off x="393701" y="1857892"/>
            <a:ext cx="410170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21"/>
          </p:nvPr>
        </p:nvSpPr>
        <p:spPr>
          <a:xfrm>
            <a:off x="4660582" y="1857892"/>
            <a:ext cx="409100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a:xfrm>
            <a:off x="395288" y="171172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5" name="Rectangle 4"/>
          <p:cNvSpPr/>
          <p:nvPr userDrawn="1"/>
        </p:nvSpPr>
        <p:spPr>
          <a:xfrm>
            <a:off x="4660582" y="171172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6" name="Picture Placeholder 29"/>
          <p:cNvSpPr>
            <a:spLocks noGrp="1"/>
          </p:cNvSpPr>
          <p:nvPr>
            <p:ph type="pic" sz="quarter" idx="19" hasCustomPrompt="1"/>
          </p:nvPr>
        </p:nvSpPr>
        <p:spPr>
          <a:xfrm>
            <a:off x="3587751"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6"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07567977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396000" y="295683"/>
            <a:ext cx="8352000" cy="360000"/>
          </a:xfrm>
        </p:spPr>
        <p:txBody>
          <a:bodyPr/>
          <a:lstStyle/>
          <a:p>
            <a:r>
              <a:rPr lang="en-US"/>
              <a:t>Click to edit Master title style</a:t>
            </a:r>
            <a:endParaRPr lang="en-GB" dirty="0"/>
          </a:p>
        </p:txBody>
      </p:sp>
      <p:sp>
        <p:nvSpPr>
          <p:cNvPr id="8" name="Text Placeholder 8"/>
          <p:cNvSpPr>
            <a:spLocks noGrp="1"/>
          </p:cNvSpPr>
          <p:nvPr>
            <p:ph type="body" sz="quarter" idx="17"/>
          </p:nvPr>
        </p:nvSpPr>
        <p:spPr>
          <a:xfrm>
            <a:off x="393701" y="1857892"/>
            <a:ext cx="410170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21"/>
          </p:nvPr>
        </p:nvSpPr>
        <p:spPr>
          <a:xfrm>
            <a:off x="4660582" y="1857892"/>
            <a:ext cx="409100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a:xfrm>
            <a:off x="395288" y="171172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5" name="Rectangle 4"/>
          <p:cNvSpPr/>
          <p:nvPr userDrawn="1"/>
        </p:nvSpPr>
        <p:spPr>
          <a:xfrm>
            <a:off x="4660582" y="171172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6" name="Picture Placeholder 29"/>
          <p:cNvSpPr>
            <a:spLocks noGrp="1"/>
          </p:cNvSpPr>
          <p:nvPr>
            <p:ph type="pic" sz="quarter" idx="19" hasCustomPrompt="1"/>
          </p:nvPr>
        </p:nvSpPr>
        <p:spPr>
          <a:xfrm>
            <a:off x="3587751"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0" name="Text Placeholder 8"/>
          <p:cNvSpPr>
            <a:spLocks noGrp="1"/>
          </p:cNvSpPr>
          <p:nvPr>
            <p:ph type="body" sz="quarter" idx="22"/>
          </p:nvPr>
        </p:nvSpPr>
        <p:spPr>
          <a:xfrm>
            <a:off x="395288" y="424968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23"/>
          </p:nvPr>
        </p:nvSpPr>
        <p:spPr>
          <a:xfrm>
            <a:off x="4660581" y="4249682"/>
            <a:ext cx="408971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393699" y="4103518"/>
            <a:ext cx="410170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13" name="Rectangle 12"/>
          <p:cNvSpPr/>
          <p:nvPr userDrawn="1"/>
        </p:nvSpPr>
        <p:spPr>
          <a:xfrm>
            <a:off x="4660581" y="4103518"/>
            <a:ext cx="408353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14" name="Picture Placeholder 29"/>
          <p:cNvSpPr>
            <a:spLocks noGrp="1"/>
          </p:cNvSpPr>
          <p:nvPr>
            <p:ph type="pic" sz="quarter" idx="24" hasCustomPrompt="1"/>
          </p:nvPr>
        </p:nvSpPr>
        <p:spPr>
          <a:xfrm>
            <a:off x="3565870"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7818463"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6"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50143748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96000" y="295683"/>
            <a:ext cx="8352000" cy="360000"/>
          </a:xfrm>
        </p:spPr>
        <p:txBody>
          <a:bodyPr/>
          <a:lstStyle/>
          <a:p>
            <a:r>
              <a:rPr lang="en-US"/>
              <a:t>Click to edit Master title style</a:t>
            </a:r>
            <a:endParaRPr lang="en-GB" dirty="0"/>
          </a:p>
        </p:txBody>
      </p:sp>
      <p:sp>
        <p:nvSpPr>
          <p:cNvPr id="4" name="Rectangle 3"/>
          <p:cNvSpPr/>
          <p:nvPr userDrawn="1"/>
        </p:nvSpPr>
        <p:spPr>
          <a:xfrm>
            <a:off x="3240000" y="1705968"/>
            <a:ext cx="26554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5" name="Rectangle 4"/>
          <p:cNvSpPr/>
          <p:nvPr userDrawn="1"/>
        </p:nvSpPr>
        <p:spPr>
          <a:xfrm>
            <a:off x="393700" y="1700213"/>
            <a:ext cx="2644321"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6" name="Rectangle 5"/>
          <p:cNvSpPr/>
          <p:nvPr userDrawn="1"/>
        </p:nvSpPr>
        <p:spPr>
          <a:xfrm>
            <a:off x="6105981" y="1705968"/>
            <a:ext cx="264432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7" name="Text Placeholder 8"/>
          <p:cNvSpPr>
            <a:spLocks noGrp="1"/>
          </p:cNvSpPr>
          <p:nvPr>
            <p:ph type="body" sz="quarter" idx="17"/>
          </p:nvPr>
        </p:nvSpPr>
        <p:spPr>
          <a:xfrm>
            <a:off x="3244283" y="1784680"/>
            <a:ext cx="2655433" cy="3914258"/>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8"/>
          <p:cNvSpPr>
            <a:spLocks noGrp="1"/>
          </p:cNvSpPr>
          <p:nvPr>
            <p:ph type="body" sz="quarter" idx="18"/>
          </p:nvPr>
        </p:nvSpPr>
        <p:spPr>
          <a:xfrm>
            <a:off x="396000" y="1784680"/>
            <a:ext cx="2642020" cy="3914258"/>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9"/>
          </p:nvPr>
        </p:nvSpPr>
        <p:spPr>
          <a:xfrm>
            <a:off x="6105980" y="1784680"/>
            <a:ext cx="2644320" cy="3914258"/>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26952603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Subtitle 2"/>
          <p:cNvSpPr>
            <a:spLocks noGrp="1"/>
          </p:cNvSpPr>
          <p:nvPr>
            <p:ph type="subTitle" idx="1"/>
          </p:nvPr>
        </p:nvSpPr>
        <p:spPr bwMode="gray">
          <a:xfrm>
            <a:off x="395288" y="5864229"/>
            <a:ext cx="4176711" cy="505645"/>
          </a:xfrm>
          <a:prstGeom prst="rect">
            <a:avLst/>
          </a:prstGeom>
        </p:spPr>
        <p:txBody>
          <a:bodyPr lIns="0" tIns="0" rIns="0" bIns="0">
            <a:noAutofit/>
          </a:bodyPr>
          <a:lstStyle>
            <a:lvl1pPr marL="0" indent="0" algn="l">
              <a:lnSpc>
                <a:spcPct val="11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 Placeholder 4"/>
          <p:cNvSpPr>
            <a:spLocks noGrp="1"/>
          </p:cNvSpPr>
          <p:nvPr>
            <p:ph type="body" sz="quarter" idx="10"/>
          </p:nvPr>
        </p:nvSpPr>
        <p:spPr>
          <a:xfrm>
            <a:off x="395288" y="6399564"/>
            <a:ext cx="417671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288" y="405929"/>
            <a:ext cx="1633731" cy="305616"/>
          </a:xfrm>
          <a:prstGeom prst="rect">
            <a:avLst/>
          </a:prstGeom>
        </p:spPr>
      </p:pic>
    </p:spTree>
    <p:extLst>
      <p:ext uri="{BB962C8B-B14F-4D97-AF65-F5344CB8AC3E}">
        <p14:creationId xmlns:p14="http://schemas.microsoft.com/office/powerpoint/2010/main" val="98766472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96000" y="295683"/>
            <a:ext cx="8352000" cy="360000"/>
          </a:xfrm>
        </p:spPr>
        <p:txBody>
          <a:bodyPr/>
          <a:lstStyle/>
          <a:p>
            <a:r>
              <a:rPr lang="en-US"/>
              <a:t>Click to edit Master title style</a:t>
            </a:r>
            <a:endParaRPr lang="en-GB" dirty="0"/>
          </a:p>
        </p:txBody>
      </p:sp>
      <p:sp>
        <p:nvSpPr>
          <p:cNvPr id="4" name="Text Placeholder 8"/>
          <p:cNvSpPr>
            <a:spLocks noGrp="1"/>
          </p:cNvSpPr>
          <p:nvPr>
            <p:ph type="body" sz="quarter" idx="17"/>
          </p:nvPr>
        </p:nvSpPr>
        <p:spPr>
          <a:xfrm>
            <a:off x="396000" y="2556000"/>
            <a:ext cx="1908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8"/>
          </p:nvPr>
        </p:nvSpPr>
        <p:spPr>
          <a:xfrm>
            <a:off x="6840000" y="2556000"/>
            <a:ext cx="19103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8"/>
          <p:cNvSpPr>
            <a:spLocks noGrp="1"/>
          </p:cNvSpPr>
          <p:nvPr>
            <p:ph type="body" sz="quarter" idx="19"/>
          </p:nvPr>
        </p:nvSpPr>
        <p:spPr>
          <a:xfrm>
            <a:off x="2544000" y="2556000"/>
            <a:ext cx="1908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8"/>
          <p:cNvSpPr>
            <a:spLocks noGrp="1"/>
          </p:cNvSpPr>
          <p:nvPr>
            <p:ph type="body" sz="quarter" idx="20"/>
          </p:nvPr>
        </p:nvSpPr>
        <p:spPr>
          <a:xfrm>
            <a:off x="4692000" y="2556000"/>
            <a:ext cx="1908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172892478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000" y="295683"/>
            <a:ext cx="8352000" cy="360000"/>
          </a:xfrm>
        </p:spPr>
        <p:txBody>
          <a:bodyPr/>
          <a:lstStyle>
            <a:lvl1pPr>
              <a:defRPr>
                <a:solidFill>
                  <a:schemeClr val="bg1"/>
                </a:solidFill>
              </a:defRPr>
            </a:lvl1pPr>
          </a:lstStyle>
          <a:p>
            <a:r>
              <a:rPr lang="en-US"/>
              <a:t>Click to edit Master title style</a:t>
            </a:r>
            <a:endParaRPr lang="en-GB" dirty="0"/>
          </a:p>
        </p:txBody>
      </p:sp>
      <p:sp>
        <p:nvSpPr>
          <p:cNvPr id="4" name="Text Placeholder 8"/>
          <p:cNvSpPr>
            <a:spLocks noGrp="1"/>
          </p:cNvSpPr>
          <p:nvPr>
            <p:ph type="body" sz="quarter" idx="17"/>
          </p:nvPr>
        </p:nvSpPr>
        <p:spPr>
          <a:xfrm>
            <a:off x="396000" y="2556000"/>
            <a:ext cx="1908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8"/>
          </p:nvPr>
        </p:nvSpPr>
        <p:spPr>
          <a:xfrm>
            <a:off x="6840000" y="2556000"/>
            <a:ext cx="19103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8"/>
          <p:cNvSpPr>
            <a:spLocks noGrp="1"/>
          </p:cNvSpPr>
          <p:nvPr>
            <p:ph type="body" sz="quarter" idx="19"/>
          </p:nvPr>
        </p:nvSpPr>
        <p:spPr>
          <a:xfrm>
            <a:off x="2544000" y="2556000"/>
            <a:ext cx="1908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8"/>
          <p:cNvSpPr>
            <a:spLocks noGrp="1"/>
          </p:cNvSpPr>
          <p:nvPr>
            <p:ph type="body" sz="quarter" idx="20"/>
          </p:nvPr>
        </p:nvSpPr>
        <p:spPr>
          <a:xfrm>
            <a:off x="4692000" y="2556000"/>
            <a:ext cx="1908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chemeClr val="bg1"/>
                </a:solidFill>
              </a:defRPr>
            </a:lvl1pPr>
          </a:lstStyle>
          <a:p>
            <a:pPr lvl="0"/>
            <a:r>
              <a:rPr lang="en-US" dirty="0"/>
              <a:t>Click to add subtitle</a:t>
            </a:r>
          </a:p>
        </p:txBody>
      </p:sp>
      <p:sp>
        <p:nvSpPr>
          <p:cNvPr id="9" name="TextBox 8"/>
          <p:cNvSpPr txBox="1"/>
          <p:nvPr userDrawn="1"/>
        </p:nvSpPr>
        <p:spPr>
          <a:xfrm>
            <a:off x="8402828" y="6491553"/>
            <a:ext cx="347472"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10"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2017 Deloitte </a:t>
            </a:r>
          </a:p>
        </p:txBody>
      </p:sp>
    </p:spTree>
    <p:extLst>
      <p:ext uri="{BB962C8B-B14F-4D97-AF65-F5344CB8AC3E}">
        <p14:creationId xmlns:p14="http://schemas.microsoft.com/office/powerpoint/2010/main" val="195751209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396000" y="295683"/>
            <a:ext cx="8352000"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8"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dirty="0"/>
              <a:t>Click to add subtitle</a:t>
            </a:r>
          </a:p>
        </p:txBody>
      </p:sp>
      <p:sp>
        <p:nvSpPr>
          <p:cNvPr id="10" name="Text Placeholder 18"/>
          <p:cNvSpPr>
            <a:spLocks noGrp="1"/>
          </p:cNvSpPr>
          <p:nvPr>
            <p:ph idx="1"/>
          </p:nvPr>
        </p:nvSpPr>
        <p:spPr>
          <a:xfrm>
            <a:off x="396000" y="1700213"/>
            <a:ext cx="4176000" cy="46815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6913117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396000" y="295683"/>
            <a:ext cx="8352000" cy="3600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8" name="Text Placeholder 8"/>
          <p:cNvSpPr>
            <a:spLocks noGrp="1"/>
          </p:cNvSpPr>
          <p:nvPr>
            <p:ph type="body" sz="quarter" idx="13" hasCustomPrompt="1"/>
          </p:nvPr>
        </p:nvSpPr>
        <p:spPr>
          <a:xfrm>
            <a:off x="396000" y="651600"/>
            <a:ext cx="8352000" cy="756000"/>
          </a:xfrm>
          <a:prstGeom prst="rect">
            <a:avLst/>
          </a:prstGeom>
        </p:spPr>
        <p:txBody>
          <a:bodyPr lIns="0" tIns="0" rIns="0" bIns="0">
            <a:noAutofit/>
          </a:bodyPr>
          <a:lstStyle>
            <a:lvl1pPr marL="0" indent="0">
              <a:spcAft>
                <a:spcPts val="0"/>
              </a:spcAft>
              <a:buNone/>
              <a:defRPr sz="2000" b="0">
                <a:solidFill>
                  <a:srgbClr val="BBBCBC"/>
                </a:solidFill>
              </a:defRPr>
            </a:lvl1pPr>
          </a:lstStyle>
          <a:p>
            <a:pPr lvl="0"/>
            <a:r>
              <a:rPr lang="en-US" dirty="0"/>
              <a:t>Click to add subtitle</a:t>
            </a:r>
          </a:p>
        </p:txBody>
      </p:sp>
      <p:sp>
        <p:nvSpPr>
          <p:cNvPr id="10" name="Text Placeholder 18"/>
          <p:cNvSpPr>
            <a:spLocks noGrp="1"/>
          </p:cNvSpPr>
          <p:nvPr>
            <p:ph idx="1"/>
          </p:nvPr>
        </p:nvSpPr>
        <p:spPr>
          <a:xfrm>
            <a:off x="396000" y="1700213"/>
            <a:ext cx="4176000" cy="46815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Box 4"/>
          <p:cNvSpPr txBox="1"/>
          <p:nvPr userDrawn="1"/>
        </p:nvSpPr>
        <p:spPr>
          <a:xfrm>
            <a:off x="8402828" y="6491553"/>
            <a:ext cx="347472"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5973691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0270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4" name="TextBox 3"/>
          <p:cNvSpPr txBox="1"/>
          <p:nvPr userDrawn="1"/>
        </p:nvSpPr>
        <p:spPr>
          <a:xfrm>
            <a:off x="8402828" y="6491553"/>
            <a:ext cx="347472"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1698542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3700" y="1705669"/>
            <a:ext cx="7888288"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393700" y="3429000"/>
            <a:ext cx="7888288"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2017 Deloitte </a:t>
            </a:r>
          </a:p>
        </p:txBody>
      </p:sp>
    </p:spTree>
    <p:extLst>
      <p:ext uri="{BB962C8B-B14F-4D97-AF65-F5344CB8AC3E}">
        <p14:creationId xmlns:p14="http://schemas.microsoft.com/office/powerpoint/2010/main" val="231649632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6000" y="1705669"/>
            <a:ext cx="7885988"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396000" y="3429000"/>
            <a:ext cx="7888288"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2017 Deloitte </a:t>
            </a:r>
          </a:p>
        </p:txBody>
      </p:sp>
    </p:spTree>
    <p:extLst>
      <p:ext uri="{BB962C8B-B14F-4D97-AF65-F5344CB8AC3E}">
        <p14:creationId xmlns:p14="http://schemas.microsoft.com/office/powerpoint/2010/main" val="45446283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3700" y="1705669"/>
            <a:ext cx="7888288"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393700" y="3429000"/>
            <a:ext cx="7888288"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4386572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3700" y="1705669"/>
            <a:ext cx="7888288"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393700" y="3429000"/>
            <a:ext cx="7888288"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2017 Deloitte </a:t>
            </a:r>
          </a:p>
        </p:txBody>
      </p:sp>
    </p:spTree>
    <p:extLst>
      <p:ext uri="{BB962C8B-B14F-4D97-AF65-F5344CB8AC3E}">
        <p14:creationId xmlns:p14="http://schemas.microsoft.com/office/powerpoint/2010/main" val="373118997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3700" y="1705669"/>
            <a:ext cx="7888288"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393700" y="3429000"/>
            <a:ext cx="7888288"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2017 Deloitte </a:t>
            </a:r>
          </a:p>
        </p:txBody>
      </p:sp>
    </p:spTree>
    <p:extLst>
      <p:ext uri="{BB962C8B-B14F-4D97-AF65-F5344CB8AC3E}">
        <p14:creationId xmlns:p14="http://schemas.microsoft.com/office/powerpoint/2010/main" val="73754912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vmlDrawing" Target="../drawings/vmlDrawing1.vml"/><Relationship Id="rId50"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2.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8402828" y="6491553"/>
            <a:ext cx="347472"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graphicFrame>
        <p:nvGraphicFramePr>
          <p:cNvPr id="4" name="Object 3" hidden="1"/>
          <p:cNvGraphicFramePr>
            <a:graphicFrameLocks noChangeAspect="1"/>
          </p:cNvGraphicFramePr>
          <p:nvPr>
            <p:custDataLst>
              <p:tags r:id="rId4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92" name="think-cell Slide" r:id="rId49" imgW="270" imgH="270" progId="TCLayout.ActiveDocument.1">
                  <p:embed/>
                </p:oleObj>
              </mc:Choice>
              <mc:Fallback>
                <p:oleObj name="think-cell Slide" r:id="rId49" imgW="270" imgH="270" progId="TCLayout.ActiveDocument.1">
                  <p:embed/>
                  <p:pic>
                    <p:nvPicPr>
                      <p:cNvPr id="0" name=""/>
                      <p:cNvPicPr/>
                      <p:nvPr/>
                    </p:nvPicPr>
                    <p:blipFill>
                      <a:blip r:embed="rId5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96000" y="295683"/>
            <a:ext cx="8352000" cy="1244192"/>
          </a:xfrm>
          <a:prstGeom prst="rect">
            <a:avLst/>
          </a:prstGeom>
        </p:spPr>
        <p:txBody>
          <a:bodyPr vert="horz" lIns="0" tIns="0" rIns="0" bIns="0" rtlCol="0" anchor="t" anchorCtr="0">
            <a:noAutofit/>
          </a:bodyPr>
          <a:lstStyle/>
          <a:p>
            <a:r>
              <a:rPr lang="en-US"/>
              <a:t>Click to edit Master title style</a:t>
            </a:r>
            <a:endParaRPr lang="en-US" dirty="0"/>
          </a:p>
        </p:txBody>
      </p:sp>
      <p:sp>
        <p:nvSpPr>
          <p:cNvPr id="19" name="Text Placeholder 18"/>
          <p:cNvSpPr>
            <a:spLocks noGrp="1"/>
          </p:cNvSpPr>
          <p:nvPr>
            <p:ph type="body" idx="1"/>
          </p:nvPr>
        </p:nvSpPr>
        <p:spPr>
          <a:xfrm>
            <a:off x="393700" y="1700213"/>
            <a:ext cx="8356600" cy="4681537"/>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Box 17"/>
          <p:cNvSpPr txBox="1"/>
          <p:nvPr userDrawn="1"/>
        </p:nvSpPr>
        <p:spPr>
          <a:xfrm>
            <a:off x="376237" y="6477000"/>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tx1"/>
                </a:solidFill>
              </a:rPr>
              <a:t>2017</a:t>
            </a:r>
            <a:r>
              <a:rPr lang="en-US" sz="650" baseline="0" noProof="0" dirty="0">
                <a:solidFill>
                  <a:schemeClr val="tx1"/>
                </a:solidFill>
              </a:rPr>
              <a:t> </a:t>
            </a:r>
            <a:r>
              <a:rPr lang="en-US" sz="650" noProof="0" dirty="0">
                <a:solidFill>
                  <a:schemeClr val="tx1"/>
                </a:solidFill>
              </a:rPr>
              <a:t>Deloitte </a:t>
            </a:r>
          </a:p>
        </p:txBody>
      </p:sp>
    </p:spTree>
    <p:extLst>
      <p:ext uri="{BB962C8B-B14F-4D97-AF65-F5344CB8AC3E}">
        <p14:creationId xmlns:p14="http://schemas.microsoft.com/office/powerpoint/2010/main" val="272715626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56" r:id="rId3"/>
    <p:sldLayoutId id="2147483857"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843" r:id="rId32"/>
    <p:sldLayoutId id="2147483844" r:id="rId33"/>
    <p:sldLayoutId id="2147483845" r:id="rId34"/>
    <p:sldLayoutId id="2147483846" r:id="rId35"/>
    <p:sldLayoutId id="2147483858" r:id="rId36"/>
    <p:sldLayoutId id="2147483847" r:id="rId37"/>
    <p:sldLayoutId id="2147483848" r:id="rId38"/>
    <p:sldLayoutId id="2147483849" r:id="rId39"/>
    <p:sldLayoutId id="2147483850" r:id="rId40"/>
    <p:sldLayoutId id="2147483851" r:id="rId41"/>
    <p:sldLayoutId id="2147483852" r:id="rId42"/>
    <p:sldLayoutId id="2147483860" r:id="rId43"/>
    <p:sldLayoutId id="2147483853" r:id="rId44"/>
    <p:sldLayoutId id="2147483859" r:id="rId4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guide id="3" orient="horz" pos="4020">
          <p15:clr>
            <a:srgbClr val="F26B43"/>
          </p15:clr>
        </p15:guide>
        <p15:guide id="4" pos="248">
          <p15:clr>
            <a:srgbClr val="F26B43"/>
          </p15:clr>
        </p15:guide>
        <p15:guide id="5" pos="5512">
          <p15:clr>
            <a:srgbClr val="F26B43"/>
          </p15:clr>
        </p15:guide>
        <p15:guide id="6" orient="horz" pos="1071">
          <p15:clr>
            <a:srgbClr val="F26B43"/>
          </p15:clr>
        </p15:guide>
        <p15:guide id="7" orient="horz" pos="178">
          <p15:clr>
            <a:srgbClr val="F26B43"/>
          </p15:clr>
        </p15:guide>
        <p15:guide id="8" orient="horz" pos="4088">
          <p15:clr>
            <a:srgbClr val="F26B43"/>
          </p15:clr>
        </p15:guide>
        <p15:guide id="9" pos="2767">
          <p15:clr>
            <a:srgbClr val="F26B43"/>
          </p15:clr>
        </p15:guide>
        <p15:guide id="10" pos="299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10.xml"/><Relationship Id="rId5" Type="http://schemas.openxmlformats.org/officeDocument/2006/relationships/slideLayout" Target="../slideLayouts/slideLayout21.xml"/><Relationship Id="rId4" Type="http://schemas.openxmlformats.org/officeDocument/2006/relationships/tags" Target="../tags/tag1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13.xml"/><Relationship Id="rId7" Type="http://schemas.openxmlformats.org/officeDocument/2006/relationships/slideLayout" Target="../slideLayouts/slideLayout2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4.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12.xml"/><Relationship Id="rId5" Type="http://schemas.openxmlformats.org/officeDocument/2006/relationships/slideLayout" Target="../slideLayouts/slideLayout21.xml"/><Relationship Id="rId4"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hyperlink" Target="https://www.kaggle.com/theworldbank/health-nutrition-and-population-statistics/hom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5.xml"/><Relationship Id="rId7" Type="http://schemas.openxmlformats.org/officeDocument/2006/relationships/image" Target="../media/image11.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9.xml"/><Relationship Id="rId5" Type="http://schemas.openxmlformats.org/officeDocument/2006/relationships/slideLayout" Target="../slideLayouts/slideLayout21.xml"/><Relationship Id="rId4"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sz="3200" dirty="0"/>
              <a:t>How to reduce infant mortality? </a:t>
            </a:r>
          </a:p>
        </p:txBody>
      </p:sp>
      <p:sp>
        <p:nvSpPr>
          <p:cNvPr id="3" name="TextBox 2">
            <a:extLst>
              <a:ext uri="{FF2B5EF4-FFF2-40B4-BE49-F238E27FC236}">
                <a16:creationId xmlns:a16="http://schemas.microsoft.com/office/drawing/2014/main" id="{91D879E8-01F6-4D87-A952-1BEB13E0DCAC}"/>
              </a:ext>
            </a:extLst>
          </p:cNvPr>
          <p:cNvSpPr txBox="1"/>
          <p:nvPr/>
        </p:nvSpPr>
        <p:spPr>
          <a:xfrm flipH="1">
            <a:off x="517056" y="4751109"/>
            <a:ext cx="6826423" cy="1692771"/>
          </a:xfrm>
          <a:prstGeom prst="rect">
            <a:avLst/>
          </a:prstGeom>
          <a:noFill/>
        </p:spPr>
        <p:txBody>
          <a:bodyPr wrap="square" lIns="0" tIns="0" rIns="0" bIns="0" rtlCol="0">
            <a:spAutoFit/>
          </a:bodyPr>
          <a:lstStyle/>
          <a:p>
            <a:pPr>
              <a:spcBef>
                <a:spcPts val="600"/>
              </a:spcBef>
              <a:buSzPct val="100000"/>
            </a:pPr>
            <a:r>
              <a:rPr lang="en-US" b="1" dirty="0">
                <a:solidFill>
                  <a:schemeClr val="bg1"/>
                </a:solidFill>
              </a:rPr>
              <a:t>Supervised Learning Capstone</a:t>
            </a:r>
          </a:p>
          <a:p>
            <a:pPr marL="203200" indent="-203200">
              <a:spcBef>
                <a:spcPts val="600"/>
              </a:spcBef>
              <a:buSzPct val="100000"/>
              <a:buFont typeface="Arial"/>
              <a:buChar char="•"/>
            </a:pPr>
            <a:endParaRPr lang="en-US" dirty="0">
              <a:solidFill>
                <a:schemeClr val="bg1"/>
              </a:solidFill>
            </a:endParaRPr>
          </a:p>
          <a:p>
            <a:pPr>
              <a:spcBef>
                <a:spcPts val="600"/>
              </a:spcBef>
              <a:buSzPct val="100000"/>
            </a:pPr>
            <a:r>
              <a:rPr lang="en-US" dirty="0">
                <a:solidFill>
                  <a:schemeClr val="bg1"/>
                </a:solidFill>
              </a:rPr>
              <a:t>Nadine Ruecker</a:t>
            </a:r>
          </a:p>
          <a:p>
            <a:pPr marL="203200" indent="-203200">
              <a:spcBef>
                <a:spcPts val="600"/>
              </a:spcBef>
              <a:buSzPct val="100000"/>
              <a:buFont typeface="Arial"/>
              <a:buChar char="•"/>
            </a:pPr>
            <a:endParaRPr lang="en-US" dirty="0">
              <a:solidFill>
                <a:schemeClr val="bg1"/>
              </a:solidFill>
            </a:endParaRPr>
          </a:p>
          <a:p>
            <a:pPr>
              <a:spcBef>
                <a:spcPts val="600"/>
              </a:spcBef>
              <a:buSzPct val="100000"/>
            </a:pPr>
            <a:r>
              <a:rPr lang="en-US" dirty="0">
                <a:solidFill>
                  <a:schemeClr val="bg1"/>
                </a:solidFill>
              </a:rPr>
              <a:t>August 30</a:t>
            </a:r>
            <a:r>
              <a:rPr lang="en-US" baseline="30000" dirty="0">
                <a:solidFill>
                  <a:schemeClr val="bg1"/>
                </a:solidFill>
              </a:rPr>
              <a:t>th</a:t>
            </a:r>
            <a:r>
              <a:rPr lang="en-US" dirty="0">
                <a:solidFill>
                  <a:schemeClr val="bg1"/>
                </a:solidFill>
              </a:rPr>
              <a:t> 2018</a:t>
            </a:r>
          </a:p>
        </p:txBody>
      </p:sp>
    </p:spTree>
    <p:extLst>
      <p:ext uri="{BB962C8B-B14F-4D97-AF65-F5344CB8AC3E}">
        <p14:creationId xmlns:p14="http://schemas.microsoft.com/office/powerpoint/2010/main" val="135544060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A245CC-0506-4839-B350-3F592F9BFB2A}"/>
              </a:ext>
            </a:extLst>
          </p:cNvPr>
          <p:cNvSpPr>
            <a:spLocks noGrp="1"/>
          </p:cNvSpPr>
          <p:nvPr>
            <p:ph type="body" sz="quarter" idx="13"/>
          </p:nvPr>
        </p:nvSpPr>
        <p:spPr/>
        <p:txBody>
          <a:bodyPr/>
          <a:lstStyle/>
          <a:p>
            <a:pPr>
              <a:lnSpc>
                <a:spcPct val="200000"/>
              </a:lnSpc>
            </a:pPr>
            <a:r>
              <a:rPr lang="en-US" sz="2800" dirty="0"/>
              <a:t>Removing Nans</a:t>
            </a:r>
          </a:p>
        </p:txBody>
      </p:sp>
      <p:sp>
        <p:nvSpPr>
          <p:cNvPr id="6" name="Title 5">
            <a:extLst>
              <a:ext uri="{FF2B5EF4-FFF2-40B4-BE49-F238E27FC236}">
                <a16:creationId xmlns:a16="http://schemas.microsoft.com/office/drawing/2014/main" id="{6C0B6C27-58A3-4FCC-8A2C-40C82CCB42B1}"/>
              </a:ext>
            </a:extLst>
          </p:cNvPr>
          <p:cNvSpPr>
            <a:spLocks noGrp="1"/>
          </p:cNvSpPr>
          <p:nvPr>
            <p:ph type="title"/>
          </p:nvPr>
        </p:nvSpPr>
        <p:spPr>
          <a:xfrm>
            <a:off x="215957" y="306872"/>
            <a:ext cx="8352000" cy="355917"/>
          </a:xfrm>
        </p:spPr>
        <p:txBody>
          <a:bodyPr/>
          <a:lstStyle/>
          <a:p>
            <a:r>
              <a:rPr lang="en-US" dirty="0"/>
              <a:t> 3. Data cleaning &amp; preparation for modeling</a:t>
            </a:r>
          </a:p>
        </p:txBody>
      </p:sp>
      <p:sp>
        <p:nvSpPr>
          <p:cNvPr id="17" name="TextBox 16">
            <a:extLst>
              <a:ext uri="{FF2B5EF4-FFF2-40B4-BE49-F238E27FC236}">
                <a16:creationId xmlns:a16="http://schemas.microsoft.com/office/drawing/2014/main" id="{564FBAC1-524A-439E-9E5C-09D831905636}"/>
              </a:ext>
            </a:extLst>
          </p:cNvPr>
          <p:cNvSpPr txBox="1"/>
          <p:nvPr/>
        </p:nvSpPr>
        <p:spPr>
          <a:xfrm>
            <a:off x="375014" y="1501868"/>
            <a:ext cx="6859308" cy="5001369"/>
          </a:xfrm>
          <a:prstGeom prst="rect">
            <a:avLst/>
          </a:prstGeom>
          <a:noFill/>
        </p:spPr>
        <p:txBody>
          <a:bodyPr wrap="square" lIns="0" tIns="0" rIns="0" bIns="0" rtlCol="0">
            <a:spAutoFit/>
          </a:bodyPr>
          <a:lstStyle/>
          <a:p>
            <a:pPr>
              <a:spcBef>
                <a:spcPts val="600"/>
              </a:spcBef>
              <a:buSzPct val="100000"/>
            </a:pPr>
            <a:endParaRPr lang="en-US" dirty="0"/>
          </a:p>
          <a:p>
            <a:r>
              <a:rPr lang="en-US" dirty="0"/>
              <a:t>The dataset has 43.7% Nans. </a:t>
            </a:r>
          </a:p>
          <a:p>
            <a:r>
              <a:rPr lang="en-US" dirty="0"/>
              <a:t>Dropping all rows or columns with Nans leaves nothing.</a:t>
            </a:r>
          </a:p>
          <a:p>
            <a:endParaRPr lang="en-US" dirty="0"/>
          </a:p>
          <a:p>
            <a:r>
              <a:rPr lang="en-US" dirty="0"/>
              <a:t>1. Mean calculation by subregion.</a:t>
            </a:r>
          </a:p>
          <a:p>
            <a:r>
              <a:rPr lang="en-US" dirty="0"/>
              <a:t>2. Removed columns with more than 40% Nan.</a:t>
            </a:r>
          </a:p>
          <a:p>
            <a:r>
              <a:rPr lang="en-US" dirty="0"/>
              <a:t>3. Removed all remaining Nan.</a:t>
            </a:r>
          </a:p>
          <a:p>
            <a:endParaRPr lang="en-US" dirty="0"/>
          </a:p>
          <a:p>
            <a:r>
              <a:rPr lang="en-US" dirty="0"/>
              <a:t>235 countries -&gt; 20 subregions</a:t>
            </a:r>
          </a:p>
          <a:p>
            <a:r>
              <a:rPr lang="en-US" dirty="0"/>
              <a:t>1980-2009</a:t>
            </a:r>
          </a:p>
          <a:p>
            <a:pPr>
              <a:spcBef>
                <a:spcPts val="600"/>
              </a:spcBef>
              <a:buSzPct val="100000"/>
            </a:pPr>
            <a:endParaRPr lang="en-US" dirty="0"/>
          </a:p>
          <a:p>
            <a:pPr>
              <a:spcBef>
                <a:spcPts val="600"/>
              </a:spcBef>
              <a:buSzPct val="100000"/>
            </a:pPr>
            <a:endParaRPr lang="en-US" dirty="0"/>
          </a:p>
          <a:p>
            <a:pPr>
              <a:spcBef>
                <a:spcPts val="600"/>
              </a:spcBef>
              <a:buSzPct val="100000"/>
            </a:pPr>
            <a:endParaRPr lang="en-US" sz="2400" b="1" dirty="0">
              <a:solidFill>
                <a:schemeClr val="bg1">
                  <a:lumMod val="50000"/>
                </a:schemeClr>
              </a:solidFill>
            </a:endParaRPr>
          </a:p>
          <a:p>
            <a:pPr>
              <a:spcBef>
                <a:spcPts val="600"/>
              </a:spcBef>
              <a:buSzPct val="100000"/>
            </a:pPr>
            <a:br>
              <a:rPr lang="en-US" sz="2400" b="1" dirty="0">
                <a:solidFill>
                  <a:schemeClr val="bg1">
                    <a:lumMod val="50000"/>
                  </a:schemeClr>
                </a:solidFill>
              </a:rPr>
            </a:br>
            <a:endParaRPr lang="en-US" dirty="0">
              <a:solidFill>
                <a:srgbClr val="313131"/>
              </a:solidFill>
            </a:endParaRPr>
          </a:p>
          <a:p>
            <a:pPr>
              <a:spcBef>
                <a:spcPts val="600"/>
              </a:spcBef>
              <a:buSzPct val="100000"/>
            </a:pPr>
            <a:endParaRPr lang="en-US" dirty="0">
              <a:solidFill>
                <a:srgbClr val="313131"/>
              </a:solidFill>
            </a:endParaRPr>
          </a:p>
        </p:txBody>
      </p:sp>
      <p:sp>
        <p:nvSpPr>
          <p:cNvPr id="24" name="Freeform 3">
            <a:extLst>
              <a:ext uri="{FF2B5EF4-FFF2-40B4-BE49-F238E27FC236}">
                <a16:creationId xmlns:a16="http://schemas.microsoft.com/office/drawing/2014/main" id="{7B162DB9-5E06-493D-9703-1A2EA1D1C39D}"/>
              </a:ext>
            </a:extLst>
          </p:cNvPr>
          <p:cNvSpPr>
            <a:spLocks/>
          </p:cNvSpPr>
          <p:nvPr/>
        </p:nvSpPr>
        <p:spPr bwMode="gray">
          <a:xfrm>
            <a:off x="7496231" y="2022712"/>
            <a:ext cx="1445317" cy="3012294"/>
          </a:xfrm>
          <a:custGeom>
            <a:avLst/>
            <a:gdLst>
              <a:gd name="T0" fmla="*/ 2147483647 w 2634"/>
              <a:gd name="T1" fmla="*/ 2147483647 h 2443"/>
              <a:gd name="T2" fmla="*/ 2147483647 w 2634"/>
              <a:gd name="T3" fmla="*/ 2147483647 h 2443"/>
              <a:gd name="T4" fmla="*/ 2147483647 w 2634"/>
              <a:gd name="T5" fmla="*/ 2147483647 h 2443"/>
              <a:gd name="T6" fmla="*/ 2147483647 w 2634"/>
              <a:gd name="T7" fmla="*/ 2147483647 h 2443"/>
              <a:gd name="T8" fmla="*/ 2147483647 w 2634"/>
              <a:gd name="T9" fmla="*/ 2147483647 h 2443"/>
              <a:gd name="T10" fmla="*/ 2147483647 w 2634"/>
              <a:gd name="T11" fmla="*/ 0 h 2443"/>
              <a:gd name="T12" fmla="*/ 0 w 2634"/>
              <a:gd name="T13" fmla="*/ 0 h 2443"/>
              <a:gd name="T14" fmla="*/ 2147483647 w 2634"/>
              <a:gd name="T15" fmla="*/ 2147483647 h 2443"/>
              <a:gd name="T16" fmla="*/ 0 60000 65536"/>
              <a:gd name="T17" fmla="*/ 0 60000 65536"/>
              <a:gd name="T18" fmla="*/ 0 60000 65536"/>
              <a:gd name="T19" fmla="*/ 0 60000 65536"/>
              <a:gd name="T20" fmla="*/ 0 60000 65536"/>
              <a:gd name="T21" fmla="*/ 0 60000 65536"/>
              <a:gd name="T22" fmla="*/ 0 60000 65536"/>
              <a:gd name="T23" fmla="*/ 0 60000 65536"/>
              <a:gd name="T24" fmla="*/ 0 w 2634"/>
              <a:gd name="T25" fmla="*/ 0 h 2443"/>
              <a:gd name="T26" fmla="*/ 2634 w 2634"/>
              <a:gd name="T27" fmla="*/ 2443 h 24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4" h="2443">
                <a:moveTo>
                  <a:pt x="791" y="2042"/>
                </a:moveTo>
                <a:lnTo>
                  <a:pt x="495" y="2042"/>
                </a:lnTo>
                <a:lnTo>
                  <a:pt x="1318" y="2443"/>
                </a:lnTo>
                <a:lnTo>
                  <a:pt x="2141" y="2042"/>
                </a:lnTo>
                <a:lnTo>
                  <a:pt x="1799" y="2042"/>
                </a:lnTo>
                <a:lnTo>
                  <a:pt x="2634" y="0"/>
                </a:lnTo>
                <a:lnTo>
                  <a:pt x="0" y="0"/>
                </a:lnTo>
                <a:lnTo>
                  <a:pt x="791" y="2042"/>
                </a:lnTo>
                <a:close/>
              </a:path>
            </a:pathLst>
          </a:custGeom>
          <a:solidFill>
            <a:schemeClr val="accent3"/>
          </a:solidFill>
          <a:ln w="9525" cap="rnd">
            <a:noFill/>
            <a:round/>
            <a:headEnd/>
            <a:tailEnd/>
          </a:ln>
        </p:spPr>
        <p:txBody>
          <a:bodyPr lIns="36000" tIns="36000" rIns="36000" bIns="36000"/>
          <a:lstStyle/>
          <a:p>
            <a:pPr>
              <a:defRPr/>
            </a:pPr>
            <a:endParaRPr lang="en-US" dirty="0"/>
          </a:p>
        </p:txBody>
      </p:sp>
      <p:sp>
        <p:nvSpPr>
          <p:cNvPr id="25" name="Rectangle 4">
            <a:extLst>
              <a:ext uri="{FF2B5EF4-FFF2-40B4-BE49-F238E27FC236}">
                <a16:creationId xmlns:a16="http://schemas.microsoft.com/office/drawing/2014/main" id="{484E37AD-1CCA-4214-A37D-EF764E8A3298}"/>
              </a:ext>
            </a:extLst>
          </p:cNvPr>
          <p:cNvSpPr>
            <a:spLocks noChangeArrowheads="1"/>
          </p:cNvSpPr>
          <p:nvPr/>
        </p:nvSpPr>
        <p:spPr bwMode="gray">
          <a:xfrm>
            <a:off x="7462070" y="3083038"/>
            <a:ext cx="1447066" cy="119626"/>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26" name="Rectangle 5">
            <a:extLst>
              <a:ext uri="{FF2B5EF4-FFF2-40B4-BE49-F238E27FC236}">
                <a16:creationId xmlns:a16="http://schemas.microsoft.com/office/drawing/2014/main" id="{4FA24B4C-4E30-46A4-96B5-8C23CFDDF6C2}"/>
              </a:ext>
            </a:extLst>
          </p:cNvPr>
          <p:cNvSpPr>
            <a:spLocks noChangeArrowheads="1"/>
          </p:cNvSpPr>
          <p:nvPr/>
        </p:nvSpPr>
        <p:spPr bwMode="gray">
          <a:xfrm>
            <a:off x="7462070" y="2466439"/>
            <a:ext cx="1447066" cy="120505"/>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27" name="Rectangle 6">
            <a:extLst>
              <a:ext uri="{FF2B5EF4-FFF2-40B4-BE49-F238E27FC236}">
                <a16:creationId xmlns:a16="http://schemas.microsoft.com/office/drawing/2014/main" id="{9F18AE6E-09AB-4C74-895F-4E0CBC252575}"/>
              </a:ext>
            </a:extLst>
          </p:cNvPr>
          <p:cNvSpPr>
            <a:spLocks noChangeArrowheads="1"/>
          </p:cNvSpPr>
          <p:nvPr>
            <p:custDataLst>
              <p:tags r:id="rId1"/>
            </p:custDataLst>
          </p:nvPr>
        </p:nvSpPr>
        <p:spPr bwMode="gray">
          <a:xfrm>
            <a:off x="7703258" y="2168276"/>
            <a:ext cx="1031261" cy="160813"/>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14448, 359</a:t>
            </a:r>
          </a:p>
        </p:txBody>
      </p:sp>
      <p:sp>
        <p:nvSpPr>
          <p:cNvPr id="28" name="Rectangle 7">
            <a:extLst>
              <a:ext uri="{FF2B5EF4-FFF2-40B4-BE49-F238E27FC236}">
                <a16:creationId xmlns:a16="http://schemas.microsoft.com/office/drawing/2014/main" id="{7F61B5E9-699B-40B3-95A3-1B191B198CF1}"/>
              </a:ext>
            </a:extLst>
          </p:cNvPr>
          <p:cNvSpPr>
            <a:spLocks noChangeArrowheads="1"/>
          </p:cNvSpPr>
          <p:nvPr>
            <p:custDataLst>
              <p:tags r:id="rId2"/>
            </p:custDataLst>
          </p:nvPr>
        </p:nvSpPr>
        <p:spPr bwMode="gray">
          <a:xfrm>
            <a:off x="7789970" y="2765374"/>
            <a:ext cx="857840" cy="160813"/>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7777, 359</a:t>
            </a:r>
          </a:p>
        </p:txBody>
      </p:sp>
      <p:sp>
        <p:nvSpPr>
          <p:cNvPr id="29" name="TextBox 28">
            <a:extLst>
              <a:ext uri="{FF2B5EF4-FFF2-40B4-BE49-F238E27FC236}">
                <a16:creationId xmlns:a16="http://schemas.microsoft.com/office/drawing/2014/main" id="{4506A795-A20B-4CE3-A2A3-ABE7D988EDA5}"/>
              </a:ext>
            </a:extLst>
          </p:cNvPr>
          <p:cNvSpPr txBox="1"/>
          <p:nvPr/>
        </p:nvSpPr>
        <p:spPr>
          <a:xfrm>
            <a:off x="7494483" y="1545996"/>
            <a:ext cx="1447066" cy="276999"/>
          </a:xfrm>
          <a:prstGeom prst="rect">
            <a:avLst/>
          </a:prstGeom>
          <a:noFill/>
        </p:spPr>
        <p:txBody>
          <a:bodyPr wrap="square" lIns="0" tIns="0" rIns="0" bIns="0" rtlCol="0">
            <a:spAutoFit/>
          </a:bodyPr>
          <a:lstStyle/>
          <a:p>
            <a:pPr>
              <a:spcBef>
                <a:spcPts val="600"/>
              </a:spcBef>
              <a:buSzPct val="100000"/>
            </a:pPr>
            <a:r>
              <a:rPr lang="en-US" dirty="0">
                <a:solidFill>
                  <a:schemeClr val="bg1">
                    <a:lumMod val="65000"/>
                  </a:schemeClr>
                </a:solidFill>
              </a:rPr>
              <a:t>data shape</a:t>
            </a:r>
          </a:p>
        </p:txBody>
      </p:sp>
      <p:sp>
        <p:nvSpPr>
          <p:cNvPr id="30" name="Rectangle 7">
            <a:extLst>
              <a:ext uri="{FF2B5EF4-FFF2-40B4-BE49-F238E27FC236}">
                <a16:creationId xmlns:a16="http://schemas.microsoft.com/office/drawing/2014/main" id="{02E5474C-CE23-49EE-895F-FD4387B4B0A4}"/>
              </a:ext>
            </a:extLst>
          </p:cNvPr>
          <p:cNvSpPr>
            <a:spLocks noChangeArrowheads="1"/>
          </p:cNvSpPr>
          <p:nvPr>
            <p:custDataLst>
              <p:tags r:id="rId3"/>
            </p:custDataLst>
          </p:nvPr>
        </p:nvSpPr>
        <p:spPr bwMode="gray">
          <a:xfrm>
            <a:off x="7789095" y="3243492"/>
            <a:ext cx="857840" cy="457048"/>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323,</a:t>
            </a:r>
          </a:p>
          <a:p>
            <a:pPr algn="ctr" defTabSz="787400">
              <a:lnSpc>
                <a:spcPct val="95000"/>
              </a:lnSpc>
              <a:spcBef>
                <a:spcPct val="80000"/>
              </a:spcBef>
            </a:pPr>
            <a:r>
              <a:rPr lang="en-US" sz="1100" dirty="0">
                <a:solidFill>
                  <a:schemeClr val="bg1"/>
                </a:solidFill>
              </a:rPr>
              <a:t> 196</a:t>
            </a:r>
          </a:p>
        </p:txBody>
      </p:sp>
      <p:sp>
        <p:nvSpPr>
          <p:cNvPr id="31" name="Rectangle 4">
            <a:extLst>
              <a:ext uri="{FF2B5EF4-FFF2-40B4-BE49-F238E27FC236}">
                <a16:creationId xmlns:a16="http://schemas.microsoft.com/office/drawing/2014/main" id="{A6C88B77-1CD0-4D2A-9D94-F4C80B2414BC}"/>
              </a:ext>
            </a:extLst>
          </p:cNvPr>
          <p:cNvSpPr>
            <a:spLocks noChangeArrowheads="1"/>
          </p:cNvSpPr>
          <p:nvPr/>
        </p:nvSpPr>
        <p:spPr bwMode="gray">
          <a:xfrm>
            <a:off x="7494482" y="3725333"/>
            <a:ext cx="1447066" cy="119626"/>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32" name="Rectangle 7">
            <a:extLst>
              <a:ext uri="{FF2B5EF4-FFF2-40B4-BE49-F238E27FC236}">
                <a16:creationId xmlns:a16="http://schemas.microsoft.com/office/drawing/2014/main" id="{374C9D6F-BFA1-4FE7-B564-959959CF49F7}"/>
              </a:ext>
            </a:extLst>
          </p:cNvPr>
          <p:cNvSpPr>
            <a:spLocks noChangeArrowheads="1"/>
          </p:cNvSpPr>
          <p:nvPr>
            <p:custDataLst>
              <p:tags r:id="rId4"/>
            </p:custDataLst>
          </p:nvPr>
        </p:nvSpPr>
        <p:spPr bwMode="gray">
          <a:xfrm>
            <a:off x="7789095" y="3938574"/>
            <a:ext cx="857840" cy="457048"/>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323,</a:t>
            </a:r>
          </a:p>
          <a:p>
            <a:pPr algn="ctr" defTabSz="787400">
              <a:lnSpc>
                <a:spcPct val="95000"/>
              </a:lnSpc>
              <a:spcBef>
                <a:spcPct val="80000"/>
              </a:spcBef>
            </a:pPr>
            <a:r>
              <a:rPr lang="en-US" sz="1100" dirty="0">
                <a:solidFill>
                  <a:schemeClr val="bg1"/>
                </a:solidFill>
              </a:rPr>
              <a:t>9</a:t>
            </a:r>
          </a:p>
        </p:txBody>
      </p:sp>
      <p:sp>
        <p:nvSpPr>
          <p:cNvPr id="3" name="Rectangle 2">
            <a:extLst>
              <a:ext uri="{FF2B5EF4-FFF2-40B4-BE49-F238E27FC236}">
                <a16:creationId xmlns:a16="http://schemas.microsoft.com/office/drawing/2014/main" id="{305D763F-7385-4F4A-8716-561D223AED69}"/>
              </a:ext>
            </a:extLst>
          </p:cNvPr>
          <p:cNvSpPr/>
          <p:nvPr/>
        </p:nvSpPr>
        <p:spPr bwMode="gray">
          <a:xfrm>
            <a:off x="7171571" y="3700540"/>
            <a:ext cx="1981200" cy="1625594"/>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c</a:t>
            </a:r>
          </a:p>
        </p:txBody>
      </p:sp>
      <p:sp>
        <p:nvSpPr>
          <p:cNvPr id="33" name="Rectangle 32">
            <a:extLst>
              <a:ext uri="{FF2B5EF4-FFF2-40B4-BE49-F238E27FC236}">
                <a16:creationId xmlns:a16="http://schemas.microsoft.com/office/drawing/2014/main" id="{88C31BBD-8D78-4AAF-80DE-1B27D3FBAD97}"/>
              </a:ext>
            </a:extLst>
          </p:cNvPr>
          <p:cNvSpPr/>
          <p:nvPr/>
        </p:nvSpPr>
        <p:spPr bwMode="gray">
          <a:xfrm flipV="1">
            <a:off x="7162800" y="3079781"/>
            <a:ext cx="1981200" cy="790578"/>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c</a:t>
            </a:r>
          </a:p>
        </p:txBody>
      </p:sp>
      <p:sp>
        <p:nvSpPr>
          <p:cNvPr id="16" name="Text Placeholder 7">
            <a:extLst>
              <a:ext uri="{FF2B5EF4-FFF2-40B4-BE49-F238E27FC236}">
                <a16:creationId xmlns:a16="http://schemas.microsoft.com/office/drawing/2014/main" id="{41BDF97F-F2A0-4B99-9B46-70A07C4D3226}"/>
              </a:ext>
            </a:extLst>
          </p:cNvPr>
          <p:cNvSpPr txBox="1">
            <a:spLocks/>
          </p:cNvSpPr>
          <p:nvPr/>
        </p:nvSpPr>
        <p:spPr>
          <a:xfrm>
            <a:off x="391081" y="6309551"/>
            <a:ext cx="8359220" cy="256647"/>
          </a:xfrm>
          <a:prstGeom prst="rect">
            <a:avLst/>
          </a:prstGeom>
        </p:spPr>
        <p:txBody>
          <a:bodyPr vert="horz" lIns="0" tIns="0" rIns="0" bIns="0" rtlCol="0">
            <a:normAutofit/>
          </a:bodyPr>
          <a:lstStyle>
            <a:lvl1pPr marL="0" indent="0" algn="l" defTabSz="914400" rtl="0" eaLnBrk="1" latinLnBrk="0" hangingPunct="1">
              <a:spcBef>
                <a:spcPts val="0"/>
              </a:spcBef>
              <a:spcAft>
                <a:spcPts val="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t>Supervised Learning Capstone - August 30th 2018 </a:t>
            </a:r>
            <a:endParaRPr lang="en-US" dirty="0"/>
          </a:p>
        </p:txBody>
      </p:sp>
    </p:spTree>
    <p:extLst>
      <p:ext uri="{BB962C8B-B14F-4D97-AF65-F5344CB8AC3E}">
        <p14:creationId xmlns:p14="http://schemas.microsoft.com/office/powerpoint/2010/main" val="1703329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A245CC-0506-4839-B350-3F592F9BFB2A}"/>
              </a:ext>
            </a:extLst>
          </p:cNvPr>
          <p:cNvSpPr>
            <a:spLocks noGrp="1"/>
          </p:cNvSpPr>
          <p:nvPr>
            <p:ph type="body" sz="quarter" idx="13"/>
          </p:nvPr>
        </p:nvSpPr>
        <p:spPr/>
        <p:txBody>
          <a:bodyPr/>
          <a:lstStyle/>
          <a:p>
            <a:pPr>
              <a:lnSpc>
                <a:spcPct val="200000"/>
              </a:lnSpc>
            </a:pPr>
            <a:r>
              <a:rPr lang="en-US" sz="2800" dirty="0"/>
              <a:t>Select best features – using correlation</a:t>
            </a:r>
          </a:p>
        </p:txBody>
      </p:sp>
      <p:sp>
        <p:nvSpPr>
          <p:cNvPr id="6" name="Title 5">
            <a:extLst>
              <a:ext uri="{FF2B5EF4-FFF2-40B4-BE49-F238E27FC236}">
                <a16:creationId xmlns:a16="http://schemas.microsoft.com/office/drawing/2014/main" id="{6C0B6C27-58A3-4FCC-8A2C-40C82CCB42B1}"/>
              </a:ext>
            </a:extLst>
          </p:cNvPr>
          <p:cNvSpPr>
            <a:spLocks noGrp="1"/>
          </p:cNvSpPr>
          <p:nvPr>
            <p:ph type="title"/>
          </p:nvPr>
        </p:nvSpPr>
        <p:spPr>
          <a:xfrm>
            <a:off x="215957" y="306872"/>
            <a:ext cx="8352000" cy="355917"/>
          </a:xfrm>
        </p:spPr>
        <p:txBody>
          <a:bodyPr/>
          <a:lstStyle/>
          <a:p>
            <a:r>
              <a:rPr lang="en-US" dirty="0"/>
              <a:t> 3. Data cleaning &amp; preparation for modeling</a:t>
            </a:r>
          </a:p>
        </p:txBody>
      </p:sp>
      <p:sp>
        <p:nvSpPr>
          <p:cNvPr id="15" name="Rectangle 6">
            <a:extLst>
              <a:ext uri="{FF2B5EF4-FFF2-40B4-BE49-F238E27FC236}">
                <a16:creationId xmlns:a16="http://schemas.microsoft.com/office/drawing/2014/main" id="{6282BC1A-F6FF-459A-8B45-FB0FD35E99B3}"/>
              </a:ext>
            </a:extLst>
          </p:cNvPr>
          <p:cNvSpPr>
            <a:spLocks noChangeArrowheads="1"/>
          </p:cNvSpPr>
          <p:nvPr>
            <p:custDataLst>
              <p:tags r:id="rId1"/>
            </p:custDataLst>
          </p:nvPr>
        </p:nvSpPr>
        <p:spPr bwMode="gray">
          <a:xfrm>
            <a:off x="7648961" y="1991945"/>
            <a:ext cx="1031261" cy="160813"/>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14448, 359</a:t>
            </a:r>
          </a:p>
        </p:txBody>
      </p:sp>
      <p:sp>
        <p:nvSpPr>
          <p:cNvPr id="16" name="Rectangle 7">
            <a:extLst>
              <a:ext uri="{FF2B5EF4-FFF2-40B4-BE49-F238E27FC236}">
                <a16:creationId xmlns:a16="http://schemas.microsoft.com/office/drawing/2014/main" id="{EF534AD2-7DBC-4264-B962-A13C506DA975}"/>
              </a:ext>
            </a:extLst>
          </p:cNvPr>
          <p:cNvSpPr>
            <a:spLocks noChangeArrowheads="1"/>
          </p:cNvSpPr>
          <p:nvPr>
            <p:custDataLst>
              <p:tags r:id="rId2"/>
            </p:custDataLst>
          </p:nvPr>
        </p:nvSpPr>
        <p:spPr bwMode="gray">
          <a:xfrm>
            <a:off x="7822382" y="2730161"/>
            <a:ext cx="857840" cy="160813"/>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7777, 359</a:t>
            </a:r>
          </a:p>
        </p:txBody>
      </p:sp>
      <p:pic>
        <p:nvPicPr>
          <p:cNvPr id="24" name="Picture 23">
            <a:extLst>
              <a:ext uri="{FF2B5EF4-FFF2-40B4-BE49-F238E27FC236}">
                <a16:creationId xmlns:a16="http://schemas.microsoft.com/office/drawing/2014/main" id="{A9AE300F-7EE4-470F-AECB-3CF0F159DC2E}"/>
              </a:ext>
            </a:extLst>
          </p:cNvPr>
          <p:cNvPicPr>
            <a:picLocks noChangeAspect="1"/>
          </p:cNvPicPr>
          <p:nvPr/>
        </p:nvPicPr>
        <p:blipFill rotWithShape="1">
          <a:blip r:embed="rId9"/>
          <a:srcRect b="3101"/>
          <a:stretch/>
        </p:blipFill>
        <p:spPr>
          <a:xfrm>
            <a:off x="999389" y="1725105"/>
            <a:ext cx="4842952" cy="4826024"/>
          </a:xfrm>
          <a:prstGeom prst="rect">
            <a:avLst/>
          </a:prstGeom>
        </p:spPr>
      </p:pic>
      <p:sp>
        <p:nvSpPr>
          <p:cNvPr id="29" name="Freeform 3">
            <a:extLst>
              <a:ext uri="{FF2B5EF4-FFF2-40B4-BE49-F238E27FC236}">
                <a16:creationId xmlns:a16="http://schemas.microsoft.com/office/drawing/2014/main" id="{313FCA28-1C83-4FEB-839A-E2B1B6348337}"/>
              </a:ext>
            </a:extLst>
          </p:cNvPr>
          <p:cNvSpPr>
            <a:spLocks/>
          </p:cNvSpPr>
          <p:nvPr/>
        </p:nvSpPr>
        <p:spPr bwMode="gray">
          <a:xfrm>
            <a:off x="7496231" y="2022712"/>
            <a:ext cx="1445317" cy="3012294"/>
          </a:xfrm>
          <a:custGeom>
            <a:avLst/>
            <a:gdLst>
              <a:gd name="T0" fmla="*/ 2147483647 w 2634"/>
              <a:gd name="T1" fmla="*/ 2147483647 h 2443"/>
              <a:gd name="T2" fmla="*/ 2147483647 w 2634"/>
              <a:gd name="T3" fmla="*/ 2147483647 h 2443"/>
              <a:gd name="T4" fmla="*/ 2147483647 w 2634"/>
              <a:gd name="T5" fmla="*/ 2147483647 h 2443"/>
              <a:gd name="T6" fmla="*/ 2147483647 w 2634"/>
              <a:gd name="T7" fmla="*/ 2147483647 h 2443"/>
              <a:gd name="T8" fmla="*/ 2147483647 w 2634"/>
              <a:gd name="T9" fmla="*/ 2147483647 h 2443"/>
              <a:gd name="T10" fmla="*/ 2147483647 w 2634"/>
              <a:gd name="T11" fmla="*/ 0 h 2443"/>
              <a:gd name="T12" fmla="*/ 0 w 2634"/>
              <a:gd name="T13" fmla="*/ 0 h 2443"/>
              <a:gd name="T14" fmla="*/ 2147483647 w 2634"/>
              <a:gd name="T15" fmla="*/ 2147483647 h 2443"/>
              <a:gd name="T16" fmla="*/ 0 60000 65536"/>
              <a:gd name="T17" fmla="*/ 0 60000 65536"/>
              <a:gd name="T18" fmla="*/ 0 60000 65536"/>
              <a:gd name="T19" fmla="*/ 0 60000 65536"/>
              <a:gd name="T20" fmla="*/ 0 60000 65536"/>
              <a:gd name="T21" fmla="*/ 0 60000 65536"/>
              <a:gd name="T22" fmla="*/ 0 60000 65536"/>
              <a:gd name="T23" fmla="*/ 0 60000 65536"/>
              <a:gd name="T24" fmla="*/ 0 w 2634"/>
              <a:gd name="T25" fmla="*/ 0 h 2443"/>
              <a:gd name="T26" fmla="*/ 2634 w 2634"/>
              <a:gd name="T27" fmla="*/ 2443 h 24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4" h="2443">
                <a:moveTo>
                  <a:pt x="791" y="2042"/>
                </a:moveTo>
                <a:lnTo>
                  <a:pt x="495" y="2042"/>
                </a:lnTo>
                <a:lnTo>
                  <a:pt x="1318" y="2443"/>
                </a:lnTo>
                <a:lnTo>
                  <a:pt x="2141" y="2042"/>
                </a:lnTo>
                <a:lnTo>
                  <a:pt x="1799" y="2042"/>
                </a:lnTo>
                <a:lnTo>
                  <a:pt x="2634" y="0"/>
                </a:lnTo>
                <a:lnTo>
                  <a:pt x="0" y="0"/>
                </a:lnTo>
                <a:lnTo>
                  <a:pt x="791" y="2042"/>
                </a:lnTo>
                <a:close/>
              </a:path>
            </a:pathLst>
          </a:custGeom>
          <a:solidFill>
            <a:schemeClr val="accent3"/>
          </a:solidFill>
          <a:ln w="9525" cap="rnd">
            <a:noFill/>
            <a:round/>
            <a:headEnd/>
            <a:tailEnd/>
          </a:ln>
        </p:spPr>
        <p:txBody>
          <a:bodyPr lIns="36000" tIns="36000" rIns="36000" bIns="36000"/>
          <a:lstStyle/>
          <a:p>
            <a:pPr>
              <a:defRPr/>
            </a:pPr>
            <a:endParaRPr lang="en-US" dirty="0"/>
          </a:p>
        </p:txBody>
      </p:sp>
      <p:sp>
        <p:nvSpPr>
          <p:cNvPr id="30" name="Rectangle 4">
            <a:extLst>
              <a:ext uri="{FF2B5EF4-FFF2-40B4-BE49-F238E27FC236}">
                <a16:creationId xmlns:a16="http://schemas.microsoft.com/office/drawing/2014/main" id="{CE8FAFBA-2D35-424C-88D3-D50431115678}"/>
              </a:ext>
            </a:extLst>
          </p:cNvPr>
          <p:cNvSpPr>
            <a:spLocks noChangeArrowheads="1"/>
          </p:cNvSpPr>
          <p:nvPr/>
        </p:nvSpPr>
        <p:spPr bwMode="gray">
          <a:xfrm>
            <a:off x="7462070" y="3083038"/>
            <a:ext cx="1447066" cy="119626"/>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31" name="Rectangle 5">
            <a:extLst>
              <a:ext uri="{FF2B5EF4-FFF2-40B4-BE49-F238E27FC236}">
                <a16:creationId xmlns:a16="http://schemas.microsoft.com/office/drawing/2014/main" id="{35958D7F-7B5E-44C7-BCE1-D961FA930574}"/>
              </a:ext>
            </a:extLst>
          </p:cNvPr>
          <p:cNvSpPr>
            <a:spLocks noChangeArrowheads="1"/>
          </p:cNvSpPr>
          <p:nvPr/>
        </p:nvSpPr>
        <p:spPr bwMode="gray">
          <a:xfrm>
            <a:off x="7462070" y="2466439"/>
            <a:ext cx="1447066" cy="120505"/>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32" name="Rectangle 6">
            <a:extLst>
              <a:ext uri="{FF2B5EF4-FFF2-40B4-BE49-F238E27FC236}">
                <a16:creationId xmlns:a16="http://schemas.microsoft.com/office/drawing/2014/main" id="{6D670208-3D2D-454C-B3CF-D4E4E2A2EC99}"/>
              </a:ext>
            </a:extLst>
          </p:cNvPr>
          <p:cNvSpPr>
            <a:spLocks noChangeArrowheads="1"/>
          </p:cNvSpPr>
          <p:nvPr>
            <p:custDataLst>
              <p:tags r:id="rId3"/>
            </p:custDataLst>
          </p:nvPr>
        </p:nvSpPr>
        <p:spPr bwMode="gray">
          <a:xfrm>
            <a:off x="7703258" y="2168276"/>
            <a:ext cx="1031261" cy="160813"/>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14448, 359</a:t>
            </a:r>
          </a:p>
        </p:txBody>
      </p:sp>
      <p:sp>
        <p:nvSpPr>
          <p:cNvPr id="33" name="Rectangle 7">
            <a:extLst>
              <a:ext uri="{FF2B5EF4-FFF2-40B4-BE49-F238E27FC236}">
                <a16:creationId xmlns:a16="http://schemas.microsoft.com/office/drawing/2014/main" id="{1FCE5A92-4B8E-44FB-87D4-34FED4B55EBB}"/>
              </a:ext>
            </a:extLst>
          </p:cNvPr>
          <p:cNvSpPr>
            <a:spLocks noChangeArrowheads="1"/>
          </p:cNvSpPr>
          <p:nvPr>
            <p:custDataLst>
              <p:tags r:id="rId4"/>
            </p:custDataLst>
          </p:nvPr>
        </p:nvSpPr>
        <p:spPr bwMode="gray">
          <a:xfrm>
            <a:off x="7789970" y="2765374"/>
            <a:ext cx="857840" cy="160813"/>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7777, 359</a:t>
            </a:r>
          </a:p>
        </p:txBody>
      </p:sp>
      <p:sp>
        <p:nvSpPr>
          <p:cNvPr id="34" name="TextBox 33">
            <a:extLst>
              <a:ext uri="{FF2B5EF4-FFF2-40B4-BE49-F238E27FC236}">
                <a16:creationId xmlns:a16="http://schemas.microsoft.com/office/drawing/2014/main" id="{1CB7C952-4A31-4C92-B436-3A4DF75E24F0}"/>
              </a:ext>
            </a:extLst>
          </p:cNvPr>
          <p:cNvSpPr txBox="1"/>
          <p:nvPr/>
        </p:nvSpPr>
        <p:spPr>
          <a:xfrm>
            <a:off x="7494483" y="1545996"/>
            <a:ext cx="1447066" cy="276999"/>
          </a:xfrm>
          <a:prstGeom prst="rect">
            <a:avLst/>
          </a:prstGeom>
          <a:noFill/>
        </p:spPr>
        <p:txBody>
          <a:bodyPr wrap="square" lIns="0" tIns="0" rIns="0" bIns="0" rtlCol="0">
            <a:spAutoFit/>
          </a:bodyPr>
          <a:lstStyle/>
          <a:p>
            <a:pPr>
              <a:spcBef>
                <a:spcPts val="600"/>
              </a:spcBef>
              <a:buSzPct val="100000"/>
            </a:pPr>
            <a:r>
              <a:rPr lang="en-US" dirty="0">
                <a:solidFill>
                  <a:schemeClr val="bg1">
                    <a:lumMod val="65000"/>
                  </a:schemeClr>
                </a:solidFill>
              </a:rPr>
              <a:t>data shape</a:t>
            </a:r>
          </a:p>
        </p:txBody>
      </p:sp>
      <p:sp>
        <p:nvSpPr>
          <p:cNvPr id="35" name="Rectangle 7">
            <a:extLst>
              <a:ext uri="{FF2B5EF4-FFF2-40B4-BE49-F238E27FC236}">
                <a16:creationId xmlns:a16="http://schemas.microsoft.com/office/drawing/2014/main" id="{3AC6E5B2-CF42-45E4-85A8-FD742194FF89}"/>
              </a:ext>
            </a:extLst>
          </p:cNvPr>
          <p:cNvSpPr>
            <a:spLocks noChangeArrowheads="1"/>
          </p:cNvSpPr>
          <p:nvPr>
            <p:custDataLst>
              <p:tags r:id="rId5"/>
            </p:custDataLst>
          </p:nvPr>
        </p:nvSpPr>
        <p:spPr bwMode="gray">
          <a:xfrm>
            <a:off x="7789095" y="3243492"/>
            <a:ext cx="857840" cy="457048"/>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323,</a:t>
            </a:r>
          </a:p>
          <a:p>
            <a:pPr algn="ctr" defTabSz="787400">
              <a:lnSpc>
                <a:spcPct val="95000"/>
              </a:lnSpc>
              <a:spcBef>
                <a:spcPct val="80000"/>
              </a:spcBef>
            </a:pPr>
            <a:r>
              <a:rPr lang="en-US" sz="1100" dirty="0">
                <a:solidFill>
                  <a:schemeClr val="bg1"/>
                </a:solidFill>
              </a:rPr>
              <a:t> 196</a:t>
            </a:r>
          </a:p>
        </p:txBody>
      </p:sp>
      <p:sp>
        <p:nvSpPr>
          <p:cNvPr id="36" name="Rectangle 4">
            <a:extLst>
              <a:ext uri="{FF2B5EF4-FFF2-40B4-BE49-F238E27FC236}">
                <a16:creationId xmlns:a16="http://schemas.microsoft.com/office/drawing/2014/main" id="{BDD0C5B8-1DBF-4713-85C8-04F349406A56}"/>
              </a:ext>
            </a:extLst>
          </p:cNvPr>
          <p:cNvSpPr>
            <a:spLocks noChangeArrowheads="1"/>
          </p:cNvSpPr>
          <p:nvPr/>
        </p:nvSpPr>
        <p:spPr bwMode="gray">
          <a:xfrm>
            <a:off x="7494482" y="3725333"/>
            <a:ext cx="1447066" cy="119626"/>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37" name="Rectangle 7">
            <a:extLst>
              <a:ext uri="{FF2B5EF4-FFF2-40B4-BE49-F238E27FC236}">
                <a16:creationId xmlns:a16="http://schemas.microsoft.com/office/drawing/2014/main" id="{8FB1D428-2EA4-4DAB-831D-D722105A849A}"/>
              </a:ext>
            </a:extLst>
          </p:cNvPr>
          <p:cNvSpPr>
            <a:spLocks noChangeArrowheads="1"/>
          </p:cNvSpPr>
          <p:nvPr>
            <p:custDataLst>
              <p:tags r:id="rId6"/>
            </p:custDataLst>
          </p:nvPr>
        </p:nvSpPr>
        <p:spPr bwMode="gray">
          <a:xfrm>
            <a:off x="7789095" y="3938574"/>
            <a:ext cx="857840" cy="457048"/>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323,</a:t>
            </a:r>
          </a:p>
          <a:p>
            <a:pPr algn="ctr" defTabSz="787400">
              <a:lnSpc>
                <a:spcPct val="95000"/>
              </a:lnSpc>
              <a:spcBef>
                <a:spcPct val="80000"/>
              </a:spcBef>
            </a:pPr>
            <a:r>
              <a:rPr lang="en-US" sz="1100" dirty="0">
                <a:solidFill>
                  <a:schemeClr val="bg1"/>
                </a:solidFill>
              </a:rPr>
              <a:t>9</a:t>
            </a:r>
          </a:p>
        </p:txBody>
      </p:sp>
      <p:sp>
        <p:nvSpPr>
          <p:cNvPr id="38" name="Rectangle 37">
            <a:extLst>
              <a:ext uri="{FF2B5EF4-FFF2-40B4-BE49-F238E27FC236}">
                <a16:creationId xmlns:a16="http://schemas.microsoft.com/office/drawing/2014/main" id="{06611257-62F5-439C-8DB5-A822F00AE508}"/>
              </a:ext>
            </a:extLst>
          </p:cNvPr>
          <p:cNvSpPr/>
          <p:nvPr/>
        </p:nvSpPr>
        <p:spPr bwMode="gray">
          <a:xfrm>
            <a:off x="7171571" y="3724158"/>
            <a:ext cx="1981200" cy="1627376"/>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c</a:t>
            </a:r>
          </a:p>
        </p:txBody>
      </p:sp>
    </p:spTree>
    <p:extLst>
      <p:ext uri="{BB962C8B-B14F-4D97-AF65-F5344CB8AC3E}">
        <p14:creationId xmlns:p14="http://schemas.microsoft.com/office/powerpoint/2010/main" val="25229813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A245CC-0506-4839-B350-3F592F9BFB2A}"/>
              </a:ext>
            </a:extLst>
          </p:cNvPr>
          <p:cNvSpPr>
            <a:spLocks noGrp="1"/>
          </p:cNvSpPr>
          <p:nvPr>
            <p:ph type="body" sz="quarter" idx="13"/>
          </p:nvPr>
        </p:nvSpPr>
        <p:spPr/>
        <p:txBody>
          <a:bodyPr/>
          <a:lstStyle/>
          <a:p>
            <a:pPr>
              <a:lnSpc>
                <a:spcPct val="200000"/>
              </a:lnSpc>
            </a:pPr>
            <a:r>
              <a:rPr lang="en-US" sz="2800" dirty="0"/>
              <a:t>Select best features – using correlation</a:t>
            </a:r>
          </a:p>
        </p:txBody>
      </p:sp>
      <p:sp>
        <p:nvSpPr>
          <p:cNvPr id="6" name="Title 5">
            <a:extLst>
              <a:ext uri="{FF2B5EF4-FFF2-40B4-BE49-F238E27FC236}">
                <a16:creationId xmlns:a16="http://schemas.microsoft.com/office/drawing/2014/main" id="{6C0B6C27-58A3-4FCC-8A2C-40C82CCB42B1}"/>
              </a:ext>
            </a:extLst>
          </p:cNvPr>
          <p:cNvSpPr>
            <a:spLocks noGrp="1"/>
          </p:cNvSpPr>
          <p:nvPr>
            <p:ph type="title"/>
          </p:nvPr>
        </p:nvSpPr>
        <p:spPr>
          <a:xfrm>
            <a:off x="215957" y="306872"/>
            <a:ext cx="8352000" cy="355917"/>
          </a:xfrm>
        </p:spPr>
        <p:txBody>
          <a:bodyPr/>
          <a:lstStyle/>
          <a:p>
            <a:r>
              <a:rPr lang="en-US" dirty="0"/>
              <a:t> 3. Data cleaning &amp; preparation for modeling</a:t>
            </a:r>
          </a:p>
        </p:txBody>
      </p:sp>
      <p:pic>
        <p:nvPicPr>
          <p:cNvPr id="11" name="Picture 10">
            <a:extLst>
              <a:ext uri="{FF2B5EF4-FFF2-40B4-BE49-F238E27FC236}">
                <a16:creationId xmlns:a16="http://schemas.microsoft.com/office/drawing/2014/main" id="{CF83D6DC-86D9-45AF-A87C-CD8E34AB4C30}"/>
              </a:ext>
            </a:extLst>
          </p:cNvPr>
          <p:cNvPicPr>
            <a:picLocks noChangeAspect="1"/>
          </p:cNvPicPr>
          <p:nvPr/>
        </p:nvPicPr>
        <p:blipFill rotWithShape="1">
          <a:blip r:embed="rId7"/>
          <a:srcRect b="2770"/>
          <a:stretch/>
        </p:blipFill>
        <p:spPr>
          <a:xfrm>
            <a:off x="202451" y="1473764"/>
            <a:ext cx="6906953" cy="5168336"/>
          </a:xfrm>
          <a:prstGeom prst="rect">
            <a:avLst/>
          </a:prstGeom>
        </p:spPr>
      </p:pic>
      <p:sp>
        <p:nvSpPr>
          <p:cNvPr id="20" name="Freeform 3">
            <a:extLst>
              <a:ext uri="{FF2B5EF4-FFF2-40B4-BE49-F238E27FC236}">
                <a16:creationId xmlns:a16="http://schemas.microsoft.com/office/drawing/2014/main" id="{9584005A-0934-4B67-A349-8C44F3155257}"/>
              </a:ext>
            </a:extLst>
          </p:cNvPr>
          <p:cNvSpPr>
            <a:spLocks/>
          </p:cNvSpPr>
          <p:nvPr/>
        </p:nvSpPr>
        <p:spPr bwMode="gray">
          <a:xfrm>
            <a:off x="7496231" y="2022712"/>
            <a:ext cx="1445317" cy="3012294"/>
          </a:xfrm>
          <a:custGeom>
            <a:avLst/>
            <a:gdLst>
              <a:gd name="T0" fmla="*/ 2147483647 w 2634"/>
              <a:gd name="T1" fmla="*/ 2147483647 h 2443"/>
              <a:gd name="T2" fmla="*/ 2147483647 w 2634"/>
              <a:gd name="T3" fmla="*/ 2147483647 h 2443"/>
              <a:gd name="T4" fmla="*/ 2147483647 w 2634"/>
              <a:gd name="T5" fmla="*/ 2147483647 h 2443"/>
              <a:gd name="T6" fmla="*/ 2147483647 w 2634"/>
              <a:gd name="T7" fmla="*/ 2147483647 h 2443"/>
              <a:gd name="T8" fmla="*/ 2147483647 w 2634"/>
              <a:gd name="T9" fmla="*/ 2147483647 h 2443"/>
              <a:gd name="T10" fmla="*/ 2147483647 w 2634"/>
              <a:gd name="T11" fmla="*/ 0 h 2443"/>
              <a:gd name="T12" fmla="*/ 0 w 2634"/>
              <a:gd name="T13" fmla="*/ 0 h 2443"/>
              <a:gd name="T14" fmla="*/ 2147483647 w 2634"/>
              <a:gd name="T15" fmla="*/ 2147483647 h 2443"/>
              <a:gd name="T16" fmla="*/ 0 60000 65536"/>
              <a:gd name="T17" fmla="*/ 0 60000 65536"/>
              <a:gd name="T18" fmla="*/ 0 60000 65536"/>
              <a:gd name="T19" fmla="*/ 0 60000 65536"/>
              <a:gd name="T20" fmla="*/ 0 60000 65536"/>
              <a:gd name="T21" fmla="*/ 0 60000 65536"/>
              <a:gd name="T22" fmla="*/ 0 60000 65536"/>
              <a:gd name="T23" fmla="*/ 0 60000 65536"/>
              <a:gd name="T24" fmla="*/ 0 w 2634"/>
              <a:gd name="T25" fmla="*/ 0 h 2443"/>
              <a:gd name="T26" fmla="*/ 2634 w 2634"/>
              <a:gd name="T27" fmla="*/ 2443 h 24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4" h="2443">
                <a:moveTo>
                  <a:pt x="791" y="2042"/>
                </a:moveTo>
                <a:lnTo>
                  <a:pt x="495" y="2042"/>
                </a:lnTo>
                <a:lnTo>
                  <a:pt x="1318" y="2443"/>
                </a:lnTo>
                <a:lnTo>
                  <a:pt x="2141" y="2042"/>
                </a:lnTo>
                <a:lnTo>
                  <a:pt x="1799" y="2042"/>
                </a:lnTo>
                <a:lnTo>
                  <a:pt x="2634" y="0"/>
                </a:lnTo>
                <a:lnTo>
                  <a:pt x="0" y="0"/>
                </a:lnTo>
                <a:lnTo>
                  <a:pt x="791" y="2042"/>
                </a:lnTo>
                <a:close/>
              </a:path>
            </a:pathLst>
          </a:custGeom>
          <a:solidFill>
            <a:schemeClr val="accent3"/>
          </a:solidFill>
          <a:ln w="9525" cap="rnd">
            <a:noFill/>
            <a:round/>
            <a:headEnd/>
            <a:tailEnd/>
          </a:ln>
        </p:spPr>
        <p:txBody>
          <a:bodyPr lIns="36000" tIns="36000" rIns="36000" bIns="36000"/>
          <a:lstStyle/>
          <a:p>
            <a:pPr>
              <a:defRPr/>
            </a:pPr>
            <a:endParaRPr lang="en-US" dirty="0"/>
          </a:p>
        </p:txBody>
      </p:sp>
      <p:sp>
        <p:nvSpPr>
          <p:cNvPr id="21" name="Rectangle 4">
            <a:extLst>
              <a:ext uri="{FF2B5EF4-FFF2-40B4-BE49-F238E27FC236}">
                <a16:creationId xmlns:a16="http://schemas.microsoft.com/office/drawing/2014/main" id="{649B0CDB-3A68-4623-A66D-BF0F306B8A7A}"/>
              </a:ext>
            </a:extLst>
          </p:cNvPr>
          <p:cNvSpPr>
            <a:spLocks noChangeArrowheads="1"/>
          </p:cNvSpPr>
          <p:nvPr/>
        </p:nvSpPr>
        <p:spPr bwMode="gray">
          <a:xfrm>
            <a:off x="7462070" y="3083038"/>
            <a:ext cx="1447066" cy="119626"/>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22" name="Rectangle 5">
            <a:extLst>
              <a:ext uri="{FF2B5EF4-FFF2-40B4-BE49-F238E27FC236}">
                <a16:creationId xmlns:a16="http://schemas.microsoft.com/office/drawing/2014/main" id="{E038D6EB-D7A3-406B-8171-3309C544D0BC}"/>
              </a:ext>
            </a:extLst>
          </p:cNvPr>
          <p:cNvSpPr>
            <a:spLocks noChangeArrowheads="1"/>
          </p:cNvSpPr>
          <p:nvPr/>
        </p:nvSpPr>
        <p:spPr bwMode="gray">
          <a:xfrm>
            <a:off x="7462070" y="2466439"/>
            <a:ext cx="1447066" cy="120505"/>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23" name="Rectangle 6">
            <a:extLst>
              <a:ext uri="{FF2B5EF4-FFF2-40B4-BE49-F238E27FC236}">
                <a16:creationId xmlns:a16="http://schemas.microsoft.com/office/drawing/2014/main" id="{B652DB92-C7BA-44A6-B7D4-5215D22E5FE7}"/>
              </a:ext>
            </a:extLst>
          </p:cNvPr>
          <p:cNvSpPr>
            <a:spLocks noChangeArrowheads="1"/>
          </p:cNvSpPr>
          <p:nvPr>
            <p:custDataLst>
              <p:tags r:id="rId1"/>
            </p:custDataLst>
          </p:nvPr>
        </p:nvSpPr>
        <p:spPr bwMode="gray">
          <a:xfrm>
            <a:off x="7703258" y="2168276"/>
            <a:ext cx="1031261" cy="160813"/>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14448, 359</a:t>
            </a:r>
          </a:p>
        </p:txBody>
      </p:sp>
      <p:sp>
        <p:nvSpPr>
          <p:cNvPr id="25" name="Rectangle 7">
            <a:extLst>
              <a:ext uri="{FF2B5EF4-FFF2-40B4-BE49-F238E27FC236}">
                <a16:creationId xmlns:a16="http://schemas.microsoft.com/office/drawing/2014/main" id="{AD6EB4AF-CA4D-4FCF-A690-9E740F721B24}"/>
              </a:ext>
            </a:extLst>
          </p:cNvPr>
          <p:cNvSpPr>
            <a:spLocks noChangeArrowheads="1"/>
          </p:cNvSpPr>
          <p:nvPr>
            <p:custDataLst>
              <p:tags r:id="rId2"/>
            </p:custDataLst>
          </p:nvPr>
        </p:nvSpPr>
        <p:spPr bwMode="gray">
          <a:xfrm>
            <a:off x="7789970" y="2765374"/>
            <a:ext cx="857840" cy="160813"/>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7777, 359</a:t>
            </a:r>
          </a:p>
        </p:txBody>
      </p:sp>
      <p:sp>
        <p:nvSpPr>
          <p:cNvPr id="26" name="TextBox 25">
            <a:extLst>
              <a:ext uri="{FF2B5EF4-FFF2-40B4-BE49-F238E27FC236}">
                <a16:creationId xmlns:a16="http://schemas.microsoft.com/office/drawing/2014/main" id="{7AF9F450-146D-46E8-9991-00DCE4E5A231}"/>
              </a:ext>
            </a:extLst>
          </p:cNvPr>
          <p:cNvSpPr txBox="1"/>
          <p:nvPr/>
        </p:nvSpPr>
        <p:spPr>
          <a:xfrm>
            <a:off x="7494483" y="1545996"/>
            <a:ext cx="1447066" cy="276999"/>
          </a:xfrm>
          <a:prstGeom prst="rect">
            <a:avLst/>
          </a:prstGeom>
          <a:noFill/>
        </p:spPr>
        <p:txBody>
          <a:bodyPr wrap="square" lIns="0" tIns="0" rIns="0" bIns="0" rtlCol="0">
            <a:spAutoFit/>
          </a:bodyPr>
          <a:lstStyle/>
          <a:p>
            <a:pPr>
              <a:spcBef>
                <a:spcPts val="600"/>
              </a:spcBef>
              <a:buSzPct val="100000"/>
            </a:pPr>
            <a:r>
              <a:rPr lang="en-US" dirty="0">
                <a:solidFill>
                  <a:schemeClr val="bg1">
                    <a:lumMod val="65000"/>
                  </a:schemeClr>
                </a:solidFill>
              </a:rPr>
              <a:t>data shape</a:t>
            </a:r>
          </a:p>
        </p:txBody>
      </p:sp>
      <p:sp>
        <p:nvSpPr>
          <p:cNvPr id="27" name="Rectangle 7">
            <a:extLst>
              <a:ext uri="{FF2B5EF4-FFF2-40B4-BE49-F238E27FC236}">
                <a16:creationId xmlns:a16="http://schemas.microsoft.com/office/drawing/2014/main" id="{934B40C4-4640-4309-82E5-94346A4BC453}"/>
              </a:ext>
            </a:extLst>
          </p:cNvPr>
          <p:cNvSpPr>
            <a:spLocks noChangeArrowheads="1"/>
          </p:cNvSpPr>
          <p:nvPr>
            <p:custDataLst>
              <p:tags r:id="rId3"/>
            </p:custDataLst>
          </p:nvPr>
        </p:nvSpPr>
        <p:spPr bwMode="gray">
          <a:xfrm>
            <a:off x="7789095" y="3243492"/>
            <a:ext cx="857840" cy="457048"/>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323,</a:t>
            </a:r>
          </a:p>
          <a:p>
            <a:pPr algn="ctr" defTabSz="787400">
              <a:lnSpc>
                <a:spcPct val="95000"/>
              </a:lnSpc>
              <a:spcBef>
                <a:spcPct val="80000"/>
              </a:spcBef>
            </a:pPr>
            <a:r>
              <a:rPr lang="en-US" sz="1100" dirty="0">
                <a:solidFill>
                  <a:schemeClr val="bg1"/>
                </a:solidFill>
              </a:rPr>
              <a:t> 196</a:t>
            </a:r>
          </a:p>
        </p:txBody>
      </p:sp>
      <p:sp>
        <p:nvSpPr>
          <p:cNvPr id="28" name="Rectangle 4">
            <a:extLst>
              <a:ext uri="{FF2B5EF4-FFF2-40B4-BE49-F238E27FC236}">
                <a16:creationId xmlns:a16="http://schemas.microsoft.com/office/drawing/2014/main" id="{95D841CB-120A-4EC7-B110-39BCBFC93D2F}"/>
              </a:ext>
            </a:extLst>
          </p:cNvPr>
          <p:cNvSpPr>
            <a:spLocks noChangeArrowheads="1"/>
          </p:cNvSpPr>
          <p:nvPr/>
        </p:nvSpPr>
        <p:spPr bwMode="gray">
          <a:xfrm>
            <a:off x="7494482" y="3725333"/>
            <a:ext cx="1447066" cy="119626"/>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29" name="Rectangle 7">
            <a:extLst>
              <a:ext uri="{FF2B5EF4-FFF2-40B4-BE49-F238E27FC236}">
                <a16:creationId xmlns:a16="http://schemas.microsoft.com/office/drawing/2014/main" id="{6E5D67AB-49BD-4102-9069-099B40B4AC02}"/>
              </a:ext>
            </a:extLst>
          </p:cNvPr>
          <p:cNvSpPr>
            <a:spLocks noChangeArrowheads="1"/>
          </p:cNvSpPr>
          <p:nvPr>
            <p:custDataLst>
              <p:tags r:id="rId4"/>
            </p:custDataLst>
          </p:nvPr>
        </p:nvSpPr>
        <p:spPr bwMode="gray">
          <a:xfrm>
            <a:off x="7789095" y="3938574"/>
            <a:ext cx="857840" cy="457048"/>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323,</a:t>
            </a:r>
          </a:p>
          <a:p>
            <a:pPr algn="ctr" defTabSz="787400">
              <a:lnSpc>
                <a:spcPct val="95000"/>
              </a:lnSpc>
              <a:spcBef>
                <a:spcPct val="80000"/>
              </a:spcBef>
            </a:pPr>
            <a:r>
              <a:rPr lang="en-US" sz="1100" dirty="0">
                <a:solidFill>
                  <a:schemeClr val="bg1"/>
                </a:solidFill>
              </a:rPr>
              <a:t>9</a:t>
            </a:r>
          </a:p>
        </p:txBody>
      </p:sp>
      <p:sp>
        <p:nvSpPr>
          <p:cNvPr id="15" name="Rectangle 14">
            <a:extLst>
              <a:ext uri="{FF2B5EF4-FFF2-40B4-BE49-F238E27FC236}">
                <a16:creationId xmlns:a16="http://schemas.microsoft.com/office/drawing/2014/main" id="{B59FCD93-B656-4435-9DB0-CC5EDEF4A82D}"/>
              </a:ext>
            </a:extLst>
          </p:cNvPr>
          <p:cNvSpPr/>
          <p:nvPr/>
        </p:nvSpPr>
        <p:spPr bwMode="gray">
          <a:xfrm>
            <a:off x="6960349" y="3725333"/>
            <a:ext cx="1981200" cy="1627376"/>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c</a:t>
            </a:r>
          </a:p>
        </p:txBody>
      </p:sp>
    </p:spTree>
    <p:extLst>
      <p:ext uri="{BB962C8B-B14F-4D97-AF65-F5344CB8AC3E}">
        <p14:creationId xmlns:p14="http://schemas.microsoft.com/office/powerpoint/2010/main" val="1949235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A245CC-0506-4839-B350-3F592F9BFB2A}"/>
              </a:ext>
            </a:extLst>
          </p:cNvPr>
          <p:cNvSpPr>
            <a:spLocks noGrp="1"/>
          </p:cNvSpPr>
          <p:nvPr>
            <p:ph type="body" sz="quarter" idx="13"/>
          </p:nvPr>
        </p:nvSpPr>
        <p:spPr/>
        <p:txBody>
          <a:bodyPr/>
          <a:lstStyle/>
          <a:p>
            <a:pPr>
              <a:lnSpc>
                <a:spcPct val="200000"/>
              </a:lnSpc>
            </a:pPr>
            <a:r>
              <a:rPr lang="en-US" sz="2800" dirty="0"/>
              <a:t>Chosen features</a:t>
            </a:r>
          </a:p>
        </p:txBody>
      </p:sp>
      <p:sp>
        <p:nvSpPr>
          <p:cNvPr id="6" name="Title 5">
            <a:extLst>
              <a:ext uri="{FF2B5EF4-FFF2-40B4-BE49-F238E27FC236}">
                <a16:creationId xmlns:a16="http://schemas.microsoft.com/office/drawing/2014/main" id="{6C0B6C27-58A3-4FCC-8A2C-40C82CCB42B1}"/>
              </a:ext>
            </a:extLst>
          </p:cNvPr>
          <p:cNvSpPr>
            <a:spLocks noGrp="1"/>
          </p:cNvSpPr>
          <p:nvPr>
            <p:ph type="title"/>
          </p:nvPr>
        </p:nvSpPr>
        <p:spPr>
          <a:xfrm>
            <a:off x="215957" y="306872"/>
            <a:ext cx="8352000" cy="355917"/>
          </a:xfrm>
        </p:spPr>
        <p:txBody>
          <a:bodyPr/>
          <a:lstStyle/>
          <a:p>
            <a:r>
              <a:rPr lang="en-US" dirty="0"/>
              <a:t> 3. Data cleaning &amp; preparation for modeling</a:t>
            </a:r>
          </a:p>
        </p:txBody>
      </p:sp>
      <p:pic>
        <p:nvPicPr>
          <p:cNvPr id="15" name="Chart Placeholder 6">
            <a:extLst>
              <a:ext uri="{FF2B5EF4-FFF2-40B4-BE49-F238E27FC236}">
                <a16:creationId xmlns:a16="http://schemas.microsoft.com/office/drawing/2014/main" id="{6C340025-A38D-4867-9CAA-91AF59E864E7}"/>
              </a:ext>
            </a:extLst>
          </p:cNvPr>
          <p:cNvPicPr>
            <a:picLocks noGrp="1" noChangeAspect="1"/>
          </p:cNvPicPr>
          <p:nvPr>
            <p:ph type="chart" sz="quarter" idx="15"/>
          </p:nvPr>
        </p:nvPicPr>
        <p:blipFill>
          <a:blip r:embed="rId3"/>
          <a:stretch>
            <a:fillRect/>
          </a:stretch>
        </p:blipFill>
        <p:spPr>
          <a:xfrm>
            <a:off x="311231" y="1909465"/>
            <a:ext cx="3759476" cy="3709682"/>
          </a:xfrm>
          <a:prstGeom prst="rect">
            <a:avLst/>
          </a:prstGeom>
        </p:spPr>
      </p:pic>
      <p:pic>
        <p:nvPicPr>
          <p:cNvPr id="16" name="Picture 15">
            <a:extLst>
              <a:ext uri="{FF2B5EF4-FFF2-40B4-BE49-F238E27FC236}">
                <a16:creationId xmlns:a16="http://schemas.microsoft.com/office/drawing/2014/main" id="{3B07BE0E-8878-4584-992E-16AAD392B9EA}"/>
              </a:ext>
            </a:extLst>
          </p:cNvPr>
          <p:cNvPicPr>
            <a:picLocks noChangeAspect="1"/>
          </p:cNvPicPr>
          <p:nvPr/>
        </p:nvPicPr>
        <p:blipFill>
          <a:blip r:embed="rId4"/>
          <a:stretch>
            <a:fillRect/>
          </a:stretch>
        </p:blipFill>
        <p:spPr>
          <a:xfrm>
            <a:off x="3855563" y="2332251"/>
            <a:ext cx="5288437" cy="1660047"/>
          </a:xfrm>
          <a:prstGeom prst="rect">
            <a:avLst/>
          </a:prstGeom>
        </p:spPr>
      </p:pic>
      <p:sp>
        <p:nvSpPr>
          <p:cNvPr id="7" name="Text Placeholder 7">
            <a:extLst>
              <a:ext uri="{FF2B5EF4-FFF2-40B4-BE49-F238E27FC236}">
                <a16:creationId xmlns:a16="http://schemas.microsoft.com/office/drawing/2014/main" id="{69E4F67F-299A-4E40-A67C-DF31C1148489}"/>
              </a:ext>
            </a:extLst>
          </p:cNvPr>
          <p:cNvSpPr txBox="1">
            <a:spLocks/>
          </p:cNvSpPr>
          <p:nvPr/>
        </p:nvSpPr>
        <p:spPr>
          <a:xfrm>
            <a:off x="391081" y="6309551"/>
            <a:ext cx="8359220" cy="256647"/>
          </a:xfrm>
          <a:prstGeom prst="rect">
            <a:avLst/>
          </a:prstGeom>
        </p:spPr>
        <p:txBody>
          <a:bodyPr vert="horz" lIns="0" tIns="0" rIns="0" bIns="0" rtlCol="0">
            <a:normAutofit/>
          </a:bodyPr>
          <a:lstStyle>
            <a:lvl1pPr marL="0" indent="0" algn="l" defTabSz="914400" rtl="0" eaLnBrk="1" latinLnBrk="0" hangingPunct="1">
              <a:spcBef>
                <a:spcPts val="0"/>
              </a:spcBef>
              <a:spcAft>
                <a:spcPts val="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t>Supervised Learning Capstone - August 30th 2018 </a:t>
            </a:r>
            <a:endParaRPr lang="en-US" dirty="0"/>
          </a:p>
        </p:txBody>
      </p:sp>
      <p:pic>
        <p:nvPicPr>
          <p:cNvPr id="8" name="Picture 7">
            <a:extLst>
              <a:ext uri="{FF2B5EF4-FFF2-40B4-BE49-F238E27FC236}">
                <a16:creationId xmlns:a16="http://schemas.microsoft.com/office/drawing/2014/main" id="{4F479B53-6254-4C74-B669-3A8A86BB42C8}"/>
              </a:ext>
            </a:extLst>
          </p:cNvPr>
          <p:cNvPicPr>
            <a:picLocks noChangeAspect="1"/>
          </p:cNvPicPr>
          <p:nvPr/>
        </p:nvPicPr>
        <p:blipFill rotWithShape="1">
          <a:blip r:embed="rId4"/>
          <a:srcRect l="24834" t="43881" r="52232" b="45791"/>
          <a:stretch/>
        </p:blipFill>
        <p:spPr>
          <a:xfrm>
            <a:off x="4318000" y="3067050"/>
            <a:ext cx="2362200" cy="171450"/>
          </a:xfrm>
          <a:prstGeom prst="rect">
            <a:avLst/>
          </a:prstGeom>
        </p:spPr>
      </p:pic>
      <p:pic>
        <p:nvPicPr>
          <p:cNvPr id="9" name="Picture 8">
            <a:extLst>
              <a:ext uri="{FF2B5EF4-FFF2-40B4-BE49-F238E27FC236}">
                <a16:creationId xmlns:a16="http://schemas.microsoft.com/office/drawing/2014/main" id="{63D8C26F-8980-4342-A923-25411D12130F}"/>
              </a:ext>
            </a:extLst>
          </p:cNvPr>
          <p:cNvPicPr>
            <a:picLocks noChangeAspect="1"/>
          </p:cNvPicPr>
          <p:nvPr/>
        </p:nvPicPr>
        <p:blipFill rotWithShape="1">
          <a:blip r:embed="rId4"/>
          <a:srcRect l="24834" t="43881" r="52232" b="45791"/>
          <a:stretch/>
        </p:blipFill>
        <p:spPr>
          <a:xfrm>
            <a:off x="4279900" y="3492500"/>
            <a:ext cx="2362200" cy="171450"/>
          </a:xfrm>
          <a:prstGeom prst="rect">
            <a:avLst/>
          </a:prstGeom>
        </p:spPr>
      </p:pic>
      <p:sp>
        <p:nvSpPr>
          <p:cNvPr id="3" name="TextBox 2">
            <a:extLst>
              <a:ext uri="{FF2B5EF4-FFF2-40B4-BE49-F238E27FC236}">
                <a16:creationId xmlns:a16="http://schemas.microsoft.com/office/drawing/2014/main" id="{2935D5CE-28BF-4384-9D0B-73EAE3A4756A}"/>
              </a:ext>
            </a:extLst>
          </p:cNvPr>
          <p:cNvSpPr txBox="1"/>
          <p:nvPr/>
        </p:nvSpPr>
        <p:spPr>
          <a:xfrm>
            <a:off x="4318000" y="3067050"/>
            <a:ext cx="2289353"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INF                Immunization rates averaged</a:t>
            </a:r>
          </a:p>
        </p:txBody>
      </p:sp>
      <p:sp>
        <p:nvSpPr>
          <p:cNvPr id="10" name="TextBox 9">
            <a:extLst>
              <a:ext uri="{FF2B5EF4-FFF2-40B4-BE49-F238E27FC236}">
                <a16:creationId xmlns:a16="http://schemas.microsoft.com/office/drawing/2014/main" id="{5848D780-CA56-49B7-8BEF-36A54D4E44A6}"/>
              </a:ext>
            </a:extLst>
          </p:cNvPr>
          <p:cNvSpPr txBox="1"/>
          <p:nvPr/>
        </p:nvSpPr>
        <p:spPr>
          <a:xfrm>
            <a:off x="4322230" y="3522146"/>
            <a:ext cx="2362200"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POP              Adult mortality rates averaged</a:t>
            </a:r>
          </a:p>
        </p:txBody>
      </p:sp>
    </p:spTree>
    <p:extLst>
      <p:ext uri="{BB962C8B-B14F-4D97-AF65-F5344CB8AC3E}">
        <p14:creationId xmlns:p14="http://schemas.microsoft.com/office/powerpoint/2010/main" val="37541375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6BD56-ED01-4965-AC90-A2F3FE8286A8}"/>
              </a:ext>
            </a:extLst>
          </p:cNvPr>
          <p:cNvSpPr>
            <a:spLocks noGrp="1"/>
          </p:cNvSpPr>
          <p:nvPr>
            <p:ph type="body" sz="quarter" idx="13"/>
          </p:nvPr>
        </p:nvSpPr>
        <p:spPr/>
        <p:txBody>
          <a:bodyPr anchor="b"/>
          <a:lstStyle/>
          <a:p>
            <a:r>
              <a:rPr lang="en-US" sz="2800" dirty="0"/>
              <a:t>Which classifier performs best?</a:t>
            </a:r>
          </a:p>
        </p:txBody>
      </p:sp>
      <p:sp>
        <p:nvSpPr>
          <p:cNvPr id="6" name="Title 5">
            <a:extLst>
              <a:ext uri="{FF2B5EF4-FFF2-40B4-BE49-F238E27FC236}">
                <a16:creationId xmlns:a16="http://schemas.microsoft.com/office/drawing/2014/main" id="{E61C5C1D-87CE-4655-880C-59D1A3C2F42E}"/>
              </a:ext>
            </a:extLst>
          </p:cNvPr>
          <p:cNvSpPr>
            <a:spLocks noGrp="1"/>
          </p:cNvSpPr>
          <p:nvPr>
            <p:ph type="title"/>
          </p:nvPr>
        </p:nvSpPr>
        <p:spPr>
          <a:xfrm>
            <a:off x="396000" y="295683"/>
            <a:ext cx="8352000" cy="355917"/>
          </a:xfrm>
        </p:spPr>
        <p:txBody>
          <a:bodyPr/>
          <a:lstStyle/>
          <a:p>
            <a:r>
              <a:rPr lang="en-US" dirty="0"/>
              <a:t>4. Classification </a:t>
            </a:r>
          </a:p>
        </p:txBody>
      </p:sp>
      <p:sp>
        <p:nvSpPr>
          <p:cNvPr id="8" name="TextBox 7">
            <a:extLst>
              <a:ext uri="{FF2B5EF4-FFF2-40B4-BE49-F238E27FC236}">
                <a16:creationId xmlns:a16="http://schemas.microsoft.com/office/drawing/2014/main" id="{5615C45E-9C9F-482F-8619-6105530695BE}"/>
              </a:ext>
            </a:extLst>
          </p:cNvPr>
          <p:cNvSpPr txBox="1"/>
          <p:nvPr/>
        </p:nvSpPr>
        <p:spPr>
          <a:xfrm>
            <a:off x="252924" y="1763517"/>
            <a:ext cx="3692165" cy="2046714"/>
          </a:xfrm>
          <a:prstGeom prst="rect">
            <a:avLst/>
          </a:prstGeom>
          <a:noFill/>
        </p:spPr>
        <p:txBody>
          <a:bodyPr wrap="none" lIns="0" tIns="0" rIns="0" bIns="0" rtlCol="0">
            <a:spAutoFit/>
          </a:bodyPr>
          <a:lstStyle/>
          <a:p>
            <a:pPr>
              <a:spcBef>
                <a:spcPts val="600"/>
              </a:spcBef>
              <a:buSzPct val="100000"/>
            </a:pPr>
            <a:r>
              <a:rPr lang="en-US" dirty="0">
                <a:solidFill>
                  <a:srgbClr val="313131"/>
                </a:solidFill>
              </a:rPr>
              <a:t>Subregion -&gt; binary</a:t>
            </a:r>
          </a:p>
          <a:p>
            <a:pPr>
              <a:spcBef>
                <a:spcPts val="600"/>
              </a:spcBef>
              <a:buSzPct val="100000"/>
            </a:pPr>
            <a:endParaRPr lang="en-US" dirty="0">
              <a:solidFill>
                <a:srgbClr val="313131"/>
              </a:solidFill>
            </a:endParaRPr>
          </a:p>
          <a:p>
            <a:pPr>
              <a:spcBef>
                <a:spcPts val="600"/>
              </a:spcBef>
              <a:buSzPct val="100000"/>
            </a:pPr>
            <a:r>
              <a:rPr lang="en-US" dirty="0">
                <a:solidFill>
                  <a:srgbClr val="313131"/>
                </a:solidFill>
              </a:rPr>
              <a:t>Infant mortality decreases: 245</a:t>
            </a:r>
          </a:p>
          <a:p>
            <a:pPr>
              <a:spcBef>
                <a:spcPts val="600"/>
              </a:spcBef>
              <a:buSzPct val="100000"/>
            </a:pPr>
            <a:r>
              <a:rPr lang="en-US" dirty="0">
                <a:solidFill>
                  <a:srgbClr val="313131"/>
                </a:solidFill>
              </a:rPr>
              <a:t>Infant mortality increases: 42</a:t>
            </a:r>
          </a:p>
          <a:p>
            <a:pPr>
              <a:spcBef>
                <a:spcPts val="600"/>
              </a:spcBef>
              <a:buSzPct val="100000"/>
            </a:pPr>
            <a:r>
              <a:rPr lang="en-US" dirty="0">
                <a:solidFill>
                  <a:srgbClr val="313131"/>
                </a:solidFill>
              </a:rPr>
              <a:t>17%</a:t>
            </a:r>
          </a:p>
          <a:p>
            <a:pPr>
              <a:spcBef>
                <a:spcPts val="600"/>
              </a:spcBef>
              <a:buSzPct val="100000"/>
            </a:pPr>
            <a:r>
              <a:rPr lang="en-US" dirty="0">
                <a:solidFill>
                  <a:srgbClr val="313131"/>
                </a:solidFill>
              </a:rPr>
              <a:t>=&gt; Oversample</a:t>
            </a:r>
          </a:p>
        </p:txBody>
      </p:sp>
      <p:sp>
        <p:nvSpPr>
          <p:cNvPr id="9" name="Text Placeholder 7">
            <a:extLst>
              <a:ext uri="{FF2B5EF4-FFF2-40B4-BE49-F238E27FC236}">
                <a16:creationId xmlns:a16="http://schemas.microsoft.com/office/drawing/2014/main" id="{FFEF9266-E34F-4425-B562-68068118D4E6}"/>
              </a:ext>
            </a:extLst>
          </p:cNvPr>
          <p:cNvSpPr txBox="1">
            <a:spLocks/>
          </p:cNvSpPr>
          <p:nvPr/>
        </p:nvSpPr>
        <p:spPr>
          <a:xfrm>
            <a:off x="391081" y="6309551"/>
            <a:ext cx="8359220" cy="256647"/>
          </a:xfrm>
          <a:prstGeom prst="rect">
            <a:avLst/>
          </a:prstGeom>
        </p:spPr>
        <p:txBody>
          <a:bodyPr vert="horz" lIns="0" tIns="0" rIns="0" bIns="0" rtlCol="0">
            <a:normAutofit/>
          </a:bodyPr>
          <a:lstStyle>
            <a:lvl1pPr marL="0" indent="0" algn="l" defTabSz="914400" rtl="0" eaLnBrk="1" latinLnBrk="0" hangingPunct="1">
              <a:spcBef>
                <a:spcPts val="0"/>
              </a:spcBef>
              <a:spcAft>
                <a:spcPts val="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t>Supervised Learning Capstone - August 30th 2018 </a:t>
            </a:r>
            <a:endParaRPr lang="en-US" dirty="0"/>
          </a:p>
        </p:txBody>
      </p:sp>
      <p:pic>
        <p:nvPicPr>
          <p:cNvPr id="3" name="Picture 2">
            <a:extLst>
              <a:ext uri="{FF2B5EF4-FFF2-40B4-BE49-F238E27FC236}">
                <a16:creationId xmlns:a16="http://schemas.microsoft.com/office/drawing/2014/main" id="{9248B17F-09D5-4E8D-B9B4-2BFA47D3E139}"/>
              </a:ext>
            </a:extLst>
          </p:cNvPr>
          <p:cNvPicPr>
            <a:picLocks noChangeAspect="1"/>
          </p:cNvPicPr>
          <p:nvPr/>
        </p:nvPicPr>
        <p:blipFill>
          <a:blip r:embed="rId3"/>
          <a:stretch>
            <a:fillRect/>
          </a:stretch>
        </p:blipFill>
        <p:spPr>
          <a:xfrm>
            <a:off x="4435475" y="1545237"/>
            <a:ext cx="4556126" cy="4505782"/>
          </a:xfrm>
          <a:prstGeom prst="rect">
            <a:avLst/>
          </a:prstGeom>
        </p:spPr>
      </p:pic>
    </p:spTree>
    <p:extLst>
      <p:ext uri="{BB962C8B-B14F-4D97-AF65-F5344CB8AC3E}">
        <p14:creationId xmlns:p14="http://schemas.microsoft.com/office/powerpoint/2010/main" val="1466327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6BD56-ED01-4965-AC90-A2F3FE8286A8}"/>
              </a:ext>
            </a:extLst>
          </p:cNvPr>
          <p:cNvSpPr>
            <a:spLocks noGrp="1"/>
          </p:cNvSpPr>
          <p:nvPr>
            <p:ph type="body" sz="quarter" idx="13"/>
          </p:nvPr>
        </p:nvSpPr>
        <p:spPr/>
        <p:txBody>
          <a:bodyPr anchor="b"/>
          <a:lstStyle/>
          <a:p>
            <a:r>
              <a:rPr lang="en-US" sz="2800" dirty="0"/>
              <a:t>Random forest details</a:t>
            </a:r>
          </a:p>
        </p:txBody>
      </p:sp>
      <p:sp>
        <p:nvSpPr>
          <p:cNvPr id="6" name="Title 5">
            <a:extLst>
              <a:ext uri="{FF2B5EF4-FFF2-40B4-BE49-F238E27FC236}">
                <a16:creationId xmlns:a16="http://schemas.microsoft.com/office/drawing/2014/main" id="{E61C5C1D-87CE-4655-880C-59D1A3C2F42E}"/>
              </a:ext>
            </a:extLst>
          </p:cNvPr>
          <p:cNvSpPr>
            <a:spLocks noGrp="1"/>
          </p:cNvSpPr>
          <p:nvPr>
            <p:ph type="title"/>
          </p:nvPr>
        </p:nvSpPr>
        <p:spPr>
          <a:xfrm>
            <a:off x="396000" y="295683"/>
            <a:ext cx="8352000" cy="355917"/>
          </a:xfrm>
        </p:spPr>
        <p:txBody>
          <a:bodyPr/>
          <a:lstStyle/>
          <a:p>
            <a:r>
              <a:rPr lang="en-US" dirty="0"/>
              <a:t>4. Classification </a:t>
            </a:r>
          </a:p>
        </p:txBody>
      </p:sp>
      <p:pic>
        <p:nvPicPr>
          <p:cNvPr id="3" name="Picture 2">
            <a:extLst>
              <a:ext uri="{FF2B5EF4-FFF2-40B4-BE49-F238E27FC236}">
                <a16:creationId xmlns:a16="http://schemas.microsoft.com/office/drawing/2014/main" id="{A3B644F8-57E5-477A-BDFF-1F866911EC29}"/>
              </a:ext>
            </a:extLst>
          </p:cNvPr>
          <p:cNvPicPr>
            <a:picLocks noChangeAspect="1"/>
          </p:cNvPicPr>
          <p:nvPr/>
        </p:nvPicPr>
        <p:blipFill>
          <a:blip r:embed="rId3"/>
          <a:stretch>
            <a:fillRect/>
          </a:stretch>
        </p:blipFill>
        <p:spPr>
          <a:xfrm>
            <a:off x="2551112" y="1407600"/>
            <a:ext cx="5812337" cy="4282000"/>
          </a:xfrm>
          <a:prstGeom prst="rect">
            <a:avLst/>
          </a:prstGeom>
        </p:spPr>
      </p:pic>
      <p:sp>
        <p:nvSpPr>
          <p:cNvPr id="8" name="Text Placeholder 7">
            <a:extLst>
              <a:ext uri="{FF2B5EF4-FFF2-40B4-BE49-F238E27FC236}">
                <a16:creationId xmlns:a16="http://schemas.microsoft.com/office/drawing/2014/main" id="{0C02577A-F4EA-441E-9EC5-03A31A96DF83}"/>
              </a:ext>
            </a:extLst>
          </p:cNvPr>
          <p:cNvSpPr txBox="1">
            <a:spLocks/>
          </p:cNvSpPr>
          <p:nvPr/>
        </p:nvSpPr>
        <p:spPr>
          <a:xfrm>
            <a:off x="391081" y="6309551"/>
            <a:ext cx="8359220" cy="256647"/>
          </a:xfrm>
          <a:prstGeom prst="rect">
            <a:avLst/>
          </a:prstGeom>
        </p:spPr>
        <p:txBody>
          <a:bodyPr vert="horz" lIns="0" tIns="0" rIns="0" bIns="0" rtlCol="0">
            <a:normAutofit/>
          </a:bodyPr>
          <a:lstStyle>
            <a:lvl1pPr marL="0" indent="0" algn="l" defTabSz="914400" rtl="0" eaLnBrk="1" latinLnBrk="0" hangingPunct="1">
              <a:spcBef>
                <a:spcPts val="0"/>
              </a:spcBef>
              <a:spcAft>
                <a:spcPts val="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t>Supervised Learning Capstone - August 30th 2018 </a:t>
            </a:r>
            <a:endParaRPr lang="en-US" dirty="0"/>
          </a:p>
        </p:txBody>
      </p:sp>
      <p:pic>
        <p:nvPicPr>
          <p:cNvPr id="5" name="Picture 4">
            <a:extLst>
              <a:ext uri="{FF2B5EF4-FFF2-40B4-BE49-F238E27FC236}">
                <a16:creationId xmlns:a16="http://schemas.microsoft.com/office/drawing/2014/main" id="{964F0062-71D8-4941-8AA0-92F3FBBD3AB0}"/>
              </a:ext>
            </a:extLst>
          </p:cNvPr>
          <p:cNvPicPr>
            <a:picLocks noChangeAspect="1"/>
          </p:cNvPicPr>
          <p:nvPr/>
        </p:nvPicPr>
        <p:blipFill>
          <a:blip r:embed="rId4"/>
          <a:stretch>
            <a:fillRect/>
          </a:stretch>
        </p:blipFill>
        <p:spPr>
          <a:xfrm>
            <a:off x="563919" y="2681287"/>
            <a:ext cx="1819275" cy="1495425"/>
          </a:xfrm>
          <a:prstGeom prst="rect">
            <a:avLst/>
          </a:prstGeom>
        </p:spPr>
      </p:pic>
    </p:spTree>
    <p:extLst>
      <p:ext uri="{BB962C8B-B14F-4D97-AF65-F5344CB8AC3E}">
        <p14:creationId xmlns:p14="http://schemas.microsoft.com/office/powerpoint/2010/main" val="11882489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6BD56-ED01-4965-AC90-A2F3FE8286A8}"/>
              </a:ext>
            </a:extLst>
          </p:cNvPr>
          <p:cNvSpPr>
            <a:spLocks noGrp="1"/>
          </p:cNvSpPr>
          <p:nvPr>
            <p:ph type="body" sz="quarter" idx="13"/>
          </p:nvPr>
        </p:nvSpPr>
        <p:spPr/>
        <p:txBody>
          <a:bodyPr anchor="b"/>
          <a:lstStyle/>
          <a:p>
            <a:r>
              <a:rPr lang="en-US" sz="2800" dirty="0"/>
              <a:t>Feature importance</a:t>
            </a:r>
          </a:p>
        </p:txBody>
      </p:sp>
      <p:sp>
        <p:nvSpPr>
          <p:cNvPr id="6" name="Title 5">
            <a:extLst>
              <a:ext uri="{FF2B5EF4-FFF2-40B4-BE49-F238E27FC236}">
                <a16:creationId xmlns:a16="http://schemas.microsoft.com/office/drawing/2014/main" id="{E61C5C1D-87CE-4655-880C-59D1A3C2F42E}"/>
              </a:ext>
            </a:extLst>
          </p:cNvPr>
          <p:cNvSpPr>
            <a:spLocks noGrp="1"/>
          </p:cNvSpPr>
          <p:nvPr>
            <p:ph type="title"/>
          </p:nvPr>
        </p:nvSpPr>
        <p:spPr>
          <a:xfrm>
            <a:off x="396000" y="295683"/>
            <a:ext cx="8352000" cy="355917"/>
          </a:xfrm>
        </p:spPr>
        <p:txBody>
          <a:bodyPr/>
          <a:lstStyle/>
          <a:p>
            <a:r>
              <a:rPr lang="en-US" dirty="0"/>
              <a:t>4. Classification </a:t>
            </a:r>
          </a:p>
        </p:txBody>
      </p:sp>
      <p:pic>
        <p:nvPicPr>
          <p:cNvPr id="4" name="Picture 3">
            <a:extLst>
              <a:ext uri="{FF2B5EF4-FFF2-40B4-BE49-F238E27FC236}">
                <a16:creationId xmlns:a16="http://schemas.microsoft.com/office/drawing/2014/main" id="{F02A6F3B-013D-43AC-B38E-D2C1CB049C0E}"/>
              </a:ext>
            </a:extLst>
          </p:cNvPr>
          <p:cNvPicPr>
            <a:picLocks noChangeAspect="1"/>
          </p:cNvPicPr>
          <p:nvPr/>
        </p:nvPicPr>
        <p:blipFill>
          <a:blip r:embed="rId3"/>
          <a:stretch>
            <a:fillRect/>
          </a:stretch>
        </p:blipFill>
        <p:spPr>
          <a:xfrm>
            <a:off x="113511" y="1511300"/>
            <a:ext cx="8472731" cy="4165412"/>
          </a:xfrm>
          <a:prstGeom prst="rect">
            <a:avLst/>
          </a:prstGeom>
        </p:spPr>
      </p:pic>
      <p:sp>
        <p:nvSpPr>
          <p:cNvPr id="7" name="Text Placeholder 7">
            <a:extLst>
              <a:ext uri="{FF2B5EF4-FFF2-40B4-BE49-F238E27FC236}">
                <a16:creationId xmlns:a16="http://schemas.microsoft.com/office/drawing/2014/main" id="{7F2A98B7-E644-45E2-B658-363334F56B79}"/>
              </a:ext>
            </a:extLst>
          </p:cNvPr>
          <p:cNvSpPr txBox="1">
            <a:spLocks/>
          </p:cNvSpPr>
          <p:nvPr/>
        </p:nvSpPr>
        <p:spPr>
          <a:xfrm>
            <a:off x="391081" y="6309551"/>
            <a:ext cx="8359220" cy="256647"/>
          </a:xfrm>
          <a:prstGeom prst="rect">
            <a:avLst/>
          </a:prstGeom>
        </p:spPr>
        <p:txBody>
          <a:bodyPr vert="horz" lIns="0" tIns="0" rIns="0" bIns="0" rtlCol="0">
            <a:normAutofit/>
          </a:bodyPr>
          <a:lstStyle>
            <a:lvl1pPr marL="0" indent="0" algn="l" defTabSz="914400" rtl="0" eaLnBrk="1" latinLnBrk="0" hangingPunct="1">
              <a:spcBef>
                <a:spcPts val="0"/>
              </a:spcBef>
              <a:spcAft>
                <a:spcPts val="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t>Supervised Learning Capstone - August 30th 2018 </a:t>
            </a:r>
            <a:endParaRPr lang="en-US" dirty="0"/>
          </a:p>
        </p:txBody>
      </p:sp>
    </p:spTree>
    <p:extLst>
      <p:ext uri="{BB962C8B-B14F-4D97-AF65-F5344CB8AC3E}">
        <p14:creationId xmlns:p14="http://schemas.microsoft.com/office/powerpoint/2010/main" val="29208924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6BD56-ED01-4965-AC90-A2F3FE8286A8}"/>
              </a:ext>
            </a:extLst>
          </p:cNvPr>
          <p:cNvSpPr>
            <a:spLocks noGrp="1"/>
          </p:cNvSpPr>
          <p:nvPr>
            <p:ph type="body" sz="quarter" idx="13"/>
          </p:nvPr>
        </p:nvSpPr>
        <p:spPr/>
        <p:txBody>
          <a:bodyPr anchor="b"/>
          <a:lstStyle/>
          <a:p>
            <a:r>
              <a:rPr lang="en-US" sz="2800" dirty="0"/>
              <a:t>RFC optimization</a:t>
            </a:r>
          </a:p>
        </p:txBody>
      </p:sp>
      <p:sp>
        <p:nvSpPr>
          <p:cNvPr id="6" name="Title 5">
            <a:extLst>
              <a:ext uri="{FF2B5EF4-FFF2-40B4-BE49-F238E27FC236}">
                <a16:creationId xmlns:a16="http://schemas.microsoft.com/office/drawing/2014/main" id="{E61C5C1D-87CE-4655-880C-59D1A3C2F42E}"/>
              </a:ext>
            </a:extLst>
          </p:cNvPr>
          <p:cNvSpPr>
            <a:spLocks noGrp="1"/>
          </p:cNvSpPr>
          <p:nvPr>
            <p:ph type="title"/>
          </p:nvPr>
        </p:nvSpPr>
        <p:spPr>
          <a:xfrm>
            <a:off x="396000" y="295683"/>
            <a:ext cx="8352000" cy="355917"/>
          </a:xfrm>
        </p:spPr>
        <p:txBody>
          <a:bodyPr/>
          <a:lstStyle/>
          <a:p>
            <a:r>
              <a:rPr lang="en-US" dirty="0"/>
              <a:t>5. Model improvements</a:t>
            </a:r>
          </a:p>
        </p:txBody>
      </p:sp>
      <p:sp>
        <p:nvSpPr>
          <p:cNvPr id="9" name="Text Placeholder 7">
            <a:extLst>
              <a:ext uri="{FF2B5EF4-FFF2-40B4-BE49-F238E27FC236}">
                <a16:creationId xmlns:a16="http://schemas.microsoft.com/office/drawing/2014/main" id="{CE77752D-9C30-4407-A7B5-719F70D86B45}"/>
              </a:ext>
            </a:extLst>
          </p:cNvPr>
          <p:cNvSpPr txBox="1">
            <a:spLocks/>
          </p:cNvSpPr>
          <p:nvPr/>
        </p:nvSpPr>
        <p:spPr>
          <a:xfrm>
            <a:off x="391081" y="6373051"/>
            <a:ext cx="8359220" cy="256647"/>
          </a:xfrm>
          <a:prstGeom prst="rect">
            <a:avLst/>
          </a:prstGeom>
        </p:spPr>
        <p:txBody>
          <a:bodyPr vert="horz" lIns="0" tIns="0" rIns="0" bIns="0" rtlCol="0">
            <a:normAutofit/>
          </a:bodyPr>
          <a:lstStyle>
            <a:lvl1pPr marL="0" indent="0" algn="l" defTabSz="914400" rtl="0" eaLnBrk="1" latinLnBrk="0" hangingPunct="1">
              <a:spcBef>
                <a:spcPts val="0"/>
              </a:spcBef>
              <a:spcAft>
                <a:spcPts val="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t>Supervised Learning Capstone - August 30th 2018 </a:t>
            </a:r>
            <a:endParaRPr lang="en-US" dirty="0"/>
          </a:p>
        </p:txBody>
      </p:sp>
      <p:pic>
        <p:nvPicPr>
          <p:cNvPr id="3" name="Picture 2">
            <a:extLst>
              <a:ext uri="{FF2B5EF4-FFF2-40B4-BE49-F238E27FC236}">
                <a16:creationId xmlns:a16="http://schemas.microsoft.com/office/drawing/2014/main" id="{279FC819-ABE9-4B3B-9D13-F0FA35329AED}"/>
              </a:ext>
            </a:extLst>
          </p:cNvPr>
          <p:cNvPicPr>
            <a:picLocks noChangeAspect="1"/>
          </p:cNvPicPr>
          <p:nvPr/>
        </p:nvPicPr>
        <p:blipFill rotWithShape="1">
          <a:blip r:embed="rId3"/>
          <a:srcRect b="31587"/>
          <a:stretch/>
        </p:blipFill>
        <p:spPr>
          <a:xfrm>
            <a:off x="1928100" y="1407600"/>
            <a:ext cx="6819900" cy="4654595"/>
          </a:xfrm>
          <a:prstGeom prst="rect">
            <a:avLst/>
          </a:prstGeom>
        </p:spPr>
      </p:pic>
      <p:pic>
        <p:nvPicPr>
          <p:cNvPr id="5" name="Picture 4">
            <a:extLst>
              <a:ext uri="{FF2B5EF4-FFF2-40B4-BE49-F238E27FC236}">
                <a16:creationId xmlns:a16="http://schemas.microsoft.com/office/drawing/2014/main" id="{2F280A6D-59A9-4ABA-8316-BE3DE89A80DD}"/>
              </a:ext>
            </a:extLst>
          </p:cNvPr>
          <p:cNvPicPr>
            <a:picLocks noChangeAspect="1"/>
          </p:cNvPicPr>
          <p:nvPr/>
        </p:nvPicPr>
        <p:blipFill rotWithShape="1">
          <a:blip r:embed="rId3"/>
          <a:srcRect l="21400" t="69206" r="13813" b="1595"/>
          <a:stretch/>
        </p:blipFill>
        <p:spPr>
          <a:xfrm>
            <a:off x="4442993" y="3251200"/>
            <a:ext cx="4180307" cy="1879600"/>
          </a:xfrm>
          <a:prstGeom prst="rect">
            <a:avLst/>
          </a:prstGeom>
        </p:spPr>
      </p:pic>
      <p:pic>
        <p:nvPicPr>
          <p:cNvPr id="10" name="Picture 9">
            <a:extLst>
              <a:ext uri="{FF2B5EF4-FFF2-40B4-BE49-F238E27FC236}">
                <a16:creationId xmlns:a16="http://schemas.microsoft.com/office/drawing/2014/main" id="{777F798A-D6B0-4624-B7AB-A9AA9CEF103F}"/>
              </a:ext>
            </a:extLst>
          </p:cNvPr>
          <p:cNvPicPr>
            <a:picLocks noChangeAspect="1"/>
          </p:cNvPicPr>
          <p:nvPr/>
        </p:nvPicPr>
        <p:blipFill>
          <a:blip r:embed="rId4"/>
          <a:stretch>
            <a:fillRect/>
          </a:stretch>
        </p:blipFill>
        <p:spPr>
          <a:xfrm>
            <a:off x="42922" y="2472051"/>
            <a:ext cx="2238257" cy="1943102"/>
          </a:xfrm>
          <a:prstGeom prst="rect">
            <a:avLst/>
          </a:prstGeom>
        </p:spPr>
      </p:pic>
    </p:spTree>
    <p:extLst>
      <p:ext uri="{BB962C8B-B14F-4D97-AF65-F5344CB8AC3E}">
        <p14:creationId xmlns:p14="http://schemas.microsoft.com/office/powerpoint/2010/main" val="9043925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6BD56-ED01-4965-AC90-A2F3FE8286A8}"/>
              </a:ext>
            </a:extLst>
          </p:cNvPr>
          <p:cNvSpPr>
            <a:spLocks noGrp="1"/>
          </p:cNvSpPr>
          <p:nvPr>
            <p:ph type="body" sz="quarter" idx="13"/>
          </p:nvPr>
        </p:nvSpPr>
        <p:spPr/>
        <p:txBody>
          <a:bodyPr anchor="t"/>
          <a:lstStyle/>
          <a:p>
            <a:pPr>
              <a:lnSpc>
                <a:spcPct val="200000"/>
              </a:lnSpc>
            </a:pPr>
            <a:r>
              <a:rPr lang="en-US" sz="2800" dirty="0"/>
              <a:t>How to reduce infant mortality? </a:t>
            </a:r>
          </a:p>
        </p:txBody>
      </p:sp>
      <p:sp>
        <p:nvSpPr>
          <p:cNvPr id="6" name="Title 5">
            <a:extLst>
              <a:ext uri="{FF2B5EF4-FFF2-40B4-BE49-F238E27FC236}">
                <a16:creationId xmlns:a16="http://schemas.microsoft.com/office/drawing/2014/main" id="{E61C5C1D-87CE-4655-880C-59D1A3C2F42E}"/>
              </a:ext>
            </a:extLst>
          </p:cNvPr>
          <p:cNvSpPr>
            <a:spLocks noGrp="1"/>
          </p:cNvSpPr>
          <p:nvPr>
            <p:ph type="title"/>
          </p:nvPr>
        </p:nvSpPr>
        <p:spPr>
          <a:xfrm>
            <a:off x="396000" y="295683"/>
            <a:ext cx="8352000" cy="355917"/>
          </a:xfrm>
        </p:spPr>
        <p:txBody>
          <a:bodyPr/>
          <a:lstStyle/>
          <a:p>
            <a:r>
              <a:rPr lang="en-US" dirty="0"/>
              <a:t>6. Results &amp; Discussion</a:t>
            </a:r>
          </a:p>
        </p:txBody>
      </p:sp>
      <p:sp>
        <p:nvSpPr>
          <p:cNvPr id="9" name="Rectangle 8">
            <a:extLst>
              <a:ext uri="{FF2B5EF4-FFF2-40B4-BE49-F238E27FC236}">
                <a16:creationId xmlns:a16="http://schemas.microsoft.com/office/drawing/2014/main" id="{F375B49E-AFF6-4B16-8C44-6800A507F968}"/>
              </a:ext>
            </a:extLst>
          </p:cNvPr>
          <p:cNvSpPr/>
          <p:nvPr/>
        </p:nvSpPr>
        <p:spPr>
          <a:xfrm>
            <a:off x="256936" y="1561418"/>
            <a:ext cx="8491064" cy="3261727"/>
          </a:xfrm>
          <a:prstGeom prst="rect">
            <a:avLst/>
          </a:prstGeom>
        </p:spPr>
        <p:txBody>
          <a:bodyPr wrap="square">
            <a:spAutoFit/>
          </a:bodyPr>
          <a:lstStyle/>
          <a:p>
            <a:pPr>
              <a:lnSpc>
                <a:spcPct val="150000"/>
              </a:lnSpc>
            </a:pPr>
            <a:r>
              <a:rPr lang="en-US" sz="2000" dirty="0"/>
              <a:t>Top 1+5 features:</a:t>
            </a:r>
          </a:p>
          <a:p>
            <a:pPr marL="342900" indent="-342900">
              <a:lnSpc>
                <a:spcPct val="150000"/>
              </a:lnSpc>
              <a:buFont typeface="+mj-lt"/>
              <a:buAutoNum type="arabicPeriod"/>
            </a:pPr>
            <a:r>
              <a:rPr lang="en-US" sz="2000" dirty="0"/>
              <a:t>        Total population between 0-14 years</a:t>
            </a:r>
          </a:p>
          <a:p>
            <a:pPr marL="342900" indent="-342900">
              <a:lnSpc>
                <a:spcPct val="150000"/>
              </a:lnSpc>
              <a:buFont typeface="+mj-lt"/>
              <a:buAutoNum type="arabicPeriod"/>
            </a:pPr>
            <a:r>
              <a:rPr lang="en-US" sz="2000" dirty="0"/>
              <a:t>        GDP % volume change</a:t>
            </a:r>
          </a:p>
          <a:p>
            <a:pPr marL="342900" indent="-342900">
              <a:lnSpc>
                <a:spcPct val="150000"/>
              </a:lnSpc>
              <a:buFont typeface="+mj-lt"/>
              <a:buAutoNum type="arabicPeriod"/>
            </a:pPr>
            <a:r>
              <a:rPr lang="en-US" sz="2000" dirty="0"/>
              <a:t>        Physicians (per 1,000 people)</a:t>
            </a:r>
          </a:p>
          <a:p>
            <a:pPr marL="342900" indent="-342900">
              <a:lnSpc>
                <a:spcPct val="150000"/>
              </a:lnSpc>
              <a:buFont typeface="+mj-lt"/>
              <a:buAutoNum type="arabicPeriod"/>
            </a:pPr>
            <a:r>
              <a:rPr lang="en-US" sz="2000" dirty="0"/>
              <a:t>        Immunization</a:t>
            </a:r>
          </a:p>
          <a:p>
            <a:pPr marL="342900" indent="-342900">
              <a:lnSpc>
                <a:spcPct val="150000"/>
              </a:lnSpc>
              <a:buFont typeface="+mj-lt"/>
              <a:buAutoNum type="arabicPeriod"/>
            </a:pPr>
            <a:r>
              <a:rPr lang="en-US" sz="2000" dirty="0"/>
              <a:t>        Adult mortality</a:t>
            </a:r>
          </a:p>
          <a:p>
            <a:pPr marL="342900" indent="-342900">
              <a:lnSpc>
                <a:spcPct val="150000"/>
              </a:lnSpc>
              <a:buFont typeface="+mj-lt"/>
              <a:buAutoNum type="arabicPeriod"/>
            </a:pPr>
            <a:r>
              <a:rPr lang="en-US" sz="2000" dirty="0"/>
              <a:t>        Public spending on education (%GDP)</a:t>
            </a:r>
          </a:p>
        </p:txBody>
      </p:sp>
      <p:pic>
        <p:nvPicPr>
          <p:cNvPr id="3" name="Picture 2">
            <a:extLst>
              <a:ext uri="{FF2B5EF4-FFF2-40B4-BE49-F238E27FC236}">
                <a16:creationId xmlns:a16="http://schemas.microsoft.com/office/drawing/2014/main" id="{FF9650C3-99CC-43EC-911B-49D0B5C6F839}"/>
              </a:ext>
            </a:extLst>
          </p:cNvPr>
          <p:cNvPicPr>
            <a:picLocks noChangeAspect="1"/>
          </p:cNvPicPr>
          <p:nvPr/>
        </p:nvPicPr>
        <p:blipFill>
          <a:blip r:embed="rId3"/>
          <a:stretch>
            <a:fillRect/>
          </a:stretch>
        </p:blipFill>
        <p:spPr>
          <a:xfrm>
            <a:off x="6019800" y="4976963"/>
            <a:ext cx="2730501" cy="1755783"/>
          </a:xfrm>
          <a:prstGeom prst="rect">
            <a:avLst/>
          </a:prstGeom>
        </p:spPr>
      </p:pic>
      <p:sp>
        <p:nvSpPr>
          <p:cNvPr id="7" name="Text Placeholder 7">
            <a:extLst>
              <a:ext uri="{FF2B5EF4-FFF2-40B4-BE49-F238E27FC236}">
                <a16:creationId xmlns:a16="http://schemas.microsoft.com/office/drawing/2014/main" id="{65885E59-F62A-46BF-BFE4-2FEBC39426F8}"/>
              </a:ext>
            </a:extLst>
          </p:cNvPr>
          <p:cNvSpPr txBox="1">
            <a:spLocks/>
          </p:cNvSpPr>
          <p:nvPr/>
        </p:nvSpPr>
        <p:spPr>
          <a:xfrm>
            <a:off x="391081" y="6309551"/>
            <a:ext cx="8359220" cy="256647"/>
          </a:xfrm>
          <a:prstGeom prst="rect">
            <a:avLst/>
          </a:prstGeom>
        </p:spPr>
        <p:txBody>
          <a:bodyPr vert="horz" lIns="0" tIns="0" rIns="0" bIns="0" rtlCol="0">
            <a:normAutofit/>
          </a:bodyPr>
          <a:lstStyle>
            <a:lvl1pPr marL="0" indent="0" algn="l" defTabSz="914400" rtl="0" eaLnBrk="1" latinLnBrk="0" hangingPunct="1">
              <a:spcBef>
                <a:spcPts val="0"/>
              </a:spcBef>
              <a:spcAft>
                <a:spcPts val="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t>Supervised Learning Capstone - August 30th 2018 </a:t>
            </a:r>
            <a:endParaRPr lang="en-US" dirty="0"/>
          </a:p>
        </p:txBody>
      </p:sp>
    </p:spTree>
    <p:extLst>
      <p:ext uri="{BB962C8B-B14F-4D97-AF65-F5344CB8AC3E}">
        <p14:creationId xmlns:p14="http://schemas.microsoft.com/office/powerpoint/2010/main" val="1767785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6BD56-ED01-4965-AC90-A2F3FE8286A8}"/>
              </a:ext>
            </a:extLst>
          </p:cNvPr>
          <p:cNvSpPr>
            <a:spLocks noGrp="1"/>
          </p:cNvSpPr>
          <p:nvPr>
            <p:ph type="body" sz="quarter" idx="13"/>
          </p:nvPr>
        </p:nvSpPr>
        <p:spPr/>
        <p:txBody>
          <a:bodyPr anchor="t"/>
          <a:lstStyle/>
          <a:p>
            <a:pPr>
              <a:lnSpc>
                <a:spcPct val="200000"/>
              </a:lnSpc>
            </a:pPr>
            <a:r>
              <a:rPr lang="en-US" sz="2800" dirty="0"/>
              <a:t>Discussion &amp; Outlook </a:t>
            </a:r>
          </a:p>
        </p:txBody>
      </p:sp>
      <p:sp>
        <p:nvSpPr>
          <p:cNvPr id="6" name="Title 5">
            <a:extLst>
              <a:ext uri="{FF2B5EF4-FFF2-40B4-BE49-F238E27FC236}">
                <a16:creationId xmlns:a16="http://schemas.microsoft.com/office/drawing/2014/main" id="{E61C5C1D-87CE-4655-880C-59D1A3C2F42E}"/>
              </a:ext>
            </a:extLst>
          </p:cNvPr>
          <p:cNvSpPr>
            <a:spLocks noGrp="1"/>
          </p:cNvSpPr>
          <p:nvPr>
            <p:ph type="title"/>
          </p:nvPr>
        </p:nvSpPr>
        <p:spPr>
          <a:xfrm>
            <a:off x="396000" y="295683"/>
            <a:ext cx="8352000" cy="355917"/>
          </a:xfrm>
        </p:spPr>
        <p:txBody>
          <a:bodyPr/>
          <a:lstStyle/>
          <a:p>
            <a:r>
              <a:rPr lang="en-US" dirty="0"/>
              <a:t>6. Results &amp; Discussion</a:t>
            </a:r>
          </a:p>
        </p:txBody>
      </p:sp>
      <p:sp>
        <p:nvSpPr>
          <p:cNvPr id="9" name="Rectangle 8">
            <a:extLst>
              <a:ext uri="{FF2B5EF4-FFF2-40B4-BE49-F238E27FC236}">
                <a16:creationId xmlns:a16="http://schemas.microsoft.com/office/drawing/2014/main" id="{F375B49E-AFF6-4B16-8C44-6800A507F968}"/>
              </a:ext>
            </a:extLst>
          </p:cNvPr>
          <p:cNvSpPr/>
          <p:nvPr/>
        </p:nvSpPr>
        <p:spPr>
          <a:xfrm>
            <a:off x="259237" y="2057400"/>
            <a:ext cx="8491064" cy="3416320"/>
          </a:xfrm>
          <a:prstGeom prst="rect">
            <a:avLst/>
          </a:prstGeom>
        </p:spPr>
        <p:txBody>
          <a:bodyPr wrap="square">
            <a:spAutoFit/>
          </a:bodyPr>
          <a:lstStyle/>
          <a:p>
            <a:pPr marL="285750" indent="-285750">
              <a:buFontTx/>
              <a:buChar char="-"/>
            </a:pPr>
            <a:r>
              <a:rPr lang="en-US" dirty="0"/>
              <a:t>Better model using PCA, but that would have not allowed to answer my question</a:t>
            </a:r>
          </a:p>
          <a:p>
            <a:endParaRPr lang="en-US" dirty="0"/>
          </a:p>
          <a:p>
            <a:pPr marL="285750" indent="-285750">
              <a:buFontTx/>
              <a:buChar char="-"/>
            </a:pPr>
            <a:r>
              <a:rPr lang="en-US" dirty="0"/>
              <a:t>Handle missing data differently</a:t>
            </a:r>
          </a:p>
          <a:p>
            <a:r>
              <a:rPr lang="en-US" dirty="0"/>
              <a:t>	-&gt; merge by subregion, smoothed extreme effects</a:t>
            </a:r>
          </a:p>
          <a:p>
            <a:endParaRPr lang="en-US" dirty="0"/>
          </a:p>
          <a:p>
            <a:r>
              <a:rPr lang="en-US" dirty="0"/>
              <a:t>- Infant mortality is probably impacted by other important factors:</a:t>
            </a:r>
          </a:p>
          <a:p>
            <a:pPr lvl="1"/>
            <a:r>
              <a:rPr lang="en-US" dirty="0"/>
              <a:t>-&gt; war, famine, climate conditions</a:t>
            </a:r>
          </a:p>
          <a:p>
            <a:pPr lvl="1"/>
            <a:r>
              <a:rPr lang="en-US" dirty="0"/>
              <a:t>-&gt; government type</a:t>
            </a:r>
          </a:p>
          <a:p>
            <a:pPr lvl="1"/>
            <a:endParaRPr lang="en-US" dirty="0"/>
          </a:p>
          <a:p>
            <a:r>
              <a:rPr lang="en-US" dirty="0"/>
              <a:t>- Data collection accuracy in critical conditions questionable</a:t>
            </a:r>
          </a:p>
          <a:p>
            <a:pPr lvl="1"/>
            <a:endParaRPr lang="en-US" dirty="0"/>
          </a:p>
        </p:txBody>
      </p:sp>
      <p:sp>
        <p:nvSpPr>
          <p:cNvPr id="7" name="Text Placeholder 7">
            <a:extLst>
              <a:ext uri="{FF2B5EF4-FFF2-40B4-BE49-F238E27FC236}">
                <a16:creationId xmlns:a16="http://schemas.microsoft.com/office/drawing/2014/main" id="{3848AC04-AE25-43A1-BEFC-02C8B80BFF05}"/>
              </a:ext>
            </a:extLst>
          </p:cNvPr>
          <p:cNvSpPr txBox="1">
            <a:spLocks/>
          </p:cNvSpPr>
          <p:nvPr/>
        </p:nvSpPr>
        <p:spPr>
          <a:xfrm>
            <a:off x="391081" y="6309551"/>
            <a:ext cx="8359220" cy="256647"/>
          </a:xfrm>
          <a:prstGeom prst="rect">
            <a:avLst/>
          </a:prstGeom>
        </p:spPr>
        <p:txBody>
          <a:bodyPr vert="horz" lIns="0" tIns="0" rIns="0" bIns="0" rtlCol="0">
            <a:normAutofit/>
          </a:bodyPr>
          <a:lstStyle>
            <a:lvl1pPr marL="0" indent="0" algn="l" defTabSz="914400" rtl="0" eaLnBrk="1" latinLnBrk="0" hangingPunct="1">
              <a:spcBef>
                <a:spcPts val="0"/>
              </a:spcBef>
              <a:spcAft>
                <a:spcPts val="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t>Supervised Learning Capstone - August 30th 2018 </a:t>
            </a:r>
            <a:endParaRPr lang="en-US" dirty="0"/>
          </a:p>
        </p:txBody>
      </p:sp>
    </p:spTree>
    <p:extLst>
      <p:ext uri="{BB962C8B-B14F-4D97-AF65-F5344CB8AC3E}">
        <p14:creationId xmlns:p14="http://schemas.microsoft.com/office/powerpoint/2010/main" val="24472796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1329-CAFF-4ABA-AB1F-2F3F78363B75}"/>
              </a:ext>
            </a:extLst>
          </p:cNvPr>
          <p:cNvSpPr>
            <a:spLocks noGrp="1"/>
          </p:cNvSpPr>
          <p:nvPr>
            <p:ph type="title"/>
          </p:nvPr>
        </p:nvSpPr>
        <p:spPr>
          <a:xfrm>
            <a:off x="396000" y="295683"/>
            <a:ext cx="8352000" cy="360000"/>
          </a:xfrm>
        </p:spPr>
        <p:txBody>
          <a:bodyPr/>
          <a:lstStyle/>
          <a:p>
            <a:r>
              <a:rPr lang="en-US" dirty="0"/>
              <a:t>How to reduce infant mortality?</a:t>
            </a:r>
            <a:br>
              <a:rPr lang="en-US" dirty="0"/>
            </a:br>
            <a:endParaRPr lang="en-US" dirty="0"/>
          </a:p>
        </p:txBody>
      </p:sp>
      <p:sp>
        <p:nvSpPr>
          <p:cNvPr id="3" name="Text Placeholder 2">
            <a:extLst>
              <a:ext uri="{FF2B5EF4-FFF2-40B4-BE49-F238E27FC236}">
                <a16:creationId xmlns:a16="http://schemas.microsoft.com/office/drawing/2014/main" id="{888A0DD1-0158-4370-9474-030449EAF551}"/>
              </a:ext>
            </a:extLst>
          </p:cNvPr>
          <p:cNvSpPr>
            <a:spLocks noGrp="1"/>
          </p:cNvSpPr>
          <p:nvPr>
            <p:ph type="body" sz="quarter" idx="13"/>
          </p:nvPr>
        </p:nvSpPr>
        <p:spPr/>
        <p:txBody>
          <a:bodyPr/>
          <a:lstStyle/>
          <a:p>
            <a:pPr>
              <a:lnSpc>
                <a:spcPct val="200000"/>
              </a:lnSpc>
            </a:pPr>
            <a:r>
              <a:rPr lang="en-US" sz="2800" dirty="0"/>
              <a:t>Outline</a:t>
            </a:r>
            <a:endParaRPr lang="en-US" dirty="0"/>
          </a:p>
        </p:txBody>
      </p:sp>
      <p:sp>
        <p:nvSpPr>
          <p:cNvPr id="5" name="Text Placeholder 4">
            <a:extLst>
              <a:ext uri="{FF2B5EF4-FFF2-40B4-BE49-F238E27FC236}">
                <a16:creationId xmlns:a16="http://schemas.microsoft.com/office/drawing/2014/main" id="{E315314D-D5B8-4D85-82CB-C081D20FBB78}"/>
              </a:ext>
            </a:extLst>
          </p:cNvPr>
          <p:cNvSpPr>
            <a:spLocks noGrp="1"/>
          </p:cNvSpPr>
          <p:nvPr>
            <p:ph type="body" sz="quarter" idx="18"/>
          </p:nvPr>
        </p:nvSpPr>
        <p:spPr/>
        <p:txBody>
          <a:bodyPr/>
          <a:lstStyle/>
          <a:p>
            <a:endParaRPr lang="en-US" dirty="0"/>
          </a:p>
        </p:txBody>
      </p:sp>
      <p:sp>
        <p:nvSpPr>
          <p:cNvPr id="7" name="Rectangle 6">
            <a:extLst>
              <a:ext uri="{FF2B5EF4-FFF2-40B4-BE49-F238E27FC236}">
                <a16:creationId xmlns:a16="http://schemas.microsoft.com/office/drawing/2014/main" id="{A54E2480-BBF3-44DF-9F6F-BBD375053E51}"/>
              </a:ext>
            </a:extLst>
          </p:cNvPr>
          <p:cNvSpPr/>
          <p:nvPr/>
        </p:nvSpPr>
        <p:spPr>
          <a:xfrm>
            <a:off x="259237" y="2057400"/>
            <a:ext cx="8491064" cy="3261727"/>
          </a:xfrm>
          <a:prstGeom prst="rect">
            <a:avLst/>
          </a:prstGeom>
        </p:spPr>
        <p:txBody>
          <a:bodyPr wrap="square">
            <a:spAutoFit/>
          </a:bodyPr>
          <a:lstStyle/>
          <a:p>
            <a:pPr marL="342900" indent="-342900">
              <a:lnSpc>
                <a:spcPct val="150000"/>
              </a:lnSpc>
              <a:buFont typeface="+mj-lt"/>
              <a:buAutoNum type="arabicPeriod"/>
            </a:pPr>
            <a:r>
              <a:rPr lang="en-US" sz="2000" dirty="0"/>
              <a:t>        Introduction to the problem</a:t>
            </a:r>
          </a:p>
          <a:p>
            <a:pPr marL="342900" indent="-342900">
              <a:lnSpc>
                <a:spcPct val="150000"/>
              </a:lnSpc>
              <a:buFont typeface="+mj-lt"/>
              <a:buAutoNum type="arabicPeriod"/>
            </a:pPr>
            <a:r>
              <a:rPr lang="en-US" sz="2000" dirty="0"/>
              <a:t>        Dataset</a:t>
            </a:r>
          </a:p>
          <a:p>
            <a:pPr marL="342900" indent="-342900">
              <a:lnSpc>
                <a:spcPct val="150000"/>
              </a:lnSpc>
              <a:buFont typeface="+mj-lt"/>
              <a:buAutoNum type="arabicPeriod"/>
            </a:pPr>
            <a:r>
              <a:rPr lang="en-US" sz="2000" dirty="0"/>
              <a:t>        Data cleaning &amp; preparation for modeling</a:t>
            </a:r>
          </a:p>
          <a:p>
            <a:pPr marL="342900" indent="-342900">
              <a:lnSpc>
                <a:spcPct val="150000"/>
              </a:lnSpc>
              <a:buFont typeface="+mj-lt"/>
              <a:buAutoNum type="arabicPeriod"/>
            </a:pPr>
            <a:r>
              <a:rPr lang="en-US" sz="2000" dirty="0"/>
              <a:t>        Classification</a:t>
            </a:r>
          </a:p>
          <a:p>
            <a:pPr marL="342900" indent="-342900">
              <a:lnSpc>
                <a:spcPct val="150000"/>
              </a:lnSpc>
              <a:buFont typeface="+mj-lt"/>
              <a:buAutoNum type="arabicPeriod"/>
            </a:pPr>
            <a:r>
              <a:rPr lang="en-US" sz="2000" dirty="0"/>
              <a:t>        Model improvements</a:t>
            </a:r>
          </a:p>
          <a:p>
            <a:pPr marL="342900" indent="-342900">
              <a:lnSpc>
                <a:spcPct val="150000"/>
              </a:lnSpc>
              <a:buFont typeface="+mj-lt"/>
              <a:buAutoNum type="arabicPeriod"/>
            </a:pPr>
            <a:r>
              <a:rPr lang="en-US" sz="2000" dirty="0"/>
              <a:t>        Results</a:t>
            </a:r>
          </a:p>
          <a:p>
            <a:pPr marL="342900" indent="-342900">
              <a:lnSpc>
                <a:spcPct val="150000"/>
              </a:lnSpc>
              <a:buFont typeface="+mj-lt"/>
              <a:buAutoNum type="arabicPeriod"/>
            </a:pPr>
            <a:r>
              <a:rPr lang="en-US" sz="2000" dirty="0"/>
              <a:t>        Discussion</a:t>
            </a:r>
          </a:p>
        </p:txBody>
      </p:sp>
      <p:sp>
        <p:nvSpPr>
          <p:cNvPr id="9" name="Text Placeholder 7">
            <a:extLst>
              <a:ext uri="{FF2B5EF4-FFF2-40B4-BE49-F238E27FC236}">
                <a16:creationId xmlns:a16="http://schemas.microsoft.com/office/drawing/2014/main" id="{1FBCD71A-4B74-4B8B-A45E-D4BA767D8E6B}"/>
              </a:ext>
            </a:extLst>
          </p:cNvPr>
          <p:cNvSpPr>
            <a:spLocks noGrp="1"/>
          </p:cNvSpPr>
          <p:nvPr>
            <p:ph type="body" sz="quarter" idx="23" hasCustomPrompt="1"/>
          </p:nvPr>
        </p:nvSpPr>
        <p:spPr>
          <a:xfrm>
            <a:off x="391081" y="6309551"/>
            <a:ext cx="8359220" cy="256647"/>
          </a:xfrm>
        </p:spPr>
        <p:txBody>
          <a:bodyPr>
            <a:normAutofit/>
          </a:bodyPr>
          <a:lstStyle>
            <a:lvl1pPr algn="l">
              <a:spcAft>
                <a:spcPts val="0"/>
              </a:spcAft>
              <a:defRPr sz="900"/>
            </a:lvl1pPr>
          </a:lstStyle>
          <a:p>
            <a:pPr lvl="0"/>
            <a:r>
              <a:rPr lang="en-US" dirty="0"/>
              <a:t>Supervised Learning Capstone - August 30th 2018 </a:t>
            </a:r>
          </a:p>
        </p:txBody>
      </p:sp>
    </p:spTree>
    <p:extLst>
      <p:ext uri="{BB962C8B-B14F-4D97-AF65-F5344CB8AC3E}">
        <p14:creationId xmlns:p14="http://schemas.microsoft.com/office/powerpoint/2010/main" val="86476513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502FC0-E054-46B4-9462-49A1925D8D05}"/>
              </a:ext>
            </a:extLst>
          </p:cNvPr>
          <p:cNvSpPr>
            <a:spLocks noGrp="1"/>
          </p:cNvSpPr>
          <p:nvPr>
            <p:ph type="body" sz="quarter" idx="13"/>
          </p:nvPr>
        </p:nvSpPr>
        <p:spPr>
          <a:xfrm>
            <a:off x="391081" y="1959700"/>
            <a:ext cx="8352000" cy="756000"/>
          </a:xfrm>
        </p:spPr>
        <p:txBody>
          <a:bodyPr/>
          <a:lstStyle/>
          <a:p>
            <a:pPr algn="ctr"/>
            <a:r>
              <a:rPr lang="en-US" sz="3200" b="1" dirty="0"/>
              <a:t>THANK YOU!</a:t>
            </a:r>
          </a:p>
          <a:p>
            <a:pPr algn="ctr"/>
            <a:endParaRPr lang="en-US" sz="3200" b="1" dirty="0"/>
          </a:p>
          <a:p>
            <a:pPr algn="ctr"/>
            <a:r>
              <a:rPr lang="en-US" sz="3200" b="1" dirty="0"/>
              <a:t>QUESTIONS?</a:t>
            </a:r>
          </a:p>
        </p:txBody>
      </p:sp>
      <p:sp>
        <p:nvSpPr>
          <p:cNvPr id="5" name="Text Placeholder 4">
            <a:extLst>
              <a:ext uri="{FF2B5EF4-FFF2-40B4-BE49-F238E27FC236}">
                <a16:creationId xmlns:a16="http://schemas.microsoft.com/office/drawing/2014/main" id="{BFB79EFF-F964-483E-96E8-B8DC562B1CEC}"/>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381793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A1FD1B-8255-40D4-89AA-56276A22A36E}"/>
              </a:ext>
            </a:extLst>
          </p:cNvPr>
          <p:cNvSpPr>
            <a:spLocks noGrp="1"/>
          </p:cNvSpPr>
          <p:nvPr>
            <p:ph type="body" sz="quarter" idx="13"/>
          </p:nvPr>
        </p:nvSpPr>
        <p:spPr/>
        <p:txBody>
          <a:bodyPr anchor="t"/>
          <a:lstStyle/>
          <a:p>
            <a:pPr>
              <a:lnSpc>
                <a:spcPct val="200000"/>
              </a:lnSpc>
            </a:pPr>
            <a:r>
              <a:rPr lang="en-US" sz="2800" dirty="0"/>
              <a:t>Definition</a:t>
            </a:r>
            <a:endParaRPr lang="en-US" dirty="0"/>
          </a:p>
        </p:txBody>
      </p:sp>
      <p:sp>
        <p:nvSpPr>
          <p:cNvPr id="6" name="Title 5">
            <a:extLst>
              <a:ext uri="{FF2B5EF4-FFF2-40B4-BE49-F238E27FC236}">
                <a16:creationId xmlns:a16="http://schemas.microsoft.com/office/drawing/2014/main" id="{85713436-1EDB-4463-92CB-40C8FCCA09A2}"/>
              </a:ext>
            </a:extLst>
          </p:cNvPr>
          <p:cNvSpPr>
            <a:spLocks noGrp="1"/>
          </p:cNvSpPr>
          <p:nvPr>
            <p:ph type="title"/>
          </p:nvPr>
        </p:nvSpPr>
        <p:spPr/>
        <p:txBody>
          <a:bodyPr/>
          <a:lstStyle/>
          <a:p>
            <a:r>
              <a:rPr lang="en-US" dirty="0"/>
              <a:t>1. Introduction to the problem</a:t>
            </a:r>
          </a:p>
        </p:txBody>
      </p:sp>
      <p:pic>
        <p:nvPicPr>
          <p:cNvPr id="10" name="Picture 9">
            <a:extLst>
              <a:ext uri="{FF2B5EF4-FFF2-40B4-BE49-F238E27FC236}">
                <a16:creationId xmlns:a16="http://schemas.microsoft.com/office/drawing/2014/main" id="{40BABC9B-F62D-4064-99C3-39287106C725}"/>
              </a:ext>
            </a:extLst>
          </p:cNvPr>
          <p:cNvPicPr>
            <a:picLocks noChangeAspect="1"/>
          </p:cNvPicPr>
          <p:nvPr/>
        </p:nvPicPr>
        <p:blipFill rotWithShape="1">
          <a:blip r:embed="rId3"/>
          <a:srcRect t="1348" b="1"/>
          <a:stretch/>
        </p:blipFill>
        <p:spPr>
          <a:xfrm>
            <a:off x="965199" y="2848196"/>
            <a:ext cx="6238221" cy="3248376"/>
          </a:xfrm>
          <a:prstGeom prst="rect">
            <a:avLst/>
          </a:prstGeom>
        </p:spPr>
      </p:pic>
      <p:sp>
        <p:nvSpPr>
          <p:cNvPr id="11" name="Rectangle 10">
            <a:extLst>
              <a:ext uri="{FF2B5EF4-FFF2-40B4-BE49-F238E27FC236}">
                <a16:creationId xmlns:a16="http://schemas.microsoft.com/office/drawing/2014/main" id="{8A72FA17-DED9-42C3-B0B1-CB79F78DB8CE}"/>
              </a:ext>
            </a:extLst>
          </p:cNvPr>
          <p:cNvSpPr/>
          <p:nvPr/>
        </p:nvSpPr>
        <p:spPr>
          <a:xfrm>
            <a:off x="259237" y="1574800"/>
            <a:ext cx="8491064" cy="2153731"/>
          </a:xfrm>
          <a:prstGeom prst="rect">
            <a:avLst/>
          </a:prstGeom>
        </p:spPr>
        <p:txBody>
          <a:bodyPr wrap="square">
            <a:spAutoFit/>
          </a:bodyPr>
          <a:lstStyle/>
          <a:p>
            <a:pPr>
              <a:lnSpc>
                <a:spcPct val="150000"/>
              </a:lnSpc>
            </a:pPr>
            <a:r>
              <a:rPr lang="en-US" sz="2000" b="1" dirty="0">
                <a:solidFill>
                  <a:schemeClr val="bg1">
                    <a:lumMod val="50000"/>
                  </a:schemeClr>
                </a:solidFill>
              </a:rPr>
              <a:t>Infant mortality rate (‘SP.DYN.IMRT.IN’):</a:t>
            </a:r>
          </a:p>
          <a:p>
            <a:pPr>
              <a:lnSpc>
                <a:spcPct val="150000"/>
              </a:lnSpc>
            </a:pPr>
            <a:r>
              <a:rPr lang="en-US" sz="1600" dirty="0"/>
              <a:t>number of children who die before their first birthday per 1000 life births.</a:t>
            </a:r>
          </a:p>
          <a:p>
            <a:pPr>
              <a:lnSpc>
                <a:spcPct val="150000"/>
              </a:lnSpc>
            </a:pPr>
            <a:endParaRPr lang="en-US" sz="2000" dirty="0"/>
          </a:p>
          <a:p>
            <a:pPr>
              <a:lnSpc>
                <a:spcPct val="150000"/>
              </a:lnSpc>
            </a:pPr>
            <a:r>
              <a:rPr lang="en-US" sz="1600" dirty="0"/>
              <a:t>.</a:t>
            </a:r>
          </a:p>
          <a:p>
            <a:pPr>
              <a:lnSpc>
                <a:spcPct val="150000"/>
              </a:lnSpc>
            </a:pPr>
            <a:endParaRPr lang="en-US" sz="2000" dirty="0"/>
          </a:p>
        </p:txBody>
      </p:sp>
      <p:sp>
        <p:nvSpPr>
          <p:cNvPr id="12" name="Text Placeholder 7">
            <a:extLst>
              <a:ext uri="{FF2B5EF4-FFF2-40B4-BE49-F238E27FC236}">
                <a16:creationId xmlns:a16="http://schemas.microsoft.com/office/drawing/2014/main" id="{F5F2AF64-CB7E-4199-BF21-01BCD0189FBF}"/>
              </a:ext>
            </a:extLst>
          </p:cNvPr>
          <p:cNvSpPr txBox="1">
            <a:spLocks/>
          </p:cNvSpPr>
          <p:nvPr/>
        </p:nvSpPr>
        <p:spPr>
          <a:xfrm>
            <a:off x="391081" y="6309551"/>
            <a:ext cx="8359220" cy="256647"/>
          </a:xfrm>
          <a:prstGeom prst="rect">
            <a:avLst/>
          </a:prstGeom>
        </p:spPr>
        <p:txBody>
          <a:bodyPr vert="horz" lIns="0" tIns="0" rIns="0" bIns="0" rtlCol="0">
            <a:normAutofit/>
          </a:bodyPr>
          <a:lstStyle>
            <a:lvl1pPr marL="0" indent="0" algn="l" defTabSz="914400" rtl="0" eaLnBrk="1" latinLnBrk="0" hangingPunct="1">
              <a:spcBef>
                <a:spcPts val="0"/>
              </a:spcBef>
              <a:spcAft>
                <a:spcPts val="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t>Supervised Learning Capstone - August 30th 2018 </a:t>
            </a:r>
            <a:endParaRPr lang="en-US" dirty="0"/>
          </a:p>
        </p:txBody>
      </p:sp>
    </p:spTree>
    <p:extLst>
      <p:ext uri="{BB962C8B-B14F-4D97-AF65-F5344CB8AC3E}">
        <p14:creationId xmlns:p14="http://schemas.microsoft.com/office/powerpoint/2010/main" val="15066706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A1FD1B-8255-40D4-89AA-56276A22A36E}"/>
              </a:ext>
            </a:extLst>
          </p:cNvPr>
          <p:cNvSpPr>
            <a:spLocks noGrp="1"/>
          </p:cNvSpPr>
          <p:nvPr>
            <p:ph type="body" sz="quarter" idx="13"/>
          </p:nvPr>
        </p:nvSpPr>
        <p:spPr/>
        <p:txBody>
          <a:bodyPr anchor="t"/>
          <a:lstStyle/>
          <a:p>
            <a:pPr>
              <a:lnSpc>
                <a:spcPct val="200000"/>
              </a:lnSpc>
            </a:pPr>
            <a:r>
              <a:rPr lang="en-US" sz="2800" dirty="0"/>
              <a:t>Global infant mortality</a:t>
            </a:r>
            <a:endParaRPr lang="en-US" dirty="0"/>
          </a:p>
        </p:txBody>
      </p:sp>
      <p:sp>
        <p:nvSpPr>
          <p:cNvPr id="4" name="Text Placeholder 3">
            <a:extLst>
              <a:ext uri="{FF2B5EF4-FFF2-40B4-BE49-F238E27FC236}">
                <a16:creationId xmlns:a16="http://schemas.microsoft.com/office/drawing/2014/main" id="{8911BDC4-079A-4F62-8FB7-2F18F12324B3}"/>
              </a:ext>
            </a:extLst>
          </p:cNvPr>
          <p:cNvSpPr>
            <a:spLocks noGrp="1"/>
          </p:cNvSpPr>
          <p:nvPr>
            <p:ph type="body" sz="quarter" idx="18"/>
          </p:nvPr>
        </p:nvSpPr>
        <p:spPr/>
        <p:txBody>
          <a:bodyPr/>
          <a:lstStyle/>
          <a:p>
            <a:endParaRPr lang="en-US"/>
          </a:p>
        </p:txBody>
      </p:sp>
      <p:sp>
        <p:nvSpPr>
          <p:cNvPr id="6" name="Title 5">
            <a:extLst>
              <a:ext uri="{FF2B5EF4-FFF2-40B4-BE49-F238E27FC236}">
                <a16:creationId xmlns:a16="http://schemas.microsoft.com/office/drawing/2014/main" id="{85713436-1EDB-4463-92CB-40C8FCCA09A2}"/>
              </a:ext>
            </a:extLst>
          </p:cNvPr>
          <p:cNvSpPr>
            <a:spLocks noGrp="1"/>
          </p:cNvSpPr>
          <p:nvPr>
            <p:ph type="title"/>
          </p:nvPr>
        </p:nvSpPr>
        <p:spPr/>
        <p:txBody>
          <a:bodyPr/>
          <a:lstStyle/>
          <a:p>
            <a:r>
              <a:rPr lang="en-US" dirty="0"/>
              <a:t>1. Introduction to the problem</a:t>
            </a:r>
          </a:p>
        </p:txBody>
      </p:sp>
      <p:pic>
        <p:nvPicPr>
          <p:cNvPr id="7" name="Chart Placeholder 6">
            <a:extLst>
              <a:ext uri="{FF2B5EF4-FFF2-40B4-BE49-F238E27FC236}">
                <a16:creationId xmlns:a16="http://schemas.microsoft.com/office/drawing/2014/main" id="{3CEF204C-658D-4001-BEBB-AB689E0663F2}"/>
              </a:ext>
            </a:extLst>
          </p:cNvPr>
          <p:cNvPicPr>
            <a:picLocks noGrp="1" noChangeAspect="1"/>
          </p:cNvPicPr>
          <p:nvPr>
            <p:ph type="chart" sz="quarter" idx="15"/>
          </p:nvPr>
        </p:nvPicPr>
        <p:blipFill>
          <a:blip r:embed="rId3"/>
          <a:stretch>
            <a:fillRect/>
          </a:stretch>
        </p:blipFill>
        <p:spPr>
          <a:xfrm>
            <a:off x="1836737" y="2177256"/>
            <a:ext cx="5467350" cy="3819525"/>
          </a:xfrm>
          <a:prstGeom prst="rect">
            <a:avLst/>
          </a:prstGeom>
        </p:spPr>
      </p:pic>
      <p:pic>
        <p:nvPicPr>
          <p:cNvPr id="8" name="Picture 7">
            <a:extLst>
              <a:ext uri="{FF2B5EF4-FFF2-40B4-BE49-F238E27FC236}">
                <a16:creationId xmlns:a16="http://schemas.microsoft.com/office/drawing/2014/main" id="{971F8E7E-FDDB-4AC7-99EB-FBC584A01EDF}"/>
              </a:ext>
            </a:extLst>
          </p:cNvPr>
          <p:cNvPicPr>
            <a:picLocks noChangeAspect="1"/>
          </p:cNvPicPr>
          <p:nvPr/>
        </p:nvPicPr>
        <p:blipFill>
          <a:blip r:embed="rId4"/>
          <a:stretch>
            <a:fillRect/>
          </a:stretch>
        </p:blipFill>
        <p:spPr>
          <a:xfrm>
            <a:off x="1638300" y="1927140"/>
            <a:ext cx="5777183" cy="4069641"/>
          </a:xfrm>
          <a:prstGeom prst="rect">
            <a:avLst/>
          </a:prstGeom>
        </p:spPr>
      </p:pic>
      <p:sp>
        <p:nvSpPr>
          <p:cNvPr id="9" name="Text Placeholder 7">
            <a:extLst>
              <a:ext uri="{FF2B5EF4-FFF2-40B4-BE49-F238E27FC236}">
                <a16:creationId xmlns:a16="http://schemas.microsoft.com/office/drawing/2014/main" id="{5EEFF554-9115-4770-923F-BB60786F6EEA}"/>
              </a:ext>
            </a:extLst>
          </p:cNvPr>
          <p:cNvSpPr>
            <a:spLocks noGrp="1"/>
          </p:cNvSpPr>
          <p:nvPr>
            <p:ph type="body" sz="quarter" idx="23" hasCustomPrompt="1"/>
          </p:nvPr>
        </p:nvSpPr>
        <p:spPr>
          <a:xfrm>
            <a:off x="391081" y="6309551"/>
            <a:ext cx="8359220" cy="256647"/>
          </a:xfrm>
        </p:spPr>
        <p:txBody>
          <a:bodyPr>
            <a:normAutofit/>
          </a:bodyPr>
          <a:lstStyle>
            <a:lvl1pPr algn="l">
              <a:spcAft>
                <a:spcPts val="0"/>
              </a:spcAft>
              <a:defRPr sz="900"/>
            </a:lvl1pPr>
          </a:lstStyle>
          <a:p>
            <a:pPr lvl="0"/>
            <a:r>
              <a:rPr lang="en-US" dirty="0"/>
              <a:t>Supervised Learning Capstone - August 30th 2018 </a:t>
            </a:r>
          </a:p>
        </p:txBody>
      </p:sp>
    </p:spTree>
    <p:extLst>
      <p:ext uri="{BB962C8B-B14F-4D97-AF65-F5344CB8AC3E}">
        <p14:creationId xmlns:p14="http://schemas.microsoft.com/office/powerpoint/2010/main" val="700302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A1FD1B-8255-40D4-89AA-56276A22A36E}"/>
              </a:ext>
            </a:extLst>
          </p:cNvPr>
          <p:cNvSpPr>
            <a:spLocks noGrp="1"/>
          </p:cNvSpPr>
          <p:nvPr>
            <p:ph type="body" sz="quarter" idx="13"/>
          </p:nvPr>
        </p:nvSpPr>
        <p:spPr/>
        <p:txBody>
          <a:bodyPr anchor="t"/>
          <a:lstStyle/>
          <a:p>
            <a:pPr>
              <a:lnSpc>
                <a:spcPct val="200000"/>
              </a:lnSpc>
            </a:pPr>
            <a:r>
              <a:rPr lang="en-US" sz="2800" dirty="0"/>
              <a:t>Global infant mortality</a:t>
            </a:r>
            <a:endParaRPr lang="en-US" dirty="0"/>
          </a:p>
        </p:txBody>
      </p:sp>
      <p:sp>
        <p:nvSpPr>
          <p:cNvPr id="4" name="Text Placeholder 3">
            <a:extLst>
              <a:ext uri="{FF2B5EF4-FFF2-40B4-BE49-F238E27FC236}">
                <a16:creationId xmlns:a16="http://schemas.microsoft.com/office/drawing/2014/main" id="{8911BDC4-079A-4F62-8FB7-2F18F12324B3}"/>
              </a:ext>
            </a:extLst>
          </p:cNvPr>
          <p:cNvSpPr>
            <a:spLocks noGrp="1"/>
          </p:cNvSpPr>
          <p:nvPr>
            <p:ph type="body" sz="quarter" idx="18"/>
          </p:nvPr>
        </p:nvSpPr>
        <p:spPr/>
        <p:txBody>
          <a:bodyPr/>
          <a:lstStyle/>
          <a:p>
            <a:endParaRPr lang="en-US"/>
          </a:p>
        </p:txBody>
      </p:sp>
      <p:sp>
        <p:nvSpPr>
          <p:cNvPr id="6" name="Title 5">
            <a:extLst>
              <a:ext uri="{FF2B5EF4-FFF2-40B4-BE49-F238E27FC236}">
                <a16:creationId xmlns:a16="http://schemas.microsoft.com/office/drawing/2014/main" id="{85713436-1EDB-4463-92CB-40C8FCCA09A2}"/>
              </a:ext>
            </a:extLst>
          </p:cNvPr>
          <p:cNvSpPr>
            <a:spLocks noGrp="1"/>
          </p:cNvSpPr>
          <p:nvPr>
            <p:ph type="title"/>
          </p:nvPr>
        </p:nvSpPr>
        <p:spPr/>
        <p:txBody>
          <a:bodyPr/>
          <a:lstStyle/>
          <a:p>
            <a:r>
              <a:rPr lang="en-US" dirty="0"/>
              <a:t>1. Introduction to the problem</a:t>
            </a:r>
          </a:p>
        </p:txBody>
      </p:sp>
      <p:pic>
        <p:nvPicPr>
          <p:cNvPr id="9" name="Chart Placeholder 8">
            <a:extLst>
              <a:ext uri="{FF2B5EF4-FFF2-40B4-BE49-F238E27FC236}">
                <a16:creationId xmlns:a16="http://schemas.microsoft.com/office/drawing/2014/main" id="{B981F452-2027-4A92-A2ED-2196A2D98133}"/>
              </a:ext>
            </a:extLst>
          </p:cNvPr>
          <p:cNvPicPr>
            <a:picLocks noGrp="1" noChangeAspect="1"/>
          </p:cNvPicPr>
          <p:nvPr>
            <p:ph type="chart" sz="quarter" idx="15"/>
          </p:nvPr>
        </p:nvPicPr>
        <p:blipFill>
          <a:blip r:embed="rId3"/>
          <a:stretch>
            <a:fillRect/>
          </a:stretch>
        </p:blipFill>
        <p:spPr>
          <a:xfrm>
            <a:off x="390525" y="2055005"/>
            <a:ext cx="8359775" cy="4064027"/>
          </a:xfrm>
          <a:prstGeom prst="rect">
            <a:avLst/>
          </a:prstGeom>
        </p:spPr>
      </p:pic>
      <p:sp>
        <p:nvSpPr>
          <p:cNvPr id="7" name="Text Placeholder 7">
            <a:extLst>
              <a:ext uri="{FF2B5EF4-FFF2-40B4-BE49-F238E27FC236}">
                <a16:creationId xmlns:a16="http://schemas.microsoft.com/office/drawing/2014/main" id="{E850644B-76FE-4190-B20B-33E41965D823}"/>
              </a:ext>
            </a:extLst>
          </p:cNvPr>
          <p:cNvSpPr>
            <a:spLocks noGrp="1"/>
          </p:cNvSpPr>
          <p:nvPr>
            <p:ph type="body" sz="quarter" idx="23" hasCustomPrompt="1"/>
          </p:nvPr>
        </p:nvSpPr>
        <p:spPr>
          <a:xfrm>
            <a:off x="391081" y="6309551"/>
            <a:ext cx="8359220" cy="256647"/>
          </a:xfrm>
        </p:spPr>
        <p:txBody>
          <a:bodyPr>
            <a:normAutofit/>
          </a:bodyPr>
          <a:lstStyle>
            <a:lvl1pPr algn="l">
              <a:spcAft>
                <a:spcPts val="0"/>
              </a:spcAft>
              <a:defRPr sz="900"/>
            </a:lvl1pPr>
          </a:lstStyle>
          <a:p>
            <a:pPr lvl="0"/>
            <a:r>
              <a:rPr lang="en-US" dirty="0"/>
              <a:t>Supervised Learning Capstone - August 30th 2018 </a:t>
            </a:r>
          </a:p>
        </p:txBody>
      </p:sp>
    </p:spTree>
    <p:extLst>
      <p:ext uri="{BB962C8B-B14F-4D97-AF65-F5344CB8AC3E}">
        <p14:creationId xmlns:p14="http://schemas.microsoft.com/office/powerpoint/2010/main" val="3820529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A1FD1B-8255-40D4-89AA-56276A22A36E}"/>
              </a:ext>
            </a:extLst>
          </p:cNvPr>
          <p:cNvSpPr>
            <a:spLocks noGrp="1"/>
          </p:cNvSpPr>
          <p:nvPr>
            <p:ph type="body" sz="quarter" idx="13"/>
          </p:nvPr>
        </p:nvSpPr>
        <p:spPr/>
        <p:txBody>
          <a:bodyPr anchor="t"/>
          <a:lstStyle/>
          <a:p>
            <a:pPr>
              <a:lnSpc>
                <a:spcPct val="200000"/>
              </a:lnSpc>
            </a:pPr>
            <a:r>
              <a:rPr lang="en-US" sz="2800" dirty="0"/>
              <a:t>Global infant mortality</a:t>
            </a:r>
            <a:endParaRPr lang="en-US" dirty="0"/>
          </a:p>
        </p:txBody>
      </p:sp>
      <p:sp>
        <p:nvSpPr>
          <p:cNvPr id="4" name="Text Placeholder 3">
            <a:extLst>
              <a:ext uri="{FF2B5EF4-FFF2-40B4-BE49-F238E27FC236}">
                <a16:creationId xmlns:a16="http://schemas.microsoft.com/office/drawing/2014/main" id="{8911BDC4-079A-4F62-8FB7-2F18F12324B3}"/>
              </a:ext>
            </a:extLst>
          </p:cNvPr>
          <p:cNvSpPr>
            <a:spLocks noGrp="1"/>
          </p:cNvSpPr>
          <p:nvPr>
            <p:ph type="body" sz="quarter" idx="18"/>
          </p:nvPr>
        </p:nvSpPr>
        <p:spPr/>
        <p:txBody>
          <a:bodyPr/>
          <a:lstStyle/>
          <a:p>
            <a:endParaRPr lang="en-US"/>
          </a:p>
        </p:txBody>
      </p:sp>
      <p:sp>
        <p:nvSpPr>
          <p:cNvPr id="6" name="Title 5">
            <a:extLst>
              <a:ext uri="{FF2B5EF4-FFF2-40B4-BE49-F238E27FC236}">
                <a16:creationId xmlns:a16="http://schemas.microsoft.com/office/drawing/2014/main" id="{85713436-1EDB-4463-92CB-40C8FCCA09A2}"/>
              </a:ext>
            </a:extLst>
          </p:cNvPr>
          <p:cNvSpPr>
            <a:spLocks noGrp="1"/>
          </p:cNvSpPr>
          <p:nvPr>
            <p:ph type="title"/>
          </p:nvPr>
        </p:nvSpPr>
        <p:spPr/>
        <p:txBody>
          <a:bodyPr/>
          <a:lstStyle/>
          <a:p>
            <a:r>
              <a:rPr lang="en-US" dirty="0"/>
              <a:t>1. Introduction to the problem</a:t>
            </a:r>
          </a:p>
        </p:txBody>
      </p:sp>
      <p:pic>
        <p:nvPicPr>
          <p:cNvPr id="10" name="Chart Placeholder 9">
            <a:extLst>
              <a:ext uri="{FF2B5EF4-FFF2-40B4-BE49-F238E27FC236}">
                <a16:creationId xmlns:a16="http://schemas.microsoft.com/office/drawing/2014/main" id="{453438DC-1D7C-48FC-A3CD-BAD015746F10}"/>
              </a:ext>
            </a:extLst>
          </p:cNvPr>
          <p:cNvPicPr>
            <a:picLocks noGrp="1" noChangeAspect="1"/>
          </p:cNvPicPr>
          <p:nvPr>
            <p:ph type="chart" sz="quarter" idx="15"/>
          </p:nvPr>
        </p:nvPicPr>
        <p:blipFill>
          <a:blip r:embed="rId3"/>
          <a:stretch>
            <a:fillRect/>
          </a:stretch>
        </p:blipFill>
        <p:spPr>
          <a:xfrm>
            <a:off x="541337" y="2110581"/>
            <a:ext cx="8058150" cy="3952875"/>
          </a:xfrm>
          <a:prstGeom prst="rect">
            <a:avLst/>
          </a:prstGeom>
        </p:spPr>
      </p:pic>
      <p:sp>
        <p:nvSpPr>
          <p:cNvPr id="7" name="Text Placeholder 7">
            <a:extLst>
              <a:ext uri="{FF2B5EF4-FFF2-40B4-BE49-F238E27FC236}">
                <a16:creationId xmlns:a16="http://schemas.microsoft.com/office/drawing/2014/main" id="{5F2B4105-F1F4-4C17-92AB-32AF787244E6}"/>
              </a:ext>
            </a:extLst>
          </p:cNvPr>
          <p:cNvSpPr>
            <a:spLocks noGrp="1"/>
          </p:cNvSpPr>
          <p:nvPr>
            <p:ph type="body" sz="quarter" idx="23" hasCustomPrompt="1"/>
          </p:nvPr>
        </p:nvSpPr>
        <p:spPr>
          <a:xfrm>
            <a:off x="391081" y="6309551"/>
            <a:ext cx="8359220" cy="256647"/>
          </a:xfrm>
        </p:spPr>
        <p:txBody>
          <a:bodyPr>
            <a:normAutofit/>
          </a:bodyPr>
          <a:lstStyle>
            <a:lvl1pPr algn="l">
              <a:spcAft>
                <a:spcPts val="0"/>
              </a:spcAft>
              <a:defRPr sz="900"/>
            </a:lvl1pPr>
          </a:lstStyle>
          <a:p>
            <a:pPr lvl="0"/>
            <a:r>
              <a:rPr lang="en-US" dirty="0"/>
              <a:t>Supervised Learning Capstone - August 30th 2018 </a:t>
            </a:r>
          </a:p>
        </p:txBody>
      </p:sp>
    </p:spTree>
    <p:extLst>
      <p:ext uri="{BB962C8B-B14F-4D97-AF65-F5344CB8AC3E}">
        <p14:creationId xmlns:p14="http://schemas.microsoft.com/office/powerpoint/2010/main" val="38577622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A1FD1B-8255-40D4-89AA-56276A22A36E}"/>
              </a:ext>
            </a:extLst>
          </p:cNvPr>
          <p:cNvSpPr>
            <a:spLocks noGrp="1"/>
          </p:cNvSpPr>
          <p:nvPr>
            <p:ph type="body" sz="quarter" idx="13"/>
          </p:nvPr>
        </p:nvSpPr>
        <p:spPr/>
        <p:txBody>
          <a:bodyPr anchor="t"/>
          <a:lstStyle/>
          <a:p>
            <a:pPr>
              <a:lnSpc>
                <a:spcPct val="200000"/>
              </a:lnSpc>
            </a:pPr>
            <a:r>
              <a:rPr lang="en-US" sz="2800" dirty="0">
                <a:solidFill>
                  <a:schemeClr val="bg1">
                    <a:lumMod val="50000"/>
                  </a:schemeClr>
                </a:solidFill>
              </a:rPr>
              <a:t>Research</a:t>
            </a:r>
            <a:r>
              <a:rPr lang="en-US" sz="2800" b="1" dirty="0">
                <a:solidFill>
                  <a:schemeClr val="bg1">
                    <a:lumMod val="50000"/>
                  </a:schemeClr>
                </a:solidFill>
              </a:rPr>
              <a:t> </a:t>
            </a:r>
            <a:r>
              <a:rPr lang="en-US" sz="2800" dirty="0">
                <a:solidFill>
                  <a:schemeClr val="bg1">
                    <a:lumMod val="50000"/>
                  </a:schemeClr>
                </a:solidFill>
              </a:rPr>
              <a:t>question</a:t>
            </a:r>
            <a:r>
              <a:rPr lang="en-US" sz="2800" b="1" dirty="0">
                <a:solidFill>
                  <a:schemeClr val="bg1">
                    <a:lumMod val="50000"/>
                  </a:schemeClr>
                </a:solidFill>
              </a:rPr>
              <a:t>:</a:t>
            </a:r>
            <a:endParaRPr lang="en-US" sz="2800" dirty="0"/>
          </a:p>
        </p:txBody>
      </p:sp>
      <p:sp>
        <p:nvSpPr>
          <p:cNvPr id="6" name="Title 5">
            <a:extLst>
              <a:ext uri="{FF2B5EF4-FFF2-40B4-BE49-F238E27FC236}">
                <a16:creationId xmlns:a16="http://schemas.microsoft.com/office/drawing/2014/main" id="{85713436-1EDB-4463-92CB-40C8FCCA09A2}"/>
              </a:ext>
            </a:extLst>
          </p:cNvPr>
          <p:cNvSpPr>
            <a:spLocks noGrp="1"/>
          </p:cNvSpPr>
          <p:nvPr>
            <p:ph type="title"/>
          </p:nvPr>
        </p:nvSpPr>
        <p:spPr>
          <a:xfrm>
            <a:off x="396000" y="295683"/>
            <a:ext cx="8352000" cy="567917"/>
          </a:xfrm>
        </p:spPr>
        <p:txBody>
          <a:bodyPr/>
          <a:lstStyle/>
          <a:p>
            <a:r>
              <a:rPr lang="en-US" dirty="0"/>
              <a:t>1. Introduction to the problem</a:t>
            </a:r>
          </a:p>
        </p:txBody>
      </p:sp>
      <p:sp>
        <p:nvSpPr>
          <p:cNvPr id="9" name="TextBox 8">
            <a:extLst>
              <a:ext uri="{FF2B5EF4-FFF2-40B4-BE49-F238E27FC236}">
                <a16:creationId xmlns:a16="http://schemas.microsoft.com/office/drawing/2014/main" id="{57BD1E39-7AF9-4F8B-B190-B07C9875D7E4}"/>
              </a:ext>
            </a:extLst>
          </p:cNvPr>
          <p:cNvSpPr txBox="1"/>
          <p:nvPr/>
        </p:nvSpPr>
        <p:spPr>
          <a:xfrm>
            <a:off x="396000" y="2488678"/>
            <a:ext cx="8359220" cy="2077492"/>
          </a:xfrm>
          <a:prstGeom prst="rect">
            <a:avLst/>
          </a:prstGeom>
          <a:noFill/>
        </p:spPr>
        <p:txBody>
          <a:bodyPr wrap="square" lIns="0" tIns="0" rIns="0" bIns="0" rtlCol="0">
            <a:spAutoFit/>
          </a:bodyPr>
          <a:lstStyle/>
          <a:p>
            <a:pPr>
              <a:spcBef>
                <a:spcPts val="600"/>
              </a:spcBef>
              <a:buSzPct val="100000"/>
            </a:pPr>
            <a:r>
              <a:rPr lang="en-US" sz="2400" dirty="0"/>
              <a:t>How to reduce infant mortality? </a:t>
            </a:r>
          </a:p>
          <a:p>
            <a:pPr>
              <a:spcBef>
                <a:spcPts val="600"/>
              </a:spcBef>
              <a:buSzPct val="100000"/>
            </a:pPr>
            <a:br>
              <a:rPr lang="en-US" sz="2400" b="1" dirty="0">
                <a:solidFill>
                  <a:schemeClr val="bg1">
                    <a:lumMod val="50000"/>
                  </a:schemeClr>
                </a:solidFill>
              </a:rPr>
            </a:br>
            <a:r>
              <a:rPr lang="en-US" dirty="0"/>
              <a:t>Find domains of investment for countries that want to reduce their infant mortality.</a:t>
            </a:r>
          </a:p>
          <a:p>
            <a:pPr>
              <a:spcBef>
                <a:spcPts val="600"/>
              </a:spcBef>
              <a:buSzPct val="100000"/>
            </a:pPr>
            <a:endParaRPr lang="en-US" dirty="0">
              <a:solidFill>
                <a:srgbClr val="313131"/>
              </a:solidFill>
            </a:endParaRPr>
          </a:p>
          <a:p>
            <a:pPr>
              <a:spcBef>
                <a:spcPts val="600"/>
              </a:spcBef>
              <a:buSzPct val="100000"/>
            </a:pPr>
            <a:endParaRPr lang="en-US" dirty="0">
              <a:solidFill>
                <a:srgbClr val="313131"/>
              </a:solidFill>
            </a:endParaRPr>
          </a:p>
        </p:txBody>
      </p:sp>
      <p:sp>
        <p:nvSpPr>
          <p:cNvPr id="11" name="Text Placeholder 7">
            <a:extLst>
              <a:ext uri="{FF2B5EF4-FFF2-40B4-BE49-F238E27FC236}">
                <a16:creationId xmlns:a16="http://schemas.microsoft.com/office/drawing/2014/main" id="{747CFB25-CD9E-4725-899B-6CFCFF1F6FD4}"/>
              </a:ext>
            </a:extLst>
          </p:cNvPr>
          <p:cNvSpPr>
            <a:spLocks noGrp="1"/>
          </p:cNvSpPr>
          <p:nvPr>
            <p:ph type="body" sz="quarter" idx="23" hasCustomPrompt="1"/>
          </p:nvPr>
        </p:nvSpPr>
        <p:spPr>
          <a:xfrm>
            <a:off x="391081" y="6309551"/>
            <a:ext cx="8359220" cy="256647"/>
          </a:xfrm>
        </p:spPr>
        <p:txBody>
          <a:bodyPr>
            <a:normAutofit/>
          </a:bodyPr>
          <a:lstStyle>
            <a:lvl1pPr algn="l">
              <a:spcAft>
                <a:spcPts val="0"/>
              </a:spcAft>
              <a:defRPr sz="900"/>
            </a:lvl1pPr>
          </a:lstStyle>
          <a:p>
            <a:pPr lvl="0"/>
            <a:r>
              <a:rPr lang="en-US" dirty="0"/>
              <a:t>Supervised Learning Capstone - August 30th 2018 </a:t>
            </a:r>
          </a:p>
        </p:txBody>
      </p:sp>
    </p:spTree>
    <p:extLst>
      <p:ext uri="{BB962C8B-B14F-4D97-AF65-F5344CB8AC3E}">
        <p14:creationId xmlns:p14="http://schemas.microsoft.com/office/powerpoint/2010/main" val="40645361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A1FD1B-8255-40D4-89AA-56276A22A36E}"/>
              </a:ext>
            </a:extLst>
          </p:cNvPr>
          <p:cNvSpPr>
            <a:spLocks noGrp="1"/>
          </p:cNvSpPr>
          <p:nvPr>
            <p:ph type="body" sz="quarter" idx="13"/>
          </p:nvPr>
        </p:nvSpPr>
        <p:spPr/>
        <p:txBody>
          <a:bodyPr anchor="t"/>
          <a:lstStyle/>
          <a:p>
            <a:pPr>
              <a:lnSpc>
                <a:spcPct val="200000"/>
              </a:lnSpc>
            </a:pPr>
            <a:r>
              <a:rPr lang="en-US" sz="2800" b="1" dirty="0">
                <a:solidFill>
                  <a:schemeClr val="bg1">
                    <a:lumMod val="50000"/>
                  </a:schemeClr>
                </a:solidFill>
              </a:rPr>
              <a:t>Overview</a:t>
            </a:r>
            <a:endParaRPr lang="en-US" sz="2800" dirty="0"/>
          </a:p>
        </p:txBody>
      </p:sp>
      <p:sp>
        <p:nvSpPr>
          <p:cNvPr id="6" name="Title 5">
            <a:extLst>
              <a:ext uri="{FF2B5EF4-FFF2-40B4-BE49-F238E27FC236}">
                <a16:creationId xmlns:a16="http://schemas.microsoft.com/office/drawing/2014/main" id="{85713436-1EDB-4463-92CB-40C8FCCA09A2}"/>
              </a:ext>
            </a:extLst>
          </p:cNvPr>
          <p:cNvSpPr>
            <a:spLocks noGrp="1"/>
          </p:cNvSpPr>
          <p:nvPr>
            <p:ph type="title"/>
          </p:nvPr>
        </p:nvSpPr>
        <p:spPr>
          <a:xfrm>
            <a:off x="396000" y="295683"/>
            <a:ext cx="8352000" cy="567917"/>
          </a:xfrm>
        </p:spPr>
        <p:txBody>
          <a:bodyPr/>
          <a:lstStyle/>
          <a:p>
            <a:r>
              <a:rPr lang="en-US" dirty="0"/>
              <a:t>2. Dataset</a:t>
            </a:r>
          </a:p>
        </p:txBody>
      </p:sp>
      <p:sp>
        <p:nvSpPr>
          <p:cNvPr id="11" name="Text Placeholder 7">
            <a:extLst>
              <a:ext uri="{FF2B5EF4-FFF2-40B4-BE49-F238E27FC236}">
                <a16:creationId xmlns:a16="http://schemas.microsoft.com/office/drawing/2014/main" id="{747CFB25-CD9E-4725-899B-6CFCFF1F6FD4}"/>
              </a:ext>
            </a:extLst>
          </p:cNvPr>
          <p:cNvSpPr>
            <a:spLocks noGrp="1"/>
          </p:cNvSpPr>
          <p:nvPr>
            <p:ph type="body" sz="quarter" idx="23" hasCustomPrompt="1"/>
          </p:nvPr>
        </p:nvSpPr>
        <p:spPr>
          <a:xfrm>
            <a:off x="391081" y="6309551"/>
            <a:ext cx="8359220" cy="256647"/>
          </a:xfrm>
        </p:spPr>
        <p:txBody>
          <a:bodyPr>
            <a:normAutofit/>
          </a:bodyPr>
          <a:lstStyle>
            <a:lvl1pPr algn="l">
              <a:spcAft>
                <a:spcPts val="0"/>
              </a:spcAft>
              <a:defRPr sz="900"/>
            </a:lvl1pPr>
          </a:lstStyle>
          <a:p>
            <a:pPr lvl="0"/>
            <a:r>
              <a:rPr lang="en-US" dirty="0"/>
              <a:t>Supervised Learning Capstone - August 30th 2018 </a:t>
            </a:r>
          </a:p>
        </p:txBody>
      </p:sp>
      <p:pic>
        <p:nvPicPr>
          <p:cNvPr id="8" name="Picture 7">
            <a:extLst>
              <a:ext uri="{FF2B5EF4-FFF2-40B4-BE49-F238E27FC236}">
                <a16:creationId xmlns:a16="http://schemas.microsoft.com/office/drawing/2014/main" id="{AF1FD5C5-063D-40C7-9528-1257CBCE209E}"/>
              </a:ext>
            </a:extLst>
          </p:cNvPr>
          <p:cNvPicPr>
            <a:picLocks noChangeAspect="1"/>
          </p:cNvPicPr>
          <p:nvPr/>
        </p:nvPicPr>
        <p:blipFill>
          <a:blip r:embed="rId3"/>
          <a:stretch>
            <a:fillRect/>
          </a:stretch>
        </p:blipFill>
        <p:spPr>
          <a:xfrm>
            <a:off x="1965477" y="2113875"/>
            <a:ext cx="7019053" cy="4179885"/>
          </a:xfrm>
          <a:prstGeom prst="rect">
            <a:avLst/>
          </a:prstGeom>
        </p:spPr>
      </p:pic>
      <p:sp>
        <p:nvSpPr>
          <p:cNvPr id="10" name="TextBox 9">
            <a:extLst>
              <a:ext uri="{FF2B5EF4-FFF2-40B4-BE49-F238E27FC236}">
                <a16:creationId xmlns:a16="http://schemas.microsoft.com/office/drawing/2014/main" id="{9AD9EF59-A17B-4107-8263-ABBB7AB04FF4}"/>
              </a:ext>
            </a:extLst>
          </p:cNvPr>
          <p:cNvSpPr txBox="1"/>
          <p:nvPr/>
        </p:nvSpPr>
        <p:spPr>
          <a:xfrm>
            <a:off x="396000" y="1763517"/>
            <a:ext cx="8359220" cy="2015936"/>
          </a:xfrm>
          <a:prstGeom prst="rect">
            <a:avLst/>
          </a:prstGeom>
          <a:noFill/>
        </p:spPr>
        <p:txBody>
          <a:bodyPr wrap="square" lIns="0" tIns="0" rIns="0" bIns="0" rtlCol="0">
            <a:spAutoFit/>
          </a:bodyPr>
          <a:lstStyle/>
          <a:p>
            <a:pPr fontAlgn="base"/>
            <a:r>
              <a:rPr lang="en-US" dirty="0">
                <a:hlinkClick r:id="rId4"/>
              </a:rPr>
              <a:t>https://www.kaggle.com/theworldbank/health-nutrition-and-population-statistics/home</a:t>
            </a:r>
            <a:endParaRPr lang="en-US" dirty="0"/>
          </a:p>
          <a:p>
            <a:pPr fontAlgn="base"/>
            <a:endParaRPr lang="en-US" dirty="0"/>
          </a:p>
          <a:p>
            <a:pPr fontAlgn="base"/>
            <a:r>
              <a:rPr lang="en-US" dirty="0"/>
              <a:t>359 features.</a:t>
            </a:r>
          </a:p>
          <a:p>
            <a:pPr fontAlgn="base"/>
            <a:r>
              <a:rPr lang="en-US" dirty="0"/>
              <a:t>263 countries. </a:t>
            </a:r>
          </a:p>
          <a:p>
            <a:pPr fontAlgn="base"/>
            <a:r>
              <a:rPr lang="en-US" dirty="0"/>
              <a:t>From 1960-2016.</a:t>
            </a:r>
          </a:p>
          <a:p>
            <a:pPr>
              <a:spcBef>
                <a:spcPts val="600"/>
              </a:spcBef>
              <a:buSzPct val="100000"/>
            </a:pPr>
            <a:endParaRPr lang="en-US" dirty="0">
              <a:solidFill>
                <a:srgbClr val="313131"/>
              </a:solidFill>
            </a:endParaRPr>
          </a:p>
        </p:txBody>
      </p:sp>
    </p:spTree>
    <p:extLst>
      <p:ext uri="{BB962C8B-B14F-4D97-AF65-F5344CB8AC3E}">
        <p14:creationId xmlns:p14="http://schemas.microsoft.com/office/powerpoint/2010/main" val="3795196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A245CC-0506-4839-B350-3F592F9BFB2A}"/>
              </a:ext>
            </a:extLst>
          </p:cNvPr>
          <p:cNvSpPr>
            <a:spLocks noGrp="1"/>
          </p:cNvSpPr>
          <p:nvPr>
            <p:ph type="body" sz="quarter" idx="13"/>
          </p:nvPr>
        </p:nvSpPr>
        <p:spPr/>
        <p:txBody>
          <a:bodyPr/>
          <a:lstStyle/>
          <a:p>
            <a:pPr>
              <a:lnSpc>
                <a:spcPct val="200000"/>
              </a:lnSpc>
            </a:pPr>
            <a:r>
              <a:rPr lang="en-US" sz="2800" dirty="0"/>
              <a:t>target variable and low income countries</a:t>
            </a:r>
          </a:p>
        </p:txBody>
      </p:sp>
      <p:sp>
        <p:nvSpPr>
          <p:cNvPr id="6" name="Title 5">
            <a:extLst>
              <a:ext uri="{FF2B5EF4-FFF2-40B4-BE49-F238E27FC236}">
                <a16:creationId xmlns:a16="http://schemas.microsoft.com/office/drawing/2014/main" id="{6C0B6C27-58A3-4FCC-8A2C-40C82CCB42B1}"/>
              </a:ext>
            </a:extLst>
          </p:cNvPr>
          <p:cNvSpPr>
            <a:spLocks noGrp="1"/>
          </p:cNvSpPr>
          <p:nvPr>
            <p:ph type="title"/>
          </p:nvPr>
        </p:nvSpPr>
        <p:spPr>
          <a:xfrm>
            <a:off x="215957" y="306872"/>
            <a:ext cx="8352000" cy="355917"/>
          </a:xfrm>
        </p:spPr>
        <p:txBody>
          <a:bodyPr/>
          <a:lstStyle/>
          <a:p>
            <a:r>
              <a:rPr lang="en-US" dirty="0"/>
              <a:t> 3. Data cleaning &amp; preparation for modeling</a:t>
            </a:r>
          </a:p>
        </p:txBody>
      </p:sp>
      <p:sp>
        <p:nvSpPr>
          <p:cNvPr id="7" name="TextBox 6">
            <a:extLst>
              <a:ext uri="{FF2B5EF4-FFF2-40B4-BE49-F238E27FC236}">
                <a16:creationId xmlns:a16="http://schemas.microsoft.com/office/drawing/2014/main" id="{87A1A7A6-174D-4E20-B78F-C754BF0D89D0}"/>
              </a:ext>
            </a:extLst>
          </p:cNvPr>
          <p:cNvSpPr txBox="1"/>
          <p:nvPr/>
        </p:nvSpPr>
        <p:spPr>
          <a:xfrm>
            <a:off x="463778" y="1630311"/>
            <a:ext cx="7765822" cy="4447371"/>
          </a:xfrm>
          <a:prstGeom prst="rect">
            <a:avLst/>
          </a:prstGeom>
          <a:noFill/>
        </p:spPr>
        <p:txBody>
          <a:bodyPr wrap="square" lIns="0" tIns="0" rIns="0" bIns="0" rtlCol="0">
            <a:spAutoFit/>
          </a:bodyPr>
          <a:lstStyle/>
          <a:p>
            <a:pPr>
              <a:spcBef>
                <a:spcPts val="600"/>
              </a:spcBef>
              <a:buSzPct val="100000"/>
            </a:pPr>
            <a:r>
              <a:rPr lang="en-US" sz="1600" b="1" dirty="0"/>
              <a:t>INF_MORT_TREND:</a:t>
            </a:r>
          </a:p>
          <a:p>
            <a:pPr>
              <a:spcBef>
                <a:spcPts val="600"/>
              </a:spcBef>
              <a:buSzPct val="100000"/>
            </a:pPr>
            <a:r>
              <a:rPr lang="en-US" sz="1600" dirty="0"/>
              <a:t>Yearly difference in infant mortality per country: </a:t>
            </a:r>
          </a:p>
          <a:p>
            <a:pPr>
              <a:spcBef>
                <a:spcPts val="600"/>
              </a:spcBef>
              <a:buSzPct val="100000"/>
            </a:pPr>
            <a:r>
              <a:rPr lang="en-US" sz="1600" dirty="0"/>
              <a:t>down= 0, up=1</a:t>
            </a:r>
          </a:p>
          <a:p>
            <a:pPr>
              <a:spcBef>
                <a:spcPts val="600"/>
              </a:spcBef>
              <a:buSzPct val="100000"/>
            </a:pPr>
            <a:r>
              <a:rPr lang="en-US" sz="1600" dirty="0"/>
              <a:t>0 = 13904, 1= 544</a:t>
            </a:r>
          </a:p>
          <a:p>
            <a:pPr>
              <a:spcBef>
                <a:spcPts val="600"/>
              </a:spcBef>
              <a:buSzPct val="100000"/>
            </a:pPr>
            <a:endParaRPr lang="en-US" sz="1600" dirty="0"/>
          </a:p>
          <a:p>
            <a:pPr>
              <a:spcBef>
                <a:spcPts val="600"/>
              </a:spcBef>
              <a:buSzPct val="100000"/>
            </a:pPr>
            <a:r>
              <a:rPr lang="en-US" sz="1600" b="1" dirty="0"/>
              <a:t>NY.GNP.PCAP.CD: </a:t>
            </a:r>
          </a:p>
          <a:p>
            <a:pPr>
              <a:spcBef>
                <a:spcPts val="600"/>
              </a:spcBef>
              <a:buSzPct val="100000"/>
            </a:pPr>
            <a:r>
              <a:rPr lang="en-US" sz="1600" dirty="0"/>
              <a:t>GNI per capita in US$</a:t>
            </a:r>
          </a:p>
          <a:p>
            <a:pPr>
              <a:spcBef>
                <a:spcPts val="600"/>
              </a:spcBef>
              <a:buSzPct val="100000"/>
            </a:pPr>
            <a:r>
              <a:rPr lang="en-US" sz="1600" dirty="0"/>
              <a:t>0 = 7464, 1= 313 =&gt; 4%</a:t>
            </a:r>
          </a:p>
          <a:p>
            <a:pPr>
              <a:spcBef>
                <a:spcPts val="600"/>
              </a:spcBef>
              <a:buSzPct val="100000"/>
            </a:pPr>
            <a:endParaRPr lang="en-US" dirty="0"/>
          </a:p>
          <a:p>
            <a:pPr>
              <a:spcBef>
                <a:spcPts val="600"/>
              </a:spcBef>
              <a:buSzPct val="100000"/>
            </a:pPr>
            <a:endParaRPr lang="en-US" sz="2400" b="1" dirty="0">
              <a:solidFill>
                <a:schemeClr val="bg1">
                  <a:lumMod val="50000"/>
                </a:schemeClr>
              </a:solidFill>
            </a:endParaRPr>
          </a:p>
          <a:p>
            <a:pPr>
              <a:spcBef>
                <a:spcPts val="600"/>
              </a:spcBef>
              <a:buSzPct val="100000"/>
            </a:pPr>
            <a:br>
              <a:rPr lang="en-US" sz="2400" b="1" dirty="0">
                <a:solidFill>
                  <a:schemeClr val="bg1">
                    <a:lumMod val="50000"/>
                  </a:schemeClr>
                </a:solidFill>
              </a:rPr>
            </a:br>
            <a:endParaRPr lang="en-US" dirty="0">
              <a:solidFill>
                <a:srgbClr val="313131"/>
              </a:solidFill>
            </a:endParaRPr>
          </a:p>
          <a:p>
            <a:pPr>
              <a:spcBef>
                <a:spcPts val="600"/>
              </a:spcBef>
              <a:buSzPct val="100000"/>
            </a:pPr>
            <a:endParaRPr lang="en-US" dirty="0">
              <a:solidFill>
                <a:srgbClr val="313131"/>
              </a:solidFill>
            </a:endParaRPr>
          </a:p>
        </p:txBody>
      </p:sp>
      <p:pic>
        <p:nvPicPr>
          <p:cNvPr id="8" name="Picture 7">
            <a:extLst>
              <a:ext uri="{FF2B5EF4-FFF2-40B4-BE49-F238E27FC236}">
                <a16:creationId xmlns:a16="http://schemas.microsoft.com/office/drawing/2014/main" id="{B963A83E-B582-48E5-899F-4309ADD24464}"/>
              </a:ext>
            </a:extLst>
          </p:cNvPr>
          <p:cNvPicPr>
            <a:picLocks noChangeAspect="1"/>
          </p:cNvPicPr>
          <p:nvPr/>
        </p:nvPicPr>
        <p:blipFill>
          <a:blip r:embed="rId7"/>
          <a:stretch>
            <a:fillRect/>
          </a:stretch>
        </p:blipFill>
        <p:spPr>
          <a:xfrm>
            <a:off x="209672" y="4415650"/>
            <a:ext cx="3576658" cy="2246769"/>
          </a:xfrm>
          <a:prstGeom prst="rect">
            <a:avLst/>
          </a:prstGeom>
        </p:spPr>
      </p:pic>
      <p:sp>
        <p:nvSpPr>
          <p:cNvPr id="9" name="TextBox 8">
            <a:extLst>
              <a:ext uri="{FF2B5EF4-FFF2-40B4-BE49-F238E27FC236}">
                <a16:creationId xmlns:a16="http://schemas.microsoft.com/office/drawing/2014/main" id="{9FAE1945-81FF-4A6D-BCB8-244E54454376}"/>
              </a:ext>
            </a:extLst>
          </p:cNvPr>
          <p:cNvSpPr txBox="1"/>
          <p:nvPr/>
        </p:nvSpPr>
        <p:spPr>
          <a:xfrm>
            <a:off x="1644585" y="4199802"/>
            <a:ext cx="4259179" cy="276999"/>
          </a:xfrm>
          <a:prstGeom prst="rect">
            <a:avLst/>
          </a:prstGeom>
          <a:noFill/>
        </p:spPr>
        <p:txBody>
          <a:bodyPr wrap="none" lIns="0" tIns="0" rIns="0" bIns="0" rtlCol="0">
            <a:spAutoFit/>
          </a:bodyPr>
          <a:lstStyle/>
          <a:p>
            <a:pPr>
              <a:spcBef>
                <a:spcPts val="600"/>
              </a:spcBef>
              <a:buSzPct val="100000"/>
            </a:pPr>
            <a:r>
              <a:rPr lang="en-US" dirty="0">
                <a:solidFill>
                  <a:srgbClr val="313131"/>
                </a:solidFill>
              </a:rPr>
              <a:t>Before				After</a:t>
            </a:r>
          </a:p>
        </p:txBody>
      </p:sp>
      <p:pic>
        <p:nvPicPr>
          <p:cNvPr id="10" name="Picture 9">
            <a:extLst>
              <a:ext uri="{FF2B5EF4-FFF2-40B4-BE49-F238E27FC236}">
                <a16:creationId xmlns:a16="http://schemas.microsoft.com/office/drawing/2014/main" id="{FE14011F-BE36-4932-B68F-E49B282D5C3F}"/>
              </a:ext>
            </a:extLst>
          </p:cNvPr>
          <p:cNvPicPr>
            <a:picLocks noChangeAspect="1"/>
          </p:cNvPicPr>
          <p:nvPr/>
        </p:nvPicPr>
        <p:blipFill rotWithShape="1">
          <a:blip r:embed="rId8"/>
          <a:srcRect t="14924"/>
          <a:stretch/>
        </p:blipFill>
        <p:spPr>
          <a:xfrm>
            <a:off x="3582185" y="4415649"/>
            <a:ext cx="3748129" cy="2246769"/>
          </a:xfrm>
          <a:prstGeom prst="rect">
            <a:avLst/>
          </a:prstGeom>
        </p:spPr>
      </p:pic>
      <p:sp>
        <p:nvSpPr>
          <p:cNvPr id="20" name="Freeform 3">
            <a:extLst>
              <a:ext uri="{FF2B5EF4-FFF2-40B4-BE49-F238E27FC236}">
                <a16:creationId xmlns:a16="http://schemas.microsoft.com/office/drawing/2014/main" id="{D97B0EC1-EF72-4696-A10B-EC540DCA3241}"/>
              </a:ext>
            </a:extLst>
          </p:cNvPr>
          <p:cNvSpPr>
            <a:spLocks/>
          </p:cNvSpPr>
          <p:nvPr/>
        </p:nvSpPr>
        <p:spPr bwMode="gray">
          <a:xfrm>
            <a:off x="7496231" y="2022712"/>
            <a:ext cx="1445317" cy="3012294"/>
          </a:xfrm>
          <a:custGeom>
            <a:avLst/>
            <a:gdLst>
              <a:gd name="T0" fmla="*/ 2147483647 w 2634"/>
              <a:gd name="T1" fmla="*/ 2147483647 h 2443"/>
              <a:gd name="T2" fmla="*/ 2147483647 w 2634"/>
              <a:gd name="T3" fmla="*/ 2147483647 h 2443"/>
              <a:gd name="T4" fmla="*/ 2147483647 w 2634"/>
              <a:gd name="T5" fmla="*/ 2147483647 h 2443"/>
              <a:gd name="T6" fmla="*/ 2147483647 w 2634"/>
              <a:gd name="T7" fmla="*/ 2147483647 h 2443"/>
              <a:gd name="T8" fmla="*/ 2147483647 w 2634"/>
              <a:gd name="T9" fmla="*/ 2147483647 h 2443"/>
              <a:gd name="T10" fmla="*/ 2147483647 w 2634"/>
              <a:gd name="T11" fmla="*/ 0 h 2443"/>
              <a:gd name="T12" fmla="*/ 0 w 2634"/>
              <a:gd name="T13" fmla="*/ 0 h 2443"/>
              <a:gd name="T14" fmla="*/ 2147483647 w 2634"/>
              <a:gd name="T15" fmla="*/ 2147483647 h 2443"/>
              <a:gd name="T16" fmla="*/ 0 60000 65536"/>
              <a:gd name="T17" fmla="*/ 0 60000 65536"/>
              <a:gd name="T18" fmla="*/ 0 60000 65536"/>
              <a:gd name="T19" fmla="*/ 0 60000 65536"/>
              <a:gd name="T20" fmla="*/ 0 60000 65536"/>
              <a:gd name="T21" fmla="*/ 0 60000 65536"/>
              <a:gd name="T22" fmla="*/ 0 60000 65536"/>
              <a:gd name="T23" fmla="*/ 0 60000 65536"/>
              <a:gd name="T24" fmla="*/ 0 w 2634"/>
              <a:gd name="T25" fmla="*/ 0 h 2443"/>
              <a:gd name="T26" fmla="*/ 2634 w 2634"/>
              <a:gd name="T27" fmla="*/ 2443 h 24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4" h="2443">
                <a:moveTo>
                  <a:pt x="791" y="2042"/>
                </a:moveTo>
                <a:lnTo>
                  <a:pt x="495" y="2042"/>
                </a:lnTo>
                <a:lnTo>
                  <a:pt x="1318" y="2443"/>
                </a:lnTo>
                <a:lnTo>
                  <a:pt x="2141" y="2042"/>
                </a:lnTo>
                <a:lnTo>
                  <a:pt x="1799" y="2042"/>
                </a:lnTo>
                <a:lnTo>
                  <a:pt x="2634" y="0"/>
                </a:lnTo>
                <a:lnTo>
                  <a:pt x="0" y="0"/>
                </a:lnTo>
                <a:lnTo>
                  <a:pt x="791" y="2042"/>
                </a:lnTo>
                <a:close/>
              </a:path>
            </a:pathLst>
          </a:custGeom>
          <a:solidFill>
            <a:schemeClr val="accent3"/>
          </a:solidFill>
          <a:ln w="9525" cap="rnd">
            <a:noFill/>
            <a:round/>
            <a:headEnd/>
            <a:tailEnd/>
          </a:ln>
        </p:spPr>
        <p:txBody>
          <a:bodyPr lIns="36000" tIns="36000" rIns="36000" bIns="36000"/>
          <a:lstStyle/>
          <a:p>
            <a:pPr>
              <a:defRPr/>
            </a:pPr>
            <a:endParaRPr lang="en-US" dirty="0"/>
          </a:p>
        </p:txBody>
      </p:sp>
      <p:sp>
        <p:nvSpPr>
          <p:cNvPr id="21" name="Rectangle 4">
            <a:extLst>
              <a:ext uri="{FF2B5EF4-FFF2-40B4-BE49-F238E27FC236}">
                <a16:creationId xmlns:a16="http://schemas.microsoft.com/office/drawing/2014/main" id="{B3E83DB1-3D59-46E6-BEB8-726387BA6B5B}"/>
              </a:ext>
            </a:extLst>
          </p:cNvPr>
          <p:cNvSpPr>
            <a:spLocks noChangeArrowheads="1"/>
          </p:cNvSpPr>
          <p:nvPr/>
        </p:nvSpPr>
        <p:spPr bwMode="gray">
          <a:xfrm>
            <a:off x="7462070" y="3083038"/>
            <a:ext cx="1447066" cy="119626"/>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22" name="Rectangle 5">
            <a:extLst>
              <a:ext uri="{FF2B5EF4-FFF2-40B4-BE49-F238E27FC236}">
                <a16:creationId xmlns:a16="http://schemas.microsoft.com/office/drawing/2014/main" id="{A0C496F5-B0AB-483A-A711-751E59A8FE9F}"/>
              </a:ext>
            </a:extLst>
          </p:cNvPr>
          <p:cNvSpPr>
            <a:spLocks noChangeArrowheads="1"/>
          </p:cNvSpPr>
          <p:nvPr/>
        </p:nvSpPr>
        <p:spPr bwMode="gray">
          <a:xfrm>
            <a:off x="7462070" y="2466439"/>
            <a:ext cx="1447066" cy="120505"/>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23" name="Rectangle 6">
            <a:extLst>
              <a:ext uri="{FF2B5EF4-FFF2-40B4-BE49-F238E27FC236}">
                <a16:creationId xmlns:a16="http://schemas.microsoft.com/office/drawing/2014/main" id="{04A80717-C55D-4DBB-BC43-DDEA69915824}"/>
              </a:ext>
            </a:extLst>
          </p:cNvPr>
          <p:cNvSpPr>
            <a:spLocks noChangeArrowheads="1"/>
          </p:cNvSpPr>
          <p:nvPr>
            <p:custDataLst>
              <p:tags r:id="rId1"/>
            </p:custDataLst>
          </p:nvPr>
        </p:nvSpPr>
        <p:spPr bwMode="gray">
          <a:xfrm>
            <a:off x="7703258" y="2168276"/>
            <a:ext cx="1031261" cy="160813"/>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14448, 359</a:t>
            </a:r>
          </a:p>
        </p:txBody>
      </p:sp>
      <p:sp>
        <p:nvSpPr>
          <p:cNvPr id="24" name="Rectangle 7">
            <a:extLst>
              <a:ext uri="{FF2B5EF4-FFF2-40B4-BE49-F238E27FC236}">
                <a16:creationId xmlns:a16="http://schemas.microsoft.com/office/drawing/2014/main" id="{B2106878-14FA-47DD-AE05-D1A7B1D31997}"/>
              </a:ext>
            </a:extLst>
          </p:cNvPr>
          <p:cNvSpPr>
            <a:spLocks noChangeArrowheads="1"/>
          </p:cNvSpPr>
          <p:nvPr>
            <p:custDataLst>
              <p:tags r:id="rId2"/>
            </p:custDataLst>
          </p:nvPr>
        </p:nvSpPr>
        <p:spPr bwMode="gray">
          <a:xfrm>
            <a:off x="7789970" y="2765374"/>
            <a:ext cx="857840" cy="160813"/>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7777, 359</a:t>
            </a:r>
          </a:p>
        </p:txBody>
      </p:sp>
      <p:sp>
        <p:nvSpPr>
          <p:cNvPr id="25" name="TextBox 24">
            <a:extLst>
              <a:ext uri="{FF2B5EF4-FFF2-40B4-BE49-F238E27FC236}">
                <a16:creationId xmlns:a16="http://schemas.microsoft.com/office/drawing/2014/main" id="{1B55CD71-BFD6-495B-8500-E655E13069F3}"/>
              </a:ext>
            </a:extLst>
          </p:cNvPr>
          <p:cNvSpPr txBox="1"/>
          <p:nvPr/>
        </p:nvSpPr>
        <p:spPr>
          <a:xfrm>
            <a:off x="7494483" y="1545996"/>
            <a:ext cx="1447066" cy="276999"/>
          </a:xfrm>
          <a:prstGeom prst="rect">
            <a:avLst/>
          </a:prstGeom>
          <a:noFill/>
        </p:spPr>
        <p:txBody>
          <a:bodyPr wrap="square" lIns="0" tIns="0" rIns="0" bIns="0" rtlCol="0">
            <a:spAutoFit/>
          </a:bodyPr>
          <a:lstStyle/>
          <a:p>
            <a:pPr>
              <a:spcBef>
                <a:spcPts val="600"/>
              </a:spcBef>
              <a:buSzPct val="100000"/>
            </a:pPr>
            <a:r>
              <a:rPr lang="en-US" dirty="0">
                <a:solidFill>
                  <a:schemeClr val="bg1">
                    <a:lumMod val="65000"/>
                  </a:schemeClr>
                </a:solidFill>
              </a:rPr>
              <a:t>data shape</a:t>
            </a:r>
          </a:p>
        </p:txBody>
      </p:sp>
      <p:sp>
        <p:nvSpPr>
          <p:cNvPr id="26" name="Rectangle 7">
            <a:extLst>
              <a:ext uri="{FF2B5EF4-FFF2-40B4-BE49-F238E27FC236}">
                <a16:creationId xmlns:a16="http://schemas.microsoft.com/office/drawing/2014/main" id="{47A173C2-9F94-420F-9572-50926BA53022}"/>
              </a:ext>
            </a:extLst>
          </p:cNvPr>
          <p:cNvSpPr>
            <a:spLocks noChangeArrowheads="1"/>
          </p:cNvSpPr>
          <p:nvPr>
            <p:custDataLst>
              <p:tags r:id="rId3"/>
            </p:custDataLst>
          </p:nvPr>
        </p:nvSpPr>
        <p:spPr bwMode="gray">
          <a:xfrm>
            <a:off x="7789095" y="3243492"/>
            <a:ext cx="857840" cy="457048"/>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1008,</a:t>
            </a:r>
          </a:p>
          <a:p>
            <a:pPr algn="ctr" defTabSz="787400">
              <a:lnSpc>
                <a:spcPct val="95000"/>
              </a:lnSpc>
              <a:spcBef>
                <a:spcPct val="80000"/>
              </a:spcBef>
            </a:pPr>
            <a:r>
              <a:rPr lang="en-US" sz="1100" dirty="0">
                <a:solidFill>
                  <a:schemeClr val="bg1"/>
                </a:solidFill>
              </a:rPr>
              <a:t> 350</a:t>
            </a:r>
          </a:p>
        </p:txBody>
      </p:sp>
      <p:sp>
        <p:nvSpPr>
          <p:cNvPr id="27" name="Rectangle 4">
            <a:extLst>
              <a:ext uri="{FF2B5EF4-FFF2-40B4-BE49-F238E27FC236}">
                <a16:creationId xmlns:a16="http://schemas.microsoft.com/office/drawing/2014/main" id="{5F417A1D-2A91-412E-B7DD-0AACBBFCF987}"/>
              </a:ext>
            </a:extLst>
          </p:cNvPr>
          <p:cNvSpPr>
            <a:spLocks noChangeArrowheads="1"/>
          </p:cNvSpPr>
          <p:nvPr/>
        </p:nvSpPr>
        <p:spPr bwMode="gray">
          <a:xfrm>
            <a:off x="7494482" y="3725333"/>
            <a:ext cx="1447066" cy="119626"/>
          </a:xfrm>
          <a:prstGeom prst="rect">
            <a:avLst/>
          </a:prstGeom>
          <a:solidFill>
            <a:schemeClr val="bg2"/>
          </a:solidFill>
          <a:ln w="9525">
            <a:noFill/>
            <a:miter lim="800000"/>
            <a:headEnd/>
            <a:tailEnd/>
          </a:ln>
        </p:spPr>
        <p:txBody>
          <a:bodyPr wrap="none" lIns="36000" tIns="36000" rIns="36000" bIns="36000" anchor="ctr"/>
          <a:lstStyle/>
          <a:p>
            <a:pPr algn="ctr"/>
            <a:endParaRPr lang="en-US" dirty="0"/>
          </a:p>
        </p:txBody>
      </p:sp>
      <p:sp>
        <p:nvSpPr>
          <p:cNvPr id="28" name="Rectangle 7">
            <a:extLst>
              <a:ext uri="{FF2B5EF4-FFF2-40B4-BE49-F238E27FC236}">
                <a16:creationId xmlns:a16="http://schemas.microsoft.com/office/drawing/2014/main" id="{E65C63B3-0835-4634-8408-39F907A892EB}"/>
              </a:ext>
            </a:extLst>
          </p:cNvPr>
          <p:cNvSpPr>
            <a:spLocks noChangeArrowheads="1"/>
          </p:cNvSpPr>
          <p:nvPr>
            <p:custDataLst>
              <p:tags r:id="rId4"/>
            </p:custDataLst>
          </p:nvPr>
        </p:nvSpPr>
        <p:spPr bwMode="gray">
          <a:xfrm>
            <a:off x="7789095" y="3938574"/>
            <a:ext cx="857840" cy="457048"/>
          </a:xfrm>
          <a:prstGeom prst="rect">
            <a:avLst/>
          </a:prstGeom>
          <a:noFill/>
          <a:ln w="9525">
            <a:noFill/>
            <a:miter lim="800000"/>
            <a:headEnd/>
            <a:tailEnd/>
          </a:ln>
        </p:spPr>
        <p:txBody>
          <a:bodyPr wrap="square" lIns="0" tIns="0" rIns="0" bIns="0" anchor="ctr" anchorCtr="0">
            <a:spAutoFit/>
          </a:bodyPr>
          <a:lstStyle/>
          <a:p>
            <a:pPr algn="ctr" defTabSz="787400">
              <a:lnSpc>
                <a:spcPct val="95000"/>
              </a:lnSpc>
              <a:spcBef>
                <a:spcPct val="80000"/>
              </a:spcBef>
            </a:pPr>
            <a:r>
              <a:rPr lang="en-US" sz="1100" dirty="0">
                <a:solidFill>
                  <a:schemeClr val="bg1"/>
                </a:solidFill>
              </a:rPr>
              <a:t>323,</a:t>
            </a:r>
          </a:p>
          <a:p>
            <a:pPr algn="ctr" defTabSz="787400">
              <a:lnSpc>
                <a:spcPct val="95000"/>
              </a:lnSpc>
              <a:spcBef>
                <a:spcPct val="80000"/>
              </a:spcBef>
            </a:pPr>
            <a:r>
              <a:rPr lang="en-US" sz="1100" dirty="0">
                <a:solidFill>
                  <a:schemeClr val="bg1"/>
                </a:solidFill>
              </a:rPr>
              <a:t>9</a:t>
            </a:r>
          </a:p>
        </p:txBody>
      </p:sp>
      <p:sp>
        <p:nvSpPr>
          <p:cNvPr id="38" name="Rectangle 37">
            <a:extLst>
              <a:ext uri="{FF2B5EF4-FFF2-40B4-BE49-F238E27FC236}">
                <a16:creationId xmlns:a16="http://schemas.microsoft.com/office/drawing/2014/main" id="{4AF875DA-BAAD-4672-98F9-3866D02FEEC7}"/>
              </a:ext>
            </a:extLst>
          </p:cNvPr>
          <p:cNvSpPr/>
          <p:nvPr/>
        </p:nvSpPr>
        <p:spPr bwMode="gray">
          <a:xfrm>
            <a:off x="7171571" y="3079365"/>
            <a:ext cx="1981200" cy="2246769"/>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9" name="Rectangle 38">
            <a:extLst>
              <a:ext uri="{FF2B5EF4-FFF2-40B4-BE49-F238E27FC236}">
                <a16:creationId xmlns:a16="http://schemas.microsoft.com/office/drawing/2014/main" id="{8CEDE657-909C-4265-89D8-F23B503CDE24}"/>
              </a:ext>
            </a:extLst>
          </p:cNvPr>
          <p:cNvSpPr/>
          <p:nvPr/>
        </p:nvSpPr>
        <p:spPr bwMode="gray">
          <a:xfrm flipV="1">
            <a:off x="7184271" y="2466440"/>
            <a:ext cx="1981200" cy="790578"/>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c</a:t>
            </a:r>
          </a:p>
        </p:txBody>
      </p:sp>
    </p:spTree>
    <p:extLst>
      <p:ext uri="{BB962C8B-B14F-4D97-AF65-F5344CB8AC3E}">
        <p14:creationId xmlns:p14="http://schemas.microsoft.com/office/powerpoint/2010/main" val="3599247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11.xml><?xml version="1.0" encoding="utf-8"?>
<p:tagLst xmlns:a="http://schemas.openxmlformats.org/drawingml/2006/main" xmlns:r="http://schemas.openxmlformats.org/officeDocument/2006/relationships" xmlns:p="http://schemas.openxmlformats.org/presentationml/2006/main">
  <p:tag name="TOP" val=" 207"/>
  <p:tag name="LEFT" val=" 143.875"/>
</p:tagLst>
</file>

<file path=ppt/tags/tag12.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13.xml><?xml version="1.0" encoding="utf-8"?>
<p:tagLst xmlns:a="http://schemas.openxmlformats.org/drawingml/2006/main" xmlns:r="http://schemas.openxmlformats.org/officeDocument/2006/relationships" xmlns:p="http://schemas.openxmlformats.org/presentationml/2006/main">
  <p:tag name="TOP" val=" 207"/>
  <p:tag name="LEFT" val=" 143.875"/>
</p:tagLst>
</file>

<file path=ppt/tags/tag14.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15.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16.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17.xml><?xml version="1.0" encoding="utf-8"?>
<p:tagLst xmlns:a="http://schemas.openxmlformats.org/drawingml/2006/main" xmlns:r="http://schemas.openxmlformats.org/officeDocument/2006/relationships" xmlns:p="http://schemas.openxmlformats.org/presentationml/2006/main">
  <p:tag name="TOP" val=" 207"/>
  <p:tag name="LEFT" val=" 143.875"/>
</p:tagLst>
</file>

<file path=ppt/tags/tag18.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19.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3.xml><?xml version="1.0" encoding="utf-8"?>
<p:tagLst xmlns:a="http://schemas.openxmlformats.org/drawingml/2006/main" xmlns:r="http://schemas.openxmlformats.org/officeDocument/2006/relationships" xmlns:p="http://schemas.openxmlformats.org/presentationml/2006/main">
  <p:tag name="TOP" val=" 207"/>
  <p:tag name="LEFT" val=" 143.875"/>
</p:tagLst>
</file>

<file path=ppt/tags/tag4.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5.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6.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7.xml><?xml version="1.0" encoding="utf-8"?>
<p:tagLst xmlns:a="http://schemas.openxmlformats.org/drawingml/2006/main" xmlns:r="http://schemas.openxmlformats.org/officeDocument/2006/relationships" xmlns:p="http://schemas.openxmlformats.org/presentationml/2006/main">
  <p:tag name="TOP" val=" 207"/>
  <p:tag name="LEFT" val=" 143.875"/>
</p:tagLst>
</file>

<file path=ppt/tags/tag8.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9.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heme/theme1.xml><?xml version="1.0" encoding="utf-8"?>
<a:theme xmlns:a="http://schemas.openxmlformats.org/drawingml/2006/main" name="Deloitte_US_Onscreen">
  <a:themeElements>
    <a:clrScheme name="Deloitte global">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Timesaver.pptx" id="{C44457CD-0F61-45BB-A5E7-2D0D831E2CEB}" vid="{5401AB8D-CE00-46C4-BAFD-DDE3505937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8714858C28C3744A3319DF01ABB9D87" ma:contentTypeVersion="0" ma:contentTypeDescription="Create a new document." ma:contentTypeScope="" ma:versionID="3e1282df116d141da79bed4bb872743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CFE51-B53E-430F-B594-353A9202FFF4}">
  <ds:schemaRefs>
    <ds:schemaRef ds:uri="http://schemas.microsoft.com/sharepoint/v3/contenttype/forms"/>
  </ds:schemaRefs>
</ds:datastoreItem>
</file>

<file path=customXml/itemProps2.xml><?xml version="1.0" encoding="utf-8"?>
<ds:datastoreItem xmlns:ds="http://schemas.openxmlformats.org/officeDocument/2006/customXml" ds:itemID="{BB1EC3EA-74AF-4C2C-99E2-BAE2118DB3C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27F7F27-1D76-40CE-81ED-9009976EB7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Deloitte_4_3_Timesaver</Template>
  <TotalTime>5312</TotalTime>
  <Words>1989</Words>
  <Application>Microsoft Office PowerPoint</Application>
  <PresentationFormat>On-screen Show (4:3)</PresentationFormat>
  <Paragraphs>235</Paragraphs>
  <Slides>20</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Open Sans</vt:lpstr>
      <vt:lpstr>Verdana</vt:lpstr>
      <vt:lpstr>Wingdings 2</vt:lpstr>
      <vt:lpstr>Deloitte_US_Onscreen</vt:lpstr>
      <vt:lpstr>think-cell Slide</vt:lpstr>
      <vt:lpstr>How to reduce infant mortality? </vt:lpstr>
      <vt:lpstr>How to reduce infant mortality? </vt:lpstr>
      <vt:lpstr>1. Introduction to the problem</vt:lpstr>
      <vt:lpstr>1. Introduction to the problem</vt:lpstr>
      <vt:lpstr>1. Introduction to the problem</vt:lpstr>
      <vt:lpstr>1. Introduction to the problem</vt:lpstr>
      <vt:lpstr>1. Introduction to the problem</vt:lpstr>
      <vt:lpstr>2. Dataset</vt:lpstr>
      <vt:lpstr> 3. Data cleaning &amp; preparation for modeling</vt:lpstr>
      <vt:lpstr> 3. Data cleaning &amp; preparation for modeling</vt:lpstr>
      <vt:lpstr> 3. Data cleaning &amp; preparation for modeling</vt:lpstr>
      <vt:lpstr> 3. Data cleaning &amp; preparation for modeling</vt:lpstr>
      <vt:lpstr> 3. Data cleaning &amp; preparation for modeling</vt:lpstr>
      <vt:lpstr>4. Classification </vt:lpstr>
      <vt:lpstr>4. Classification </vt:lpstr>
      <vt:lpstr>4. Classification </vt:lpstr>
      <vt:lpstr>5. Model improvements</vt:lpstr>
      <vt:lpstr>6. Results &amp; Discussion</vt:lpstr>
      <vt:lpstr>6. Results &amp; Discussion</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Timesaver</dc:title>
  <dc:creator>Stocklossa, Robert (DE - Duesseldorf)</dc:creator>
  <cp:lastModifiedBy>Christian Ruecker</cp:lastModifiedBy>
  <cp:revision>117</cp:revision>
  <cp:lastPrinted>2018-08-21T01:31:24Z</cp:lastPrinted>
  <dcterms:created xsi:type="dcterms:W3CDTF">2017-08-14T14:08:53Z</dcterms:created>
  <dcterms:modified xsi:type="dcterms:W3CDTF">2018-08-31T02:20:22Z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0x010100A8714858C28C3744A3319DF01ABB9D87</vt:lpwstr>
  </property>
</Properties>
</file>