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80" r:id="rId4"/>
    <p:sldId id="286" r:id="rId5"/>
    <p:sldId id="278" r:id="rId6"/>
    <p:sldId id="261" r:id="rId7"/>
    <p:sldId id="287" r:id="rId8"/>
    <p:sldId id="288" r:id="rId9"/>
    <p:sldId id="291" r:id="rId10"/>
    <p:sldId id="292" r:id="rId11"/>
    <p:sldId id="293" r:id="rId12"/>
    <p:sldId id="295" r:id="rId13"/>
    <p:sldId id="297" r:id="rId14"/>
    <p:sldId id="300" r:id="rId15"/>
    <p:sldId id="301" r:id="rId16"/>
    <p:sldId id="302" r:id="rId17"/>
    <p:sldId id="303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146C6E"/>
    <a:srgbClr val="1E9FA2"/>
    <a:srgbClr val="FF6565"/>
    <a:srgbClr val="FF9999"/>
    <a:srgbClr val="F78E03"/>
    <a:srgbClr val="990033"/>
    <a:srgbClr val="FF9900"/>
    <a:srgbClr val="C18E0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7484" autoAdjust="0"/>
  </p:normalViewPr>
  <p:slideViewPr>
    <p:cSldViewPr snapToGrid="0">
      <p:cViewPr>
        <p:scale>
          <a:sx n="60" d="100"/>
          <a:sy n="60" d="100"/>
        </p:scale>
        <p:origin x="7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871F-ACCD-4A39-B269-1B0EF3A8E0D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DFB77-0058-483E-89D2-93B69764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ata_set" TargetMode="External"/><Relationship Id="rId4" Type="http://schemas.openxmlformats.org/officeDocument/2006/relationships/hyperlink" Target="https://en.wikipedia.org/wiki/Data_analysi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DFB77-0058-483E-89D2-93B69764F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s"/>
              </a:rPr>
              <a:t>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exploratory data analysis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 approach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analysis"/>
              </a:rPr>
              <a:t>analyzing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ata set"/>
              </a:rPr>
              <a:t>data 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summarize their main characteristics, often with visual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DFB77-0058-483E-89D2-93B69764F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DFB77-0058-483E-89D2-93B69764FF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DFB77-0058-483E-89D2-93B69764FF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8E98-9520-43C5-9FE8-ACE6167EA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BB33B-0F55-490D-9192-47EE5A7A6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C12-1D73-4B15-99A2-57C4713F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696A-7379-48AE-8ADC-07C868BB7F14}" type="datetime1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C0BF-D4EC-446B-977E-04DA5E55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5A8D-1A86-4100-BF1D-68E31C47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34327-42AB-46CC-901E-7CA7136E4BDE}"/>
              </a:ext>
            </a:extLst>
          </p:cNvPr>
          <p:cNvSpPr/>
          <p:nvPr userDrawn="1"/>
        </p:nvSpPr>
        <p:spPr>
          <a:xfrm>
            <a:off x="-1" y="0"/>
            <a:ext cx="12256655" cy="22998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sfu powerpoint template">
            <a:extLst>
              <a:ext uri="{FF2B5EF4-FFF2-40B4-BE49-F238E27FC236}">
                <a16:creationId xmlns:a16="http://schemas.microsoft.com/office/drawing/2014/main" id="{B499F2BB-A5EC-49E9-80B4-752F74DD7E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0365"/>
            <a:ext cx="8854784" cy="13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7703-C652-4AEE-A333-1A47B6E5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D34E1-C7E5-4F3C-9C9B-5C813602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F363-C295-48D7-AF06-DEECD3D3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8389-6F90-4470-B9E2-ABCC1979DC2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2649-961D-4A01-94C9-1DD66A94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E1FE-6DC3-426E-8773-4C04699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8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CDBCB-FB56-4A4A-BE46-21E82B62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2DF15-87D9-4F93-837F-75F7C94E9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9AE5-8274-480B-B742-E05915A8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6422-1E5E-462A-9573-212039152A69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772E-4378-4E91-8FEA-E93922B4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7264-3F5B-4BBD-BDFD-8D3AE583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75B1-1102-4D44-A066-9DAFA5DE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B443-1CE3-4522-BDE7-DF82468B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835D-3C0D-439F-89AB-61160142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D0BDDC6-667D-4EB4-A7B9-8B29535D8D50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FFE6-1819-447B-A625-883E10D5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98522"/>
            <a:ext cx="41148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EBEF-8F9A-4B4B-941A-B1FCBFAF5F31}"/>
              </a:ext>
            </a:extLst>
          </p:cNvPr>
          <p:cNvSpPr/>
          <p:nvPr userDrawn="1"/>
        </p:nvSpPr>
        <p:spPr>
          <a:xfrm>
            <a:off x="137652" y="98323"/>
            <a:ext cx="11887200" cy="6623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17404-1546-4256-82C6-E97178AFDF02}"/>
              </a:ext>
            </a:extLst>
          </p:cNvPr>
          <p:cNvSpPr/>
          <p:nvPr userDrawn="1"/>
        </p:nvSpPr>
        <p:spPr>
          <a:xfrm>
            <a:off x="216310" y="176981"/>
            <a:ext cx="11680722" cy="6449961"/>
          </a:xfrm>
          <a:prstGeom prst="roundRect">
            <a:avLst>
              <a:gd name="adj" fmla="val 4929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196FD-8B20-43C1-8CAA-EC4C0FACF8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7722" y="185738"/>
            <a:ext cx="2937694" cy="120342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09E9405-9F02-4384-934F-EC79934E197E}"/>
              </a:ext>
            </a:extLst>
          </p:cNvPr>
          <p:cNvSpPr/>
          <p:nvPr userDrawn="1"/>
        </p:nvSpPr>
        <p:spPr>
          <a:xfrm>
            <a:off x="11170920" y="5928688"/>
            <a:ext cx="640080" cy="6400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BDE8-8A14-480A-8C60-4066D91C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592" y="6073058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2E3FF1-FB72-410C-9D5B-BA8A9F0066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6BF1-B0AC-4EBA-9030-91E70294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A84F5-F282-4BE1-A6F8-DF5245A7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1B52-57E2-4CC3-B6A5-89EEEA9C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E9F5-6016-4AF1-A777-A8B52A72D339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B3DF-6424-4697-984B-C336F95A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C5D7-7621-4874-801C-FA730DE0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7520-C54D-49E5-A4D6-7EE18D34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B5D8-6DA8-4CF3-89A3-A3B02BE2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DF7A-8939-47A8-8EF8-339FC4AC2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D5B6A-DA33-4033-B827-B7EB32E2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C64C-AA7C-492C-85E0-0BAB8D1F2658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9F592-D51E-480C-B8FE-FC750A39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2AE3-9298-4194-A023-01AA5ED3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E7DF-7066-409C-9E8E-70DC1769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393E-BFB0-4F7B-AD7C-2A390D2D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FE5B0-7591-4DC5-A5A0-BA3600687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C810-15D6-4330-AE81-5B9FB0ACC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51F0A-95EC-4220-85FA-CA8F467D5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48ED9-FDB2-4F75-9417-60A0D141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DC9-3B19-49FF-81E8-29256E91A983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6ADA3-EAC7-4F49-B6E0-C394F7C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1DA28-AAEA-4B32-981F-BB8FA202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9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5265-8F38-4360-ACC2-D7708DD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5E66F-AF24-4F79-8CB2-E3B7A452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FAC3-2AA9-4FC5-B85C-8B0843F4F58E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C4C8B-56A5-44EA-8C87-F9B9D5C0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80CC-9A1C-4953-9774-494B382E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15EF5-DB48-4F7E-8D17-D5ECC29A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B029-5E1D-49C8-A153-D867D95B9BC6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14BB7-BC1B-4167-B07C-21BB82F3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BB75-AB4A-4D7E-9C2F-F1098BB3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3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B88-E1A2-4D98-B65C-E35A9FC4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98BB-CF5F-45AD-9BB3-5BDF735A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295A5-F922-4898-BB47-B50FB2C4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7849C-564A-4700-B13B-1F89CAF1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916-207C-41BB-A5AD-C0BB42301D91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648AC-B92F-4BAC-A72C-359E29B9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D779C-1D41-4115-A9EB-300E333A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0AC-2943-4217-913F-EF508ABF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A4C6E-936E-4DBA-B487-E7B4AA087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67B0F-E030-4F66-B551-4CFDEAE8F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D573-A209-447A-BFBA-BA52C33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651-D874-4201-A45B-F0FEBF0D4C63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7168A-4682-444A-A947-6BB6269E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C2F9-62E5-4224-8B44-33FD8245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63BDF-16A5-43B7-8BFE-A5E52E77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DB71-2C49-4DB1-A783-D2283339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7EAB-7013-4C5C-A357-9595129D9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BC36-A4ED-42A9-BAC2-06D5E0CD60A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BCD9-0AA8-4641-8F7A-ACEB527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Nafiseh Sedaghat- School of Computing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9808-A745-4E33-94D8-42EB52E2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3FF1-FB72-410C-9D5B-BA8A9F0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F43B-D8A7-4791-9D18-889399F5B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695" y="2049143"/>
            <a:ext cx="10138610" cy="2387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Introduction to Data Analysis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8A2CC-029A-4113-947D-DA0DD9137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083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Nafiseh Sedaghat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student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nf_sedaghat@sfu.ca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1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3C0-CB90-4F47-AF8E-BE51629F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3EE03-3266-48F8-9EF0-1E05085D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pic>
        <p:nvPicPr>
          <p:cNvPr id="6148" name="Picture 4" descr="https://upload.wikimedia.org/wikipedia/commons/e/e1/Tips-scat1.png">
            <a:extLst>
              <a:ext uri="{FF2B5EF4-FFF2-40B4-BE49-F238E27FC236}">
                <a16:creationId xmlns:a16="http://schemas.microsoft.com/office/drawing/2014/main" id="{6A99F268-82DB-4A83-BE1C-3DC73FF3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79" y="2001000"/>
            <a:ext cx="4117510" cy="3749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4072E4-0FB5-40D9-A6A5-1D54526FE3FC}"/>
              </a:ext>
            </a:extLst>
          </p:cNvPr>
          <p:cNvSpPr/>
          <p:nvPr/>
        </p:nvSpPr>
        <p:spPr>
          <a:xfrm>
            <a:off x="6997203" y="2298180"/>
            <a:ext cx="3912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Scatterplot of tips vs. bill. Points below the line correspond to tips that are lower than expected (for that bill amount), and points above the line are higher than expected. 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F1A8C-D0D7-4A79-914D-2EA48FBB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3C0-CB90-4F47-AF8E-BE51629F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3EE03-3266-48F8-9EF0-1E05085D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pic>
        <p:nvPicPr>
          <p:cNvPr id="6150" name="Picture 6" descr="https://upload.wikimedia.org/wikipedia/commons/thumb/9/9f/Tips-scat2.png/800px-Tips-scat2.png">
            <a:extLst>
              <a:ext uri="{FF2B5EF4-FFF2-40B4-BE49-F238E27FC236}">
                <a16:creationId xmlns:a16="http://schemas.microsoft.com/office/drawing/2014/main" id="{897304DB-3D65-4EFA-8838-2A137D2E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10" y="1579690"/>
            <a:ext cx="4581544" cy="4478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D19C6D-12F2-40B5-A624-FDECF72349D2}"/>
              </a:ext>
            </a:extLst>
          </p:cNvPr>
          <p:cNvSpPr/>
          <p:nvPr/>
        </p:nvSpPr>
        <p:spPr>
          <a:xfrm>
            <a:off x="7330532" y="1956472"/>
            <a:ext cx="3710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Scatterplot of tips vs. bill separated by payer gender and smoking section status. Smoking parties have a lot more variability in the tips that they give.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7F273-6A32-4CE3-9F1D-7A8FA888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8D07-B3D9-4F36-968D-4916DF71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B148-73ED-4949-92B4-4FE95FF8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a feature (variable) is a measurable property or attribute of a phenomenon being observed.</a:t>
            </a:r>
          </a:p>
          <a:p>
            <a:r>
              <a:rPr lang="en-US" dirty="0"/>
              <a:t>Feature engineering is the process of using domain knowledge to transform your raw data into informative features that represent the business problem you are trying to solve. </a:t>
            </a:r>
          </a:p>
          <a:p>
            <a:r>
              <a:rPr lang="en-US" dirty="0"/>
              <a:t>This stage will directly influence the accuracy of the predictive model you construct in the next stage.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F7FAC-BEFA-4D36-99F1-D45C2FFC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55D6-C298-4044-A42E-071D203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51FC1-8C19-4EB9-8689-327D21F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02321-35B3-4BCB-8F8F-D1B273794445}"/>
              </a:ext>
            </a:extLst>
          </p:cNvPr>
          <p:cNvSpPr txBox="1"/>
          <p:nvPr/>
        </p:nvSpPr>
        <p:spPr>
          <a:xfrm>
            <a:off x="3985591" y="606288"/>
            <a:ext cx="358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Feature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7FF26-A20A-4D38-B8A2-A75EA296D107}"/>
              </a:ext>
            </a:extLst>
          </p:cNvPr>
          <p:cNvSpPr/>
          <p:nvPr/>
        </p:nvSpPr>
        <p:spPr>
          <a:xfrm>
            <a:off x="6463228" y="2448531"/>
            <a:ext cx="5233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involves creating new features from the ones that you already have (and possibly ditching the old ones) to increase the predictive power of the learning algorithm.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F5755-E791-4684-87E4-FFAAA3B3DFD8}"/>
              </a:ext>
            </a:extLst>
          </p:cNvPr>
          <p:cNvSpPr/>
          <p:nvPr/>
        </p:nvSpPr>
        <p:spPr>
          <a:xfrm>
            <a:off x="1262270" y="2448531"/>
            <a:ext cx="3690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It is the process of cutting down the features that add more noise than information.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9BCBF-F336-4A49-A175-9D69F069FEEF}"/>
              </a:ext>
            </a:extLst>
          </p:cNvPr>
          <p:cNvSpPr/>
          <p:nvPr/>
        </p:nvSpPr>
        <p:spPr>
          <a:xfrm>
            <a:off x="1732545" y="1986866"/>
            <a:ext cx="2470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Feature Selection</a:t>
            </a:r>
            <a:r>
              <a:rPr lang="en-US" sz="2400" b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DF091F-7FBD-4971-9293-335FE6E0CA9A}"/>
              </a:ext>
            </a:extLst>
          </p:cNvPr>
          <p:cNvSpPr/>
          <p:nvPr/>
        </p:nvSpPr>
        <p:spPr>
          <a:xfrm>
            <a:off x="7496917" y="1986866"/>
            <a:ext cx="438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Feature construction (extraction)</a:t>
            </a:r>
            <a:endParaRPr lang="en-US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5BA9A0-6D66-4629-ADA6-C8A769DDB61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77909" y="1191063"/>
            <a:ext cx="3911243" cy="795803"/>
          </a:xfrm>
          <a:prstGeom prst="straightConnector1">
            <a:avLst/>
          </a:prstGeom>
          <a:ln w="38100">
            <a:solidFill>
              <a:srgbClr val="F78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C47870-9888-4AFC-BFCC-660493EB8F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968012" y="1191063"/>
            <a:ext cx="2809897" cy="795803"/>
          </a:xfrm>
          <a:prstGeom prst="straightConnector1">
            <a:avLst/>
          </a:prstGeom>
          <a:ln w="38100">
            <a:solidFill>
              <a:srgbClr val="F78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D2A24FA-206B-435A-AB81-2F017AF15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" t="30202" r="821" b="19336"/>
          <a:stretch/>
        </p:blipFill>
        <p:spPr>
          <a:xfrm>
            <a:off x="512141" y="3429000"/>
            <a:ext cx="4911740" cy="1250412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E5BAF81-2A00-4037-BBCB-FCE31FEAE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70561"/>
              </p:ext>
            </p:extLst>
          </p:nvPr>
        </p:nvGraphicFramePr>
        <p:xfrm>
          <a:off x="5935087" y="3850971"/>
          <a:ext cx="2629452" cy="248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60">
                  <a:extLst>
                    <a:ext uri="{9D8B030D-6E8A-4147-A177-3AD203B41FA5}">
                      <a16:colId xmlns:a16="http://schemas.microsoft.com/office/drawing/2014/main" val="354591935"/>
                    </a:ext>
                  </a:extLst>
                </a:gridCol>
                <a:gridCol w="531865">
                  <a:extLst>
                    <a:ext uri="{9D8B030D-6E8A-4147-A177-3AD203B41FA5}">
                      <a16:colId xmlns:a16="http://schemas.microsoft.com/office/drawing/2014/main" val="30343542"/>
                    </a:ext>
                  </a:extLst>
                </a:gridCol>
                <a:gridCol w="1335127">
                  <a:extLst>
                    <a:ext uri="{9D8B030D-6E8A-4147-A177-3AD203B41FA5}">
                      <a16:colId xmlns:a16="http://schemas.microsoft.com/office/drawing/2014/main" val="2701884600"/>
                    </a:ext>
                  </a:extLst>
                </a:gridCol>
              </a:tblGrid>
              <a:tr h="327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Genre of movies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316438"/>
                  </a:ext>
                </a:extLst>
              </a:tr>
              <a:tr h="327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Adventure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07336"/>
                  </a:ext>
                </a:extLst>
              </a:tr>
              <a:tr h="327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Documentary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531995"/>
                  </a:ext>
                </a:extLst>
              </a:tr>
              <a:tr h="327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870881"/>
                  </a:ext>
                </a:extLst>
              </a:tr>
              <a:tr h="327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Cartoon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666710"/>
                  </a:ext>
                </a:extLst>
              </a:tr>
              <a:tr h="327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78036"/>
                  </a:ext>
                </a:extLst>
              </a:tr>
              <a:tr h="327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2951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EEF8DA7-D6E8-4E80-B236-D8E4A5B8A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66170"/>
              </p:ext>
            </p:extLst>
          </p:nvPr>
        </p:nvGraphicFramePr>
        <p:xfrm>
          <a:off x="8953592" y="3448065"/>
          <a:ext cx="2912625" cy="312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63">
                  <a:extLst>
                    <a:ext uri="{9D8B030D-6E8A-4147-A177-3AD203B41FA5}">
                      <a16:colId xmlns:a16="http://schemas.microsoft.com/office/drawing/2014/main" val="354591935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30343542"/>
                    </a:ext>
                  </a:extLst>
                </a:gridCol>
                <a:gridCol w="670777">
                  <a:extLst>
                    <a:ext uri="{9D8B030D-6E8A-4147-A177-3AD203B41FA5}">
                      <a16:colId xmlns:a16="http://schemas.microsoft.com/office/drawing/2014/main" val="3097646658"/>
                    </a:ext>
                  </a:extLst>
                </a:gridCol>
                <a:gridCol w="980867">
                  <a:extLst>
                    <a:ext uri="{9D8B030D-6E8A-4147-A177-3AD203B41FA5}">
                      <a16:colId xmlns:a16="http://schemas.microsoft.com/office/drawing/2014/main" val="2701884600"/>
                    </a:ext>
                  </a:extLst>
                </a:gridCol>
              </a:tblGrid>
              <a:tr h="6006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 range</a:t>
                      </a:r>
                    </a:p>
                  </a:txBody>
                  <a:tcPr anchor="ctr"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Genre of movies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316438"/>
                  </a:ext>
                </a:extLst>
              </a:tr>
              <a:tr h="42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Minor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Adventure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507336"/>
                  </a:ext>
                </a:extLst>
              </a:tr>
              <a:tr h="42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Documentary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531995"/>
                  </a:ext>
                </a:extLst>
              </a:tr>
              <a:tr h="42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870881"/>
                  </a:ext>
                </a:extLst>
              </a:tr>
              <a:tr h="2687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Minor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Cartoon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666710"/>
                  </a:ext>
                </a:extLst>
              </a:tr>
              <a:tr h="42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78036"/>
                  </a:ext>
                </a:extLst>
              </a:tr>
              <a:tr h="425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Adult</a:t>
                      </a:r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295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5445ED-17FA-44F8-871A-89578B7B7F81}"/>
              </a:ext>
            </a:extLst>
          </p:cNvPr>
          <p:cNvSpPr txBox="1"/>
          <p:nvPr/>
        </p:nvSpPr>
        <p:spPr>
          <a:xfrm>
            <a:off x="642589" y="5115801"/>
            <a:ext cx="1102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66FF"/>
                </a:solidFill>
              </a:rPr>
              <a:t>Filter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B3A30-A65E-4157-BF25-4268E70D8F77}"/>
              </a:ext>
            </a:extLst>
          </p:cNvPr>
          <p:cNvSpPr txBox="1"/>
          <p:nvPr/>
        </p:nvSpPr>
        <p:spPr>
          <a:xfrm>
            <a:off x="4064426" y="5115801"/>
            <a:ext cx="148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66FF"/>
                </a:solidFill>
              </a:rPr>
              <a:t>Embedded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2B06E1-8AD0-4AA0-961D-D2BE677E7A82}"/>
              </a:ext>
            </a:extLst>
          </p:cNvPr>
          <p:cNvSpPr txBox="1"/>
          <p:nvPr/>
        </p:nvSpPr>
        <p:spPr>
          <a:xfrm>
            <a:off x="2231849" y="5115801"/>
            <a:ext cx="134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66FF"/>
                </a:solidFill>
              </a:rPr>
              <a:t>Wrapper methods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A8C6ED-111D-4DA9-A005-B0619D7CFEB1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1193802" y="4679412"/>
            <a:ext cx="1774209" cy="436389"/>
          </a:xfrm>
          <a:prstGeom prst="straightConnector1">
            <a:avLst/>
          </a:prstGeom>
          <a:ln w="38100">
            <a:solidFill>
              <a:srgbClr val="F78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793EA-0121-4207-A6EA-E3312F1E6CCB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968011" y="4679412"/>
            <a:ext cx="1837219" cy="436389"/>
          </a:xfrm>
          <a:prstGeom prst="straightConnector1">
            <a:avLst/>
          </a:prstGeom>
          <a:ln w="38100">
            <a:solidFill>
              <a:srgbClr val="F78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FBF1DC-445C-4B64-9AE1-7DE79B63E466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2904721" y="4679412"/>
            <a:ext cx="63290" cy="436389"/>
          </a:xfrm>
          <a:prstGeom prst="straightConnector1">
            <a:avLst/>
          </a:prstGeom>
          <a:ln w="38100">
            <a:solidFill>
              <a:srgbClr val="F78E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CBF1A08-1749-4A01-B940-4DF46124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16E0-5EE7-490C-97C6-717F169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F433-CA6A-482D-A96F-834ACEAC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machine learning model</a:t>
            </a:r>
          </a:p>
          <a:p>
            <a:r>
              <a:rPr lang="en-US" dirty="0"/>
              <a:t>Evaluate the performance</a:t>
            </a:r>
          </a:p>
          <a:p>
            <a:r>
              <a:rPr lang="en-US" dirty="0"/>
              <a:t>Make 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96626-AC0C-4A3A-B165-76A76D49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4704-3AEA-4D4C-B6F7-6E09D508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4F0A-AE5B-4336-8F7A-9EBD01BC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B152-9BAA-449E-887F-A948FBDE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Predictive modeling is where the machine learning finally comes into your data science project.</a:t>
            </a:r>
          </a:p>
          <a:p>
            <a:r>
              <a:rPr lang="en-US" sz="2400" dirty="0"/>
              <a:t>Based on the questions you asked in the business understanding stage, this is where you decide which model to pick for your problem. </a:t>
            </a:r>
          </a:p>
          <a:p>
            <a:r>
              <a:rPr lang="en-US" sz="2400" dirty="0"/>
              <a:t>This is </a:t>
            </a:r>
            <a:r>
              <a:rPr lang="en-US" sz="2400" u="sng" dirty="0">
                <a:solidFill>
                  <a:srgbClr val="0070C0"/>
                </a:solidFill>
              </a:rPr>
              <a:t>never an easy decision</a:t>
            </a:r>
            <a:r>
              <a:rPr lang="en-US" sz="2400" dirty="0"/>
              <a:t>, and there is </a:t>
            </a:r>
            <a:r>
              <a:rPr lang="en-US" sz="2400" u="sng" dirty="0">
                <a:solidFill>
                  <a:srgbClr val="146C6E"/>
                </a:solidFill>
              </a:rPr>
              <a:t>no single right answer</a:t>
            </a:r>
            <a:r>
              <a:rPr lang="en-US" sz="2400" dirty="0"/>
              <a:t>. </a:t>
            </a:r>
          </a:p>
          <a:p>
            <a:r>
              <a:rPr lang="en-US" sz="2400" dirty="0"/>
              <a:t>The model (or models, and you should always be testing several) that you end up training will be dependent on the </a:t>
            </a:r>
            <a:r>
              <a:rPr lang="en-US" sz="2400" u="sng" dirty="0">
                <a:solidFill>
                  <a:srgbClr val="7030A0"/>
                </a:solidFill>
              </a:rPr>
              <a:t>size</a:t>
            </a:r>
            <a:r>
              <a:rPr lang="en-US" sz="2400" dirty="0"/>
              <a:t>, </a:t>
            </a:r>
            <a:r>
              <a:rPr lang="en-US" sz="2400" u="sng" dirty="0">
                <a:solidFill>
                  <a:srgbClr val="7030A0"/>
                </a:solidFill>
              </a:rPr>
              <a:t>type</a:t>
            </a:r>
            <a:r>
              <a:rPr lang="en-US" sz="2400" dirty="0"/>
              <a:t> and </a:t>
            </a:r>
            <a:r>
              <a:rPr lang="en-US" sz="2400" u="sng" dirty="0">
                <a:solidFill>
                  <a:srgbClr val="7030A0"/>
                </a:solidFill>
              </a:rPr>
              <a:t>quality of your data</a:t>
            </a:r>
            <a:r>
              <a:rPr lang="en-US" sz="2400" dirty="0"/>
              <a:t>, how much </a:t>
            </a:r>
            <a:r>
              <a:rPr lang="en-US" sz="2400" u="sng" dirty="0">
                <a:solidFill>
                  <a:srgbClr val="7030A0"/>
                </a:solidFill>
              </a:rPr>
              <a:t>time and computational resources</a:t>
            </a:r>
            <a:r>
              <a:rPr lang="en-US" sz="2400" dirty="0"/>
              <a:t> you are willing to invest, and the </a:t>
            </a:r>
            <a:r>
              <a:rPr lang="en-US" sz="2400" u="sng" dirty="0">
                <a:solidFill>
                  <a:srgbClr val="7030A0"/>
                </a:solidFill>
              </a:rPr>
              <a:t>type of output</a:t>
            </a:r>
            <a:r>
              <a:rPr lang="en-US" sz="2400" dirty="0"/>
              <a:t> you intend to derive. 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71CC9-CDF2-42A6-96C4-84D56977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E4C5-23BD-46A4-B3F3-8C214031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12A7-466B-4C2D-A357-84274963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3CC0-A773-4D28-B9BA-5016F5DD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4BCA9-12F8-4DCB-9EDE-EE3606AC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pic>
        <p:nvPicPr>
          <p:cNvPr id="7170" name="Picture 2" descr="Flow chart shows which algorithms to use when">
            <a:extLst>
              <a:ext uri="{FF2B5EF4-FFF2-40B4-BE49-F238E27FC236}">
                <a16:creationId xmlns:a16="http://schemas.microsoft.com/office/drawing/2014/main" id="{6D49B7B7-8557-4EFC-AAFE-2EEC1E87F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9985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EBEE3-71D1-4A6D-B2E9-52FAA6DE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4725-D7B3-49D4-896A-D366B493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70D3-ADEE-4300-8EF4-13DB8CE8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grpSp>
        <p:nvGrpSpPr>
          <p:cNvPr id="7" name="Google Shape;833;p64">
            <a:extLst>
              <a:ext uri="{FF2B5EF4-FFF2-40B4-BE49-F238E27FC236}">
                <a16:creationId xmlns:a16="http://schemas.microsoft.com/office/drawing/2014/main" id="{802AD2FE-C67D-465F-9F3E-0436D522F8CB}"/>
              </a:ext>
            </a:extLst>
          </p:cNvPr>
          <p:cNvGrpSpPr/>
          <p:nvPr/>
        </p:nvGrpSpPr>
        <p:grpSpPr>
          <a:xfrm>
            <a:off x="583019" y="1588186"/>
            <a:ext cx="10770781" cy="4667434"/>
            <a:chOff x="563904" y="1135368"/>
            <a:chExt cx="8121338" cy="3806115"/>
          </a:xfrm>
        </p:grpSpPr>
        <p:sp>
          <p:nvSpPr>
            <p:cNvPr id="8" name="Google Shape;834;p64">
              <a:extLst>
                <a:ext uri="{FF2B5EF4-FFF2-40B4-BE49-F238E27FC236}">
                  <a16:creationId xmlns:a16="http://schemas.microsoft.com/office/drawing/2014/main" id="{5F29F626-A3B3-4D60-9A66-A05B861F7A65}"/>
                </a:ext>
              </a:extLst>
            </p:cNvPr>
            <p:cNvSpPr/>
            <p:nvPr/>
          </p:nvSpPr>
          <p:spPr>
            <a:xfrm>
              <a:off x="1176870" y="1135368"/>
              <a:ext cx="4493142" cy="406400"/>
            </a:xfrm>
            <a:prstGeom prst="rect">
              <a:avLst/>
            </a:prstGeom>
            <a:solidFill>
              <a:srgbClr val="CCF7DF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  </a:t>
              </a: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35;p64">
              <a:extLst>
                <a:ext uri="{FF2B5EF4-FFF2-40B4-BE49-F238E27FC236}">
                  <a16:creationId xmlns:a16="http://schemas.microsoft.com/office/drawing/2014/main" id="{1A33C030-1C07-40B4-B571-A8313BF4B742}"/>
                </a:ext>
              </a:extLst>
            </p:cNvPr>
            <p:cNvSpPr/>
            <p:nvPr/>
          </p:nvSpPr>
          <p:spPr>
            <a:xfrm>
              <a:off x="1176870" y="1640968"/>
              <a:ext cx="3363828" cy="406400"/>
            </a:xfrm>
            <a:prstGeom prst="rect">
              <a:avLst/>
            </a:prstGeom>
            <a:solidFill>
              <a:srgbClr val="CCF7DF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</a:t>
              </a: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36;p64">
              <a:extLst>
                <a:ext uri="{FF2B5EF4-FFF2-40B4-BE49-F238E27FC236}">
                  <a16:creationId xmlns:a16="http://schemas.microsoft.com/office/drawing/2014/main" id="{BD30D950-2DAA-48AF-A185-FD3150D661F3}"/>
                </a:ext>
              </a:extLst>
            </p:cNvPr>
            <p:cNvSpPr/>
            <p:nvPr/>
          </p:nvSpPr>
          <p:spPr>
            <a:xfrm>
              <a:off x="4602842" y="1640968"/>
              <a:ext cx="1067170" cy="406400"/>
            </a:xfrm>
            <a:prstGeom prst="rect">
              <a:avLst/>
            </a:prstGeom>
            <a:solidFill>
              <a:srgbClr val="FFD9D4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37;p64">
              <a:extLst>
                <a:ext uri="{FF2B5EF4-FFF2-40B4-BE49-F238E27FC236}">
                  <a16:creationId xmlns:a16="http://schemas.microsoft.com/office/drawing/2014/main" id="{C6851487-763E-4EE6-B686-C7557CC262F0}"/>
                </a:ext>
              </a:extLst>
            </p:cNvPr>
            <p:cNvSpPr/>
            <p:nvPr/>
          </p:nvSpPr>
          <p:spPr>
            <a:xfrm rot="-5400000">
              <a:off x="2776650" y="546788"/>
              <a:ext cx="164267" cy="336382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38;p64">
              <a:extLst>
                <a:ext uri="{FF2B5EF4-FFF2-40B4-BE49-F238E27FC236}">
                  <a16:creationId xmlns:a16="http://schemas.microsoft.com/office/drawing/2014/main" id="{384850BD-BBB9-463C-B606-D89763E40F75}"/>
                </a:ext>
              </a:extLst>
            </p:cNvPr>
            <p:cNvSpPr txBox="1"/>
            <p:nvPr/>
          </p:nvSpPr>
          <p:spPr>
            <a:xfrm>
              <a:off x="2124447" y="2284600"/>
              <a:ext cx="2047048" cy="350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4-fold Cross-validation</a:t>
              </a:r>
              <a:endParaRPr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9;p64">
              <a:extLst>
                <a:ext uri="{FF2B5EF4-FFF2-40B4-BE49-F238E27FC236}">
                  <a16:creationId xmlns:a16="http://schemas.microsoft.com/office/drawing/2014/main" id="{3907203E-5BF9-4035-8A7B-204AA9D2726D}"/>
                </a:ext>
              </a:extLst>
            </p:cNvPr>
            <p:cNvSpPr/>
            <p:nvPr/>
          </p:nvSpPr>
          <p:spPr>
            <a:xfrm rot="10800000">
              <a:off x="6708554" y="2609872"/>
              <a:ext cx="176463" cy="212757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0;p64">
              <a:extLst>
                <a:ext uri="{FF2B5EF4-FFF2-40B4-BE49-F238E27FC236}">
                  <a16:creationId xmlns:a16="http://schemas.microsoft.com/office/drawing/2014/main" id="{1DFB2572-C02D-43AF-A9B2-E1983C07E244}"/>
                </a:ext>
              </a:extLst>
            </p:cNvPr>
            <p:cNvSpPr txBox="1"/>
            <p:nvPr/>
          </p:nvSpPr>
          <p:spPr>
            <a:xfrm>
              <a:off x="6792483" y="2957374"/>
              <a:ext cx="18927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Tuning model for different parameters</a:t>
              </a:r>
              <a:endParaRPr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41;p64">
              <a:extLst>
                <a:ext uri="{FF2B5EF4-FFF2-40B4-BE49-F238E27FC236}">
                  <a16:creationId xmlns:a16="http://schemas.microsoft.com/office/drawing/2014/main" id="{4A7656F7-9F25-4A17-99AA-FCC423381B15}"/>
                </a:ext>
              </a:extLst>
            </p:cNvPr>
            <p:cNvSpPr/>
            <p:nvPr/>
          </p:nvSpPr>
          <p:spPr>
            <a:xfrm>
              <a:off x="1254607" y="2659561"/>
              <a:ext cx="2522871" cy="406400"/>
            </a:xfrm>
            <a:prstGeom prst="rect">
              <a:avLst/>
            </a:prstGeom>
            <a:solidFill>
              <a:srgbClr val="CCF7DF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</a:t>
              </a: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42;p64">
              <a:extLst>
                <a:ext uri="{FF2B5EF4-FFF2-40B4-BE49-F238E27FC236}">
                  <a16:creationId xmlns:a16="http://schemas.microsoft.com/office/drawing/2014/main" id="{5A9EE751-0028-4249-8734-5C2F94DCBC81}"/>
                </a:ext>
              </a:extLst>
            </p:cNvPr>
            <p:cNvSpPr/>
            <p:nvPr/>
          </p:nvSpPr>
          <p:spPr>
            <a:xfrm>
              <a:off x="3777478" y="2659561"/>
              <a:ext cx="840957" cy="406400"/>
            </a:xfrm>
            <a:prstGeom prst="rect">
              <a:avLst/>
            </a:prstGeom>
            <a:solidFill>
              <a:schemeClr val="accent5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Validation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43;p64">
              <a:extLst>
                <a:ext uri="{FF2B5EF4-FFF2-40B4-BE49-F238E27FC236}">
                  <a16:creationId xmlns:a16="http://schemas.microsoft.com/office/drawing/2014/main" id="{12C8BD09-A21A-4186-A88B-60C2A0453226}"/>
                </a:ext>
              </a:extLst>
            </p:cNvPr>
            <p:cNvSpPr/>
            <p:nvPr/>
          </p:nvSpPr>
          <p:spPr>
            <a:xfrm>
              <a:off x="1254607" y="3218262"/>
              <a:ext cx="3353976" cy="406400"/>
            </a:xfrm>
            <a:prstGeom prst="rect">
              <a:avLst/>
            </a:prstGeom>
            <a:solidFill>
              <a:srgbClr val="CCF7DF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44;p64">
              <a:extLst>
                <a:ext uri="{FF2B5EF4-FFF2-40B4-BE49-F238E27FC236}">
                  <a16:creationId xmlns:a16="http://schemas.microsoft.com/office/drawing/2014/main" id="{7A735C60-DD19-408F-B720-2AB251837CE5}"/>
                </a:ext>
              </a:extLst>
            </p:cNvPr>
            <p:cNvSpPr/>
            <p:nvPr/>
          </p:nvSpPr>
          <p:spPr>
            <a:xfrm>
              <a:off x="2936521" y="3218262"/>
              <a:ext cx="840957" cy="406400"/>
            </a:xfrm>
            <a:prstGeom prst="rect">
              <a:avLst/>
            </a:prstGeom>
            <a:solidFill>
              <a:schemeClr val="accent5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Validation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45;p64">
              <a:extLst>
                <a:ext uri="{FF2B5EF4-FFF2-40B4-BE49-F238E27FC236}">
                  <a16:creationId xmlns:a16="http://schemas.microsoft.com/office/drawing/2014/main" id="{75D22CCF-1244-4C04-8DF1-0083F82474B2}"/>
                </a:ext>
              </a:extLst>
            </p:cNvPr>
            <p:cNvSpPr/>
            <p:nvPr/>
          </p:nvSpPr>
          <p:spPr>
            <a:xfrm>
              <a:off x="1254607" y="3776963"/>
              <a:ext cx="3353976" cy="406400"/>
            </a:xfrm>
            <a:prstGeom prst="rect">
              <a:avLst/>
            </a:prstGeom>
            <a:solidFill>
              <a:srgbClr val="CCF7DF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46;p64">
              <a:extLst>
                <a:ext uri="{FF2B5EF4-FFF2-40B4-BE49-F238E27FC236}">
                  <a16:creationId xmlns:a16="http://schemas.microsoft.com/office/drawing/2014/main" id="{722E2D66-DD6D-4047-81A1-45CDE0E56CC1}"/>
                </a:ext>
              </a:extLst>
            </p:cNvPr>
            <p:cNvSpPr/>
            <p:nvPr/>
          </p:nvSpPr>
          <p:spPr>
            <a:xfrm>
              <a:off x="2095564" y="3776963"/>
              <a:ext cx="840957" cy="406400"/>
            </a:xfrm>
            <a:prstGeom prst="rect">
              <a:avLst/>
            </a:prstGeom>
            <a:solidFill>
              <a:schemeClr val="accent5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Validation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47;p64">
              <a:extLst>
                <a:ext uri="{FF2B5EF4-FFF2-40B4-BE49-F238E27FC236}">
                  <a16:creationId xmlns:a16="http://schemas.microsoft.com/office/drawing/2014/main" id="{BE65CD7E-F4D9-453A-B81A-B291B41F5218}"/>
                </a:ext>
              </a:extLst>
            </p:cNvPr>
            <p:cNvSpPr/>
            <p:nvPr/>
          </p:nvSpPr>
          <p:spPr>
            <a:xfrm>
              <a:off x="1451429" y="4331049"/>
              <a:ext cx="3157154" cy="406400"/>
            </a:xfrm>
            <a:prstGeom prst="rect">
              <a:avLst/>
            </a:prstGeom>
            <a:solidFill>
              <a:srgbClr val="CCF7DF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848;p64">
              <a:extLst>
                <a:ext uri="{FF2B5EF4-FFF2-40B4-BE49-F238E27FC236}">
                  <a16:creationId xmlns:a16="http://schemas.microsoft.com/office/drawing/2014/main" id="{F8BFF65E-F343-4EA7-803E-F4F18DA456E5}"/>
                </a:ext>
              </a:extLst>
            </p:cNvPr>
            <p:cNvSpPr/>
            <p:nvPr/>
          </p:nvSpPr>
          <p:spPr>
            <a:xfrm>
              <a:off x="1254607" y="4331049"/>
              <a:ext cx="840957" cy="406400"/>
            </a:xfrm>
            <a:prstGeom prst="rect">
              <a:avLst/>
            </a:prstGeom>
            <a:solidFill>
              <a:schemeClr val="accent5"/>
            </a:solidFill>
            <a:ln w="25400" cap="flat" cmpd="sng">
              <a:solidFill>
                <a:srgbClr val="105F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Validation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849;p64">
              <a:extLst>
                <a:ext uri="{FF2B5EF4-FFF2-40B4-BE49-F238E27FC236}">
                  <a16:creationId xmlns:a16="http://schemas.microsoft.com/office/drawing/2014/main" id="{0E6D6482-B551-4C32-A12D-B09CD5BCB903}"/>
                </a:ext>
              </a:extLst>
            </p:cNvPr>
            <p:cNvSpPr txBox="1"/>
            <p:nvPr/>
          </p:nvSpPr>
          <p:spPr>
            <a:xfrm>
              <a:off x="573010" y="2698836"/>
              <a:ext cx="6815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Fold 1</a:t>
              </a:r>
              <a:endParaRPr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50;p64">
              <a:extLst>
                <a:ext uri="{FF2B5EF4-FFF2-40B4-BE49-F238E27FC236}">
                  <a16:creationId xmlns:a16="http://schemas.microsoft.com/office/drawing/2014/main" id="{AB4B792E-C712-4987-8618-9893782DA7E0}"/>
                </a:ext>
              </a:extLst>
            </p:cNvPr>
            <p:cNvSpPr txBox="1"/>
            <p:nvPr/>
          </p:nvSpPr>
          <p:spPr>
            <a:xfrm>
              <a:off x="563904" y="3255030"/>
              <a:ext cx="6815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Fold 2</a:t>
              </a:r>
              <a:endParaRPr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851;p64">
              <a:extLst>
                <a:ext uri="{FF2B5EF4-FFF2-40B4-BE49-F238E27FC236}">
                  <a16:creationId xmlns:a16="http://schemas.microsoft.com/office/drawing/2014/main" id="{D7FDD58F-F1B5-428A-ACC1-404D55936A23}"/>
                </a:ext>
              </a:extLst>
            </p:cNvPr>
            <p:cNvSpPr txBox="1"/>
            <p:nvPr/>
          </p:nvSpPr>
          <p:spPr>
            <a:xfrm>
              <a:off x="563905" y="3826274"/>
              <a:ext cx="6815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Fold 3</a:t>
              </a:r>
              <a:endParaRPr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52;p64">
              <a:extLst>
                <a:ext uri="{FF2B5EF4-FFF2-40B4-BE49-F238E27FC236}">
                  <a16:creationId xmlns:a16="http://schemas.microsoft.com/office/drawing/2014/main" id="{0EBF0A7F-AD37-4171-B4F3-ACA684591B06}"/>
                </a:ext>
              </a:extLst>
            </p:cNvPr>
            <p:cNvSpPr txBox="1"/>
            <p:nvPr/>
          </p:nvSpPr>
          <p:spPr>
            <a:xfrm>
              <a:off x="563906" y="4380360"/>
              <a:ext cx="6815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Fold 4</a:t>
              </a:r>
              <a:endParaRPr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53;p64">
              <a:extLst>
                <a:ext uri="{FF2B5EF4-FFF2-40B4-BE49-F238E27FC236}">
                  <a16:creationId xmlns:a16="http://schemas.microsoft.com/office/drawing/2014/main" id="{7B029BE1-F657-4216-BE47-5A84C669E86D}"/>
                </a:ext>
              </a:extLst>
            </p:cNvPr>
            <p:cNvSpPr/>
            <p:nvPr/>
          </p:nvSpPr>
          <p:spPr>
            <a:xfrm>
              <a:off x="5615398" y="3558774"/>
              <a:ext cx="956287" cy="366655"/>
            </a:xfrm>
            <a:prstGeom prst="rect">
              <a:avLst/>
            </a:prstGeom>
            <a:solidFill>
              <a:srgbClr val="BCF5FF"/>
            </a:solidFill>
            <a:ln w="25400" cap="flat" cmpd="sng">
              <a:solidFill>
                <a:srgbClr val="0372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Average</a:t>
              </a: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854;p64">
              <a:extLst>
                <a:ext uri="{FF2B5EF4-FFF2-40B4-BE49-F238E27FC236}">
                  <a16:creationId xmlns:a16="http://schemas.microsoft.com/office/drawing/2014/main" id="{74AAB7A9-CF20-4760-8F08-2E0F8C62C97D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5061363" y="2830302"/>
              <a:ext cx="540900" cy="938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856;p64">
              <a:extLst>
                <a:ext uri="{FF2B5EF4-FFF2-40B4-BE49-F238E27FC236}">
                  <a16:creationId xmlns:a16="http://schemas.microsoft.com/office/drawing/2014/main" id="{79DECA30-7E81-4B86-8931-604C4159F785}"/>
                </a:ext>
              </a:extLst>
            </p:cNvPr>
            <p:cNvCxnSpPr>
              <a:stCxn id="40" idx="3"/>
              <a:endCxn id="27" idx="1"/>
            </p:cNvCxnSpPr>
            <p:nvPr/>
          </p:nvCxnSpPr>
          <p:spPr>
            <a:xfrm rot="10800000" flipH="1">
              <a:off x="5058094" y="3742346"/>
              <a:ext cx="557400" cy="769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858;p64">
              <a:extLst>
                <a:ext uri="{FF2B5EF4-FFF2-40B4-BE49-F238E27FC236}">
                  <a16:creationId xmlns:a16="http://schemas.microsoft.com/office/drawing/2014/main" id="{19282D51-6A98-49B2-9311-E8CF8FD59905}"/>
                </a:ext>
              </a:extLst>
            </p:cNvPr>
            <p:cNvCxnSpPr>
              <a:stCxn id="39" idx="3"/>
            </p:cNvCxnSpPr>
            <p:nvPr/>
          </p:nvCxnSpPr>
          <p:spPr>
            <a:xfrm rot="10800000" flipH="1">
              <a:off x="5064345" y="3768540"/>
              <a:ext cx="537600" cy="212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860;p64">
              <a:extLst>
                <a:ext uri="{FF2B5EF4-FFF2-40B4-BE49-F238E27FC236}">
                  <a16:creationId xmlns:a16="http://schemas.microsoft.com/office/drawing/2014/main" id="{623070AF-2499-4D9A-A1D9-D41003FCF4E4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5058094" y="3390390"/>
              <a:ext cx="543900" cy="378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862;p64">
              <a:extLst>
                <a:ext uri="{FF2B5EF4-FFF2-40B4-BE49-F238E27FC236}">
                  <a16:creationId xmlns:a16="http://schemas.microsoft.com/office/drawing/2014/main" id="{0B197417-CB1E-415A-898A-0F5027A24BE5}"/>
                </a:ext>
              </a:extLst>
            </p:cNvPr>
            <p:cNvSpPr/>
            <p:nvPr/>
          </p:nvSpPr>
          <p:spPr>
            <a:xfrm>
              <a:off x="5916256" y="4040517"/>
              <a:ext cx="246278" cy="24630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63;p64">
              <a:extLst>
                <a:ext uri="{FF2B5EF4-FFF2-40B4-BE49-F238E27FC236}">
                  <a16:creationId xmlns:a16="http://schemas.microsoft.com/office/drawing/2014/main" id="{724FB117-9711-4337-86A5-39B726472A95}"/>
                </a:ext>
              </a:extLst>
            </p:cNvPr>
            <p:cNvSpPr txBox="1"/>
            <p:nvPr/>
          </p:nvSpPr>
          <p:spPr>
            <a:xfrm>
              <a:off x="5346325" y="4295110"/>
              <a:ext cx="14808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Final measure of performance</a:t>
              </a:r>
              <a:endParaRPr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64;p64">
              <a:extLst>
                <a:ext uri="{FF2B5EF4-FFF2-40B4-BE49-F238E27FC236}">
                  <a16:creationId xmlns:a16="http://schemas.microsoft.com/office/drawing/2014/main" id="{044A0AE9-6F09-4160-84C6-DED95A98ADC8}"/>
                </a:ext>
              </a:extLst>
            </p:cNvPr>
            <p:cNvSpPr/>
            <p:nvPr/>
          </p:nvSpPr>
          <p:spPr>
            <a:xfrm flipH="1">
              <a:off x="7506833" y="3597050"/>
              <a:ext cx="322490" cy="19498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65;p64">
              <a:extLst>
                <a:ext uri="{FF2B5EF4-FFF2-40B4-BE49-F238E27FC236}">
                  <a16:creationId xmlns:a16="http://schemas.microsoft.com/office/drawing/2014/main" id="{C6C05BA6-19AE-44D0-BFC2-D4252B15A054}"/>
                </a:ext>
              </a:extLst>
            </p:cNvPr>
            <p:cNvSpPr/>
            <p:nvPr/>
          </p:nvSpPr>
          <p:spPr>
            <a:xfrm>
              <a:off x="6925532" y="3980162"/>
              <a:ext cx="1485092" cy="366655"/>
            </a:xfrm>
            <a:prstGeom prst="rect">
              <a:avLst/>
            </a:prstGeom>
            <a:solidFill>
              <a:srgbClr val="FDFFA4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Best model</a:t>
              </a:r>
              <a:endParaRPr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66;p64">
              <a:extLst>
                <a:ext uri="{FF2B5EF4-FFF2-40B4-BE49-F238E27FC236}">
                  <a16:creationId xmlns:a16="http://schemas.microsoft.com/office/drawing/2014/main" id="{C6B76B18-22CC-4B92-850C-66B85E71C14A}"/>
                </a:ext>
              </a:extLst>
            </p:cNvPr>
            <p:cNvCxnSpPr>
              <a:stCxn id="10" idx="3"/>
              <a:endCxn id="35" idx="3"/>
            </p:cNvCxnSpPr>
            <p:nvPr/>
          </p:nvCxnSpPr>
          <p:spPr>
            <a:xfrm>
              <a:off x="5670012" y="1844168"/>
              <a:ext cx="2740500" cy="2319300"/>
            </a:xfrm>
            <a:prstGeom prst="bentConnector3">
              <a:avLst>
                <a:gd name="adj1" fmla="val 118090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37" name="Google Shape;855;p64">
              <a:extLst>
                <a:ext uri="{FF2B5EF4-FFF2-40B4-BE49-F238E27FC236}">
                  <a16:creationId xmlns:a16="http://schemas.microsoft.com/office/drawing/2014/main" id="{F6B525BA-F929-4069-BAE2-E04946D59FC2}"/>
                </a:ext>
              </a:extLst>
            </p:cNvPr>
            <p:cNvSpPr txBox="1"/>
            <p:nvPr/>
          </p:nvSpPr>
          <p:spPr>
            <a:xfrm>
              <a:off x="4657085" y="2676413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D84E00"/>
                  </a:solidFill>
                  <a:latin typeface="Arial"/>
                  <a:ea typeface="Arial"/>
                  <a:cs typeface="Arial"/>
                  <a:sym typeface="Arial"/>
                </a:rPr>
                <a:t>E1</a:t>
              </a:r>
              <a:endParaRPr b="1" i="0" u="none" strike="noStrike" cap="none">
                <a:solidFill>
                  <a:srgbClr val="D84E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61;p64">
              <a:extLst>
                <a:ext uri="{FF2B5EF4-FFF2-40B4-BE49-F238E27FC236}">
                  <a16:creationId xmlns:a16="http://schemas.microsoft.com/office/drawing/2014/main" id="{33B8147C-E916-43A6-A43F-84D9A50B0E6B}"/>
                </a:ext>
              </a:extLst>
            </p:cNvPr>
            <p:cNvSpPr txBox="1"/>
            <p:nvPr/>
          </p:nvSpPr>
          <p:spPr>
            <a:xfrm>
              <a:off x="4653816" y="3236502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D84E00"/>
                  </a:solidFill>
                  <a:latin typeface="Arial"/>
                  <a:ea typeface="Arial"/>
                  <a:cs typeface="Arial"/>
                  <a:sym typeface="Arial"/>
                </a:rPr>
                <a:t>E2</a:t>
              </a:r>
              <a:endParaRPr b="1" i="0" u="none" strike="noStrike" cap="none">
                <a:solidFill>
                  <a:srgbClr val="D84E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859;p64">
              <a:extLst>
                <a:ext uri="{FF2B5EF4-FFF2-40B4-BE49-F238E27FC236}">
                  <a16:creationId xmlns:a16="http://schemas.microsoft.com/office/drawing/2014/main" id="{7EE4F51D-F44A-47F7-814C-513F88ECD45F}"/>
                </a:ext>
              </a:extLst>
            </p:cNvPr>
            <p:cNvSpPr txBox="1"/>
            <p:nvPr/>
          </p:nvSpPr>
          <p:spPr>
            <a:xfrm>
              <a:off x="4660067" y="3826751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D84E00"/>
                  </a:solidFill>
                  <a:latin typeface="Arial"/>
                  <a:ea typeface="Arial"/>
                  <a:cs typeface="Arial"/>
                  <a:sym typeface="Arial"/>
                </a:rPr>
                <a:t>E3</a:t>
              </a:r>
              <a:endParaRPr b="1" i="0" u="none" strike="noStrike" cap="none">
                <a:solidFill>
                  <a:srgbClr val="D84E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57;p64">
              <a:extLst>
                <a:ext uri="{FF2B5EF4-FFF2-40B4-BE49-F238E27FC236}">
                  <a16:creationId xmlns:a16="http://schemas.microsoft.com/office/drawing/2014/main" id="{97047FCD-40BD-4751-A279-9988A585881D}"/>
                </a:ext>
              </a:extLst>
            </p:cNvPr>
            <p:cNvSpPr txBox="1"/>
            <p:nvPr/>
          </p:nvSpPr>
          <p:spPr>
            <a:xfrm>
              <a:off x="4653816" y="4357657"/>
              <a:ext cx="404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D84E00"/>
                  </a:solidFill>
                  <a:latin typeface="Arial"/>
                  <a:ea typeface="Arial"/>
                  <a:cs typeface="Arial"/>
                  <a:sym typeface="Arial"/>
                </a:rPr>
                <a:t>E4</a:t>
              </a:r>
              <a:endParaRPr b="1" i="0" u="none" strike="noStrike" cap="none">
                <a:solidFill>
                  <a:srgbClr val="D84E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867;p64">
              <a:extLst>
                <a:ext uri="{FF2B5EF4-FFF2-40B4-BE49-F238E27FC236}">
                  <a16:creationId xmlns:a16="http://schemas.microsoft.com/office/drawing/2014/main" id="{43B160CD-2DC9-45E2-B1A0-00E190BD3BE5}"/>
                </a:ext>
              </a:extLst>
            </p:cNvPr>
            <p:cNvCxnSpPr>
              <a:stCxn id="35" idx="2"/>
            </p:cNvCxnSpPr>
            <p:nvPr/>
          </p:nvCxnSpPr>
          <p:spPr>
            <a:xfrm>
              <a:off x="7668078" y="4346817"/>
              <a:ext cx="0" cy="2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" name="Google Shape;868;p64">
              <a:extLst>
                <a:ext uri="{FF2B5EF4-FFF2-40B4-BE49-F238E27FC236}">
                  <a16:creationId xmlns:a16="http://schemas.microsoft.com/office/drawing/2014/main" id="{BD8C4E3F-09A0-48CC-96A8-6E79C5935780}"/>
                </a:ext>
              </a:extLst>
            </p:cNvPr>
            <p:cNvSpPr txBox="1"/>
            <p:nvPr/>
          </p:nvSpPr>
          <p:spPr>
            <a:xfrm>
              <a:off x="7503318" y="4633706"/>
              <a:ext cx="3048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E2CCB-EB88-454D-9AF2-0AF08E6F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858C5-8C59-446D-8575-E4738799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98522"/>
            <a:ext cx="4114800" cy="365125"/>
          </a:xfrm>
        </p:spPr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7682-DC5D-4436-8A23-1CCBC85F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01788"/>
            <a:ext cx="5435600" cy="4076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30DC6-30F3-4573-B175-67F261E9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38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D4C97-9B3A-4CC6-ABB6-FBDC06EA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Introduce yourself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F4B5-B9B0-4768-829B-D670ABBC5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B4998-99A0-46DC-87F9-03793B10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Nafiseh Sedaghat- School of Computing Science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F83C-1CB3-46FB-AE9B-C02FC5F8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What is your name?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do you study?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is your field of research?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Are you familiar with R programming?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Why are you here?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2587-3E02-435A-AAAD-CD88ED1E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E668-1A74-4D85-B6B7-438BA590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1" y="2383764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B3179-462D-4DB6-BFC1-D3E7F6CD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0553" y="6223702"/>
            <a:ext cx="498165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Nafiseh Sedaghat- School of Computing Science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0E3708-1031-4E7F-BFF0-CE968197D2E3}"/>
              </a:ext>
            </a:extLst>
          </p:cNvPr>
          <p:cNvGrpSpPr/>
          <p:nvPr/>
        </p:nvGrpSpPr>
        <p:grpSpPr>
          <a:xfrm>
            <a:off x="6096000" y="320231"/>
            <a:ext cx="5598022" cy="5626152"/>
            <a:chOff x="6096000" y="320231"/>
            <a:chExt cx="5598022" cy="5626152"/>
          </a:xfrm>
        </p:grpSpPr>
        <p:pic>
          <p:nvPicPr>
            <p:cNvPr id="4098" name="Picture 2" descr="http://sudeep.co/images/post_images/2018-02-09-Understanding-the-Data-Science-Lifecycle/chart.png">
              <a:extLst>
                <a:ext uri="{FF2B5EF4-FFF2-40B4-BE49-F238E27FC236}">
                  <a16:creationId xmlns:a16="http://schemas.microsoft.com/office/drawing/2014/main" id="{3558E69B-F0A8-49D6-BCFB-CFC4A8E91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20231"/>
              <a:ext cx="5598022" cy="5626152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E17EBA-3323-44F5-8DF6-A15DCEBCDFA8}"/>
                </a:ext>
              </a:extLst>
            </p:cNvPr>
            <p:cNvSpPr/>
            <p:nvPr/>
          </p:nvSpPr>
          <p:spPr>
            <a:xfrm>
              <a:off x="7748337" y="2502568"/>
              <a:ext cx="2294021" cy="1315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AD0E4-C60F-4524-BC98-2D3D8409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A8A7F-EE96-4374-8C8D-13A34D97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A764A-A941-4D9F-AFEA-6708B8424D86}"/>
              </a:ext>
            </a:extLst>
          </p:cNvPr>
          <p:cNvSpPr txBox="1"/>
          <p:nvPr/>
        </p:nvSpPr>
        <p:spPr>
          <a:xfrm>
            <a:off x="3737954" y="319849"/>
            <a:ext cx="2894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22CE2-C63B-41C8-8A4B-F3574979C94B}"/>
              </a:ext>
            </a:extLst>
          </p:cNvPr>
          <p:cNvSpPr txBox="1"/>
          <p:nvPr/>
        </p:nvSpPr>
        <p:spPr>
          <a:xfrm>
            <a:off x="1401417" y="1417188"/>
            <a:ext cx="2637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Numerical</a:t>
            </a:r>
            <a:r>
              <a:rPr lang="en-US" sz="2200" dirty="0"/>
              <a:t> data or </a:t>
            </a:r>
            <a:r>
              <a:rPr lang="en-US" sz="2200" dirty="0">
                <a:solidFill>
                  <a:srgbClr val="00B050"/>
                </a:solidFill>
              </a:rPr>
              <a:t>quantitative</a:t>
            </a:r>
            <a:r>
              <a:rPr lang="en-US" sz="2200" dirty="0"/>
              <a:t> data</a:t>
            </a:r>
          </a:p>
          <a:p>
            <a:r>
              <a:rPr lang="en-US" sz="2200" dirty="0"/>
              <a:t>= numerical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35C76-4F77-4478-BCBA-6036925024EF}"/>
              </a:ext>
            </a:extLst>
          </p:cNvPr>
          <p:cNvSpPr txBox="1"/>
          <p:nvPr/>
        </p:nvSpPr>
        <p:spPr>
          <a:xfrm>
            <a:off x="3092166" y="2927191"/>
            <a:ext cx="1893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66FF"/>
                </a:solidFill>
              </a:rPr>
              <a:t>Continuous</a:t>
            </a:r>
            <a:r>
              <a:rPr lang="en-US" sz="2000" dirty="0"/>
              <a:t>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E1493-1775-42A5-99C7-2915A5B71324}"/>
              </a:ext>
            </a:extLst>
          </p:cNvPr>
          <p:cNvSpPr txBox="1"/>
          <p:nvPr/>
        </p:nvSpPr>
        <p:spPr>
          <a:xfrm>
            <a:off x="544688" y="3365362"/>
            <a:ext cx="200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 count it, then it is discrete</a:t>
            </a:r>
          </a:p>
        </p:txBody>
      </p:sp>
      <p:pic>
        <p:nvPicPr>
          <p:cNvPr id="5124" name="Picture 4" descr="Image result for number of employees">
            <a:extLst>
              <a:ext uri="{FF2B5EF4-FFF2-40B4-BE49-F238E27FC236}">
                <a16:creationId xmlns:a16="http://schemas.microsoft.com/office/drawing/2014/main" id="{5A2590F8-28BF-430E-A3F0-1F190694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7" y="4120584"/>
            <a:ext cx="1158643" cy="106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7063A5-93C5-4335-8537-C1E58023EBB4}"/>
              </a:ext>
            </a:extLst>
          </p:cNvPr>
          <p:cNvSpPr txBox="1"/>
          <p:nvPr/>
        </p:nvSpPr>
        <p:spPr>
          <a:xfrm>
            <a:off x="3036768" y="3295024"/>
            <a:ext cx="200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 measure it, then it is continuous</a:t>
            </a:r>
          </a:p>
        </p:txBody>
      </p:sp>
      <p:pic>
        <p:nvPicPr>
          <p:cNvPr id="5126" name="Picture 6" descr="Image result for how to measure height">
            <a:extLst>
              <a:ext uri="{FF2B5EF4-FFF2-40B4-BE49-F238E27FC236}">
                <a16:creationId xmlns:a16="http://schemas.microsoft.com/office/drawing/2014/main" id="{B2724F95-E528-4991-9424-81B7BA8AA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t="6353" r="30000" b="4006"/>
          <a:stretch/>
        </p:blipFill>
        <p:spPr bwMode="auto">
          <a:xfrm>
            <a:off x="3666230" y="4320121"/>
            <a:ext cx="745465" cy="156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57DD02-AD37-4817-8D09-E057314318CA}"/>
              </a:ext>
            </a:extLst>
          </p:cNvPr>
          <p:cNvSpPr txBox="1"/>
          <p:nvPr/>
        </p:nvSpPr>
        <p:spPr>
          <a:xfrm>
            <a:off x="6665144" y="1426482"/>
            <a:ext cx="22760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78E03"/>
                </a:solidFill>
              </a:rPr>
              <a:t>Categorical</a:t>
            </a:r>
            <a:r>
              <a:rPr lang="en-US" sz="2200" dirty="0"/>
              <a:t> data or </a:t>
            </a:r>
            <a:r>
              <a:rPr lang="en-US" sz="2200" dirty="0">
                <a:solidFill>
                  <a:srgbClr val="F78E03"/>
                </a:solidFill>
              </a:rPr>
              <a:t>qualitative</a:t>
            </a:r>
            <a:r>
              <a:rPr lang="en-US" sz="2200" dirty="0"/>
              <a:t> data</a:t>
            </a:r>
          </a:p>
          <a:p>
            <a:r>
              <a:rPr lang="en-US" sz="2200" dirty="0"/>
              <a:t>=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C9C6D-8FE4-464A-8000-5DDEF3C47488}"/>
              </a:ext>
            </a:extLst>
          </p:cNvPr>
          <p:cNvSpPr txBox="1"/>
          <p:nvPr/>
        </p:nvSpPr>
        <p:spPr>
          <a:xfrm>
            <a:off x="5909670" y="2957969"/>
            <a:ext cx="14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Nominal</a:t>
            </a:r>
            <a:r>
              <a:rPr lang="en-US" dirty="0"/>
              <a:t>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57EB72-E99D-4BF9-8FAB-4FEB7F7F5611}"/>
              </a:ext>
            </a:extLst>
          </p:cNvPr>
          <p:cNvSpPr txBox="1"/>
          <p:nvPr/>
        </p:nvSpPr>
        <p:spPr>
          <a:xfrm>
            <a:off x="5748441" y="3327301"/>
            <a:ext cx="200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 brand it, then it is nominal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11EC7-9263-4A26-8C73-17743991BCF4}"/>
              </a:ext>
            </a:extLst>
          </p:cNvPr>
          <p:cNvSpPr txBox="1"/>
          <p:nvPr/>
        </p:nvSpPr>
        <p:spPr>
          <a:xfrm>
            <a:off x="5530127" y="421835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0F5D2F-DF56-47F0-9648-F10FC0D82FA2}"/>
              </a:ext>
            </a:extLst>
          </p:cNvPr>
          <p:cNvGrpSpPr/>
          <p:nvPr/>
        </p:nvGrpSpPr>
        <p:grpSpPr>
          <a:xfrm>
            <a:off x="6531805" y="4226962"/>
            <a:ext cx="1683218" cy="1618425"/>
            <a:chOff x="6886654" y="4217973"/>
            <a:chExt cx="1683218" cy="16184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C43C53-8F0C-43D8-8989-4F1397FDEC51}"/>
                </a:ext>
              </a:extLst>
            </p:cNvPr>
            <p:cNvSpPr txBox="1"/>
            <p:nvPr/>
          </p:nvSpPr>
          <p:spPr>
            <a:xfrm>
              <a:off x="6886654" y="4217973"/>
              <a:ext cx="168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 of movies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CC2E41-13C9-4810-A449-765F0FA8B0EF}"/>
                </a:ext>
              </a:extLst>
            </p:cNvPr>
            <p:cNvSpPr txBox="1"/>
            <p:nvPr/>
          </p:nvSpPr>
          <p:spPr>
            <a:xfrm>
              <a:off x="7066549" y="4636069"/>
              <a:ext cx="13453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 </a:t>
              </a:r>
              <a:r>
                <a:rPr lang="en-US" dirty="0"/>
                <a:t>Comedy</a:t>
              </a:r>
            </a:p>
            <a:p>
              <a:pPr marL="285750" indent="-285750">
                <a:buFont typeface="Wingdings 2" panose="05020102010507070707" pitchFamily="18" charset="2"/>
                <a:buChar char="£"/>
              </a:pPr>
              <a:r>
                <a:rPr lang="en-US" dirty="0"/>
                <a:t>Romance</a:t>
              </a:r>
            </a:p>
            <a:p>
              <a:pPr marL="285750" indent="-285750">
                <a:buFont typeface="Wingdings 2" panose="05020102010507070707" pitchFamily="18" charset="2"/>
                <a:buChar char="£"/>
              </a:pPr>
              <a:r>
                <a:rPr lang="en-US" dirty="0"/>
                <a:t>Drama</a:t>
              </a:r>
            </a:p>
            <a:p>
              <a:r>
                <a:rPr lang="en-US" dirty="0">
                  <a:sym typeface="Wingdings 2" panose="05020102010507070707" pitchFamily="18" charset="2"/>
                </a:rPr>
                <a:t> </a:t>
              </a:r>
              <a:r>
                <a:rPr lang="en-US" dirty="0"/>
                <a:t>Action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10808-D6C3-470E-8181-C126976604E6}"/>
              </a:ext>
            </a:extLst>
          </p:cNvPr>
          <p:cNvSpPr txBox="1"/>
          <p:nvPr/>
        </p:nvSpPr>
        <p:spPr>
          <a:xfrm>
            <a:off x="8663181" y="2921689"/>
            <a:ext cx="134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9FA2"/>
                </a:solidFill>
              </a:rPr>
              <a:t>Ordinal</a:t>
            </a:r>
            <a:r>
              <a:rPr lang="en-US" dirty="0"/>
              <a:t>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259D71-55E9-4327-A025-B9C250940A31}"/>
              </a:ext>
            </a:extLst>
          </p:cNvPr>
          <p:cNvSpPr txBox="1"/>
          <p:nvPr/>
        </p:nvSpPr>
        <p:spPr>
          <a:xfrm>
            <a:off x="8616907" y="3233420"/>
            <a:ext cx="200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 order or rank it, then it is ordinal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E38F6-5A41-4111-B354-7B8EAA157B5C}"/>
              </a:ext>
            </a:extLst>
          </p:cNvPr>
          <p:cNvSpPr txBox="1"/>
          <p:nvPr/>
        </p:nvSpPr>
        <p:spPr>
          <a:xfrm>
            <a:off x="8774594" y="4237741"/>
            <a:ext cx="12362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 2" panose="05020102010507070707" pitchFamily="18" charset="2"/>
              </a:rPr>
              <a:t> X-Small</a:t>
            </a:r>
            <a:endParaRPr lang="en-US" dirty="0"/>
          </a:p>
          <a:p>
            <a:r>
              <a:rPr lang="en-US" dirty="0">
                <a:sym typeface="Wingdings 2" panose="05020102010507070707" pitchFamily="18" charset="2"/>
              </a:rPr>
              <a:t> Small</a:t>
            </a:r>
            <a:endParaRPr lang="en-US" dirty="0"/>
          </a:p>
          <a:p>
            <a:r>
              <a:rPr lang="en-US" dirty="0">
                <a:sym typeface="Wingdings 2" panose="05020102010507070707" pitchFamily="18" charset="2"/>
              </a:rPr>
              <a:t> Medium</a:t>
            </a:r>
          </a:p>
          <a:p>
            <a:pPr marL="285750" indent="-285750">
              <a:buFont typeface="Wingdings 2" panose="05020102010507070707" pitchFamily="18" charset="2"/>
              <a:buChar char="R"/>
            </a:pPr>
            <a:r>
              <a:rPr lang="en-US" dirty="0">
                <a:sym typeface="Wingdings 2" panose="05020102010507070707" pitchFamily="18" charset="2"/>
              </a:rPr>
              <a:t>Large</a:t>
            </a:r>
          </a:p>
          <a:p>
            <a:r>
              <a:rPr lang="en-US" dirty="0">
                <a:sym typeface="Wingdings 2" panose="05020102010507070707" pitchFamily="18" charset="2"/>
              </a:rPr>
              <a:t> X-Large</a:t>
            </a:r>
          </a:p>
          <a:p>
            <a:pPr marL="285750" indent="-285750">
              <a:buFont typeface="Wingdings 2" panose="05020102010507070707" pitchFamily="18" charset="2"/>
              <a:buChar char="R"/>
            </a:pPr>
            <a:endParaRPr lang="en-US" dirty="0"/>
          </a:p>
        </p:txBody>
      </p:sp>
      <p:pic>
        <p:nvPicPr>
          <p:cNvPr id="5130" name="Picture 10" descr="Image result for t-shirt">
            <a:extLst>
              <a:ext uri="{FF2B5EF4-FFF2-40B4-BE49-F238E27FC236}">
                <a16:creationId xmlns:a16="http://schemas.microsoft.com/office/drawing/2014/main" id="{FDFDA21D-C630-4E88-A76A-D2A2E7A5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125" y="4317078"/>
            <a:ext cx="1192351" cy="119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4969B3-13E6-4225-BBDC-C656E472678E}"/>
              </a:ext>
            </a:extLst>
          </p:cNvPr>
          <p:cNvSpPr txBox="1"/>
          <p:nvPr/>
        </p:nvSpPr>
        <p:spPr>
          <a:xfrm>
            <a:off x="623094" y="2934300"/>
            <a:ext cx="1556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99"/>
                </a:solidFill>
              </a:rPr>
              <a:t>Discrete</a:t>
            </a:r>
            <a:r>
              <a:rPr lang="en-US" sz="2000" dirty="0"/>
              <a:t>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704D0F-44CB-4D59-94F4-08CCEE4C154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720191" y="2525184"/>
            <a:ext cx="1318773" cy="40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7B2941-A312-4540-9457-A79CD7C32A07}"/>
              </a:ext>
            </a:extLst>
          </p:cNvPr>
          <p:cNvCxnSpPr>
            <a:stCxn id="8" idx="2"/>
            <a:endCxn id="28" idx="0"/>
          </p:cNvCxnSpPr>
          <p:nvPr/>
        </p:nvCxnSpPr>
        <p:spPr>
          <a:xfrm flipH="1">
            <a:off x="1401417" y="2525184"/>
            <a:ext cx="1318774" cy="40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86113D4-0843-4E68-B219-3CA2CE8855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9" t="6121" r="7949" b="7391"/>
          <a:stretch/>
        </p:blipFill>
        <p:spPr>
          <a:xfrm>
            <a:off x="5530127" y="4660311"/>
            <a:ext cx="903383" cy="79694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08462C-D71F-4311-AB42-4564022387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632721" y="2534478"/>
            <a:ext cx="1170454" cy="42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F89AD-1D66-440B-A102-E9E3DA2095F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803175" y="2534478"/>
            <a:ext cx="1530991" cy="38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5F5626-C55B-4CCC-9C00-7FC06A87759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720191" y="966180"/>
            <a:ext cx="2465147" cy="451008"/>
          </a:xfrm>
          <a:prstGeom prst="straightConnector1">
            <a:avLst/>
          </a:prstGeom>
          <a:ln w="381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CDD02A-8237-4467-BCB1-748ED502F080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5185338" y="966180"/>
            <a:ext cx="2617837" cy="460302"/>
          </a:xfrm>
          <a:prstGeom prst="straightConnector1">
            <a:avLst/>
          </a:prstGeom>
          <a:ln w="38100">
            <a:solidFill>
              <a:srgbClr val="99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D1C32-6AFE-4B2B-8FAB-0206CDD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FA384EA-997A-498C-80B8-A0CED8A0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879" y="2144369"/>
            <a:ext cx="8221640" cy="2569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F09FF-562E-449E-B346-9B156B08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+mj-lt"/>
                <a:cs typeface="+mj-cs"/>
              </a:rPr>
              <a:t>Data shape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F18CF-B968-4709-A3DD-75D22530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E6825-D97A-4348-926A-37EAC8E8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529B-09C4-4234-94E7-0C33C893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0382-2936-4049-91B3-318297AB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Data in the real world is dirty</a:t>
            </a:r>
          </a:p>
          <a:p>
            <a:r>
              <a:rPr lang="en-US" sz="3200" dirty="0">
                <a:solidFill>
                  <a:srgbClr val="C00000"/>
                </a:solidFill>
              </a:rPr>
              <a:t>No quality data, no quality mining results!</a:t>
            </a:r>
            <a:endParaRPr lang="en-US" sz="3200" dirty="0"/>
          </a:p>
          <a:p>
            <a:pPr lvl="1"/>
            <a:r>
              <a:rPr lang="en-US" sz="2800" dirty="0"/>
              <a:t>incomplete: missing values, lack of certain attributes of interest, or containing only aggregate data</a:t>
            </a:r>
          </a:p>
          <a:p>
            <a:pPr lvl="2"/>
            <a:r>
              <a:rPr lang="en-US" sz="2400" dirty="0"/>
              <a:t>e.g., occupation=“-”</a:t>
            </a:r>
          </a:p>
          <a:p>
            <a:pPr lvl="1"/>
            <a:r>
              <a:rPr lang="en-US" sz="2800" dirty="0"/>
              <a:t>noisy: containing errors or outliers</a:t>
            </a:r>
          </a:p>
          <a:p>
            <a:pPr lvl="2"/>
            <a:r>
              <a:rPr lang="en-US" sz="2400" dirty="0"/>
              <a:t>e.g., Salary=“-10”</a:t>
            </a:r>
          </a:p>
          <a:p>
            <a:pPr lvl="1"/>
            <a:r>
              <a:rPr lang="en-US" sz="2800" dirty="0"/>
              <a:t>inconsistent: containing discrepancies in codes or names</a:t>
            </a:r>
          </a:p>
          <a:p>
            <a:pPr lvl="2"/>
            <a:r>
              <a:rPr lang="en-US" sz="2400" dirty="0"/>
              <a:t>e.g., Age=“42” while birthday is “03/07/1997”</a:t>
            </a:r>
          </a:p>
          <a:p>
            <a:pPr lvl="2"/>
            <a:r>
              <a:rPr lang="en-US" sz="2400" dirty="0"/>
              <a:t>e.g., Was rating “1,2,3”, now rating “A, B, C”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13409-6432-41CE-A90D-150070A4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9A56-8FBC-4B6F-A992-EDBADD9E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7E0-6124-4D64-827F-A18697AA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2FEE-3AD9-4FE9-A64E-46856956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exploration stage is like the </a:t>
            </a:r>
            <a:r>
              <a:rPr lang="en-US" dirty="0">
                <a:solidFill>
                  <a:srgbClr val="C00000"/>
                </a:solidFill>
              </a:rPr>
              <a:t>brainstorming</a:t>
            </a:r>
            <a:r>
              <a:rPr lang="en-US" dirty="0"/>
              <a:t> of data analysis. This is where you </a:t>
            </a:r>
            <a:r>
              <a:rPr lang="en-US" u="sng" dirty="0">
                <a:solidFill>
                  <a:srgbClr val="3366FF"/>
                </a:solidFill>
              </a:rPr>
              <a:t>understand the patterns and bias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in your data. </a:t>
            </a:r>
          </a:p>
          <a:p>
            <a:r>
              <a:rPr lang="en-US" dirty="0"/>
              <a:t>It could involve pulling up and analyzing a random subset of the data, plotting a histogram or distribution curve to see the general trend.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06AB0-2667-4800-8617-EBDB7217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42C5-DAF1-4F86-BD21-2AAA08E0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CF8B-745F-486D-A757-DD0C35C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1995-FBAE-4463-8439-86345E2B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Problem:</a:t>
            </a:r>
            <a:r>
              <a:rPr lang="en-US" dirty="0"/>
              <a:t> Find the variables which best predict the tip that a dining party will give to the waiter.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rgbClr val="3366FF"/>
                </a:solidFill>
              </a:rPr>
              <a:t> variables </a:t>
            </a:r>
            <a:r>
              <a:rPr lang="en-US" dirty="0"/>
              <a:t>available in the data collected for this task are: </a:t>
            </a:r>
          </a:p>
          <a:p>
            <a:pPr lvl="1"/>
            <a:r>
              <a:rPr lang="en-US" dirty="0"/>
              <a:t>the tip amount, </a:t>
            </a:r>
          </a:p>
          <a:p>
            <a:pPr lvl="1"/>
            <a:r>
              <a:rPr lang="en-US" dirty="0"/>
              <a:t>total bill, </a:t>
            </a:r>
          </a:p>
          <a:p>
            <a:pPr lvl="1"/>
            <a:r>
              <a:rPr lang="en-US" dirty="0"/>
              <a:t>payer gender, </a:t>
            </a:r>
          </a:p>
          <a:p>
            <a:pPr lvl="1"/>
            <a:r>
              <a:rPr lang="en-US" dirty="0"/>
              <a:t>time of day, </a:t>
            </a:r>
          </a:p>
          <a:p>
            <a:pPr lvl="1"/>
            <a:r>
              <a:rPr lang="en-US" dirty="0"/>
              <a:t>smoking/non-smoking section,</a:t>
            </a:r>
          </a:p>
          <a:p>
            <a:pPr lvl="1"/>
            <a:r>
              <a:rPr lang="en-US" dirty="0"/>
              <a:t>day of the week, and </a:t>
            </a:r>
          </a:p>
          <a:p>
            <a:pPr lvl="1"/>
            <a:r>
              <a:rPr lang="en-US" dirty="0"/>
              <a:t>size of the party.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A1124-1904-4874-992C-2C129569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89DC-CC7B-498C-AF8D-E60DCEEE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3C0-CB90-4F47-AF8E-BE51629F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Exploration-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3EE03-3266-48F8-9EF0-1E05085D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Nafiseh Sedaghat- School of Computing Science</a:t>
            </a:r>
            <a:endParaRPr lang="en-US" dirty="0"/>
          </a:p>
        </p:txBody>
      </p:sp>
      <p:pic>
        <p:nvPicPr>
          <p:cNvPr id="6146" name="Picture 2" descr="https://upload.wikimedia.org/wikipedia/commons/e/e1/Tips-hist1.png">
            <a:extLst>
              <a:ext uri="{FF2B5EF4-FFF2-40B4-BE49-F238E27FC236}">
                <a16:creationId xmlns:a16="http://schemas.microsoft.com/office/drawing/2014/main" id="{4E6A638C-9572-49A0-8249-44AE7234C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3099"/>
            <a:ext cx="4903109" cy="329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B2C23E-D4A1-424B-B4E9-5484C9BA0F61}"/>
              </a:ext>
            </a:extLst>
          </p:cNvPr>
          <p:cNvSpPr/>
          <p:nvPr/>
        </p:nvSpPr>
        <p:spPr>
          <a:xfrm>
            <a:off x="6450693" y="2681543"/>
            <a:ext cx="3592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Histogram of tip amounts where the bins cover $1 increments. 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AD09-B112-459D-8860-4C74ED66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3FF1-FB72-410C-9D5B-BA8A9F0066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9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12246</TotalTime>
  <Words>849</Words>
  <Application>Microsoft Office PowerPoint</Application>
  <PresentationFormat>Widescreen</PresentationFormat>
  <Paragraphs>198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Introduction to Data Analysis Using R</vt:lpstr>
      <vt:lpstr>Introduce yourself </vt:lpstr>
      <vt:lpstr>Data Science Lifecycle</vt:lpstr>
      <vt:lpstr>PowerPoint Presentation</vt:lpstr>
      <vt:lpstr>Data shape</vt:lpstr>
      <vt:lpstr>Data Cleaning </vt:lpstr>
      <vt:lpstr>Data Exploration</vt:lpstr>
      <vt:lpstr>Data Exploration- Example</vt:lpstr>
      <vt:lpstr>Data Exploration- Example</vt:lpstr>
      <vt:lpstr>Data Exploration- Example</vt:lpstr>
      <vt:lpstr>Data Exploration- Example</vt:lpstr>
      <vt:lpstr>Feature Engineering</vt:lpstr>
      <vt:lpstr>PowerPoint Presentation</vt:lpstr>
      <vt:lpstr>Predictive Modeling</vt:lpstr>
      <vt:lpstr>Choosing a Model</vt:lpstr>
      <vt:lpstr>PowerPoint Presentation</vt:lpstr>
      <vt:lpstr>K-Fold Cross-Validation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Data Using R</dc:title>
  <dc:creator>Nafiseh</dc:creator>
  <cp:lastModifiedBy>Nafiseh</cp:lastModifiedBy>
  <cp:revision>79</cp:revision>
  <dcterms:created xsi:type="dcterms:W3CDTF">2017-11-04T04:15:16Z</dcterms:created>
  <dcterms:modified xsi:type="dcterms:W3CDTF">2018-11-06T22:30:30Z</dcterms:modified>
</cp:coreProperties>
</file>