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73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8DDE-8216-466E-BE58-61293F97DB43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8FBCA-EA14-494D-BDB0-ED07A4299B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71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8FBCA-EA14-494D-BDB0-ED07A4299BF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71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6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51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0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7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6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0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CCA0-4BF1-41BB-B0E1-CDE8C3663966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599B-7054-4A16-A0AE-1E3ABB5F84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0" r="8060" b="782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45" name="Rectangle 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FIFA World Cup Historical Trends</a:t>
            </a:r>
            <a:endParaRPr lang="en-CA" sz="6600" b="1" dirty="0"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CA" sz="1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Members: Elsa Figueroa | </a:t>
            </a:r>
            <a:r>
              <a:rPr lang="en-CA" sz="17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Nato</a:t>
            </a:r>
            <a:r>
              <a:rPr lang="en-CA" sz="1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A" sz="17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Ebralidze</a:t>
            </a:r>
            <a:r>
              <a:rPr lang="en-CA" sz="1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| Muhammad Hassan | </a:t>
            </a:r>
            <a:r>
              <a:rPr lang="en-CA" sz="17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Myagmarsuren</a:t>
            </a:r>
            <a:r>
              <a:rPr lang="en-CA" sz="1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A" sz="17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Budaasuren</a:t>
            </a:r>
            <a:endParaRPr lang="en-CA" sz="17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39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68598-287E-F1C3-D60D-063182CBDE2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600">
                <a:latin typeface="+mj-lt"/>
                <a:ea typeface="+mj-ea"/>
                <a:cs typeface="+mj-cs"/>
              </a:rPr>
              <a:t>Team Game or Individual Brilliance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7" y="2642616"/>
            <a:ext cx="5182401" cy="360578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55186"/>
            <a:ext cx="5614416" cy="3180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12854A-3743-64E7-2274-975C76EE1484}"/>
              </a:ext>
            </a:extLst>
          </p:cNvPr>
          <p:cNvSpPr txBox="1"/>
          <p:nvPr/>
        </p:nvSpPr>
        <p:spPr>
          <a:xfrm>
            <a:off x="638881" y="2086708"/>
            <a:ext cx="8493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ea typeface="+mn-ea"/>
                <a:cs typeface="+mn-cs"/>
              </a:rPr>
              <a:t>The p-value of 0.0000018313860953475158 shows statistical significance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483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B8A59C-4B88-03BF-2DAD-F024613743CA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6600">
                <a:latin typeface="+mj-lt"/>
                <a:ea typeface="+mj-ea"/>
                <a:cs typeface="+mj-cs"/>
              </a:rPr>
              <a:t>Regional Winners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73EDD3-1B2A-AF32-C459-4ABAC2F4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657" y="2642616"/>
            <a:ext cx="4225182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r="431" b="11"/>
          <a:stretch/>
        </p:blipFill>
        <p:spPr>
          <a:xfrm>
            <a:off x="6254496" y="2735800"/>
            <a:ext cx="5614416" cy="34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9184"/>
            <a:ext cx="12192001" cy="6858001"/>
          </a:xfrm>
          <a:prstGeom prst="rect">
            <a:avLst/>
          </a:prstGeom>
          <a:gradFill>
            <a:gsLst>
              <a:gs pos="20788">
                <a:schemeClr val="accent1">
                  <a:lumMod val="40000"/>
                  <a:lumOff val="60000"/>
                </a:schemeClr>
              </a:gs>
              <a:gs pos="29238">
                <a:srgbClr val="DDEAF6"/>
              </a:gs>
              <a:gs pos="42190">
                <a:srgbClr val="D1E3F3"/>
              </a:gs>
              <a:gs pos="51326">
                <a:srgbClr val="C9DEF1"/>
              </a:gs>
              <a:gs pos="60384">
                <a:srgbClr val="C1D9E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57" y="169876"/>
            <a:ext cx="6254885" cy="668812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E427B-778E-3F30-9D88-E5D5EF1F8CF0}"/>
              </a:ext>
            </a:extLst>
          </p:cNvPr>
          <p:cNvSpPr txBox="1"/>
          <p:nvPr/>
        </p:nvSpPr>
        <p:spPr>
          <a:xfrm>
            <a:off x="457200" y="412454"/>
            <a:ext cx="3581399" cy="210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Regional Winners</a:t>
            </a:r>
          </a:p>
        </p:txBody>
      </p:sp>
    </p:spTree>
    <p:extLst>
      <p:ext uri="{BB962C8B-B14F-4D97-AF65-F5344CB8AC3E}">
        <p14:creationId xmlns:p14="http://schemas.microsoft.com/office/powerpoint/2010/main" val="123821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AFE28-C3A0-38E3-2A20-EB543403C7C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Penalty Kicks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winning teams tend to have less number of penalty kicks received than non winning teams, but their conversion rate is higher than non winning teams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0" y="640080"/>
            <a:ext cx="50061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" y="521774"/>
            <a:ext cx="5659113" cy="6141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88" y="521774"/>
            <a:ext cx="5587301" cy="61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15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CA" sz="4000"/>
              <a:t>Conclusion</a:t>
            </a:r>
            <a:endParaRPr lang="en-CA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FE5078-6D43-A74D-24BF-CFC86484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1542495"/>
            <a:ext cx="6620505" cy="445972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The summary of our findings are;</a:t>
            </a:r>
          </a:p>
          <a:p>
            <a:r>
              <a:rPr lang="en-US" sz="2000" dirty="0"/>
              <a:t>Winners have a tendency to receive less yellow cards per game on average than non-winners. In terms of red cards, there is no relevance.</a:t>
            </a:r>
          </a:p>
          <a:p>
            <a:r>
              <a:rPr lang="en-US" sz="2000" dirty="0"/>
              <a:t>Winners have been scoring the first goals at much higher percentage than non winners. The gap has been increasing over time.</a:t>
            </a:r>
          </a:p>
          <a:p>
            <a:r>
              <a:rPr lang="en-US" sz="2000" dirty="0"/>
              <a:t>Winners have more diverse scoring squad than non winners.</a:t>
            </a:r>
          </a:p>
          <a:p>
            <a:r>
              <a:rPr lang="en-US" sz="2000" dirty="0"/>
              <a:t>All the winners came from only 2 regions in the history of FIFA. ( Europe -57% , South America-43%)</a:t>
            </a:r>
          </a:p>
          <a:p>
            <a:r>
              <a:rPr lang="en-US" sz="2000" dirty="0"/>
              <a:t>Winners tend to have less number of penalty kicks received than non winning teams, but their conversion rate is higher than non winning teams.</a:t>
            </a:r>
          </a:p>
        </p:txBody>
      </p:sp>
    </p:spTree>
    <p:extLst>
      <p:ext uri="{BB962C8B-B14F-4D97-AF65-F5344CB8AC3E}">
        <p14:creationId xmlns:p14="http://schemas.microsoft.com/office/powerpoint/2010/main" val="122063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Handshake">
            <a:extLst>
              <a:ext uri="{FF2B5EF4-FFF2-40B4-BE49-F238E27FC236}">
                <a16:creationId xmlns:a16="http://schemas.microsoft.com/office/drawing/2014/main" id="{55305E72-C47E-C717-BC1E-A8C9DD54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4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CA" sz="6600"/>
              <a:t>Introduction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4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9FB3-FD8F-E767-E0C6-B37FE52D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CA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8BFFA-09D8-2B5E-7A1C-886D7E161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1" r="17343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F07E-B98A-4FD4-25A1-D3BD9881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CA" sz="2000" dirty="0"/>
              <a:t>Booking Trends: Comparing between Winners &amp; Non Winners Average</a:t>
            </a:r>
          </a:p>
          <a:p>
            <a:r>
              <a:rPr lang="en-CA" sz="2000" dirty="0"/>
              <a:t>First Score: How many times did winner scored first vs non winners</a:t>
            </a:r>
          </a:p>
          <a:p>
            <a:r>
              <a:rPr lang="en-CA" sz="2000" dirty="0"/>
              <a:t>Team Game or Individual Brilliance: Star Player Performance in a Winners and Non Winners team</a:t>
            </a:r>
          </a:p>
          <a:p>
            <a:r>
              <a:rPr lang="en-CA" sz="2000" dirty="0"/>
              <a:t>Regional Winners: </a:t>
            </a:r>
            <a:r>
              <a:rPr lang="en-US" sz="2000" dirty="0"/>
              <a:t>How often the host country was the winning country as well as determining the trend in consecutive winners</a:t>
            </a:r>
          </a:p>
          <a:p>
            <a:r>
              <a:rPr lang="en-US" sz="2000" dirty="0"/>
              <a:t>Penalty Kicks: Conversion Ration between winners &amp; non winners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4092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D6E6F4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18ED3-C675-67E8-CAC2-557FD3025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1" r="173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68094" y="2140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</a:t>
            </a:r>
            <a:r>
              <a:rPr lang="en-C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C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  <a:endParaRPr lang="en-CA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53" y="860340"/>
            <a:ext cx="6001077" cy="54036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94" y="860340"/>
            <a:ext cx="6001077" cy="54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EB4A2-4C77-C5EC-8DA9-688BB452A1BC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Booking Trends: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7139FE-6F0B-0771-5910-84D820F7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0" i="0" dirty="0">
                <a:effectLst/>
              </a:rPr>
              <a:t>Over the years , average yellow card per game has been increased for both winners and non winners, but non- winners had higher increase than winners. P value is 0.03 .</a:t>
            </a:r>
          </a:p>
          <a:p>
            <a:r>
              <a:rPr lang="en-US" sz="1900" b="0" i="0" dirty="0">
                <a:effectLst/>
              </a:rPr>
              <a:t>In terms of red cards, winners and non-winners have identical trends and very stagnant over the years.</a:t>
            </a:r>
          </a:p>
          <a:p>
            <a:endParaRPr lang="en-US" sz="1900" b="0" i="0" dirty="0">
              <a:effectLst/>
            </a:endParaRP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0FD2FD-68C6-D795-E24E-3E64075B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912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2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 Score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the initial years of FIFA, although winners had tendency to have higher percentage of games scored first, the discrepancy has become significant since 1980s.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CCA6232-0116-903C-E219-B0A64486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26"/>
            <a:ext cx="5974069" cy="6278168"/>
          </a:xfrm>
        </p:spPr>
      </p:pic>
    </p:spTree>
    <p:extLst>
      <p:ext uri="{BB962C8B-B14F-4D97-AF65-F5344CB8AC3E}">
        <p14:creationId xmlns:p14="http://schemas.microsoft.com/office/powerpoint/2010/main" val="40293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2807208"/>
            <a:ext cx="4601464" cy="3834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We can see that not only the gap between the 2 has increased over the years, winners have an increasing tendency and non winners have decreasing tendency. It shows that scoring first goal is a strong factor to become winner probably due to psychological effect.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666D3-0899-700E-099C-9CFDDFAC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270037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First Score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B633FDFB-CB89-254B-45BD-D7DD3B7B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406306"/>
          </a:xfrm>
        </p:spPr>
      </p:pic>
    </p:spTree>
    <p:extLst>
      <p:ext uri="{BB962C8B-B14F-4D97-AF65-F5344CB8AC3E}">
        <p14:creationId xmlns:p14="http://schemas.microsoft.com/office/powerpoint/2010/main" val="11648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Game or Individual Brilliance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936" y="2807208"/>
            <a:ext cx="416966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Highest scoring winning teams are especially diverse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Winning team top scorer never reach double digit goals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97" y="640080"/>
            <a:ext cx="52815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3" y="3865486"/>
            <a:ext cx="4714283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143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Winners have more diverse scoring squad than non winners. 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US" sz="2800" dirty="0">
                <a:latin typeface="+mn-lt"/>
                <a:ea typeface="+mn-ea"/>
                <a:cs typeface="+mn-cs"/>
              </a:rPr>
            </a:b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6BAB7-88B3-F192-2F4E-F165D0848063}"/>
              </a:ext>
            </a:extLst>
          </p:cNvPr>
          <p:cNvSpPr txBox="1"/>
          <p:nvPr/>
        </p:nvSpPr>
        <p:spPr>
          <a:xfrm>
            <a:off x="643278" y="513588"/>
            <a:ext cx="3052422" cy="1950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800" dirty="0">
                <a:latin typeface="+mj-lt"/>
                <a:ea typeface="+mj-ea"/>
                <a:cs typeface="+mj-cs"/>
              </a:rPr>
              <a:t>Team Game or Individual Brilliance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97" y="640080"/>
            <a:ext cx="52815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3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433</Words>
  <Application>Microsoft Office PowerPoint</Application>
  <PresentationFormat>Widescreen</PresentationFormat>
  <Paragraphs>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FIFA World Cup Historical Trends</vt:lpstr>
      <vt:lpstr>Introduction</vt:lpstr>
      <vt:lpstr>Overview</vt:lpstr>
      <vt:lpstr>PowerPoint Presentation</vt:lpstr>
      <vt:lpstr>PowerPoint Presentation</vt:lpstr>
      <vt:lpstr>First Score</vt:lpstr>
      <vt:lpstr>First Score</vt:lpstr>
      <vt:lpstr>PowerPoint Presentation</vt:lpstr>
      <vt:lpstr>Winners have more diverse scoring squad than non winners.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Historical Trends</dc:title>
  <dc:creator>ebralidzenatalia7@gmail.com</dc:creator>
  <cp:lastModifiedBy>Muhammad Hassan</cp:lastModifiedBy>
  <cp:revision>18</cp:revision>
  <dcterms:created xsi:type="dcterms:W3CDTF">2022-12-11T04:28:20Z</dcterms:created>
  <dcterms:modified xsi:type="dcterms:W3CDTF">2022-12-12T22:32:46Z</dcterms:modified>
</cp:coreProperties>
</file>