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3" r:id="rId4"/>
    <p:sldId id="264" r:id="rId5"/>
    <p:sldId id="259" r:id="rId6"/>
    <p:sldId id="260" r:id="rId7"/>
    <p:sldId id="258" r:id="rId8"/>
    <p:sldId id="261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3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7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CAE0A-2CCB-453F-A3E8-F399CB9F2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5B919-A745-4423-936D-47F1876F9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EAC22-E4AC-4956-AF7F-3901D3E8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5CAF-1FDA-4C75-BC84-A5AB69300B0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76E69-38BA-4160-83EB-98A4A7E8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47BAC-7F79-416D-A0E5-06D0C9DE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FCF4-CE57-4F79-BAD4-9F20F78EA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9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13740-6C4D-47A3-9AC9-8E9F2020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16FC7-9F1B-4DF8-BCCC-D15D77659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5F5EB-11D1-4327-B51F-48552D3F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5CAF-1FDA-4C75-BC84-A5AB69300B0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27624-C20A-4EB1-B8D9-531E7B4B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3C4CB-9388-4B32-9097-3E697CDF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FCF4-CE57-4F79-BAD4-9F20F78EA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24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DD279F-A5A0-4988-9278-28755F546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BAC8EA-EA0F-44E9-92D2-A2205A49E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0FBDF-51EF-4E8D-BA85-454526A0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5CAF-1FDA-4C75-BC84-A5AB69300B0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90F57-D6AA-403D-847D-CDFDD7AA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61902-13E0-47D2-8689-8F5CD2DB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FCF4-CE57-4F79-BAD4-9F20F78EA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04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183B7-6BB4-4459-871D-76880985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0BBEE-86B9-4B36-BEAD-F9E2A42A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C86E4-C99B-4329-9BAB-89AB89F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5CAF-1FDA-4C75-BC84-A5AB69300B0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F46DA-7F77-4638-B175-140144AB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F8C21-850B-4780-82C5-88396048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FCF4-CE57-4F79-BAD4-9F20F78EA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2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5B4A0-ED12-4DB7-A38B-F06AADC2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69FF32-BE91-43A7-9DF0-959629CDE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E6F0D-41AE-4716-B170-74947D9E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5CAF-1FDA-4C75-BC84-A5AB69300B0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50A37-E615-4427-B02D-B456785D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64655-C52A-464E-902A-FED4F361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FCF4-CE57-4F79-BAD4-9F20F78EA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6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6F048-ACE1-4E9C-96C2-88DC6807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5B3B7-CD9F-48A9-87DA-1553F90EA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35EE55-5BA4-4343-885D-9AA4EC4E3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E84560-31EE-4BDF-8016-8D9336D9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5CAF-1FDA-4C75-BC84-A5AB69300B0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CBE7B7-1B52-4525-928F-10D3702E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4494C8-9175-40DC-AED8-11B13B1A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FCF4-CE57-4F79-BAD4-9F20F78EA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1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3C59C-E1C9-49E3-942C-62BE870E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B4472-4F88-4DFE-AB93-6EE665D49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8F89BA-ED6A-47B9-BE3A-FDF9277E2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CE9683-8206-40E9-A204-C12B8BE06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C3894D-1287-4648-BFE0-5B865B221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F05B7-8D82-4819-B6CE-0D86575D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5CAF-1FDA-4C75-BC84-A5AB69300B0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BA28F5-7387-4BFF-B8D9-21C36F8B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1ECE03-C15D-4E06-B099-23449473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FCF4-CE57-4F79-BAD4-9F20F78EA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1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AFA6F-7BBB-434D-9333-CB4CCC6E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54973B-2DBE-4550-936F-EAEA33F7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5CAF-1FDA-4C75-BC84-A5AB69300B0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7D3C9A-016F-4DB3-A2A3-B9DD5159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E2F8A5-16B9-49E9-8090-52FEFF75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FCF4-CE57-4F79-BAD4-9F20F78EA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48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49B185-C041-4BD9-A9AA-ABE3B3E0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5CAF-1FDA-4C75-BC84-A5AB69300B0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40B7CC-21AD-490D-ACF0-EF645475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11ABB5-E52B-44BD-A558-D7E14E52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FCF4-CE57-4F79-BAD4-9F20F78EA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3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97112-3588-432B-A318-AA7CF467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7C73D-07F0-4AEF-90A6-CF5BE4A43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B796BD-F630-42DC-A0C7-6AD649EFE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27CBA8-1304-4AB4-88EE-E071536B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5CAF-1FDA-4C75-BC84-A5AB69300B0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66CB7-6FF9-415C-973F-16993376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D6544A-09D1-4239-B54C-E586989D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FCF4-CE57-4F79-BAD4-9F20F78EA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98F30-6460-4410-BCA9-C399B582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0DE7B2-810F-4E4B-BEF5-0AA17A745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D82D91-5A4F-4DCC-A66E-406BD93B9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BAAEAA-D60C-4403-9C18-BBA58BD4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5CAF-1FDA-4C75-BC84-A5AB69300B0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0D42D0-4DFC-4E1B-B28D-3186BF53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31716A-6416-4345-9A01-1C4F5F2F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FCF4-CE57-4F79-BAD4-9F20F78EA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83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EE7236-DDE5-4C45-9F84-46D564B0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08EE1-62E7-4F45-AE93-B4499141F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A6FF2-CE01-47B1-867B-9EA24DFCE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65CAF-1FDA-4C75-BC84-A5AB69300B0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B210C-3D87-4D14-BADE-98864D5E3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AF345-171C-4183-88DE-1A0D033DC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1FCF4-CE57-4F79-BAD4-9F20F78EA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AB2732-A208-407E-98CE-CFCD170C62BB}"/>
              </a:ext>
            </a:extLst>
          </p:cNvPr>
          <p:cNvSpPr txBox="1"/>
          <p:nvPr/>
        </p:nvSpPr>
        <p:spPr>
          <a:xfrm>
            <a:off x="5506736" y="2998113"/>
            <a:ext cx="11785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</a:t>
            </a:r>
            <a:r>
              <a:rPr lang="ko-KR" altLang="en-US" sz="5000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15621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CBD280-04DB-4430-8BCD-D28FDACAE02C}"/>
              </a:ext>
            </a:extLst>
          </p:cNvPr>
          <p:cNvSpPr/>
          <p:nvPr/>
        </p:nvSpPr>
        <p:spPr>
          <a:xfrm>
            <a:off x="685800" y="574744"/>
            <a:ext cx="81915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유스케이스명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로그인</a:t>
            </a:r>
            <a:endParaRPr lang="en-US" altLang="ko-KR" b="1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개요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사용자의 저장된 정보를 불러오기 위해 로그인 창을 엽니다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관련 </a:t>
            </a: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액터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선행조건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없음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이벤트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사용자가 로그인 버튼을 누릅니다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사용자는 아이디와 비밀번호를 입력합니다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시스템은 입력된 정보를 확인하고 로그인합니다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후행 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아이디와 비밀번호가 입력됨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대안 흐름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예외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):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아이디가 존재하지 않을 경우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회원가입을 권장합니다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아이디나 비밀번호가 일치하지 않을 경우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오류 메시지를 표시합니다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아이디나 비밀번호를 잊어버린 경우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아이디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/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비밀번호 찾기를 선택합니다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비기능적 요구사항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없음</a:t>
            </a: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3707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2F0576-A92A-44D0-B965-544640997487}"/>
              </a:ext>
            </a:extLst>
          </p:cNvPr>
          <p:cNvSpPr/>
          <p:nvPr/>
        </p:nvSpPr>
        <p:spPr>
          <a:xfrm>
            <a:off x="825500" y="889843"/>
            <a:ext cx="12230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유스케이스명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비회원 로그인</a:t>
            </a:r>
            <a:endParaRPr lang="en-US" altLang="ko-KR" b="1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개요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회원가입 없이 일시적으로 어플을 이용할 수 있도록 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관련 </a:t>
            </a: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액터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선행조건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없음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이벤트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사용자가 비회원 로그인 버튼을 선택합니다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시스템은 일시적인 계정을 생성하고 어플 사용을 허용합니다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후행 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어플 사용 가능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대안 흐름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예외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):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없음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비기능적 요구사항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없음</a:t>
            </a: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4197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D1086E-1184-48FF-B462-190A4F74E82C}"/>
              </a:ext>
            </a:extLst>
          </p:cNvPr>
          <p:cNvSpPr/>
          <p:nvPr/>
        </p:nvSpPr>
        <p:spPr>
          <a:xfrm>
            <a:off x="863600" y="612844"/>
            <a:ext cx="106553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유스케이스명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회원가입</a:t>
            </a:r>
            <a:endParaRPr lang="en-US" altLang="ko-KR" b="1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개요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새로운 사용자가 </a:t>
            </a:r>
            <a:r>
              <a:rPr lang="ko-KR" altLang="en-US" dirty="0" err="1">
                <a:solidFill>
                  <a:srgbClr val="374151"/>
                </a:solidFill>
                <a:latin typeface="Söhne"/>
              </a:rPr>
              <a:t>어플에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가입합니다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관련 </a:t>
            </a: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액터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선행조건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없음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이벤트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사용자가 회원가입 버튼을 선택합니다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사용자는 필수 정보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아이디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비밀번호 등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)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를 입력합니다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시스템은 입력된 정보를 확인하고 새로운 계정을 생성합니다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후행 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새로운 계정이 생성됨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대안 흐름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예외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):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이미 존재하는 아이디를 사용하려고 할 경우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다른 아이디를 선택하도록 안내합니다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필수 정보를 모두 입력하지 않은 경우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오류 메시지를 표시합니다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비기능적 요구사항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없음</a:t>
            </a: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2813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7DDE506-884A-43E5-B838-C6887643F1B7}"/>
              </a:ext>
            </a:extLst>
          </p:cNvPr>
          <p:cNvSpPr/>
          <p:nvPr/>
        </p:nvSpPr>
        <p:spPr>
          <a:xfrm>
            <a:off x="768350" y="751344"/>
            <a:ext cx="106553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유스케이스명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아이디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&amp;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비밀번호 찾기</a:t>
            </a:r>
            <a:endParaRPr lang="en-US" altLang="ko-KR" b="1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개요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사용자가 자신의 아이디나 비밀번호를 찾습니다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관련 </a:t>
            </a: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액터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선행조건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없음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이벤트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사용자가 아이디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/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비밀번호 찾기 버튼을 선택합니다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사용자는 등록된 이메일 주소나 휴대폰 번호를 입력합니다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시스템은 입력된 정보를 확인하고 아이디나 비밀번호를 찾아 해당 정보를 사용자에게 제공합니다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후행 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아이디나 비밀번호를 찾음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대안 흐름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예외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):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입력한 이메일 주소나 휴대폰 번호가 등록되지 않은 경우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오류 메시지를 표시합니다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비기능적 요구사항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없음</a:t>
            </a: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4103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CE2AB80-CDAF-4428-A254-ED865794EB84}"/>
              </a:ext>
            </a:extLst>
          </p:cNvPr>
          <p:cNvSpPr/>
          <p:nvPr/>
        </p:nvSpPr>
        <p:spPr>
          <a:xfrm>
            <a:off x="1041400" y="88984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유스케이스명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메인화면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지도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)</a:t>
            </a: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개요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어플의 주요 화면으로 지도를 표시합니다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관련 </a:t>
            </a: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액터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선행조건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로그인 상태여야 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이벤트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사용자가 어플 </a:t>
            </a:r>
            <a:r>
              <a:rPr lang="ko-KR" altLang="en-US" dirty="0" err="1">
                <a:solidFill>
                  <a:srgbClr val="374151"/>
                </a:solidFill>
                <a:latin typeface="Söhne"/>
              </a:rPr>
              <a:t>메인화면을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엽니다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시스템은 지도를 표시합니다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후행 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지도가 표시됨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대안 흐름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예외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):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로그인 상태가 아닌 경우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로그인 화면으로 이동합니다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비기능적 요구사항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없음</a:t>
            </a: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2012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3B6C20A-033F-49FB-A510-2926A9001979}"/>
              </a:ext>
            </a:extLst>
          </p:cNvPr>
          <p:cNvSpPr/>
          <p:nvPr/>
        </p:nvSpPr>
        <p:spPr>
          <a:xfrm>
            <a:off x="838200" y="719941"/>
            <a:ext cx="101473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유스케이스명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지도 확대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&amp;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축소 기능</a:t>
            </a:r>
            <a:endParaRPr lang="en-US" altLang="ko-KR" b="1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개요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사용자가 지도의 확대와 축소를 조절합니다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관련 </a:t>
            </a: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액터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선행조건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지도가 표시된 상태여야 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이벤트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사용자가 지도 확대 버튼을 누르면 지도가 확대됩니다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사용자가 지도 축소 버튼을 누르면 지도가 축소됩니다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후행 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지도의 확대 및 축소가 조절됨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대안 흐름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예외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):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없음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비기능적 요구사항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지도 조작이 부드럽고 빠르게 이루어져야 함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3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6673E29-08C3-4239-B76F-D1B56B217A7D}"/>
              </a:ext>
            </a:extLst>
          </p:cNvPr>
          <p:cNvSpPr/>
          <p:nvPr/>
        </p:nvSpPr>
        <p:spPr>
          <a:xfrm>
            <a:off x="869950" y="889843"/>
            <a:ext cx="10452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유스케이스명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오브젝트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건물이나 정류장 등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)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클릭</a:t>
            </a:r>
            <a:endParaRPr lang="en-US" altLang="ko-KR" b="1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개요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사용자가 지도 상의 특정 오브젝트를 클릭합니다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관련 </a:t>
            </a: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액터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선행조건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지도가 표시된 상태여야 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이벤트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사용자가 지도 상의 특정 오브젝트를 클릭합니다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시스템은 해당 오브젝트에 대한 정보를 표시합니다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후행 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오브젝트 정보가 표시됨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대안 흐름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예외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):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클릭한 오브젝트에 대한 정보가 없는 경우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오류 메시지를 표시합니다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비기능적 요구사항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정보 표시가 빠르게 이루어져야 함</a:t>
            </a: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83744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2BF16B-42BB-4034-91D8-FC154F7D539E}"/>
              </a:ext>
            </a:extLst>
          </p:cNvPr>
          <p:cNvSpPr/>
          <p:nvPr/>
        </p:nvSpPr>
        <p:spPr>
          <a:xfrm>
            <a:off x="1066800" y="1028343"/>
            <a:ext cx="10896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유스케이스명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 (</a:t>
            </a: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클릭시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)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오브젝트 정보</a:t>
            </a:r>
            <a:endParaRPr lang="en-US" altLang="ko-KR" b="1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개요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사용자가 오브젝트를 클릭하여 해당 오브젝트에 대한 상세 정보를 확인합니다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관련 </a:t>
            </a: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액터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선행조건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오브젝트가 클릭된 상태여야 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이벤트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사용자가 클릭한 오브젝트에 대한 상세 정보를 확인합니다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후행 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오브젝트의 상세 정보가 표시됨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대안 흐름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예외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):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오브젝트에 대한 정보가 없는 경우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오류 메시지를 표시합니다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비기능적 요구사항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정보 표시가 명확하게 이루어져야 함</a:t>
            </a: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28469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156116-A414-4B4F-B5DF-4D620059AFE9}"/>
              </a:ext>
            </a:extLst>
          </p:cNvPr>
          <p:cNvSpPr/>
          <p:nvPr/>
        </p:nvSpPr>
        <p:spPr>
          <a:xfrm>
            <a:off x="971550" y="450145"/>
            <a:ext cx="102489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유스케이스명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실내 지도 및 경로 안내</a:t>
            </a:r>
            <a:endParaRPr lang="en-US" altLang="ko-KR" b="1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개요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사용자가 건물 내부에서 목적지로 향하는 지도 및 경로 안내를 받습니다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관련 </a:t>
            </a: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액터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선행조건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지도가 표시된 상태여야 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이벤트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사용자가 건물 내부의 지도를 활성화합니다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사용자는 특정 장소를 선택하여 목적지로 설정합니다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시스템은 건물 내부의 지도를 표시하고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선택된 목적지까지의 최적 경로를 계산합니다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사용자는 건물 안에서 목적지까지 안내되는 경로를 시각적으로 확인합니다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후행 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건물 내부의 지도에 목적지가 표시되고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최적 경로가 안내됨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대안 흐름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예외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):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선택된 목적지에 대한 경로를 계산할 수 없는 경우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오류 메시지를 표시합니다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비기능적 요구사항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건물 내부의 지도 및 경로 안내가 실시간으로 업데이트되어야 함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시각적으로 명확하게 안내되어야 함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30436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0EDA95-DBA0-4C51-9A56-4D052E5E27E1}"/>
              </a:ext>
            </a:extLst>
          </p:cNvPr>
          <p:cNvSpPr/>
          <p:nvPr/>
        </p:nvSpPr>
        <p:spPr>
          <a:xfrm>
            <a:off x="939800" y="897741"/>
            <a:ext cx="108839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유스케이스명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현재 위치</a:t>
            </a:r>
            <a:endParaRPr lang="en-US" altLang="ko-KR" b="1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개요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사용자가 현재 위치를 확인합니다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관련 </a:t>
            </a: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액터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선행조건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지도가 표시된 상태여야 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이벤트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사용자가 현재 위치 버튼을 누릅니다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시스템은 사용자의 현재 위치를 지도상에 표시합니다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후행 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현재 위치가 지도에 표시됨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대안 흐름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예외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):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위치 정보를 가져오지 못하는 경우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오류 메시지를 표시합니다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비기능적 요구사항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위치 정보를 빠르게 가져와야 함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00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0CE471-8446-4EE7-81FE-075BDECC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3" y="1009929"/>
            <a:ext cx="4529158" cy="459740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2FE97E9-9683-4091-9A0C-4F149C190740}"/>
              </a:ext>
            </a:extLst>
          </p:cNvPr>
          <p:cNvSpPr/>
          <p:nvPr/>
        </p:nvSpPr>
        <p:spPr>
          <a:xfrm>
            <a:off x="5062558" y="1302029"/>
            <a:ext cx="6616700" cy="430530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4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A1E896-3A78-450B-8E0B-C5994193B8C8}"/>
              </a:ext>
            </a:extLst>
          </p:cNvPr>
          <p:cNvSpPr/>
          <p:nvPr/>
        </p:nvSpPr>
        <p:spPr>
          <a:xfrm>
            <a:off x="1117600" y="868740"/>
            <a:ext cx="94615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유스케이스명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장소 검색</a:t>
            </a:r>
            <a:endParaRPr lang="en-US" altLang="ko-KR" b="1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개요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사용자가 특정 장소를 검색합니다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관련 </a:t>
            </a: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액터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선행조건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지도가 표시된 상태여야 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이벤트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사용자가 검색 창에 원하는 장소의 키워드를 입력합니다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시스템은 입력된 키워드에 대한 검색 결과를 표시합니다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후행 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검색 결과가 표시됨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대안 흐름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예외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):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검색 결과가 없는 경우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오류 메시지를 표시합니다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비기능적 요구사항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빠르고 정확한 검색이 이루어져야 함</a:t>
            </a: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29109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266EDB-2007-488A-8E31-DE35F283602E}"/>
              </a:ext>
            </a:extLst>
          </p:cNvPr>
          <p:cNvSpPr/>
          <p:nvPr/>
        </p:nvSpPr>
        <p:spPr>
          <a:xfrm>
            <a:off x="1066800" y="821541"/>
            <a:ext cx="10490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유스케이스명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길 찾기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일반 경로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/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이동제약자를 고려한 최적 경로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)</a:t>
            </a: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개요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사용자가 특정 장소로 이동하기 위해 경로를 찾습니다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관련 </a:t>
            </a: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액터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선행조건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지도가 표시된 상태여야 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이벤트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사용자가 출발지와 도착지를 선택합니다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사용자는 경로 찾기 버튼을 선택합니다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시스템은 최단 경로와 편한 경로를 제공합니다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후행 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최단 경로 또는 편한 경로가 지도에 표시됨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대안 흐름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예외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):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경로를 찾을 수 없는 경우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오류 메시지를 표시합니다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비기능적 요구사항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빠르고 정확한 경로 안내가 이루어져야 함</a:t>
            </a: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35118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041D674-E1F3-45DF-BC3C-F3AF3FB37D29}"/>
              </a:ext>
            </a:extLst>
          </p:cNvPr>
          <p:cNvSpPr/>
          <p:nvPr/>
        </p:nvSpPr>
        <p:spPr>
          <a:xfrm>
            <a:off x="1079500" y="987842"/>
            <a:ext cx="95123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유스케이스명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메뉴</a:t>
            </a:r>
            <a:endParaRPr lang="en-US" altLang="ko-KR" b="1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개요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다양한 기능이 있는 메뉴창을 보여줌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관련 </a:t>
            </a: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액터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선행조건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메뉴를 선택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로그인이 되어있어야 함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)</a:t>
            </a: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이벤트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사용자가 메뉴를 누릅니다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시스템은 다양한 추가 목록을 표시합니다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후행 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추가 목록이 표시됨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대안 흐름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예외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):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로그인 상태가 아닌 경우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로그인 화면으로 이동합니다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비기능적 요구사항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없음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673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041D674-E1F3-45DF-BC3C-F3AF3FB37D29}"/>
              </a:ext>
            </a:extLst>
          </p:cNvPr>
          <p:cNvSpPr/>
          <p:nvPr/>
        </p:nvSpPr>
        <p:spPr>
          <a:xfrm>
            <a:off x="1079500" y="987842"/>
            <a:ext cx="95123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유스케이스명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마이페이지</a:t>
            </a:r>
            <a:endParaRPr lang="en-US" altLang="ko-KR" b="1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개요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dirty="0"/>
              <a:t>사용자가 개인 정보와 관련된 페이지로 이동합니다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관련 </a:t>
            </a: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액터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선행조건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dirty="0"/>
              <a:t>로그인 상태여야 함</a:t>
            </a:r>
            <a:endParaRPr lang="en-US" altLang="ko-KR" dirty="0"/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이벤트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en-US" altLang="ko-KR" dirty="0"/>
              <a:t>1. </a:t>
            </a:r>
            <a:r>
              <a:rPr lang="ko-KR" altLang="en-US" dirty="0"/>
              <a:t>사용자가 메뉴에서 마이페이지를 선택합니다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시스템은 사용자의 개인 정보와 관련된 페이지를 표시합니다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후행 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마이페이지가 표시됨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대안 흐름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예외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):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로그인 상태가 아닌 경우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로그인 화면으로 이동합니다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비기능적 요구사항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 개인 정보에 대한 접근이 안전하게 이루어져야 함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537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041D674-E1F3-45DF-BC3C-F3AF3FB37D29}"/>
              </a:ext>
            </a:extLst>
          </p:cNvPr>
          <p:cNvSpPr/>
          <p:nvPr/>
        </p:nvSpPr>
        <p:spPr>
          <a:xfrm>
            <a:off x="1079500" y="987842"/>
            <a:ext cx="95123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유스케이스명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마이 로그</a:t>
            </a:r>
            <a:endParaRPr lang="en-US" altLang="ko-KR" b="1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개요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dirty="0"/>
              <a:t>사용자가 최근 자신이 검색한 장소나 경로를 기록합니다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관련 </a:t>
            </a: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액터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선행조건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dirty="0"/>
              <a:t>로그인 상태여야 함</a:t>
            </a:r>
            <a:endParaRPr lang="en-US" altLang="ko-KR" dirty="0"/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이벤트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사용자가 마이페이지에서 마이 로그를 선택합니다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시스템은 사용자의 최근 검색 기록과 관련된 페이지를 표시합니다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후행 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마이 로그가 표시됨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대안 흐름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예외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):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로그인 상태가 아닌 경우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로그인 화면으로 이동합니다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비기능적 요구사항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 개인 정보에 대한 접근이 안전하게 이루어져야 함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314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041D674-E1F3-45DF-BC3C-F3AF3FB37D29}"/>
              </a:ext>
            </a:extLst>
          </p:cNvPr>
          <p:cNvSpPr/>
          <p:nvPr/>
        </p:nvSpPr>
        <p:spPr>
          <a:xfrm>
            <a:off x="1079500" y="987842"/>
            <a:ext cx="95123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유스케이스명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즐겨찾기</a:t>
            </a:r>
            <a:endParaRPr lang="en-US" altLang="ko-KR" b="1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개요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dirty="0"/>
              <a:t>사용자가 자신이 자주 가는 장소나 경로를 저장합니다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관련 </a:t>
            </a: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액터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선행조건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dirty="0"/>
              <a:t>로그인 상태여야 함</a:t>
            </a:r>
            <a:endParaRPr lang="en-US" altLang="ko-KR" dirty="0"/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이벤트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사용자가 마이페이지에서 </a:t>
            </a:r>
            <a:r>
              <a:rPr lang="ko-KR" altLang="en-US" dirty="0" err="1"/>
              <a:t>즐겨찾기를</a:t>
            </a:r>
            <a:r>
              <a:rPr lang="ko-KR" altLang="en-US" dirty="0"/>
              <a:t> 선택합니다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시스템은 사용자의 저장된 항목들을 표시합니다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후행 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dirty="0" err="1">
                <a:solidFill>
                  <a:srgbClr val="374151"/>
                </a:solidFill>
                <a:latin typeface="Söhne"/>
              </a:rPr>
              <a:t>즐겨찾기가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표시됨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대안 흐름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예외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):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로그인 상태가 아닌 경우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로그인 화면으로 이동합니다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비기능적 요구사항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 개인 정보에 대한 접근이 안전하게 이루어져야 함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622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1059F1-A6B7-49E1-8E46-3EE845F23011}"/>
              </a:ext>
            </a:extLst>
          </p:cNvPr>
          <p:cNvSpPr/>
          <p:nvPr/>
        </p:nvSpPr>
        <p:spPr>
          <a:xfrm>
            <a:off x="952500" y="962442"/>
            <a:ext cx="10287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유스케이스명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환경설정</a:t>
            </a:r>
            <a:endParaRPr lang="en-US" altLang="ko-KR" b="1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개요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사용자가 어플리케이션의 환경설정을 변경합니다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관련 </a:t>
            </a: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액터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선행조건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로그인 상태여야 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이벤트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사용자가 메뉴에서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'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환경설정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'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을 선택합니다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시스템은 어플리케이션의 다양한 환경설정 옵션을 표시합니다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후행 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환경설정이 변경됨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대안 흐름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예외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):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로그인 상태가 아닌 경우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로그인 화면으로 이동합니다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비기능적 요구사항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어플리케이션 설정 변경이 신속하게 적용되어야 함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27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73C2FE-F322-4DD3-9605-00B2EFFD3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6" y="990600"/>
            <a:ext cx="4876800" cy="4876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7F04D6-D08A-499C-BAEB-9651C85D2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80" y="1860799"/>
            <a:ext cx="9662790" cy="31364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1FDC30-CCCC-4B91-9731-C6B251D57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993" y="2268382"/>
            <a:ext cx="9753764" cy="23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DE752B6-B683-4D04-8FA4-4E4DB6A04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56" y="2499529"/>
            <a:ext cx="4462214" cy="1858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93405D-B419-4664-B468-77363B24AE91}"/>
              </a:ext>
            </a:extLst>
          </p:cNvPr>
          <p:cNvSpPr txBox="1"/>
          <p:nvPr/>
        </p:nvSpPr>
        <p:spPr>
          <a:xfrm>
            <a:off x="6224644" y="3167389"/>
            <a:ext cx="5437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아직 제한적</a:t>
            </a:r>
            <a:r>
              <a:rPr lang="en-US" altLang="ko-KR" sz="2800" dirty="0"/>
              <a:t>, </a:t>
            </a:r>
            <a:r>
              <a:rPr lang="ko-KR" altLang="en-US" sz="2800" dirty="0"/>
              <a:t>고려 대상에서 제외</a:t>
            </a:r>
          </a:p>
        </p:txBody>
      </p:sp>
    </p:spTree>
    <p:extLst>
      <p:ext uri="{BB962C8B-B14F-4D97-AF65-F5344CB8AC3E}">
        <p14:creationId xmlns:p14="http://schemas.microsoft.com/office/powerpoint/2010/main" val="128800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4E9CEFB-3C93-45EC-B6FE-C837170725D1}"/>
              </a:ext>
            </a:extLst>
          </p:cNvPr>
          <p:cNvSpPr/>
          <p:nvPr/>
        </p:nvSpPr>
        <p:spPr>
          <a:xfrm>
            <a:off x="591670" y="470648"/>
            <a:ext cx="4293544" cy="25145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D29B-8B6B-4F09-9EB0-4D8E668DB3B8}"/>
              </a:ext>
            </a:extLst>
          </p:cNvPr>
          <p:cNvSpPr txBox="1"/>
          <p:nvPr/>
        </p:nvSpPr>
        <p:spPr>
          <a:xfrm>
            <a:off x="5728447" y="1374004"/>
            <a:ext cx="4650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임의의 장애물 구현</a:t>
            </a:r>
          </a:p>
        </p:txBody>
      </p:sp>
    </p:spTree>
    <p:extLst>
      <p:ext uri="{BB962C8B-B14F-4D97-AF65-F5344CB8AC3E}">
        <p14:creationId xmlns:p14="http://schemas.microsoft.com/office/powerpoint/2010/main" val="361076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D34D4B-5AC4-4A47-B877-928876B57D83}"/>
              </a:ext>
            </a:extLst>
          </p:cNvPr>
          <p:cNvSpPr/>
          <p:nvPr/>
        </p:nvSpPr>
        <p:spPr>
          <a:xfrm>
            <a:off x="591670" y="470648"/>
            <a:ext cx="4293544" cy="2514599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B67BCE-0683-4695-A16C-DFE14BAFFA0A}"/>
              </a:ext>
            </a:extLst>
          </p:cNvPr>
          <p:cNvSpPr/>
          <p:nvPr/>
        </p:nvSpPr>
        <p:spPr>
          <a:xfrm>
            <a:off x="1359427" y="945444"/>
            <a:ext cx="7051574" cy="5236056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63871-1C8E-4A05-9FD0-2F29FEB27107}"/>
              </a:ext>
            </a:extLst>
          </p:cNvPr>
          <p:cNvSpPr txBox="1"/>
          <p:nvPr/>
        </p:nvSpPr>
        <p:spPr>
          <a:xfrm>
            <a:off x="8713412" y="3186953"/>
            <a:ext cx="30123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 err="1"/>
              <a:t>길찾기</a:t>
            </a:r>
            <a:r>
              <a:rPr lang="ko-KR" altLang="en-US" sz="3000" dirty="0"/>
              <a:t> 알고리즘</a:t>
            </a:r>
            <a:endParaRPr lang="en-US" altLang="ko-KR" sz="3000" dirty="0"/>
          </a:p>
          <a:p>
            <a:pPr algn="ctr"/>
            <a:r>
              <a:rPr lang="ko-KR" altLang="en-US" sz="3000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02985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62C6671-88D2-4AA4-9A06-53E74E76E20C}"/>
              </a:ext>
            </a:extLst>
          </p:cNvPr>
          <p:cNvSpPr/>
          <p:nvPr/>
        </p:nvSpPr>
        <p:spPr>
          <a:xfrm>
            <a:off x="591670" y="470648"/>
            <a:ext cx="4293544" cy="2514599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5B3D94-70AE-4F42-B7FA-39AB51C59EAE}"/>
              </a:ext>
            </a:extLst>
          </p:cNvPr>
          <p:cNvSpPr/>
          <p:nvPr/>
        </p:nvSpPr>
        <p:spPr>
          <a:xfrm>
            <a:off x="1359427" y="945444"/>
            <a:ext cx="7051574" cy="5236056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ACE134-D040-49B0-81C2-3BD462992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075" y="1168163"/>
            <a:ext cx="8653864" cy="53536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FE056D-DAB1-4566-B0DE-48F70FF58A32}"/>
              </a:ext>
            </a:extLst>
          </p:cNvPr>
          <p:cNvSpPr txBox="1"/>
          <p:nvPr/>
        </p:nvSpPr>
        <p:spPr>
          <a:xfrm>
            <a:off x="7713453" y="1526241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장애물 고려</a:t>
            </a:r>
          </a:p>
        </p:txBody>
      </p:sp>
    </p:spTree>
    <p:extLst>
      <p:ext uri="{BB962C8B-B14F-4D97-AF65-F5344CB8AC3E}">
        <p14:creationId xmlns:p14="http://schemas.microsoft.com/office/powerpoint/2010/main" val="64853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69551E-638C-4091-B206-A98606B0E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493" y="1634128"/>
            <a:ext cx="8289013" cy="44234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E0DA487-BA2A-42E1-A52D-184143FF9CE4}"/>
              </a:ext>
            </a:extLst>
          </p:cNvPr>
          <p:cNvSpPr/>
          <p:nvPr/>
        </p:nvSpPr>
        <p:spPr>
          <a:xfrm>
            <a:off x="3214569" y="820887"/>
            <a:ext cx="576286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solidFill>
                  <a:srgbClr val="374151"/>
                </a:solidFill>
                <a:latin typeface="Söhne"/>
              </a:rPr>
              <a:t>Google Maps API </a:t>
            </a:r>
            <a:r>
              <a:rPr lang="ko-KR" altLang="en-US" sz="3000" dirty="0" err="1"/>
              <a:t>지오코딩</a:t>
            </a:r>
            <a:r>
              <a:rPr lang="ko-KR" altLang="en-US" sz="3000" dirty="0"/>
              <a:t> 서비스</a:t>
            </a:r>
          </a:p>
        </p:txBody>
      </p:sp>
    </p:spTree>
    <p:extLst>
      <p:ext uri="{BB962C8B-B14F-4D97-AF65-F5344CB8AC3E}">
        <p14:creationId xmlns:p14="http://schemas.microsoft.com/office/powerpoint/2010/main" val="346892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A4CBF-34F0-40A2-9A8D-9DF7D1DB9F13}"/>
              </a:ext>
            </a:extLst>
          </p:cNvPr>
          <p:cNvSpPr/>
          <p:nvPr/>
        </p:nvSpPr>
        <p:spPr>
          <a:xfrm>
            <a:off x="812800" y="889843"/>
            <a:ext cx="100203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유스케이스명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어플 실행</a:t>
            </a:r>
            <a:endParaRPr lang="en-US" altLang="ko-KR" b="1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개요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어플리케이션을 시작합니다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관련 </a:t>
            </a: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액터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사용자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선행조건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핸드폰에서 어플을 실행합니다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이벤트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어플이 실행됩니다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어플의 초기 화면이 표시됩니다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후행 조건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없음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대안 흐름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예외 흐름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):</a:t>
            </a:r>
            <a:endParaRPr lang="ko-KR" alt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핸드폰 오류로 어플이 실행되지 않을 경우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어플을 강제 종료하고 오류 메시지를 표시합니다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1" dirty="0">
                <a:solidFill>
                  <a:srgbClr val="374151"/>
                </a:solidFill>
                <a:latin typeface="Söhne"/>
              </a:rPr>
              <a:t>비기능적 요구사항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: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없음</a:t>
            </a: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61012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1351</Words>
  <Application>Microsoft Office PowerPoint</Application>
  <PresentationFormat>와이드스크린</PresentationFormat>
  <Paragraphs>346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SH501</dc:creator>
  <cp:lastModifiedBy>SH415</cp:lastModifiedBy>
  <cp:revision>13</cp:revision>
  <dcterms:created xsi:type="dcterms:W3CDTF">2023-11-30T03:53:56Z</dcterms:created>
  <dcterms:modified xsi:type="dcterms:W3CDTF">2023-11-30T06:40:06Z</dcterms:modified>
</cp:coreProperties>
</file>