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2"/>
  </p:notesMasterIdLst>
  <p:sldIdLst>
    <p:sldId id="323" r:id="rId2"/>
    <p:sldId id="332" r:id="rId3"/>
    <p:sldId id="403" r:id="rId4"/>
    <p:sldId id="329" r:id="rId5"/>
    <p:sldId id="413" r:id="rId6"/>
    <p:sldId id="333" r:id="rId7"/>
    <p:sldId id="417" r:id="rId8"/>
    <p:sldId id="414" r:id="rId9"/>
    <p:sldId id="335" r:id="rId10"/>
    <p:sldId id="404" r:id="rId11"/>
    <p:sldId id="344" r:id="rId12"/>
    <p:sldId id="345" r:id="rId13"/>
    <p:sldId id="425" r:id="rId14"/>
    <p:sldId id="426" r:id="rId15"/>
    <p:sldId id="427" r:id="rId16"/>
    <p:sldId id="418" r:id="rId17"/>
    <p:sldId id="422" r:id="rId18"/>
    <p:sldId id="421" r:id="rId19"/>
    <p:sldId id="423" r:id="rId20"/>
    <p:sldId id="424" r:id="rId21"/>
    <p:sldId id="406" r:id="rId22"/>
    <p:sldId id="341" r:id="rId23"/>
    <p:sldId id="407" r:id="rId24"/>
    <p:sldId id="428" r:id="rId25"/>
    <p:sldId id="347" r:id="rId26"/>
    <p:sldId id="343" r:id="rId27"/>
    <p:sldId id="348" r:id="rId28"/>
    <p:sldId id="351" r:id="rId29"/>
    <p:sldId id="416" r:id="rId30"/>
    <p:sldId id="4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98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-784" y="-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chatbotslife.com</a:t>
            </a:r>
            <a:r>
              <a:rPr lang="en-US" dirty="0" smtClean="0"/>
              <a:t>/regularization-in-deep-learning-f649a45d6e0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64169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71.png"/><Relationship Id="rId4" Type="http://schemas.openxmlformats.org/officeDocument/2006/relationships/image" Target="../media/image17.png"/><Relationship Id="rId5" Type="http://schemas.openxmlformats.org/officeDocument/2006/relationships/image" Target="../media/image280.png"/><Relationship Id="rId6" Type="http://schemas.openxmlformats.org/officeDocument/2006/relationships/image" Target="../media/image290.png"/><Relationship Id="rId7" Type="http://schemas.openxmlformats.org/officeDocument/2006/relationships/image" Target="../media/image30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50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2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/>
              <a:t>9</a:t>
            </a:r>
            <a:r>
              <a:rPr lang="en-US" smtClean="0"/>
              <a:t>: </a:t>
            </a:r>
            <a:r>
              <a:rPr lang="en-US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014297" y="4958748"/>
            <a:ext cx="4186912" cy="1165104"/>
          </a:xfrm>
          <a:prstGeom prst="cloudCallout">
            <a:avLst>
              <a:gd name="adj1" fmla="val -57125"/>
              <a:gd name="adj2" fmla="val -43268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Training time can be treated as 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hyperparameter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2" y="1736562"/>
            <a:ext cx="7470099" cy="49800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9052" y="1129352"/>
            <a:ext cx="10033896" cy="3097243"/>
            <a:chOff x="1079052" y="1129352"/>
            <a:chExt cx="10033896" cy="3097243"/>
          </a:xfrm>
        </p:grpSpPr>
        <p:sp>
          <p:nvSpPr>
            <p:cNvPr id="5" name="TextBox 4"/>
            <p:cNvSpPr txBox="1"/>
            <p:nvPr/>
          </p:nvSpPr>
          <p:spPr>
            <a:xfrm>
              <a:off x="1079052" y="1129352"/>
              <a:ext cx="1003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Early stopping: terminate while validation set performance is better 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2552" y="1591017"/>
              <a:ext cx="487850" cy="2635578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3" y="1237451"/>
            <a:ext cx="8794793" cy="4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4" y="1004445"/>
            <a:ext cx="8732394" cy="492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" y="2519804"/>
            <a:ext cx="1789452" cy="2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98797"/>
            <a:ext cx="9144000" cy="5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Sparse </a:t>
            </a:r>
            <a:r>
              <a:rPr lang="en-US" sz="2200" b="1" dirty="0" smtClean="0">
                <a:solidFill>
                  <a:srgbClr val="0070C0"/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6042941" y="4630428"/>
            <a:ext cx="308476" cy="1806417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0.69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49885" y="6082751"/>
            <a:ext cx="3969542" cy="1079280"/>
            <a:chOff x="7865787" y="5185194"/>
            <a:chExt cx="3549270" cy="51966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865787" y="5185194"/>
              <a:ext cx="186014" cy="11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8394" y="5304752"/>
              <a:ext cx="3406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Weights in 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5953214" y="4696614"/>
            <a:ext cx="351046" cy="1649440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02075" y="5705279"/>
            <a:ext cx="3016512" cy="828433"/>
            <a:chOff x="7364877" y="3621531"/>
            <a:chExt cx="3016512" cy="8284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80437" y="3621531"/>
              <a:ext cx="526774" cy="42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64877" y="4049854"/>
              <a:ext cx="301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Output of hidden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1.3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3082"/>
            <a:ext cx="9144000" cy="48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Random </a:t>
            </a:r>
            <a:r>
              <a:rPr lang="en-US" sz="2400" dirty="0" smtClean="0">
                <a:solidFill>
                  <a:srgbClr val="0000FF"/>
                </a:solidFill>
              </a:rPr>
              <a:t>perturbation of network weights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Gaussian noise: Equivalent to minimizing loss with regularization term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Encourages smooth function: small perturbation in weights leads to small changes in output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Injecting </a:t>
            </a:r>
            <a:r>
              <a:rPr lang="en-US" sz="2400" dirty="0" smtClean="0">
                <a:solidFill>
                  <a:srgbClr val="0000FF"/>
                </a:solidFill>
              </a:rPr>
              <a:t>noise in output labels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Better convergence: prevents pursuit of hard probabilities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8" y="1287516"/>
            <a:ext cx="5468173" cy="5132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465" y="1368603"/>
            <a:ext cx="419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 all sub-networks obtained by removing non-output units from base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628" y="1507102"/>
            <a:ext cx="2041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Stochastic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22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each new example/mini-batch: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Randomly </a:t>
            </a:r>
            <a:r>
              <a:rPr lang="en-US" sz="2200" dirty="0" smtClean="0">
                <a:solidFill>
                  <a:srgbClr val="0000FF"/>
                </a:solidFill>
              </a:rPr>
              <a:t>sample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a binary mask </a:t>
            </a:r>
            <a:r>
              <a:rPr lang="en-US" sz="2200" i="1" dirty="0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independently, where </a:t>
            </a:r>
            <a:r>
              <a:rPr lang="en-US" sz="2200" i="1" dirty="0" err="1" smtClean="0"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latin typeface="Times"/>
                <a:cs typeface="Times"/>
              </a:rPr>
              <a:t>i</a:t>
            </a:r>
            <a:r>
              <a:rPr lang="en-US" sz="2200" dirty="0" smtClean="0">
                <a:latin typeface="Times"/>
                <a:cs typeface="Times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indicates if</a:t>
            </a:r>
            <a:r>
              <a:rPr lang="en-US" sz="2200" dirty="0" smtClean="0"/>
              <a:t> input/hidden node </a:t>
            </a:r>
            <a:r>
              <a:rPr lang="en-US" sz="2200" i="1" dirty="0" err="1" smtClean="0">
                <a:latin typeface="Times"/>
                <a:cs typeface="Times"/>
              </a:rPr>
              <a:t>i</a:t>
            </a:r>
            <a:r>
              <a:rPr lang="en-US" sz="2200" dirty="0" smtClean="0"/>
              <a:t> is included</a:t>
            </a:r>
            <a:endParaRPr lang="en-US" sz="2200" i="1" baseline="-25000" dirty="0" smtClean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Multiply output of node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i="1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with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dirty="0" smtClean="0"/>
              <a:t>, and perform gradient update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Typically, an input node is </a:t>
            </a:r>
            <a:r>
              <a:rPr lang="en-US" sz="2400" b="1" dirty="0" smtClean="0">
                <a:solidFill>
                  <a:schemeClr val="accent2"/>
                </a:solidFill>
              </a:rPr>
              <a:t>included</a:t>
            </a:r>
            <a:r>
              <a:rPr lang="en-US" sz="2400" dirty="0" smtClean="0"/>
              <a:t>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=0.8</a:t>
            </a:r>
            <a:r>
              <a:rPr lang="en-US" sz="2400" dirty="0" smtClean="0"/>
              <a:t>, hidden node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=0.5.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Weight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 prediction time use all units, but scale weights with probability of inclusion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41206"/>
            <a:ext cx="7676631" cy="35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Adversarial Examples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6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 descr="https://www.kdnuggets.com/images/perturb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11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99015" y="5171066"/>
            <a:ext cx="1011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Training 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on adversarial </a:t>
            </a:r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examples is mostly intended to improve security, but can sometimes provide generic regularization.  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461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Panda 57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582" y="4342337"/>
            <a:ext cx="37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Gibbon 99.3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8086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noise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661724"/>
            <a:ext cx="10972800" cy="767276"/>
          </a:xfrm>
        </p:spPr>
        <p:txBody>
          <a:bodyPr/>
          <a:lstStyle/>
          <a:p>
            <a:r>
              <a:rPr lang="en-US" sz="3200" dirty="0" smtClean="0"/>
              <a:t>Regularization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790" y="3922088"/>
            <a:ext cx="10790419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is any modification we make to a learning algorithm that is intended to </a:t>
            </a:r>
            <a:r>
              <a:rPr lang="en-US" sz="2400" b="1" dirty="0" smtClean="0">
                <a:solidFill>
                  <a:schemeClr val="accent1"/>
                </a:solidFill>
              </a:rPr>
              <a:t>reduce its generalization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but not its training error.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73454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92" y="1244184"/>
            <a:ext cx="114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Fitting a deep neural network with 5 layers and 100 neurons per layer can lead to a very good prediction on the training set but poor prediction on validations set.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dirty="0" smtClean="0"/>
                  <a:t>Weights decay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b="1" dirty="0" smtClean="0"/>
                  <a:t>Decay of weights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𝜆𝛼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644640" y="3226348"/>
            <a:ext cx="1097280" cy="5825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8979397" y="1098068"/>
            <a:ext cx="2014695" cy="1165104"/>
          </a:xfrm>
          <a:prstGeom prst="cloudCallout">
            <a:avLst>
              <a:gd name="adj1" fmla="val -108630"/>
              <a:gd name="adj2" fmla="val 131514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weights </a:t>
            </a:r>
            <a:r>
              <a:rPr lang="en-US" dirty="0"/>
              <a:t>decay in proportion to its size.</a:t>
            </a:r>
          </a:p>
        </p:txBody>
      </p:sp>
    </p:spTree>
    <p:extLst>
      <p:ext uri="{BB962C8B-B14F-4D97-AF65-F5344CB8AC3E}">
        <p14:creationId xmlns:p14="http://schemas.microsoft.com/office/powerpoint/2010/main" val="12223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579495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3638863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 as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166" y="2482037"/>
            <a:ext cx="8229600" cy="32808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Useful if </a:t>
            </a:r>
            <a:r>
              <a:rPr lang="en-US" sz="2400" i="1" dirty="0" smtClean="0"/>
              <a:t>K</a:t>
            </a:r>
            <a:r>
              <a:rPr lang="en-US" sz="2400" dirty="0" smtClean="0"/>
              <a:t> is known in advance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Optimization: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Construct </a:t>
            </a:r>
            <a:r>
              <a:rPr lang="en-US" dirty="0" err="1" smtClean="0"/>
              <a:t>Lagrangian</a:t>
            </a:r>
            <a:r>
              <a:rPr lang="en-US" dirty="0" smtClean="0"/>
              <a:t> and apply gradient descent</a:t>
            </a:r>
            <a:endParaRPr lang="en-US" dirty="0"/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Projected gradient descent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blipFill rotWithShape="0">
                <a:blip r:embed="rId2"/>
                <a:stretch>
                  <a:fillRect l="-1571" r="-4188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62E5F0-D20D-8A49-A753-32DBE871C0F7}" vid="{B30C7E9A-7585-A448-B1BB-C615A6606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Lecture6_PerceptronBackProp</Template>
  <TotalTime>7891</TotalTime>
  <Words>989</Words>
  <Application>Microsoft Macintosh PowerPoint</Application>
  <PresentationFormat>Widescreen</PresentationFormat>
  <Paragraphs>224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Karla</vt:lpstr>
      <vt:lpstr>Mangal</vt:lpstr>
      <vt:lpstr>Times</vt:lpstr>
      <vt:lpstr>Wingdings</vt:lpstr>
      <vt:lpstr>GEC_template</vt:lpstr>
      <vt:lpstr>Lecture 9: Regularization</vt:lpstr>
      <vt:lpstr>Outline</vt:lpstr>
      <vt:lpstr>Outline</vt:lpstr>
      <vt:lpstr>Regularization</vt:lpstr>
      <vt:lpstr>Overfitting</vt:lpstr>
      <vt:lpstr>Norm Penalties</vt:lpstr>
      <vt:lpstr>Norm Penalties</vt:lpstr>
      <vt:lpstr>Norm Penalties</vt:lpstr>
      <vt:lpstr>Norm Penalties as Constraints</vt:lpstr>
      <vt:lpstr>Outline</vt:lpstr>
      <vt:lpstr>Early Stopping</vt:lpstr>
      <vt:lpstr>Early Stopping</vt:lpstr>
      <vt:lpstr>Outline</vt:lpstr>
      <vt:lpstr>Data Augmentation</vt:lpstr>
      <vt:lpstr>Data Augmentation</vt:lpstr>
      <vt:lpstr>Outline</vt:lpstr>
      <vt:lpstr>Sparse Representation </vt:lpstr>
      <vt:lpstr>Sparse Representation </vt:lpstr>
      <vt:lpstr>Sparse Representation </vt:lpstr>
      <vt:lpstr>Sparse Representation </vt:lpstr>
      <vt:lpstr>Outline</vt:lpstr>
      <vt:lpstr>PowerPoint Presentation</vt:lpstr>
      <vt:lpstr>Outline</vt:lpstr>
      <vt:lpstr>Noise Robustness</vt:lpstr>
      <vt:lpstr>Dropout</vt:lpstr>
      <vt:lpstr>Dropout: Stochastic GD</vt:lpstr>
      <vt:lpstr>Dropout: Weight Scaling</vt:lpstr>
      <vt:lpstr>Adversarial Examples</vt:lpstr>
      <vt:lpstr>Adversarial Examples</vt:lpstr>
      <vt:lpstr>Recap </vt:lpstr>
    </vt:vector>
  </TitlesOfParts>
  <Company>Harvard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Microsoft Office User</cp:lastModifiedBy>
  <cp:revision>289</cp:revision>
  <cp:lastPrinted>2018-03-05T02:43:56Z</cp:lastPrinted>
  <dcterms:created xsi:type="dcterms:W3CDTF">2017-11-02T16:57:55Z</dcterms:created>
  <dcterms:modified xsi:type="dcterms:W3CDTF">2019-07-29T00:36:22Z</dcterms:modified>
</cp:coreProperties>
</file>