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2" r:id="rId4"/>
    <p:sldId id="263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850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14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5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946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 userDrawn="1"/>
        </p:nvSpPr>
        <p:spPr bwMode="auto">
          <a:xfrm>
            <a:off x="990600" y="927100"/>
            <a:ext cx="7162800" cy="2286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73787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808080">
                <a:alpha val="17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2259013" y="152400"/>
            <a:ext cx="4464050" cy="1066800"/>
          </a:xfrm>
          <a:prstGeom prst="rect">
            <a:avLst/>
          </a:prstGeom>
          <a:gradFill rotWithShape="1">
            <a:gsLst>
              <a:gs pos="0">
                <a:srgbClr val="00204E"/>
              </a:gs>
              <a:gs pos="46001">
                <a:srgbClr val="D6DBE3"/>
              </a:gs>
              <a:gs pos="53999">
                <a:srgbClr val="D6DBE3"/>
              </a:gs>
              <a:gs pos="100000">
                <a:srgbClr val="00204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152400"/>
            <a:ext cx="2286000" cy="1066800"/>
          </a:xfrm>
          <a:prstGeom prst="rect">
            <a:avLst/>
          </a:prstGeom>
          <a:solidFill>
            <a:srgbClr val="0020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6705600" y="152400"/>
            <a:ext cx="2438400" cy="1066800"/>
          </a:xfrm>
          <a:prstGeom prst="rect">
            <a:avLst/>
          </a:prstGeom>
          <a:solidFill>
            <a:srgbClr val="0020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9" name="Picture 8" descr="Pictur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0"/>
            <a:ext cx="2667000" cy="1414463"/>
          </a:xfrm>
          <a:prstGeom prst="rect">
            <a:avLst/>
          </a:prstGeom>
          <a:noFill/>
          <a:ln>
            <a:noFill/>
          </a:ln>
          <a:effectLst>
            <a:outerShdw blurRad="38100" dist="25400" dir="7799979" algn="tl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26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9CF57-1260-419F-B34E-D6E32387854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97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0214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 sz="3200"/>
            </a:lvl1pPr>
            <a:lvl2pPr marL="715963" indent="-266700">
              <a:buFont typeface="Calibri" pitchFamily="34" charset="0"/>
              <a:buChar char="−"/>
              <a:defRPr sz="2800"/>
            </a:lvl2pPr>
            <a:lvl3pPr marL="1143000" indent="-228600">
              <a:buFont typeface="Courier New" pitchFamily="49" charset="0"/>
              <a:buChar char="o"/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latin typeface="Corbel" pitchFamily="34" charset="0"/>
              </a:defRPr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0354" y="6356350"/>
            <a:ext cx="4983292" cy="365125"/>
          </a:xfrm>
        </p:spPr>
        <p:txBody>
          <a:bodyPr/>
          <a:lstStyle>
            <a:lvl1pPr>
              <a:defRPr dirty="0">
                <a:latin typeface="Corbel" pitchFamily="34" charset="0"/>
              </a:defRPr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5205" y="6356350"/>
            <a:ext cx="661595" cy="365125"/>
          </a:xfrm>
          <a:ln w="28575"/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pPr algn="r"/>
            <a:fld id="{CEC7F6DD-A7B5-4428-B2E1-62679F5667C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05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3728" y="6356350"/>
            <a:ext cx="5876544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A5E1C97-6B73-4326-A0E3-22AB163EE3FC}" type="slidenum">
              <a:rPr lang="en-US" smtClean="0"/>
              <a:pPr/>
              <a:t>‹#›</a:t>
            </a:fld>
            <a:r>
              <a:rPr lang="en-US" dirty="0" smtClean="0"/>
              <a:t>/39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80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6955" y="6356350"/>
            <a:ext cx="4770091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EDBDA36-09E5-4A5D-B00A-E2B4288AB0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1600199"/>
            <a:ext cx="4114800" cy="4525963"/>
          </a:xfrm>
        </p:spPr>
        <p:txBody>
          <a:bodyPr/>
          <a:lstStyle>
            <a:lvl1pPr>
              <a:defRPr sz="2800"/>
            </a:lvl1pPr>
            <a:lvl2pPr marL="715963" indent="-266700">
              <a:buFont typeface="Calibri" pitchFamily="34" charset="0"/>
              <a:buChar char="−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572000" y="1600199"/>
            <a:ext cx="4114800" cy="4525963"/>
          </a:xfrm>
        </p:spPr>
        <p:txBody>
          <a:bodyPr/>
          <a:lstStyle>
            <a:lvl1pPr>
              <a:defRPr sz="2800"/>
            </a:lvl1pPr>
            <a:lvl2pPr marL="715963" indent="-266700">
              <a:buFont typeface="Calibri" pitchFamily="34" charset="0"/>
              <a:buChar char="−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61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6836" y="6356350"/>
            <a:ext cx="4910328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09528A5-3777-40EA-B0F4-848130B964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2173857"/>
            <a:ext cx="4038600" cy="3952306"/>
          </a:xfrm>
        </p:spPr>
        <p:txBody>
          <a:bodyPr/>
          <a:lstStyle>
            <a:lvl1pPr>
              <a:defRPr sz="2800"/>
            </a:lvl1pPr>
            <a:lvl2pPr marL="715963" indent="-266700">
              <a:buFont typeface="Calibri" pitchFamily="34" charset="0"/>
              <a:buChar char="−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629508" y="2179608"/>
            <a:ext cx="4057291" cy="3952306"/>
          </a:xfrm>
        </p:spPr>
        <p:txBody>
          <a:bodyPr/>
          <a:lstStyle>
            <a:lvl1pPr>
              <a:defRPr sz="2800"/>
            </a:lvl1pPr>
            <a:lvl2pPr marL="715963" indent="-266700">
              <a:buFont typeface="Calibri" pitchFamily="34" charset="0"/>
              <a:buChar char="−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E85F5-EC5B-44AF-B444-65FB414E5E8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9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623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8D2B5-0623-466D-89E7-B5E8E59D90F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72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21EA9-1520-408B-A53F-8562714CD47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8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23B7E-F860-4C0B-8330-91B8D44A7DB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72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A5A4C3-72E6-459F-B8B8-A9FEF02794B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391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AA3D4-FE34-42B0-852B-BA491415B0C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9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7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54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01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67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36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88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BB6CD-6125-42F0-A521-E7B95C00A0C6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44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288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rgbClr val="898989"/>
                </a:solidFill>
                <a:latin typeface="Cambria" pitchFamily="18" charset="0"/>
                <a:ea typeface="ＭＳ Ｐゴシック" charset="-128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Paolo Costa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mbria" pitchFamily="18" charset="0"/>
                <a:ea typeface="ＭＳ Ｐゴシック" charset="-128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mtClean="0"/>
              <a:t>Bridging the Tenant-Provider Gap in Networked Cloud 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mbria" pitchFamily="18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F378FCC-A5D4-477C-909C-B6A326AE11B1}" type="slidenum">
              <a:rPr lang="en-US">
                <a:ea typeface="ＭＳ Ｐゴシック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95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4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wm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wmf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Network-as-a-Service (</a:t>
            </a:r>
            <a:r>
              <a:rPr lang="en-GB" sz="4800" b="1" dirty="0" err="1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NaaS</a:t>
            </a:r>
            <a: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University of Cambridge</a:t>
            </a:r>
          </a:p>
          <a:p>
            <a:r>
              <a:rPr lang="en-GB" dirty="0" smtClean="0"/>
              <a:t>Imperial College London</a:t>
            </a:r>
          </a:p>
          <a:p>
            <a:r>
              <a:rPr lang="en-GB" dirty="0" smtClean="0"/>
              <a:t>University of Nottingham</a:t>
            </a:r>
            <a:endParaRPr lang="en-GB" dirty="0"/>
          </a:p>
        </p:txBody>
      </p:sp>
      <p:pic>
        <p:nvPicPr>
          <p:cNvPr id="1026" name="Picture 2" descr="http://www.naas-project.org/naas-img-smaller2.png?itok=sgC-_R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63809"/>
            <a:ext cx="1278716" cy="142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08" y="4005064"/>
            <a:ext cx="1828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171" y="4509120"/>
            <a:ext cx="160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02" y="5085184"/>
            <a:ext cx="1456179" cy="455056"/>
          </a:xfrm>
          <a:prstGeom prst="rect">
            <a:avLst/>
          </a:prstGeom>
        </p:spPr>
      </p:pic>
      <p:grpSp>
        <p:nvGrpSpPr>
          <p:cNvPr id="184" name="Group 183"/>
          <p:cNvGrpSpPr/>
          <p:nvPr/>
        </p:nvGrpSpPr>
        <p:grpSpPr>
          <a:xfrm>
            <a:off x="4570759" y="918449"/>
            <a:ext cx="3457537" cy="1323198"/>
            <a:chOff x="2244653" y="1304800"/>
            <a:chExt cx="5121978" cy="2250250"/>
          </a:xfrm>
        </p:grpSpPr>
        <p:grpSp>
          <p:nvGrpSpPr>
            <p:cNvPr id="185" name="Group 184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199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3" name="Group 202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280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1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2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3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4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8" name="Straight Connector 207"/>
              <p:cNvCxnSpPr>
                <a:stCxn id="199" idx="0"/>
                <a:endCxn id="204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199" idx="0"/>
                <a:endCxn id="205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200" idx="0"/>
                <a:endCxn id="204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200" idx="0"/>
                <a:endCxn id="205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201" idx="0"/>
                <a:endCxn id="204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202" idx="0"/>
                <a:endCxn id="204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stCxn id="201" idx="0"/>
                <a:endCxn id="205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stCxn id="202" idx="0"/>
                <a:endCxn id="205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stCxn id="280" idx="0"/>
                <a:endCxn id="206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stCxn id="281" idx="0"/>
                <a:endCxn id="206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>
                <a:stCxn id="282" idx="0"/>
                <a:endCxn id="206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>
                <a:stCxn id="283" idx="0"/>
                <a:endCxn id="206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stCxn id="283" idx="0"/>
                <a:endCxn id="207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>
                <a:stCxn id="282" idx="0"/>
                <a:endCxn id="207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81" idx="0"/>
                <a:endCxn id="207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280" idx="0"/>
                <a:endCxn id="207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>
                <a:stCxn id="204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>
                <a:stCxn id="205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stCxn id="204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>
                <a:stCxn id="205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>
                <a:stCxn id="206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stCxn id="207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07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>
                <a:stCxn id="206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2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3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4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5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6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7" name="Picture 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8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9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1" name="Straight Connector 240"/>
              <p:cNvCxnSpPr>
                <a:stCxn id="240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3" name="Straight Connector 242"/>
              <p:cNvCxnSpPr>
                <a:stCxn id="242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5" name="Straight Connector 244"/>
              <p:cNvCxnSpPr>
                <a:stCxn id="244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7" name="Straight Connector 246"/>
              <p:cNvCxnSpPr>
                <a:stCxn id="246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9" name="Straight Connector 248"/>
              <p:cNvCxnSpPr>
                <a:stCxn id="248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1" name="Straight Connector 250"/>
              <p:cNvCxnSpPr>
                <a:stCxn id="250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3" name="Straight Connector 252"/>
              <p:cNvCxnSpPr>
                <a:stCxn id="252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5" name="Straight Connector 254"/>
              <p:cNvCxnSpPr>
                <a:stCxn id="254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7" name="Straight Connector 256"/>
              <p:cNvCxnSpPr>
                <a:stCxn id="256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9" name="Straight Connector 258"/>
              <p:cNvCxnSpPr>
                <a:stCxn id="258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1" name="Straight Connector 260"/>
              <p:cNvCxnSpPr>
                <a:stCxn id="260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3" name="Straight Connector 262"/>
              <p:cNvCxnSpPr>
                <a:stCxn id="262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5" name="Straight Connector 264"/>
              <p:cNvCxnSpPr>
                <a:stCxn id="264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7" name="Straight Connector 266"/>
              <p:cNvCxnSpPr>
                <a:stCxn id="266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9" name="Straight Connector 268"/>
              <p:cNvCxnSpPr>
                <a:stCxn id="268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71" name="Straight Connector 270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2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3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4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5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7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8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9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6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7" name="Straight Arrow Connector 186"/>
            <p:cNvCxnSpPr>
              <a:stCxn id="199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endCxn id="237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40" idx="0"/>
              <a:endCxn id="199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201" idx="2"/>
              <a:endCxn id="260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endCxn id="205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205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76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Problem Statement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2</a:t>
            </a:fld>
            <a:endParaRPr lang="en-US" dirty="0"/>
          </a:p>
        </p:txBody>
      </p:sp>
      <p:grpSp>
        <p:nvGrpSpPr>
          <p:cNvPr id="192" name="Group 191"/>
          <p:cNvGrpSpPr/>
          <p:nvPr/>
        </p:nvGrpSpPr>
        <p:grpSpPr>
          <a:xfrm>
            <a:off x="2114578" y="1323946"/>
            <a:ext cx="4931523" cy="1727676"/>
            <a:chOff x="1302063" y="1350700"/>
            <a:chExt cx="6770424" cy="3266998"/>
          </a:xfrm>
        </p:grpSpPr>
        <p:pic>
          <p:nvPicPr>
            <p:cNvPr id="193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037" y="3500577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448" y="35536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788" y="35536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4642" y="3549157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7" name="Group 196"/>
            <p:cNvGrpSpPr/>
            <p:nvPr/>
          </p:nvGrpSpPr>
          <p:grpSpPr>
            <a:xfrm>
              <a:off x="4829054" y="3511255"/>
              <a:ext cx="2892625" cy="318145"/>
              <a:chOff x="4815454" y="3717903"/>
              <a:chExt cx="2892625" cy="318145"/>
            </a:xfrm>
          </p:grpSpPr>
          <p:pic>
            <p:nvPicPr>
              <p:cNvPr id="26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5454" y="37179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7795" y="37179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4276" y="3766481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3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6617" y="3766481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8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565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453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838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8726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2" name="Straight Connector 201"/>
            <p:cNvCxnSpPr>
              <a:stCxn id="193" idx="0"/>
              <a:endCxn id="198" idx="2"/>
            </p:cNvCxnSpPr>
            <p:nvPr/>
          </p:nvCxnSpPr>
          <p:spPr>
            <a:xfrm flipV="1">
              <a:off x="1742767" y="2933605"/>
              <a:ext cx="830138" cy="566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93" idx="0"/>
              <a:endCxn id="199" idx="2"/>
            </p:cNvCxnSpPr>
            <p:nvPr/>
          </p:nvCxnSpPr>
          <p:spPr>
            <a:xfrm flipV="1">
              <a:off x="1742767" y="2933605"/>
              <a:ext cx="1671025" cy="566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94" idx="0"/>
              <a:endCxn id="198" idx="2"/>
            </p:cNvCxnSpPr>
            <p:nvPr/>
          </p:nvCxnSpPr>
          <p:spPr>
            <a:xfrm flipH="1" flipV="1">
              <a:off x="2572905" y="2933605"/>
              <a:ext cx="4273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194" idx="0"/>
              <a:endCxn id="199" idx="2"/>
            </p:cNvCxnSpPr>
            <p:nvPr/>
          </p:nvCxnSpPr>
          <p:spPr>
            <a:xfrm flipV="1">
              <a:off x="2577179" y="2933605"/>
              <a:ext cx="836615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95" idx="0"/>
              <a:endCxn id="198" idx="2"/>
            </p:cNvCxnSpPr>
            <p:nvPr/>
          </p:nvCxnSpPr>
          <p:spPr>
            <a:xfrm flipH="1" flipV="1">
              <a:off x="2572905" y="2933605"/>
              <a:ext cx="836615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96" idx="0"/>
              <a:endCxn id="198" idx="2"/>
            </p:cNvCxnSpPr>
            <p:nvPr/>
          </p:nvCxnSpPr>
          <p:spPr>
            <a:xfrm flipH="1" flipV="1">
              <a:off x="2572905" y="2933605"/>
              <a:ext cx="1617469" cy="615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95" idx="0"/>
              <a:endCxn id="199" idx="2"/>
            </p:cNvCxnSpPr>
            <p:nvPr/>
          </p:nvCxnSpPr>
          <p:spPr>
            <a:xfrm flipV="1">
              <a:off x="3409519" y="2933605"/>
              <a:ext cx="4273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96" idx="0"/>
              <a:endCxn id="199" idx="2"/>
            </p:cNvCxnSpPr>
            <p:nvPr/>
          </p:nvCxnSpPr>
          <p:spPr>
            <a:xfrm flipH="1" flipV="1">
              <a:off x="3413793" y="2933605"/>
              <a:ext cx="776581" cy="615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60" idx="0"/>
              <a:endCxn id="200" idx="2"/>
            </p:cNvCxnSpPr>
            <p:nvPr/>
          </p:nvCxnSpPr>
          <p:spPr>
            <a:xfrm flipV="1">
              <a:off x="5024785" y="2933605"/>
              <a:ext cx="941393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61" idx="0"/>
              <a:endCxn id="200" idx="2"/>
            </p:cNvCxnSpPr>
            <p:nvPr/>
          </p:nvCxnSpPr>
          <p:spPr>
            <a:xfrm flipV="1">
              <a:off x="5857126" y="2933605"/>
              <a:ext cx="109052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62" idx="0"/>
              <a:endCxn id="200" idx="2"/>
            </p:cNvCxnSpPr>
            <p:nvPr/>
          </p:nvCxnSpPr>
          <p:spPr>
            <a:xfrm flipH="1" flipV="1">
              <a:off x="5966178" y="2933605"/>
              <a:ext cx="727429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63" idx="0"/>
              <a:endCxn id="200" idx="2"/>
            </p:cNvCxnSpPr>
            <p:nvPr/>
          </p:nvCxnSpPr>
          <p:spPr>
            <a:xfrm flipH="1" flipV="1">
              <a:off x="5966178" y="2933605"/>
              <a:ext cx="1559770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263" idx="0"/>
              <a:endCxn id="201" idx="2"/>
            </p:cNvCxnSpPr>
            <p:nvPr/>
          </p:nvCxnSpPr>
          <p:spPr>
            <a:xfrm flipH="1" flipV="1">
              <a:off x="6807066" y="2933605"/>
              <a:ext cx="718882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262" idx="0"/>
              <a:endCxn id="201" idx="2"/>
            </p:cNvCxnSpPr>
            <p:nvPr/>
          </p:nvCxnSpPr>
          <p:spPr>
            <a:xfrm flipV="1">
              <a:off x="6693607" y="2933605"/>
              <a:ext cx="113459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261" idx="0"/>
              <a:endCxn id="201" idx="2"/>
            </p:cNvCxnSpPr>
            <p:nvPr/>
          </p:nvCxnSpPr>
          <p:spPr>
            <a:xfrm flipV="1">
              <a:off x="5857126" y="2933605"/>
              <a:ext cx="949940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260" idx="0"/>
              <a:endCxn id="201" idx="2"/>
            </p:cNvCxnSpPr>
            <p:nvPr/>
          </p:nvCxnSpPr>
          <p:spPr>
            <a:xfrm flipV="1">
              <a:off x="5024785" y="2933605"/>
              <a:ext cx="1782281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98" idx="0"/>
            </p:cNvCxnSpPr>
            <p:nvPr/>
          </p:nvCxnSpPr>
          <p:spPr>
            <a:xfrm flipV="1">
              <a:off x="2572905" y="2068916"/>
              <a:ext cx="1412969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199" idx="0"/>
            </p:cNvCxnSpPr>
            <p:nvPr/>
          </p:nvCxnSpPr>
          <p:spPr>
            <a:xfrm flipV="1">
              <a:off x="3413793" y="2068916"/>
              <a:ext cx="572080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198" idx="0"/>
            </p:cNvCxnSpPr>
            <p:nvPr/>
          </p:nvCxnSpPr>
          <p:spPr>
            <a:xfrm flipV="1">
              <a:off x="2572905" y="1962867"/>
              <a:ext cx="2932447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99" idx="0"/>
            </p:cNvCxnSpPr>
            <p:nvPr/>
          </p:nvCxnSpPr>
          <p:spPr>
            <a:xfrm flipV="1">
              <a:off x="3413793" y="1962867"/>
              <a:ext cx="2091558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200" idx="0"/>
            </p:cNvCxnSpPr>
            <p:nvPr/>
          </p:nvCxnSpPr>
          <p:spPr>
            <a:xfrm flipH="1" flipV="1">
              <a:off x="3985873" y="2068916"/>
              <a:ext cx="1980304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01" idx="0"/>
            </p:cNvCxnSpPr>
            <p:nvPr/>
          </p:nvCxnSpPr>
          <p:spPr>
            <a:xfrm flipH="1" flipV="1">
              <a:off x="3985873" y="2068916"/>
              <a:ext cx="2821192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201" idx="0"/>
            </p:cNvCxnSpPr>
            <p:nvPr/>
          </p:nvCxnSpPr>
          <p:spPr>
            <a:xfrm flipH="1" flipV="1">
              <a:off x="5505352" y="1962867"/>
              <a:ext cx="1301714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200" idx="0"/>
            </p:cNvCxnSpPr>
            <p:nvPr/>
          </p:nvCxnSpPr>
          <p:spPr>
            <a:xfrm flipH="1" flipV="1">
              <a:off x="5505352" y="1962867"/>
              <a:ext cx="460826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6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642" y="1350700"/>
              <a:ext cx="953840" cy="837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7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025" y="1350702"/>
              <a:ext cx="953840" cy="837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302063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29" name="Straight Connector 228"/>
            <p:cNvCxnSpPr>
              <a:stCxn id="228" idx="0"/>
            </p:cNvCxnSpPr>
            <p:nvPr/>
          </p:nvCxnSpPr>
          <p:spPr>
            <a:xfrm flipV="1">
              <a:off x="1557547" y="3759816"/>
              <a:ext cx="173445" cy="27774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0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582872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1" name="Straight Connector 230"/>
            <p:cNvCxnSpPr>
              <a:stCxn id="230" idx="0"/>
            </p:cNvCxnSpPr>
            <p:nvPr/>
          </p:nvCxnSpPr>
          <p:spPr>
            <a:xfrm flipH="1" flipV="1">
              <a:off x="1730992" y="3759816"/>
              <a:ext cx="139362" cy="27774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2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310673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3" name="Straight Connector 232"/>
            <p:cNvCxnSpPr>
              <a:stCxn id="232" idx="0"/>
            </p:cNvCxnSpPr>
            <p:nvPr/>
          </p:nvCxnSpPr>
          <p:spPr>
            <a:xfrm flipV="1">
              <a:off x="6566157" y="3861420"/>
              <a:ext cx="173445" cy="17614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4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591482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5" name="Straight Connector 234"/>
            <p:cNvCxnSpPr>
              <a:stCxn id="234" idx="0"/>
            </p:cNvCxnSpPr>
            <p:nvPr/>
          </p:nvCxnSpPr>
          <p:spPr>
            <a:xfrm flipH="1" flipV="1">
              <a:off x="6739602" y="3861420"/>
              <a:ext cx="139362" cy="17614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6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420710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7" name="Straight Connector 236"/>
            <p:cNvCxnSpPr>
              <a:stCxn id="236" idx="0"/>
            </p:cNvCxnSpPr>
            <p:nvPr/>
          </p:nvCxnSpPr>
          <p:spPr>
            <a:xfrm flipV="1">
              <a:off x="5676194" y="3850976"/>
              <a:ext cx="173445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701519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9" name="Straight Connector 238"/>
            <p:cNvCxnSpPr>
              <a:stCxn id="238" idx="0"/>
            </p:cNvCxnSpPr>
            <p:nvPr/>
          </p:nvCxnSpPr>
          <p:spPr>
            <a:xfrm flipH="1" flipV="1">
              <a:off x="5849639" y="3850976"/>
              <a:ext cx="139362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630469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1" name="Straight Connector 240"/>
            <p:cNvCxnSpPr>
              <a:stCxn id="240" idx="0"/>
            </p:cNvCxnSpPr>
            <p:nvPr/>
          </p:nvCxnSpPr>
          <p:spPr>
            <a:xfrm flipV="1">
              <a:off x="4885953" y="3837693"/>
              <a:ext cx="173445" cy="199869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2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911278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3" name="Straight Connector 242"/>
            <p:cNvCxnSpPr>
              <a:stCxn id="242" idx="0"/>
            </p:cNvCxnSpPr>
            <p:nvPr/>
          </p:nvCxnSpPr>
          <p:spPr>
            <a:xfrm flipH="1" flipV="1">
              <a:off x="5059398" y="3837693"/>
              <a:ext cx="139362" cy="199869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4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774696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5" name="Straight Connector 244"/>
            <p:cNvCxnSpPr>
              <a:stCxn id="244" idx="0"/>
            </p:cNvCxnSpPr>
            <p:nvPr/>
          </p:nvCxnSpPr>
          <p:spPr>
            <a:xfrm flipV="1">
              <a:off x="4030180" y="3815321"/>
              <a:ext cx="173445" cy="22224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6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055505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7" name="Straight Connector 246"/>
            <p:cNvCxnSpPr/>
            <p:nvPr/>
          </p:nvCxnSpPr>
          <p:spPr>
            <a:xfrm flipH="1" flipV="1">
              <a:off x="4195608" y="3789137"/>
              <a:ext cx="139362" cy="22224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984165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9" name="Straight Connector 248"/>
            <p:cNvCxnSpPr>
              <a:stCxn id="248" idx="0"/>
            </p:cNvCxnSpPr>
            <p:nvPr/>
          </p:nvCxnSpPr>
          <p:spPr>
            <a:xfrm flipV="1">
              <a:off x="3239649" y="3831061"/>
              <a:ext cx="173445" cy="20650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0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264974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1" name="Straight Connector 250"/>
            <p:cNvCxnSpPr>
              <a:stCxn id="250" idx="0"/>
            </p:cNvCxnSpPr>
            <p:nvPr/>
          </p:nvCxnSpPr>
          <p:spPr>
            <a:xfrm flipH="1" flipV="1">
              <a:off x="3413094" y="3831061"/>
              <a:ext cx="139362" cy="20650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2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133578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3" name="Straight Connector 252"/>
            <p:cNvCxnSpPr>
              <a:stCxn id="252" idx="0"/>
            </p:cNvCxnSpPr>
            <p:nvPr/>
          </p:nvCxnSpPr>
          <p:spPr>
            <a:xfrm flipV="1">
              <a:off x="2389062" y="3789137"/>
              <a:ext cx="173445" cy="24842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4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414387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5" name="Straight Connector 254"/>
            <p:cNvCxnSpPr>
              <a:stCxn id="254" idx="0"/>
            </p:cNvCxnSpPr>
            <p:nvPr/>
          </p:nvCxnSpPr>
          <p:spPr>
            <a:xfrm flipH="1" flipV="1">
              <a:off x="2562507" y="3789137"/>
              <a:ext cx="139362" cy="24842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6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123967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7" name="Straight Connector 256"/>
            <p:cNvCxnSpPr>
              <a:stCxn id="256" idx="0"/>
            </p:cNvCxnSpPr>
            <p:nvPr/>
          </p:nvCxnSpPr>
          <p:spPr>
            <a:xfrm flipV="1">
              <a:off x="7379451" y="3850976"/>
              <a:ext cx="173445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497523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9" name="Straight Connector 258"/>
            <p:cNvCxnSpPr/>
            <p:nvPr/>
          </p:nvCxnSpPr>
          <p:spPr>
            <a:xfrm flipH="1" flipV="1">
              <a:off x="7552896" y="3850976"/>
              <a:ext cx="139362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1097506" y="3356992"/>
            <a:ext cx="2656240" cy="1296144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Network is </a:t>
            </a:r>
            <a:r>
              <a:rPr lang="en-GB" dirty="0"/>
              <a:t>bound on </a:t>
            </a:r>
          </a:p>
          <a:p>
            <a:pPr algn="ctr"/>
            <a:r>
              <a:rPr lang="en-GB" dirty="0"/>
              <a:t>datacentre application</a:t>
            </a:r>
          </a:p>
          <a:p>
            <a:pPr algn="ctr"/>
            <a:r>
              <a:rPr lang="en-GB" dirty="0"/>
              <a:t>performance</a:t>
            </a:r>
            <a:endParaRPr lang="en-GB" dirty="0"/>
          </a:p>
        </p:txBody>
      </p:sp>
      <p:sp>
        <p:nvSpPr>
          <p:cNvPr id="264" name="Rounded Rectangle 263"/>
          <p:cNvSpPr/>
          <p:nvPr/>
        </p:nvSpPr>
        <p:spPr>
          <a:xfrm>
            <a:off x="5188475" y="3356992"/>
            <a:ext cx="2656240" cy="1296144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Modern applications have complex network requirements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06" y="4797152"/>
            <a:ext cx="2145114" cy="141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30" y="5688766"/>
            <a:ext cx="856220" cy="8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Bent Arrow 9"/>
          <p:cNvSpPr/>
          <p:nvPr/>
        </p:nvSpPr>
        <p:spPr>
          <a:xfrm flipV="1">
            <a:off x="2797599" y="4725143"/>
            <a:ext cx="470152" cy="576064"/>
          </a:xfrm>
          <a:prstGeom prst="bentArrow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5" name="Bent Arrow 264"/>
          <p:cNvSpPr/>
          <p:nvPr/>
        </p:nvSpPr>
        <p:spPr>
          <a:xfrm flipH="1" flipV="1">
            <a:off x="5534920" y="4725143"/>
            <a:ext cx="413981" cy="576064"/>
          </a:xfrm>
          <a:prstGeom prst="bentArrow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82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Challenges for </a:t>
            </a:r>
            <a:r>
              <a:rPr lang="en-GB" dirty="0" err="1" smtClean="0"/>
              <a:t>NaaS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96952"/>
            <a:ext cx="8229600" cy="3419872"/>
          </a:xfrm>
        </p:spPr>
        <p:txBody>
          <a:bodyPr/>
          <a:lstStyle/>
          <a:p>
            <a:r>
              <a:rPr lang="en-GB" sz="2400" dirty="0" smtClean="0"/>
              <a:t>Performance:</a:t>
            </a:r>
          </a:p>
          <a:p>
            <a:pPr lvl="1"/>
            <a:r>
              <a:rPr lang="en-GB" sz="2000" dirty="0" smtClean="0"/>
              <a:t>Line rate data processing (10G initially)</a:t>
            </a:r>
          </a:p>
          <a:p>
            <a:pPr lvl="1"/>
            <a:r>
              <a:rPr lang="en-GB" sz="2000" dirty="0" smtClean="0"/>
              <a:t>Efficient use of network resources</a:t>
            </a:r>
          </a:p>
          <a:p>
            <a:pPr lvl="1"/>
            <a:r>
              <a:rPr lang="en-GB" sz="2000" dirty="0" smtClean="0"/>
              <a:t>Offload to hardware</a:t>
            </a:r>
          </a:p>
          <a:p>
            <a:r>
              <a:rPr lang="en-GB" sz="2400" dirty="0" smtClean="0"/>
              <a:t>Flexibility:</a:t>
            </a:r>
          </a:p>
          <a:p>
            <a:pPr lvl="1"/>
            <a:r>
              <a:rPr lang="en-GB" sz="2000" dirty="0" smtClean="0"/>
              <a:t>Very rapid development for new applications</a:t>
            </a:r>
          </a:p>
          <a:p>
            <a:pPr lvl="1"/>
            <a:r>
              <a:rPr lang="en-GB" sz="2000" dirty="0" smtClean="0"/>
              <a:t>Simple deployment, resource placement and resource allocation</a:t>
            </a:r>
          </a:p>
          <a:p>
            <a:r>
              <a:rPr lang="en-GB" sz="2400" dirty="0" smtClean="0"/>
              <a:t>Security:</a:t>
            </a:r>
          </a:p>
          <a:p>
            <a:pPr lvl="1"/>
            <a:r>
              <a:rPr lang="en-GB" sz="2000" dirty="0" smtClean="0"/>
              <a:t>Isolation of applications within shared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91" name="Picture 2" descr="http://www.naas-project.org/naas-img-smaller2.png?itok=sgC-_R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20" y="1397755"/>
            <a:ext cx="1278716" cy="142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91"/>
          <p:cNvGrpSpPr/>
          <p:nvPr/>
        </p:nvGrpSpPr>
        <p:grpSpPr>
          <a:xfrm>
            <a:off x="3364880" y="1504083"/>
            <a:ext cx="3457537" cy="1323198"/>
            <a:chOff x="2244653" y="1304800"/>
            <a:chExt cx="5121978" cy="2250250"/>
          </a:xfrm>
        </p:grpSpPr>
        <p:grpSp>
          <p:nvGrpSpPr>
            <p:cNvPr id="93" name="Group 92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10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1" name="Group 110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188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1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6" name="Straight Connector 115"/>
              <p:cNvCxnSpPr>
                <a:stCxn id="107" idx="0"/>
                <a:endCxn id="112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07" idx="0"/>
                <a:endCxn id="113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08" idx="0"/>
                <a:endCxn id="112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stCxn id="108" idx="0"/>
                <a:endCxn id="113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109" idx="0"/>
                <a:endCxn id="112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10" idx="0"/>
                <a:endCxn id="112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09" idx="0"/>
                <a:endCxn id="113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stCxn id="110" idx="0"/>
                <a:endCxn id="113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stCxn id="188" idx="0"/>
                <a:endCxn id="114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189" idx="0"/>
                <a:endCxn id="114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90" idx="0"/>
                <a:endCxn id="114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91" idx="0"/>
                <a:endCxn id="114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191" idx="0"/>
                <a:endCxn id="115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90" idx="0"/>
                <a:endCxn id="115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189" idx="0"/>
                <a:endCxn id="115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88" idx="0"/>
                <a:endCxn id="115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112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113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112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13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14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115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15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14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0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1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3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4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6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7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49" name="Straight Connector 148"/>
              <p:cNvCxnSpPr>
                <a:stCxn id="148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0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1" name="Straight Connector 150"/>
              <p:cNvCxnSpPr>
                <a:stCxn id="150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2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3" name="Straight Connector 152"/>
              <p:cNvCxnSpPr>
                <a:stCxn id="152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4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5" name="Straight Connector 154"/>
              <p:cNvCxnSpPr>
                <a:stCxn id="154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6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7" name="Straight Connector 156"/>
              <p:cNvCxnSpPr>
                <a:stCxn id="156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9" name="Straight Connector 158"/>
              <p:cNvCxnSpPr>
                <a:stCxn id="158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0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1" name="Straight Connector 160"/>
              <p:cNvCxnSpPr>
                <a:stCxn id="160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2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3" name="Straight Connector 162"/>
              <p:cNvCxnSpPr>
                <a:stCxn id="162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4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5" name="Straight Connector 164"/>
              <p:cNvCxnSpPr>
                <a:stCxn id="164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6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7" name="Straight Connector 166"/>
              <p:cNvCxnSpPr>
                <a:stCxn id="166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9" name="Straight Connector 168"/>
              <p:cNvCxnSpPr>
                <a:stCxn id="168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0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1" name="Straight Connector 170"/>
              <p:cNvCxnSpPr>
                <a:stCxn id="170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2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3" name="Straight Connector 172"/>
              <p:cNvCxnSpPr>
                <a:stCxn id="172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4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5" name="Straight Connector 174"/>
              <p:cNvCxnSpPr>
                <a:stCxn id="174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6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7" name="Straight Connector 176"/>
              <p:cNvCxnSpPr>
                <a:stCxn id="176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9" name="Straight Connector 178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0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1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2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3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4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5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6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7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4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5" name="Straight Arrow Connector 94"/>
            <p:cNvCxnSpPr>
              <a:stCxn id="107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endCxn id="145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48" idx="0"/>
              <a:endCxn id="107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09" idx="2"/>
              <a:endCxn id="168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13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13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73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NaaS</a:t>
            </a:r>
            <a:r>
              <a:rPr lang="en-GB" dirty="0" smtClean="0"/>
              <a:t> Vision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5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037" y="3500577"/>
            <a:ext cx="391462" cy="26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48" y="3553603"/>
            <a:ext cx="391462" cy="26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788" y="3553603"/>
            <a:ext cx="391462" cy="26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642" y="3549157"/>
            <a:ext cx="391462" cy="26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829054" y="3511255"/>
            <a:ext cx="2892625" cy="318145"/>
            <a:chOff x="4815454" y="3717903"/>
            <a:chExt cx="2892625" cy="318145"/>
          </a:xfrm>
        </p:grpSpPr>
        <p:pic>
          <p:nvPicPr>
            <p:cNvPr id="1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454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795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276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617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5" y="2440088"/>
            <a:ext cx="716679" cy="49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453" y="2440088"/>
            <a:ext cx="716679" cy="49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838" y="2440088"/>
            <a:ext cx="716679" cy="49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26" y="2440088"/>
            <a:ext cx="716679" cy="49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>
            <a:stCxn id="5" idx="0"/>
            <a:endCxn id="14" idx="2"/>
          </p:cNvCxnSpPr>
          <p:nvPr/>
        </p:nvCxnSpPr>
        <p:spPr>
          <a:xfrm flipV="1">
            <a:off x="1742767" y="2933605"/>
            <a:ext cx="830138" cy="56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0"/>
            <a:endCxn id="15" idx="2"/>
          </p:cNvCxnSpPr>
          <p:nvPr/>
        </p:nvCxnSpPr>
        <p:spPr>
          <a:xfrm flipV="1">
            <a:off x="1742767" y="2933605"/>
            <a:ext cx="1671025" cy="56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0"/>
            <a:endCxn id="14" idx="2"/>
          </p:cNvCxnSpPr>
          <p:nvPr/>
        </p:nvCxnSpPr>
        <p:spPr>
          <a:xfrm flipH="1" flipV="1">
            <a:off x="2572905" y="2933605"/>
            <a:ext cx="4273" cy="619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0"/>
            <a:endCxn id="15" idx="2"/>
          </p:cNvCxnSpPr>
          <p:nvPr/>
        </p:nvCxnSpPr>
        <p:spPr>
          <a:xfrm flipV="1">
            <a:off x="2577179" y="2933605"/>
            <a:ext cx="836615" cy="619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0"/>
            <a:endCxn id="14" idx="2"/>
          </p:cNvCxnSpPr>
          <p:nvPr/>
        </p:nvCxnSpPr>
        <p:spPr>
          <a:xfrm flipH="1" flipV="1">
            <a:off x="2572905" y="2933605"/>
            <a:ext cx="836615" cy="619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0"/>
            <a:endCxn id="14" idx="2"/>
          </p:cNvCxnSpPr>
          <p:nvPr/>
        </p:nvCxnSpPr>
        <p:spPr>
          <a:xfrm flipH="1" flipV="1">
            <a:off x="2572905" y="2933605"/>
            <a:ext cx="1617469" cy="615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0"/>
            <a:endCxn id="15" idx="2"/>
          </p:cNvCxnSpPr>
          <p:nvPr/>
        </p:nvCxnSpPr>
        <p:spPr>
          <a:xfrm flipV="1">
            <a:off x="3409519" y="2933605"/>
            <a:ext cx="4273" cy="619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0"/>
            <a:endCxn id="15" idx="2"/>
          </p:cNvCxnSpPr>
          <p:nvPr/>
        </p:nvCxnSpPr>
        <p:spPr>
          <a:xfrm flipH="1" flipV="1">
            <a:off x="3413793" y="2933605"/>
            <a:ext cx="776581" cy="615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0"/>
            <a:endCxn id="16" idx="2"/>
          </p:cNvCxnSpPr>
          <p:nvPr/>
        </p:nvCxnSpPr>
        <p:spPr>
          <a:xfrm flipV="1">
            <a:off x="5024785" y="2933605"/>
            <a:ext cx="941393" cy="57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0"/>
            <a:endCxn id="16" idx="2"/>
          </p:cNvCxnSpPr>
          <p:nvPr/>
        </p:nvCxnSpPr>
        <p:spPr>
          <a:xfrm flipV="1">
            <a:off x="5857126" y="2933605"/>
            <a:ext cx="109052" cy="57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0"/>
            <a:endCxn id="16" idx="2"/>
          </p:cNvCxnSpPr>
          <p:nvPr/>
        </p:nvCxnSpPr>
        <p:spPr>
          <a:xfrm flipH="1" flipV="1">
            <a:off x="5966178" y="2933605"/>
            <a:ext cx="727429" cy="62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0"/>
            <a:endCxn id="16" idx="2"/>
          </p:cNvCxnSpPr>
          <p:nvPr/>
        </p:nvCxnSpPr>
        <p:spPr>
          <a:xfrm flipH="1" flipV="1">
            <a:off x="5966178" y="2933605"/>
            <a:ext cx="1559770" cy="62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0"/>
            <a:endCxn id="17" idx="2"/>
          </p:cNvCxnSpPr>
          <p:nvPr/>
        </p:nvCxnSpPr>
        <p:spPr>
          <a:xfrm flipH="1" flipV="1">
            <a:off x="6807066" y="2933605"/>
            <a:ext cx="718882" cy="62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0"/>
            <a:endCxn id="17" idx="2"/>
          </p:cNvCxnSpPr>
          <p:nvPr/>
        </p:nvCxnSpPr>
        <p:spPr>
          <a:xfrm flipV="1">
            <a:off x="6693607" y="2933605"/>
            <a:ext cx="113459" cy="62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0"/>
            <a:endCxn id="17" idx="2"/>
          </p:cNvCxnSpPr>
          <p:nvPr/>
        </p:nvCxnSpPr>
        <p:spPr>
          <a:xfrm flipV="1">
            <a:off x="5857126" y="2933605"/>
            <a:ext cx="949940" cy="57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0"/>
            <a:endCxn id="17" idx="2"/>
          </p:cNvCxnSpPr>
          <p:nvPr/>
        </p:nvCxnSpPr>
        <p:spPr>
          <a:xfrm flipV="1">
            <a:off x="5024785" y="2933605"/>
            <a:ext cx="1782281" cy="57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0"/>
          </p:cNvCxnSpPr>
          <p:nvPr/>
        </p:nvCxnSpPr>
        <p:spPr>
          <a:xfrm flipV="1">
            <a:off x="2572905" y="2068916"/>
            <a:ext cx="1412969" cy="371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5" idx="0"/>
          </p:cNvCxnSpPr>
          <p:nvPr/>
        </p:nvCxnSpPr>
        <p:spPr>
          <a:xfrm flipV="1">
            <a:off x="3413793" y="2068916"/>
            <a:ext cx="572080" cy="371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4" idx="0"/>
          </p:cNvCxnSpPr>
          <p:nvPr/>
        </p:nvCxnSpPr>
        <p:spPr>
          <a:xfrm flipV="1">
            <a:off x="2572905" y="1962867"/>
            <a:ext cx="2932447" cy="47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0"/>
          </p:cNvCxnSpPr>
          <p:nvPr/>
        </p:nvCxnSpPr>
        <p:spPr>
          <a:xfrm flipV="1">
            <a:off x="3413793" y="1962867"/>
            <a:ext cx="2091558" cy="47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0"/>
          </p:cNvCxnSpPr>
          <p:nvPr/>
        </p:nvCxnSpPr>
        <p:spPr>
          <a:xfrm flipH="1" flipV="1">
            <a:off x="3985873" y="2068916"/>
            <a:ext cx="1980304" cy="371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7" idx="0"/>
          </p:cNvCxnSpPr>
          <p:nvPr/>
        </p:nvCxnSpPr>
        <p:spPr>
          <a:xfrm flipH="1" flipV="1">
            <a:off x="3985873" y="2068916"/>
            <a:ext cx="2821192" cy="371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7" idx="0"/>
          </p:cNvCxnSpPr>
          <p:nvPr/>
        </p:nvCxnSpPr>
        <p:spPr>
          <a:xfrm flipH="1" flipV="1">
            <a:off x="5505352" y="1962867"/>
            <a:ext cx="1301714" cy="47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0"/>
          </p:cNvCxnSpPr>
          <p:nvPr/>
        </p:nvCxnSpPr>
        <p:spPr>
          <a:xfrm flipH="1" flipV="1">
            <a:off x="5505352" y="1962867"/>
            <a:ext cx="460826" cy="47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642" y="1350700"/>
            <a:ext cx="953840" cy="83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25" y="1350702"/>
            <a:ext cx="953840" cy="83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7214717" y="2490887"/>
            <a:ext cx="570288" cy="37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5013306" y="2500975"/>
            <a:ext cx="570288" cy="37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3831758" y="2490887"/>
            <a:ext cx="570288" cy="37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1689983" y="2501499"/>
            <a:ext cx="554925" cy="36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3034962" y="1642722"/>
            <a:ext cx="570288" cy="37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5886853" y="1591125"/>
            <a:ext cx="570288" cy="37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02063" y="4037562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" name="Straight Connector 50"/>
          <p:cNvCxnSpPr>
            <a:stCxn id="50" idx="0"/>
          </p:cNvCxnSpPr>
          <p:nvPr/>
        </p:nvCxnSpPr>
        <p:spPr>
          <a:xfrm flipV="1">
            <a:off x="1557547" y="3759816"/>
            <a:ext cx="173445" cy="27774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582872" y="4037562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3" name="Straight Connector 52"/>
          <p:cNvCxnSpPr>
            <a:stCxn id="52" idx="0"/>
          </p:cNvCxnSpPr>
          <p:nvPr/>
        </p:nvCxnSpPr>
        <p:spPr>
          <a:xfrm flipH="1" flipV="1">
            <a:off x="1730992" y="3759816"/>
            <a:ext cx="139362" cy="27774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10673" y="4037562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5" name="Straight Connector 54"/>
          <p:cNvCxnSpPr>
            <a:stCxn id="54" idx="0"/>
          </p:cNvCxnSpPr>
          <p:nvPr/>
        </p:nvCxnSpPr>
        <p:spPr>
          <a:xfrm flipV="1">
            <a:off x="6566157" y="3861420"/>
            <a:ext cx="173445" cy="17614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91482" y="4037562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7" name="Straight Connector 56"/>
          <p:cNvCxnSpPr>
            <a:stCxn id="56" idx="0"/>
          </p:cNvCxnSpPr>
          <p:nvPr/>
        </p:nvCxnSpPr>
        <p:spPr>
          <a:xfrm flipH="1" flipV="1">
            <a:off x="6739602" y="3861420"/>
            <a:ext cx="139362" cy="17614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20710" y="4037562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" name="Straight Connector 58"/>
          <p:cNvCxnSpPr>
            <a:stCxn id="58" idx="0"/>
          </p:cNvCxnSpPr>
          <p:nvPr/>
        </p:nvCxnSpPr>
        <p:spPr>
          <a:xfrm flipV="1">
            <a:off x="5676194" y="3850976"/>
            <a:ext cx="173445" cy="1865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701519" y="4037562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Straight Connector 60"/>
          <p:cNvCxnSpPr>
            <a:stCxn id="60" idx="0"/>
          </p:cNvCxnSpPr>
          <p:nvPr/>
        </p:nvCxnSpPr>
        <p:spPr>
          <a:xfrm flipH="1" flipV="1">
            <a:off x="5849639" y="3850976"/>
            <a:ext cx="139362" cy="1865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30469" y="4037562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3" name="Straight Connector 62"/>
          <p:cNvCxnSpPr>
            <a:stCxn id="62" idx="0"/>
          </p:cNvCxnSpPr>
          <p:nvPr/>
        </p:nvCxnSpPr>
        <p:spPr>
          <a:xfrm flipV="1">
            <a:off x="4885953" y="3837693"/>
            <a:ext cx="173445" cy="19986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911278" y="4037562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5" name="Straight Connector 64"/>
          <p:cNvCxnSpPr>
            <a:stCxn id="64" idx="0"/>
          </p:cNvCxnSpPr>
          <p:nvPr/>
        </p:nvCxnSpPr>
        <p:spPr>
          <a:xfrm flipH="1" flipV="1">
            <a:off x="5059398" y="3837693"/>
            <a:ext cx="139362" cy="19986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774696" y="4037562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7" name="Straight Connector 66"/>
          <p:cNvCxnSpPr>
            <a:stCxn id="66" idx="0"/>
          </p:cNvCxnSpPr>
          <p:nvPr/>
        </p:nvCxnSpPr>
        <p:spPr>
          <a:xfrm flipV="1">
            <a:off x="4030180" y="3815321"/>
            <a:ext cx="173445" cy="22224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055505" y="4037562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" name="Straight Connector 68"/>
          <p:cNvCxnSpPr>
            <a:stCxn id="68" idx="0"/>
          </p:cNvCxnSpPr>
          <p:nvPr/>
        </p:nvCxnSpPr>
        <p:spPr>
          <a:xfrm flipH="1" flipV="1">
            <a:off x="4203625" y="3815321"/>
            <a:ext cx="139362" cy="22224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984165" y="4037562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" name="Straight Connector 70"/>
          <p:cNvCxnSpPr>
            <a:stCxn id="70" idx="0"/>
          </p:cNvCxnSpPr>
          <p:nvPr/>
        </p:nvCxnSpPr>
        <p:spPr>
          <a:xfrm flipV="1">
            <a:off x="3239649" y="3831061"/>
            <a:ext cx="173445" cy="2065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64974" y="4037562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3" name="Straight Connector 72"/>
          <p:cNvCxnSpPr>
            <a:stCxn id="72" idx="0"/>
          </p:cNvCxnSpPr>
          <p:nvPr/>
        </p:nvCxnSpPr>
        <p:spPr>
          <a:xfrm flipH="1" flipV="1">
            <a:off x="3413094" y="3831061"/>
            <a:ext cx="139362" cy="2065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133578" y="4037562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5" name="Straight Connector 74"/>
          <p:cNvCxnSpPr>
            <a:stCxn id="74" idx="0"/>
          </p:cNvCxnSpPr>
          <p:nvPr/>
        </p:nvCxnSpPr>
        <p:spPr>
          <a:xfrm flipV="1">
            <a:off x="2389062" y="3789137"/>
            <a:ext cx="173445" cy="24842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414387" y="4037562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7" name="Straight Connector 76"/>
          <p:cNvCxnSpPr>
            <a:stCxn id="76" idx="0"/>
          </p:cNvCxnSpPr>
          <p:nvPr/>
        </p:nvCxnSpPr>
        <p:spPr>
          <a:xfrm flipH="1" flipV="1">
            <a:off x="2562507" y="3789137"/>
            <a:ext cx="139362" cy="24842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123967" y="4037562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9" name="Straight Connector 78"/>
          <p:cNvCxnSpPr>
            <a:stCxn id="78" idx="0"/>
          </p:cNvCxnSpPr>
          <p:nvPr/>
        </p:nvCxnSpPr>
        <p:spPr>
          <a:xfrm flipV="1">
            <a:off x="7379451" y="3850976"/>
            <a:ext cx="173445" cy="1865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497523" y="4037562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1" name="Straight Connector 80"/>
          <p:cNvCxnSpPr/>
          <p:nvPr/>
        </p:nvCxnSpPr>
        <p:spPr>
          <a:xfrm flipH="1" flipV="1">
            <a:off x="7552896" y="3850976"/>
            <a:ext cx="139362" cy="1865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1261893" y="3584273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 useBgFill="1">
        <p:nvSpPr>
          <p:cNvPr id="90" name="Tenants"/>
          <p:cNvSpPr>
            <a:spLocks noGrp="1"/>
          </p:cNvSpPr>
          <p:nvPr>
            <p:ph idx="1"/>
          </p:nvPr>
        </p:nvSpPr>
        <p:spPr>
          <a:xfrm>
            <a:off x="457200" y="4822187"/>
            <a:ext cx="8229600" cy="1785524"/>
          </a:xfrm>
          <a:prstGeom prst="roundRect">
            <a:avLst/>
          </a:prstGeom>
          <a:ln w="38100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800" dirty="0" smtClean="0"/>
              <a:t>Switches / routers are increasingly becoming </a:t>
            </a:r>
            <a:br>
              <a:rPr lang="en-GB" sz="2800" dirty="0" smtClean="0"/>
            </a:br>
            <a:r>
              <a:rPr lang="en-GB" sz="2800" dirty="0" smtClean="0"/>
              <a:t>more programmable</a:t>
            </a:r>
          </a:p>
          <a:p>
            <a:pPr marL="830263" lvl="1" indent="-457200">
              <a:buFont typeface="Courier New" panose="02070309020205020404" pitchFamily="49" charset="0"/>
              <a:buChar char="o"/>
            </a:pPr>
            <a:r>
              <a:rPr lang="en-GB" sz="2400" dirty="0" err="1" smtClean="0"/>
              <a:t>NetFPGA</a:t>
            </a:r>
            <a:r>
              <a:rPr lang="en-GB" sz="2400" dirty="0" smtClean="0"/>
              <a:t>, software routers, </a:t>
            </a:r>
            <a:r>
              <a:rPr lang="en-GB" sz="2400" dirty="0" err="1" smtClean="0"/>
              <a:t>OpenFlow</a:t>
            </a:r>
            <a:r>
              <a:rPr lang="en-GB" sz="2400" dirty="0" smtClean="0"/>
              <a:t>, …</a:t>
            </a:r>
            <a:endParaRPr lang="en-GB" sz="2400" dirty="0"/>
          </a:p>
        </p:txBody>
      </p:sp>
      <p:sp useBgFill="1">
        <p:nvSpPr>
          <p:cNvPr id="91" name="Tenants"/>
          <p:cNvSpPr txBox="1">
            <a:spLocks/>
          </p:cNvSpPr>
          <p:nvPr/>
        </p:nvSpPr>
        <p:spPr bwMode="auto">
          <a:xfrm>
            <a:off x="457200" y="4824146"/>
            <a:ext cx="8229600" cy="1785524"/>
          </a:xfrm>
          <a:prstGeom prst="roundRect">
            <a:avLst/>
          </a:prstGeom>
          <a:ln w="38100" cap="flat" cmpd="sng" algn="ctr">
            <a:solidFill>
              <a:srgbClr val="3366FF"/>
            </a:solidFill>
            <a:prstDash val="solid"/>
          </a:ln>
          <a:effectLst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15963" indent="-2667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buChar char="−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“</a:t>
            </a:r>
            <a:r>
              <a:rPr lang="en-GB" sz="2400" dirty="0" err="1">
                <a:solidFill>
                  <a:srgbClr val="FF0000"/>
                </a:solidFill>
              </a:rPr>
              <a:t>NaaS</a:t>
            </a:r>
            <a:r>
              <a:rPr lang="en-GB" sz="2400" dirty="0">
                <a:solidFill>
                  <a:srgbClr val="FF0000"/>
                </a:solidFill>
              </a:rPr>
              <a:t> boxes” </a:t>
            </a:r>
            <a:r>
              <a:rPr lang="en-GB" sz="2400" dirty="0">
                <a:solidFill>
                  <a:prstClr val="black"/>
                </a:solidFill>
              </a:rPr>
              <a:t>process data at line rate </a:t>
            </a:r>
            <a:r>
              <a:rPr lang="en-GB" sz="2400" dirty="0" smtClean="0">
                <a:solidFill>
                  <a:prstClr val="black"/>
                </a:solidFill>
              </a:rPr>
              <a:t>(10G) in network.</a:t>
            </a:r>
          </a:p>
          <a:p>
            <a:r>
              <a:rPr lang="en-GB" sz="2400" dirty="0" smtClean="0">
                <a:solidFill>
                  <a:prstClr val="black"/>
                </a:solidFill>
              </a:rPr>
              <a:t>Exploits programmability for </a:t>
            </a:r>
            <a:r>
              <a:rPr lang="en-GB" sz="2400" dirty="0" smtClean="0">
                <a:solidFill>
                  <a:srgbClr val="FF0000"/>
                </a:solidFill>
              </a:rPr>
              <a:t>application-specific</a:t>
            </a:r>
            <a:r>
              <a:rPr lang="en-GB" sz="2400" dirty="0" smtClean="0">
                <a:solidFill>
                  <a:prstClr val="black"/>
                </a:solidFill>
              </a:rPr>
              <a:t> processing</a:t>
            </a:r>
          </a:p>
          <a:p>
            <a:pPr lvl="1"/>
            <a:r>
              <a:rPr lang="en-GB" sz="2400" dirty="0" smtClean="0">
                <a:solidFill>
                  <a:prstClr val="black"/>
                </a:solidFill>
              </a:rPr>
              <a:t>E.g. in-network aggregation, caching, graph processing</a:t>
            </a:r>
          </a:p>
          <a:p>
            <a:pPr lvl="1"/>
            <a:endParaRPr lang="en-GB" sz="2400" dirty="0" smtClean="0">
              <a:solidFill>
                <a:prstClr val="black"/>
              </a:solidFill>
            </a:endParaRPr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2071993" y="3595450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2954504" y="3629450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3697366" y="3584273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4529538" y="3627287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5362780" y="3637897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6168101" y="3630358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6981395" y="3637299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5000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70570"/>
            <a:ext cx="8229600" cy="1002145"/>
          </a:xfrm>
        </p:spPr>
        <p:txBody>
          <a:bodyPr/>
          <a:lstStyle/>
          <a:p>
            <a:pPr algn="ctr"/>
            <a:r>
              <a:rPr lang="en-GB" dirty="0" err="1" smtClean="0">
                <a:solidFill>
                  <a:prstClr val="black"/>
                </a:solidFill>
              </a:rPr>
              <a:t>NaaS</a:t>
            </a:r>
            <a:r>
              <a:rPr lang="en-GB" dirty="0" smtClean="0">
                <a:solidFill>
                  <a:prstClr val="black"/>
                </a:solidFill>
              </a:rPr>
              <a:t> box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59224"/>
          </a:xfrm>
        </p:spPr>
        <p:txBody>
          <a:bodyPr/>
          <a:lstStyle/>
          <a:p>
            <a:r>
              <a:rPr lang="en-GB" sz="2400" dirty="0" err="1" smtClean="0"/>
              <a:t>NaaS</a:t>
            </a:r>
            <a:r>
              <a:rPr lang="en-GB" sz="2400" dirty="0" smtClean="0"/>
              <a:t> box runs user-generated code for each application as “Task Processing Elements”.</a:t>
            </a:r>
          </a:p>
          <a:p>
            <a:r>
              <a:rPr lang="en-GB" sz="2400" dirty="0" smtClean="0"/>
              <a:t>Code written in our own domain-specific language compiled to efficient </a:t>
            </a:r>
            <a:r>
              <a:rPr lang="en-GB" sz="2400" dirty="0" smtClean="0"/>
              <a:t>C++.  </a:t>
            </a:r>
            <a:r>
              <a:rPr lang="en-GB" sz="2400" dirty="0" smtClean="0"/>
              <a:t>Guarantee performance and application isolation.</a:t>
            </a:r>
          </a:p>
          <a:p>
            <a:r>
              <a:rPr lang="en-GB" sz="2400" dirty="0" smtClean="0"/>
              <a:t>Data enters “Task graph” for processing.  </a:t>
            </a:r>
            <a:r>
              <a:rPr lang="en-GB" sz="2400" dirty="0" err="1" smtClean="0"/>
              <a:t>NaaS</a:t>
            </a:r>
            <a:r>
              <a:rPr lang="en-GB" sz="2400" dirty="0" smtClean="0"/>
              <a:t> box supports large numbers of simultaneous connections.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131117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19" y="1700808"/>
            <a:ext cx="125482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3" name="Group 1052"/>
          <p:cNvGrpSpPr/>
          <p:nvPr/>
        </p:nvGrpSpPr>
        <p:grpSpPr>
          <a:xfrm>
            <a:off x="5217503" y="1228699"/>
            <a:ext cx="1670248" cy="1065989"/>
            <a:chOff x="5217503" y="1228699"/>
            <a:chExt cx="1670248" cy="1065989"/>
          </a:xfrm>
        </p:grpSpPr>
        <p:sp>
          <p:nvSpPr>
            <p:cNvPr id="6" name="Oval 5"/>
            <p:cNvSpPr/>
            <p:nvPr/>
          </p:nvSpPr>
          <p:spPr>
            <a:xfrm>
              <a:off x="5508104" y="1228699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5508104" y="1480727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5997049" y="1372715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5508104" y="1826636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508104" y="2078664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5997049" y="1970652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6378593" y="1676669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220072" y="1336711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228456" y="1585932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217503" y="1934648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236773" y="2186676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599719" y="1788399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2" idx="6"/>
              <a:endCxn id="13" idx="3"/>
            </p:cNvCxnSpPr>
            <p:nvPr/>
          </p:nvCxnSpPr>
          <p:spPr>
            <a:xfrm flipV="1">
              <a:off x="5724128" y="2155040"/>
              <a:ext cx="304557" cy="31636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9" idx="6"/>
              <a:endCxn id="10" idx="3"/>
            </p:cNvCxnSpPr>
            <p:nvPr/>
          </p:nvCxnSpPr>
          <p:spPr>
            <a:xfrm flipV="1">
              <a:off x="5724128" y="1557103"/>
              <a:ext cx="304557" cy="31636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1" idx="6"/>
              <a:endCxn id="13" idx="1"/>
            </p:cNvCxnSpPr>
            <p:nvPr/>
          </p:nvCxnSpPr>
          <p:spPr>
            <a:xfrm>
              <a:off x="5724128" y="1934648"/>
              <a:ext cx="304557" cy="6764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3" idx="7"/>
              <a:endCxn id="14" idx="3"/>
            </p:cNvCxnSpPr>
            <p:nvPr/>
          </p:nvCxnSpPr>
          <p:spPr>
            <a:xfrm flipV="1">
              <a:off x="6181437" y="1861057"/>
              <a:ext cx="228792" cy="141231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0" idx="5"/>
              <a:endCxn id="14" idx="1"/>
            </p:cNvCxnSpPr>
            <p:nvPr/>
          </p:nvCxnSpPr>
          <p:spPr>
            <a:xfrm>
              <a:off x="6181437" y="1557103"/>
              <a:ext cx="228792" cy="151202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" idx="6"/>
              <a:endCxn id="10" idx="1"/>
            </p:cNvCxnSpPr>
            <p:nvPr/>
          </p:nvCxnSpPr>
          <p:spPr>
            <a:xfrm>
              <a:off x="5724128" y="1336711"/>
              <a:ext cx="304557" cy="6764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199721" y="2562706"/>
            <a:ext cx="1840994" cy="512290"/>
            <a:chOff x="5199721" y="2562706"/>
            <a:chExt cx="1840994" cy="512290"/>
          </a:xfrm>
        </p:grpSpPr>
        <p:sp>
          <p:nvSpPr>
            <p:cNvPr id="21" name="Oval 20"/>
            <p:cNvSpPr/>
            <p:nvPr/>
          </p:nvSpPr>
          <p:spPr>
            <a:xfrm>
              <a:off x="5516488" y="2562706"/>
              <a:ext cx="216024" cy="216024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245157" y="2670718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023655" y="2573592"/>
              <a:ext cx="216024" cy="216024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752324" y="2681604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239679" y="2670718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 flipH="1">
              <a:off x="6023091" y="2858972"/>
              <a:ext cx="223677" cy="205660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6229475" y="2961802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 flipH="1">
              <a:off x="5497957" y="2869336"/>
              <a:ext cx="223677" cy="205660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5704341" y="2972166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5199721" y="2961802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6536659" y="2567254"/>
              <a:ext cx="216024" cy="216024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6752683" y="2664380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flipH="1">
              <a:off x="6536095" y="2852634"/>
              <a:ext cx="223677" cy="205660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6742479" y="2955464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0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Hardware assisted </a:t>
            </a:r>
            <a:r>
              <a:rPr lang="en-GB" dirty="0" err="1" smtClean="0">
                <a:solidFill>
                  <a:prstClr val="black"/>
                </a:solidFill>
              </a:rPr>
              <a:t>NaaS</a:t>
            </a:r>
            <a:r>
              <a:rPr lang="en-GB" dirty="0" smtClean="0">
                <a:solidFill>
                  <a:prstClr val="black"/>
                </a:solidFill>
              </a:rPr>
              <a:t> 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59224"/>
          </a:xfrm>
        </p:spPr>
        <p:txBody>
          <a:bodyPr/>
          <a:lstStyle/>
          <a:p>
            <a:r>
              <a:rPr lang="en-GB" sz="2400" dirty="0" smtClean="0"/>
              <a:t>Hard to get 10G line rate in software alone</a:t>
            </a:r>
          </a:p>
          <a:p>
            <a:r>
              <a:rPr lang="en-GB" sz="2400" dirty="0" smtClean="0"/>
              <a:t>Push certain features into hardware (</a:t>
            </a:r>
            <a:r>
              <a:rPr lang="en-GB" sz="2400" dirty="0" err="1" smtClean="0"/>
              <a:t>NetFPGA</a:t>
            </a:r>
            <a:r>
              <a:rPr lang="en-GB" sz="2400" dirty="0" smtClean="0"/>
              <a:t>)</a:t>
            </a:r>
          </a:p>
          <a:p>
            <a:r>
              <a:rPr lang="en-GB" sz="2400" dirty="0" err="1" smtClean="0"/>
              <a:t>NetFPGA</a:t>
            </a:r>
            <a:r>
              <a:rPr lang="en-GB" sz="2400" dirty="0" smtClean="0"/>
              <a:t> as TCP endpoint and basic per app processing (e.g. serialisation/</a:t>
            </a:r>
            <a:r>
              <a:rPr lang="en-GB" sz="2400" dirty="0" err="1" smtClean="0"/>
              <a:t>deserialisation</a:t>
            </a:r>
            <a:r>
              <a:rPr lang="en-GB" sz="2400" dirty="0" smtClean="0"/>
              <a:t>)</a:t>
            </a:r>
          </a:p>
          <a:p>
            <a:r>
              <a:rPr lang="en-GB" sz="2400" dirty="0"/>
              <a:t>Aids processing frees </a:t>
            </a:r>
            <a:r>
              <a:rPr lang="en-GB" sz="2400" dirty="0" smtClean="0"/>
              <a:t>CPU cores </a:t>
            </a:r>
            <a:r>
              <a:rPr lang="en-GB" sz="2400" dirty="0"/>
              <a:t>for other compute </a:t>
            </a:r>
            <a:r>
              <a:rPr lang="en-GB" sz="2400" dirty="0" smtClean="0"/>
              <a:t>tasks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709259"/>
            <a:ext cx="131117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45" y="1738909"/>
            <a:ext cx="125482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136" y="1653283"/>
            <a:ext cx="1827112" cy="97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37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62" y="512610"/>
            <a:ext cx="8229600" cy="1002145"/>
          </a:xfrm>
        </p:spPr>
        <p:txBody>
          <a:bodyPr/>
          <a:lstStyle/>
          <a:p>
            <a:pPr algn="ctr"/>
            <a:r>
              <a:rPr lang="en-GB" dirty="0" smtClean="0"/>
              <a:t>SDN controlled </a:t>
            </a:r>
            <a:r>
              <a:rPr lang="en-GB" dirty="0" err="1" smtClean="0"/>
              <a:t>NaaS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11560" y="3933056"/>
            <a:ext cx="81369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400" dirty="0" smtClean="0"/>
              <a:t>SDN controller (initially </a:t>
            </a:r>
            <a:r>
              <a:rPr lang="en-GB" sz="2400" dirty="0" err="1" smtClean="0"/>
              <a:t>OpenFlow</a:t>
            </a:r>
            <a:r>
              <a:rPr lang="en-GB" sz="2400" dirty="0" smtClean="0"/>
              <a:t>) redirects app traffic via appropriate </a:t>
            </a:r>
            <a:r>
              <a:rPr lang="en-GB" sz="2400" dirty="0" err="1" smtClean="0"/>
              <a:t>NaaS</a:t>
            </a:r>
            <a:r>
              <a:rPr lang="en-GB" sz="2400" dirty="0" smtClean="0"/>
              <a:t> box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400" dirty="0" smtClean="0"/>
              <a:t>Directs queries to appropriate </a:t>
            </a:r>
            <a:r>
              <a:rPr lang="en-GB" sz="2400" dirty="0" err="1" smtClean="0"/>
              <a:t>NaaS</a:t>
            </a:r>
            <a:r>
              <a:rPr lang="en-GB" sz="2400" dirty="0" smtClean="0"/>
              <a:t> box for application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400" dirty="0" smtClean="0"/>
              <a:t>Balances both traffic and load on </a:t>
            </a:r>
            <a:r>
              <a:rPr lang="en-GB" sz="2400" dirty="0" err="1" smtClean="0"/>
              <a:t>NaaS</a:t>
            </a:r>
            <a:r>
              <a:rPr lang="en-GB" sz="2400" dirty="0" smtClean="0"/>
              <a:t> boxes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400" dirty="0" smtClean="0"/>
              <a:t>Distributed, reliable, application-aware SDN controller</a:t>
            </a:r>
          </a:p>
          <a:p>
            <a:endParaRPr lang="en-GB" dirty="0" smtClean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44653" y="1304800"/>
            <a:ext cx="5121978" cy="2250250"/>
            <a:chOff x="2244653" y="1304800"/>
            <a:chExt cx="5121978" cy="2250250"/>
          </a:xfrm>
        </p:grpSpPr>
        <p:grpSp>
          <p:nvGrpSpPr>
            <p:cNvPr id="82" name="Group 81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10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8" name="Straight Connector 17"/>
              <p:cNvCxnSpPr>
                <a:stCxn id="5" idx="0"/>
                <a:endCxn id="14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5" idx="0"/>
                <a:endCxn id="15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6" idx="0"/>
                <a:endCxn id="14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0"/>
                <a:endCxn id="15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7" idx="0"/>
                <a:endCxn id="14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8" idx="0"/>
                <a:endCxn id="14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7" idx="0"/>
                <a:endCxn id="15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8" idx="0"/>
                <a:endCxn id="15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0"/>
                <a:endCxn id="16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1" idx="0"/>
                <a:endCxn id="16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2" idx="0"/>
                <a:endCxn id="16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3" idx="0"/>
                <a:endCxn id="16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3" idx="0"/>
                <a:endCxn id="17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2" idx="0"/>
                <a:endCxn id="17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1" idx="0"/>
                <a:endCxn id="17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0"/>
                <a:endCxn id="17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4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5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4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15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6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17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17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6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2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1" name="Straight Connector 50"/>
              <p:cNvCxnSpPr>
                <a:stCxn id="50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2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3" name="Straight Connector 52"/>
              <p:cNvCxnSpPr>
                <a:stCxn id="52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5" name="Straight Connector 54"/>
              <p:cNvCxnSpPr>
                <a:stCxn id="54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6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7" name="Straight Connector 56"/>
              <p:cNvCxnSpPr>
                <a:stCxn id="56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8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9" name="Straight Connector 58"/>
              <p:cNvCxnSpPr>
                <a:stCxn id="58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0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1" name="Straight Connector 60"/>
              <p:cNvCxnSpPr>
                <a:stCxn id="60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2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3" name="Straight Connector 62"/>
              <p:cNvCxnSpPr>
                <a:stCxn id="62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4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5" name="Straight Connector 64"/>
              <p:cNvCxnSpPr>
                <a:stCxn id="64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6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7" name="Straight Connector 66"/>
              <p:cNvCxnSpPr>
                <a:stCxn id="66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8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9" name="Straight Connector 68"/>
              <p:cNvCxnSpPr>
                <a:stCxn id="68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0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1" name="Straight Connector 70"/>
              <p:cNvCxnSpPr>
                <a:stCxn id="70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2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3" name="Straight Connector 72"/>
              <p:cNvCxnSpPr>
                <a:stCxn id="72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5" name="Straight Connector 74"/>
              <p:cNvCxnSpPr>
                <a:stCxn id="74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7" name="Straight Connector 76"/>
              <p:cNvCxnSpPr>
                <a:stCxn id="76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8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9" name="Straight Connector 78"/>
              <p:cNvCxnSpPr>
                <a:stCxn id="78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1" name="Straight Connector 80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9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2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3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4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5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6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7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8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1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3" name="Straight Arrow Connector 82"/>
            <p:cNvCxnSpPr>
              <a:stCxn id="5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47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50" idx="0"/>
              <a:endCxn id="5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7" idx="2"/>
              <a:endCxn id="70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15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5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804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252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2_Office Theme</vt:lpstr>
      <vt:lpstr>Network-as-a-Service (NaaS)</vt:lpstr>
      <vt:lpstr>Problem Statement</vt:lpstr>
      <vt:lpstr>Challenges for NaaS</vt:lpstr>
      <vt:lpstr>NaaS Vision</vt:lpstr>
      <vt:lpstr>NaaS box basics</vt:lpstr>
      <vt:lpstr>Hardware assisted NaaS box</vt:lpstr>
      <vt:lpstr>SDN controlled NaaS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G. Clegg</dc:creator>
  <cp:lastModifiedBy>Richard G. Clegg</cp:lastModifiedBy>
  <cp:revision>19</cp:revision>
  <dcterms:created xsi:type="dcterms:W3CDTF">2014-11-27T12:45:23Z</dcterms:created>
  <dcterms:modified xsi:type="dcterms:W3CDTF">2014-12-03T17:25:36Z</dcterms:modified>
</cp:coreProperties>
</file>