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77" r:id="rId4"/>
    <p:sldId id="259" r:id="rId5"/>
    <p:sldId id="278" r:id="rId6"/>
    <p:sldId id="268" r:id="rId7"/>
    <p:sldId id="270" r:id="rId8"/>
    <p:sldId id="281" r:id="rId9"/>
    <p:sldId id="273" r:id="rId10"/>
    <p:sldId id="274" r:id="rId11"/>
    <p:sldId id="280" r:id="rId12"/>
    <p:sldId id="276" r:id="rId13"/>
    <p:sldId id="269" r:id="rId14"/>
    <p:sldId id="27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05" autoAdjust="0"/>
  </p:normalViewPr>
  <p:slideViewPr>
    <p:cSldViewPr>
      <p:cViewPr varScale="1">
        <p:scale>
          <a:sx n="80" d="100"/>
          <a:sy n="80" d="100"/>
        </p:scale>
        <p:origin x="-1042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B6CD-6125-42F0-A521-E7B95C00A0C6}" type="datetimeFigureOut">
              <a:rPr lang="en-GB" smtClean="0"/>
              <a:t>09/12/2014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ABFE-09C0-481F-A30E-6AF2C25EF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5140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B6CD-6125-42F0-A521-E7B95C00A0C6}" type="datetimeFigureOut">
              <a:rPr lang="en-GB" smtClean="0"/>
              <a:t>09/12/2014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ABFE-09C0-481F-A30E-6AF2C25EF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566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B6CD-6125-42F0-A521-E7B95C00A0C6}" type="datetimeFigureOut">
              <a:rPr lang="en-GB" smtClean="0"/>
              <a:t>09/12/2014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ABFE-09C0-481F-A30E-6AF2C25EF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946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rrowheads="1"/>
          </p:cNvSpPr>
          <p:nvPr userDrawn="1"/>
        </p:nvSpPr>
        <p:spPr bwMode="auto">
          <a:xfrm>
            <a:off x="990600" y="927100"/>
            <a:ext cx="7162800" cy="228600"/>
          </a:xfrm>
          <a:prstGeom prst="ellipse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73787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-1588"/>
            <a:ext cx="9339263" cy="12192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" dist="23000" dir="5400000" rotWithShape="0">
              <a:srgbClr val="808080">
                <a:alpha val="17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2259013" y="152400"/>
            <a:ext cx="4464050" cy="1066800"/>
          </a:xfrm>
          <a:prstGeom prst="rect">
            <a:avLst/>
          </a:prstGeom>
          <a:gradFill rotWithShape="1">
            <a:gsLst>
              <a:gs pos="0">
                <a:srgbClr val="00204E"/>
              </a:gs>
              <a:gs pos="46001">
                <a:srgbClr val="D6DBE3"/>
              </a:gs>
              <a:gs pos="53999">
                <a:srgbClr val="D6DBE3"/>
              </a:gs>
              <a:gs pos="100000">
                <a:srgbClr val="00204E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0" y="152400"/>
            <a:ext cx="2286000" cy="1066800"/>
          </a:xfrm>
          <a:prstGeom prst="rect">
            <a:avLst/>
          </a:prstGeom>
          <a:solidFill>
            <a:srgbClr val="0020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6705600" y="152400"/>
            <a:ext cx="2438400" cy="1066800"/>
          </a:xfrm>
          <a:prstGeom prst="rect">
            <a:avLst/>
          </a:prstGeom>
          <a:solidFill>
            <a:srgbClr val="0020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pic>
        <p:nvPicPr>
          <p:cNvPr id="9" name="Picture 8" descr="Picture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0"/>
            <a:ext cx="2667000" cy="1414463"/>
          </a:xfrm>
          <a:prstGeom prst="rect">
            <a:avLst/>
          </a:prstGeom>
          <a:noFill/>
          <a:ln>
            <a:noFill/>
          </a:ln>
          <a:effectLst>
            <a:outerShdw blurRad="38100" dist="25400" dir="7799979" algn="tl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7772400" cy="1066800"/>
          </a:xfrm>
        </p:spPr>
        <p:txBody>
          <a:bodyPr anchor="t"/>
          <a:lstStyle>
            <a:lvl1pPr>
              <a:defRPr sz="9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736975"/>
            <a:ext cx="6400800" cy="682625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926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066800"/>
          </a:xfrm>
        </p:spPr>
        <p:txBody>
          <a:bodyPr anchor="t"/>
          <a:lstStyle>
            <a:lvl1pPr>
              <a:defRPr sz="9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17775"/>
            <a:ext cx="6400800" cy="682625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3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Paolo Costa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Bridging the Tenant-Provider Gap in Networked Cloud Services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39CF57-1260-419F-B34E-D6E32387854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497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02145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>
            <a:lvl1pPr>
              <a:defRPr sz="3200"/>
            </a:lvl1pPr>
            <a:lvl2pPr marL="715963" indent="-266700">
              <a:buFont typeface="Calibri" pitchFamily="34" charset="0"/>
              <a:buChar char="−"/>
              <a:defRPr sz="2800"/>
            </a:lvl2pPr>
            <a:lvl3pPr marL="1143000" indent="-228600">
              <a:buFont typeface="Courier New" pitchFamily="49" charset="0"/>
              <a:buChar char="o"/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>
                <a:latin typeface="Corbel" pitchFamily="34" charset="0"/>
              </a:defRPr>
            </a:lvl1pPr>
          </a:lstStyle>
          <a:p>
            <a:pPr>
              <a:defRPr/>
            </a:pPr>
            <a:r>
              <a:rPr lang="en-US" smtClean="0"/>
              <a:t>Paolo Costa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80354" y="6356350"/>
            <a:ext cx="4983292" cy="365125"/>
          </a:xfrm>
        </p:spPr>
        <p:txBody>
          <a:bodyPr/>
          <a:lstStyle>
            <a:lvl1pPr>
              <a:defRPr dirty="0">
                <a:latin typeface="Corbel" pitchFamily="34" charset="0"/>
              </a:defRPr>
            </a:lvl1pPr>
          </a:lstStyle>
          <a:p>
            <a:pPr>
              <a:defRPr/>
            </a:pPr>
            <a:r>
              <a:rPr lang="en-GB" smtClean="0"/>
              <a:t>Bridging the Tenant-Provider Gap in Networked Cloud Services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25205" y="6356350"/>
            <a:ext cx="661595" cy="365125"/>
          </a:xfrm>
          <a:ln w="28575"/>
        </p:spPr>
        <p:txBody>
          <a:bodyPr/>
          <a:lstStyle>
            <a:lvl1pPr algn="ctr">
              <a:defRPr>
                <a:latin typeface="+mn-lt"/>
              </a:defRPr>
            </a:lvl1pPr>
          </a:lstStyle>
          <a:p>
            <a:pPr algn="r"/>
            <a:fld id="{CEC7F6DD-A7B5-4428-B2E1-62679F5667CA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905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Paolo Costa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3728" y="6356350"/>
            <a:ext cx="5876544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GB" smtClean="0"/>
              <a:t>Bridging the Tenant-Provider Gap in Networked Cloud Services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CA5E1C97-6B73-4326-A0E3-22AB163EE3FC}" type="slidenum">
              <a:rPr lang="en-US" smtClean="0"/>
              <a:pPr/>
              <a:t>‹#›</a:t>
            </a:fld>
            <a:r>
              <a:rPr lang="en-US" dirty="0" smtClean="0"/>
              <a:t>/39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480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Paolo Costa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6955" y="6356350"/>
            <a:ext cx="4770091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GB" smtClean="0"/>
              <a:t>Bridging the Tenant-Provider Gap in Networked Cloud Services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EDBDA36-09E5-4A5D-B00A-E2B4288AB0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57200" y="1600199"/>
            <a:ext cx="4114800" cy="4525963"/>
          </a:xfrm>
        </p:spPr>
        <p:txBody>
          <a:bodyPr/>
          <a:lstStyle>
            <a:lvl1pPr>
              <a:defRPr sz="2800"/>
            </a:lvl1pPr>
            <a:lvl2pPr marL="715963" indent="-266700">
              <a:buFont typeface="Calibri" pitchFamily="34" charset="0"/>
              <a:buChar char="−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4572000" y="1600199"/>
            <a:ext cx="4114800" cy="4525963"/>
          </a:xfrm>
        </p:spPr>
        <p:txBody>
          <a:bodyPr/>
          <a:lstStyle>
            <a:lvl1pPr>
              <a:defRPr sz="2800"/>
            </a:lvl1pPr>
            <a:lvl2pPr marL="715963" indent="-266700">
              <a:buFont typeface="Calibri" pitchFamily="34" charset="0"/>
              <a:buChar char="−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361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Paolo Costa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16836" y="6356350"/>
            <a:ext cx="4910328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GB" smtClean="0"/>
              <a:t>Bridging the Tenant-Provider Gap in Networked Cloud Services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609528A5-3777-40EA-B0F4-848130B964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57200" y="2173857"/>
            <a:ext cx="4038600" cy="3952306"/>
          </a:xfrm>
        </p:spPr>
        <p:txBody>
          <a:bodyPr/>
          <a:lstStyle>
            <a:lvl1pPr>
              <a:defRPr sz="2800"/>
            </a:lvl1pPr>
            <a:lvl2pPr marL="715963" indent="-266700">
              <a:buFont typeface="Calibri" pitchFamily="34" charset="0"/>
              <a:buChar char="−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4629508" y="2179608"/>
            <a:ext cx="4057291" cy="3952306"/>
          </a:xfrm>
        </p:spPr>
        <p:txBody>
          <a:bodyPr/>
          <a:lstStyle>
            <a:lvl1pPr>
              <a:defRPr sz="2800"/>
            </a:lvl1pPr>
            <a:lvl2pPr marL="715963" indent="-266700">
              <a:buFont typeface="Calibri" pitchFamily="34" charset="0"/>
              <a:buChar char="−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87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838200"/>
          </a:xfrm>
        </p:spPr>
        <p:txBody>
          <a:bodyPr/>
          <a:lstStyle>
            <a:lvl1pPr>
              <a:defRPr sz="5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Paolo Costa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Bridging the Tenant-Provider Gap in Networked Cloud Services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5E85F5-EC5B-44AF-B444-65FB414E5E8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39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B6CD-6125-42F0-A521-E7B95C00A0C6}" type="datetimeFigureOut">
              <a:rPr lang="en-GB" smtClean="0"/>
              <a:t>09/12/2014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ABFE-09C0-481F-A30E-6AF2C25EF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6234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Paolo Costa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Bridging the Tenant-Provider Gap in Networked Cloud Services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88D2B5-0623-466D-89E7-B5E8E59D90F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1727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Paolo Costa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Bridging the Tenant-Provider Gap in Networked Cloud Services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B21EA9-1520-408B-A53F-8562714CD47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68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Paolo Costa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Bridging the Tenant-Provider Gap in Networked Cloud Services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C23B7E-F860-4C0B-8330-91B8D44A7DB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0720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Paolo Costa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Bridging the Tenant-Provider Gap in Networked Cloud Services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A5A4C3-72E6-459F-B8B8-A9FEF02794B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6391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Paolo Costa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Bridging the Tenant-Provider Gap in Networked Cloud Services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4AA3D4-FE34-42B0-852B-BA491415B0CB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49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B6CD-6125-42F0-A521-E7B95C00A0C6}" type="datetimeFigureOut">
              <a:rPr lang="en-GB" smtClean="0"/>
              <a:t>09/12/2014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ABFE-09C0-481F-A30E-6AF2C25EF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7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B6CD-6125-42F0-A521-E7B95C00A0C6}" type="datetimeFigureOut">
              <a:rPr lang="en-GB" smtClean="0"/>
              <a:t>09/12/2014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ABFE-09C0-481F-A30E-6AF2C25EF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6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B6CD-6125-42F0-A521-E7B95C00A0C6}" type="datetimeFigureOut">
              <a:rPr lang="en-GB" smtClean="0"/>
              <a:t>09/12/2014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ABFE-09C0-481F-A30E-6AF2C25EF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543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B6CD-6125-42F0-A521-E7B95C00A0C6}" type="datetimeFigureOut">
              <a:rPr lang="en-GB" smtClean="0"/>
              <a:t>09/12/2014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ABFE-09C0-481F-A30E-6AF2C25EF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017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B6CD-6125-42F0-A521-E7B95C00A0C6}" type="datetimeFigureOut">
              <a:rPr lang="en-GB" smtClean="0"/>
              <a:t>09/12/2014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ABFE-09C0-481F-A30E-6AF2C25EF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673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B6CD-6125-42F0-A521-E7B95C00A0C6}" type="datetimeFigureOut">
              <a:rPr lang="en-GB" smtClean="0"/>
              <a:t>09/12/2014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ABFE-09C0-481F-A30E-6AF2C25EF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368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B6CD-6125-42F0-A521-E7B95C00A0C6}" type="datetimeFigureOut">
              <a:rPr lang="en-GB" smtClean="0"/>
              <a:t>09/12/2014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ABFE-09C0-481F-A30E-6AF2C25EF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88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BB6CD-6125-42F0-A521-E7B95C00A0C6}" type="datetimeFigureOut">
              <a:rPr lang="en-GB" smtClean="0"/>
              <a:t>09/12/2014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7ABFE-09C0-481F-A30E-6AF2C25EF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44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828800"/>
            <a:ext cx="8229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dirty="0">
                <a:solidFill>
                  <a:srgbClr val="898989"/>
                </a:solidFill>
                <a:latin typeface="Cambria" pitchFamily="18" charset="0"/>
                <a:ea typeface="ＭＳ Ｐゴシック" charset="-128"/>
                <a:cs typeface="ＭＳ Ｐゴシック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Paolo Costa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dirty="0">
                <a:solidFill>
                  <a:srgbClr val="898989"/>
                </a:solidFill>
                <a:latin typeface="Cambria" pitchFamily="18" charset="0"/>
                <a:ea typeface="ＭＳ Ｐゴシック" charset="-128"/>
                <a:cs typeface="ＭＳ Ｐゴシック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mtClean="0"/>
              <a:t>Bridging the Tenant-Provider Gap in Networked Cloud Services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mbria" pitchFamily="18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1F378FCC-A5D4-477C-909C-B6A326AE11B1}" type="slidenum">
              <a:rPr lang="en-US">
                <a:ea typeface="ＭＳ Ｐゴシック" pitchFamily="34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95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5400" b="1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457200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Lucida Grande" charset="0"/>
        <a:buChar char="»"/>
        <a:defRPr sz="27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1.wdp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wmf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wmf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microsoft.com/office/2007/relationships/hdphoto" Target="../media/hdphoto1.wdp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z="4800" b="1" dirty="0" err="1" smtClean="0">
                <a:solidFill>
                  <a:prstClr val="black"/>
                </a:solidFill>
                <a:latin typeface="Corbel"/>
                <a:ea typeface="ＭＳ Ｐゴシック" pitchFamily="-65" charset="-128"/>
              </a:rPr>
              <a:t>NaaS</a:t>
            </a:r>
            <a:r>
              <a:rPr lang="en-GB" sz="4800" b="1" dirty="0" smtClean="0">
                <a:solidFill>
                  <a:prstClr val="black"/>
                </a:solidFill>
                <a:latin typeface="Corbel"/>
                <a:ea typeface="ＭＳ Ｐゴシック" pitchFamily="-65" charset="-128"/>
              </a:rPr>
              <a:t> box</a:t>
            </a:r>
            <a:br>
              <a:rPr lang="en-GB" sz="4800" b="1" dirty="0" smtClean="0">
                <a:solidFill>
                  <a:prstClr val="black"/>
                </a:solidFill>
                <a:latin typeface="Corbel"/>
                <a:ea typeface="ＭＳ Ｐゴシック" pitchFamily="-65" charset="-128"/>
              </a:rPr>
            </a:br>
            <a:r>
              <a:rPr lang="en-GB" sz="4800" b="1" dirty="0" smtClean="0">
                <a:solidFill>
                  <a:prstClr val="black"/>
                </a:solidFill>
                <a:latin typeface="Corbel"/>
                <a:ea typeface="ＭＳ Ｐゴシック" pitchFamily="-65" charset="-128"/>
              </a:rPr>
              <a:t>application </a:t>
            </a:r>
            <a:r>
              <a:rPr lang="en-GB" sz="4800" b="1" dirty="0" smtClean="0">
                <a:solidFill>
                  <a:prstClr val="black"/>
                </a:solidFill>
                <a:latin typeface="Corbel"/>
                <a:ea typeface="ＭＳ Ｐゴシック" pitchFamily="-65" charset="-128"/>
              </a:rPr>
              <a:t>specific </a:t>
            </a:r>
            <a:r>
              <a:rPr lang="en-GB" sz="4800" b="1" dirty="0" err="1" smtClean="0">
                <a:solidFill>
                  <a:prstClr val="black"/>
                </a:solidFill>
                <a:latin typeface="Corbel"/>
                <a:ea typeface="ＭＳ Ｐゴシック" pitchFamily="-65" charset="-128"/>
              </a:rPr>
              <a:t>middlebox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University of Cambridge</a:t>
            </a:r>
          </a:p>
          <a:p>
            <a:r>
              <a:rPr lang="en-GB" dirty="0" smtClean="0"/>
              <a:t>Imperial College London</a:t>
            </a:r>
          </a:p>
          <a:p>
            <a:r>
              <a:rPr lang="en-GB" dirty="0" smtClean="0"/>
              <a:t>University of Nottingham</a:t>
            </a:r>
            <a:endParaRPr lang="en-GB" dirty="0"/>
          </a:p>
        </p:txBody>
      </p:sp>
      <p:pic>
        <p:nvPicPr>
          <p:cNvPr id="1026" name="Picture 2" descr="http://www.naas-project.org/naas-img-smaller2.png?itok=sgC-_R6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863809"/>
            <a:ext cx="1278716" cy="142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508" y="4005064"/>
            <a:ext cx="18288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171" y="4509120"/>
            <a:ext cx="16002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402" y="5085184"/>
            <a:ext cx="1456179" cy="455056"/>
          </a:xfrm>
          <a:prstGeom prst="rect">
            <a:avLst/>
          </a:prstGeom>
        </p:spPr>
      </p:pic>
      <p:grpSp>
        <p:nvGrpSpPr>
          <p:cNvPr id="184" name="Group 183"/>
          <p:cNvGrpSpPr/>
          <p:nvPr/>
        </p:nvGrpSpPr>
        <p:grpSpPr>
          <a:xfrm>
            <a:off x="4570759" y="918449"/>
            <a:ext cx="3457537" cy="1323198"/>
            <a:chOff x="2244653" y="1304800"/>
            <a:chExt cx="5121978" cy="2250250"/>
          </a:xfrm>
        </p:grpSpPr>
        <p:grpSp>
          <p:nvGrpSpPr>
            <p:cNvPr id="185" name="Group 184"/>
            <p:cNvGrpSpPr/>
            <p:nvPr/>
          </p:nvGrpSpPr>
          <p:grpSpPr>
            <a:xfrm>
              <a:off x="2244653" y="1345917"/>
              <a:ext cx="4649759" cy="2209133"/>
              <a:chOff x="1261893" y="1350700"/>
              <a:chExt cx="6810594" cy="3266998"/>
            </a:xfrm>
          </p:grpSpPr>
          <p:pic>
            <p:nvPicPr>
              <p:cNvPr id="199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7037" y="3500577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0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1448" y="3553603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1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3788" y="3553603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2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94642" y="3549157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03" name="Group 202"/>
              <p:cNvGrpSpPr/>
              <p:nvPr/>
            </p:nvGrpSpPr>
            <p:grpSpPr>
              <a:xfrm>
                <a:off x="4829054" y="3511255"/>
                <a:ext cx="2892625" cy="318145"/>
                <a:chOff x="4815454" y="3717903"/>
                <a:chExt cx="2892625" cy="318145"/>
              </a:xfrm>
            </p:grpSpPr>
            <p:pic>
              <p:nvPicPr>
                <p:cNvPr id="280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15454" y="3717903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81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47795" y="3717903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82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484276" y="3766481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83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16617" y="3766481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04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14565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5453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07838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8726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08" name="Straight Connector 207"/>
              <p:cNvCxnSpPr>
                <a:stCxn id="199" idx="0"/>
                <a:endCxn id="204" idx="2"/>
              </p:cNvCxnSpPr>
              <p:nvPr/>
            </p:nvCxnSpPr>
            <p:spPr>
              <a:xfrm flipV="1">
                <a:off x="1742767" y="2933605"/>
                <a:ext cx="830138" cy="566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>
                <a:stCxn id="199" idx="0"/>
                <a:endCxn id="205" idx="2"/>
              </p:cNvCxnSpPr>
              <p:nvPr/>
            </p:nvCxnSpPr>
            <p:spPr>
              <a:xfrm flipV="1">
                <a:off x="1742767" y="2933605"/>
                <a:ext cx="1671025" cy="566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>
                <a:stCxn id="200" idx="0"/>
                <a:endCxn id="204" idx="2"/>
              </p:cNvCxnSpPr>
              <p:nvPr/>
            </p:nvCxnSpPr>
            <p:spPr>
              <a:xfrm flipH="1" flipV="1">
                <a:off x="2572905" y="2933605"/>
                <a:ext cx="4273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>
                <a:stCxn id="200" idx="0"/>
                <a:endCxn id="205" idx="2"/>
              </p:cNvCxnSpPr>
              <p:nvPr/>
            </p:nvCxnSpPr>
            <p:spPr>
              <a:xfrm flipV="1">
                <a:off x="2577179" y="2933605"/>
                <a:ext cx="836615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>
                <a:stCxn id="201" idx="0"/>
                <a:endCxn id="204" idx="2"/>
              </p:cNvCxnSpPr>
              <p:nvPr/>
            </p:nvCxnSpPr>
            <p:spPr>
              <a:xfrm flipH="1" flipV="1">
                <a:off x="2572905" y="2933605"/>
                <a:ext cx="836615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>
                <a:stCxn id="202" idx="0"/>
                <a:endCxn id="204" idx="2"/>
              </p:cNvCxnSpPr>
              <p:nvPr/>
            </p:nvCxnSpPr>
            <p:spPr>
              <a:xfrm flipH="1" flipV="1">
                <a:off x="2572905" y="2933605"/>
                <a:ext cx="1617469" cy="6155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>
                <a:stCxn id="201" idx="0"/>
                <a:endCxn id="205" idx="2"/>
              </p:cNvCxnSpPr>
              <p:nvPr/>
            </p:nvCxnSpPr>
            <p:spPr>
              <a:xfrm flipV="1">
                <a:off x="3409519" y="2933605"/>
                <a:ext cx="4273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>
                <a:stCxn id="202" idx="0"/>
                <a:endCxn id="205" idx="2"/>
              </p:cNvCxnSpPr>
              <p:nvPr/>
            </p:nvCxnSpPr>
            <p:spPr>
              <a:xfrm flipH="1" flipV="1">
                <a:off x="3413793" y="2933605"/>
                <a:ext cx="776581" cy="6155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>
                <a:stCxn id="280" idx="0"/>
                <a:endCxn id="206" idx="2"/>
              </p:cNvCxnSpPr>
              <p:nvPr/>
            </p:nvCxnSpPr>
            <p:spPr>
              <a:xfrm flipV="1">
                <a:off x="5024785" y="2933605"/>
                <a:ext cx="941393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>
                <a:stCxn id="281" idx="0"/>
                <a:endCxn id="206" idx="2"/>
              </p:cNvCxnSpPr>
              <p:nvPr/>
            </p:nvCxnSpPr>
            <p:spPr>
              <a:xfrm flipV="1">
                <a:off x="5857126" y="2933605"/>
                <a:ext cx="109052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>
                <a:stCxn id="282" idx="0"/>
                <a:endCxn id="206" idx="2"/>
              </p:cNvCxnSpPr>
              <p:nvPr/>
            </p:nvCxnSpPr>
            <p:spPr>
              <a:xfrm flipH="1" flipV="1">
                <a:off x="5966178" y="2933605"/>
                <a:ext cx="727429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>
                <a:stCxn id="283" idx="0"/>
                <a:endCxn id="206" idx="2"/>
              </p:cNvCxnSpPr>
              <p:nvPr/>
            </p:nvCxnSpPr>
            <p:spPr>
              <a:xfrm flipH="1" flipV="1">
                <a:off x="5966178" y="2933605"/>
                <a:ext cx="1559770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>
                <a:stCxn id="283" idx="0"/>
                <a:endCxn id="207" idx="2"/>
              </p:cNvCxnSpPr>
              <p:nvPr/>
            </p:nvCxnSpPr>
            <p:spPr>
              <a:xfrm flipH="1" flipV="1">
                <a:off x="6807066" y="2933605"/>
                <a:ext cx="718882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>
                <a:stCxn id="282" idx="0"/>
                <a:endCxn id="207" idx="2"/>
              </p:cNvCxnSpPr>
              <p:nvPr/>
            </p:nvCxnSpPr>
            <p:spPr>
              <a:xfrm flipV="1">
                <a:off x="6693607" y="2933605"/>
                <a:ext cx="113459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>
                <a:stCxn id="281" idx="0"/>
                <a:endCxn id="207" idx="2"/>
              </p:cNvCxnSpPr>
              <p:nvPr/>
            </p:nvCxnSpPr>
            <p:spPr>
              <a:xfrm flipV="1">
                <a:off x="5857126" y="2933605"/>
                <a:ext cx="949940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>
                <a:stCxn id="280" idx="0"/>
                <a:endCxn id="207" idx="2"/>
              </p:cNvCxnSpPr>
              <p:nvPr/>
            </p:nvCxnSpPr>
            <p:spPr>
              <a:xfrm flipV="1">
                <a:off x="5024785" y="2933605"/>
                <a:ext cx="1782281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>
                <a:stCxn id="204" idx="0"/>
              </p:cNvCxnSpPr>
              <p:nvPr/>
            </p:nvCxnSpPr>
            <p:spPr>
              <a:xfrm flipV="1">
                <a:off x="2572905" y="2068916"/>
                <a:ext cx="1412969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>
                <a:stCxn id="205" idx="0"/>
              </p:cNvCxnSpPr>
              <p:nvPr/>
            </p:nvCxnSpPr>
            <p:spPr>
              <a:xfrm flipV="1">
                <a:off x="3413793" y="2068916"/>
                <a:ext cx="572080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>
                <a:stCxn id="204" idx="0"/>
              </p:cNvCxnSpPr>
              <p:nvPr/>
            </p:nvCxnSpPr>
            <p:spPr>
              <a:xfrm flipV="1">
                <a:off x="2572905" y="1962867"/>
                <a:ext cx="2932447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>
                <a:stCxn id="205" idx="0"/>
              </p:cNvCxnSpPr>
              <p:nvPr/>
            </p:nvCxnSpPr>
            <p:spPr>
              <a:xfrm flipV="1">
                <a:off x="3413793" y="1962867"/>
                <a:ext cx="2091558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>
                <a:stCxn id="206" idx="0"/>
              </p:cNvCxnSpPr>
              <p:nvPr/>
            </p:nvCxnSpPr>
            <p:spPr>
              <a:xfrm flipH="1" flipV="1">
                <a:off x="3985873" y="2068916"/>
                <a:ext cx="1980304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>
                <a:stCxn id="207" idx="0"/>
              </p:cNvCxnSpPr>
              <p:nvPr/>
            </p:nvCxnSpPr>
            <p:spPr>
              <a:xfrm flipH="1" flipV="1">
                <a:off x="3985873" y="2068916"/>
                <a:ext cx="2821192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>
                <a:stCxn id="207" idx="0"/>
              </p:cNvCxnSpPr>
              <p:nvPr/>
            </p:nvCxnSpPr>
            <p:spPr>
              <a:xfrm flipH="1" flipV="1">
                <a:off x="5505352" y="1962867"/>
                <a:ext cx="1301714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>
                <a:stCxn id="206" idx="0"/>
              </p:cNvCxnSpPr>
              <p:nvPr/>
            </p:nvCxnSpPr>
            <p:spPr>
              <a:xfrm flipH="1" flipV="1">
                <a:off x="5505352" y="1962867"/>
                <a:ext cx="460826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32" name="Picture 6" descr="http://www.clker.com/cliparts/6/c/4/a/1195429795336159975juanjo_Router.svg.hi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7642" y="1350700"/>
                <a:ext cx="953840" cy="8371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3" name="Picture 6" descr="http://www.clker.com/cliparts/6/c/4/a/1195429795336159975juanjo_Router.svg.hi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76025" y="1350702"/>
                <a:ext cx="953840" cy="8371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4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7214717" y="2490887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5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5013306" y="2500975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6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3831758" y="2490887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7" name="Picture 2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1689983" y="2501499"/>
                <a:ext cx="554925" cy="3617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8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3034962" y="1642722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9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5886853" y="1591125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40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302063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41" name="Straight Connector 240"/>
              <p:cNvCxnSpPr>
                <a:stCxn id="240" idx="0"/>
              </p:cNvCxnSpPr>
              <p:nvPr/>
            </p:nvCxnSpPr>
            <p:spPr>
              <a:xfrm flipV="1">
                <a:off x="1557547" y="3759816"/>
                <a:ext cx="173445" cy="27774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2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582872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43" name="Straight Connector 242"/>
              <p:cNvCxnSpPr>
                <a:stCxn id="242" idx="0"/>
              </p:cNvCxnSpPr>
              <p:nvPr/>
            </p:nvCxnSpPr>
            <p:spPr>
              <a:xfrm flipH="1" flipV="1">
                <a:off x="1730992" y="3759816"/>
                <a:ext cx="139362" cy="27774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4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6310673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45" name="Straight Connector 244"/>
              <p:cNvCxnSpPr>
                <a:stCxn id="244" idx="0"/>
              </p:cNvCxnSpPr>
              <p:nvPr/>
            </p:nvCxnSpPr>
            <p:spPr>
              <a:xfrm flipV="1">
                <a:off x="6566157" y="3861420"/>
                <a:ext cx="173445" cy="176142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6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6591482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47" name="Straight Connector 246"/>
              <p:cNvCxnSpPr>
                <a:stCxn id="246" idx="0"/>
              </p:cNvCxnSpPr>
              <p:nvPr/>
            </p:nvCxnSpPr>
            <p:spPr>
              <a:xfrm flipH="1" flipV="1">
                <a:off x="6739602" y="3861420"/>
                <a:ext cx="139362" cy="176142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8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5420710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49" name="Straight Connector 248"/>
              <p:cNvCxnSpPr>
                <a:stCxn id="248" idx="0"/>
              </p:cNvCxnSpPr>
              <p:nvPr/>
            </p:nvCxnSpPr>
            <p:spPr>
              <a:xfrm flipV="1">
                <a:off x="5676194" y="3850976"/>
                <a:ext cx="173445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50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5701519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51" name="Straight Connector 250"/>
              <p:cNvCxnSpPr>
                <a:stCxn id="250" idx="0"/>
              </p:cNvCxnSpPr>
              <p:nvPr/>
            </p:nvCxnSpPr>
            <p:spPr>
              <a:xfrm flipH="1" flipV="1">
                <a:off x="5849639" y="3850976"/>
                <a:ext cx="139362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52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630469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53" name="Straight Connector 252"/>
              <p:cNvCxnSpPr>
                <a:stCxn id="252" idx="0"/>
              </p:cNvCxnSpPr>
              <p:nvPr/>
            </p:nvCxnSpPr>
            <p:spPr>
              <a:xfrm flipV="1">
                <a:off x="4885953" y="3837693"/>
                <a:ext cx="173445" cy="199869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54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911278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55" name="Straight Connector 254"/>
              <p:cNvCxnSpPr>
                <a:stCxn id="254" idx="0"/>
              </p:cNvCxnSpPr>
              <p:nvPr/>
            </p:nvCxnSpPr>
            <p:spPr>
              <a:xfrm flipH="1" flipV="1">
                <a:off x="5059398" y="3837693"/>
                <a:ext cx="139362" cy="199869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56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774696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57" name="Straight Connector 256"/>
              <p:cNvCxnSpPr>
                <a:stCxn id="256" idx="0"/>
              </p:cNvCxnSpPr>
              <p:nvPr/>
            </p:nvCxnSpPr>
            <p:spPr>
              <a:xfrm flipV="1">
                <a:off x="4030180" y="3815321"/>
                <a:ext cx="173445" cy="22224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58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055505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59" name="Straight Connector 258"/>
              <p:cNvCxnSpPr>
                <a:stCxn id="258" idx="0"/>
              </p:cNvCxnSpPr>
              <p:nvPr/>
            </p:nvCxnSpPr>
            <p:spPr>
              <a:xfrm flipH="1" flipV="1">
                <a:off x="4203625" y="3815321"/>
                <a:ext cx="139362" cy="22224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0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984165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61" name="Straight Connector 260"/>
              <p:cNvCxnSpPr>
                <a:stCxn id="260" idx="0"/>
              </p:cNvCxnSpPr>
              <p:nvPr/>
            </p:nvCxnSpPr>
            <p:spPr>
              <a:xfrm flipV="1">
                <a:off x="3239649" y="3831061"/>
                <a:ext cx="173445" cy="20650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2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264974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63" name="Straight Connector 262"/>
              <p:cNvCxnSpPr>
                <a:stCxn id="262" idx="0"/>
              </p:cNvCxnSpPr>
              <p:nvPr/>
            </p:nvCxnSpPr>
            <p:spPr>
              <a:xfrm flipH="1" flipV="1">
                <a:off x="3413094" y="3831061"/>
                <a:ext cx="139362" cy="20650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4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133578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65" name="Straight Connector 264"/>
              <p:cNvCxnSpPr>
                <a:stCxn id="264" idx="0"/>
              </p:cNvCxnSpPr>
              <p:nvPr/>
            </p:nvCxnSpPr>
            <p:spPr>
              <a:xfrm flipV="1">
                <a:off x="2389062" y="3789137"/>
                <a:ext cx="173445" cy="248425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6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414387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67" name="Straight Connector 266"/>
              <p:cNvCxnSpPr>
                <a:stCxn id="266" idx="0"/>
              </p:cNvCxnSpPr>
              <p:nvPr/>
            </p:nvCxnSpPr>
            <p:spPr>
              <a:xfrm flipH="1" flipV="1">
                <a:off x="2562507" y="3789137"/>
                <a:ext cx="139362" cy="248425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8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123967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69" name="Straight Connector 268"/>
              <p:cNvCxnSpPr>
                <a:stCxn id="268" idx="0"/>
              </p:cNvCxnSpPr>
              <p:nvPr/>
            </p:nvCxnSpPr>
            <p:spPr>
              <a:xfrm flipV="1">
                <a:off x="7379451" y="3850976"/>
                <a:ext cx="173445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70" name="Picture 28" descr="j0431637.png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497523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71" name="Straight Connector 270"/>
              <p:cNvCxnSpPr/>
              <p:nvPr/>
            </p:nvCxnSpPr>
            <p:spPr>
              <a:xfrm flipH="1" flipV="1">
                <a:off x="7552896" y="3850976"/>
                <a:ext cx="139362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72" name="Picture 2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1261893" y="3584273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3" name="Picture 2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2071993" y="3595450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4" name="Picture 2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2954504" y="3629450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5" name="Picture 2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3697366" y="3584273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6" name="Picture 2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4529538" y="3627287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7" name="Picture 2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5362780" y="3637897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8" name="Picture 2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6168101" y="3630358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9" name="Picture 2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6981395" y="3637299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6" name="Picture 6" descr="http://www.clker.com/cliparts/6/c/4/a/1195429795336159975juanjo_Router.svg.hi.png"/>
            <p:cNvPicPr>
              <a:picLocks noChangeAspect="1" noChangeArrowheads="1"/>
            </p:cNvPicPr>
            <p:nvPr/>
          </p:nvPicPr>
          <p:blipFill>
            <a:blip r:embed="rId1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0466" y="1304800"/>
              <a:ext cx="886165" cy="777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87" name="Straight Arrow Connector 186"/>
            <p:cNvCxnSpPr>
              <a:stCxn id="199" idx="0"/>
            </p:cNvCxnSpPr>
            <p:nvPr/>
          </p:nvCxnSpPr>
          <p:spPr>
            <a:xfrm flipV="1">
              <a:off x="2572959" y="2375100"/>
              <a:ext cx="436042" cy="424557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>
              <a:endCxn id="237" idx="2"/>
            </p:cNvCxnSpPr>
            <p:nvPr/>
          </p:nvCxnSpPr>
          <p:spPr>
            <a:xfrm flipH="1">
              <a:off x="2726352" y="2368279"/>
              <a:ext cx="266052" cy="403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/>
            <p:nvPr/>
          </p:nvCxnSpPr>
          <p:spPr>
            <a:xfrm>
              <a:off x="2726352" y="2249414"/>
              <a:ext cx="347054" cy="1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/>
            <p:nvPr/>
          </p:nvCxnSpPr>
          <p:spPr>
            <a:xfrm>
              <a:off x="3143382" y="2249415"/>
              <a:ext cx="518067" cy="706720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>
              <a:off x="2307385" y="2813834"/>
              <a:ext cx="347054" cy="1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 flipH="1">
              <a:off x="2304126" y="2945238"/>
              <a:ext cx="266052" cy="403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>
              <a:stCxn id="240" idx="0"/>
              <a:endCxn id="199" idx="2"/>
            </p:cNvCxnSpPr>
            <p:nvPr/>
          </p:nvCxnSpPr>
          <p:spPr>
            <a:xfrm flipV="1">
              <a:off x="2446503" y="2981937"/>
              <a:ext cx="126456" cy="180827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>
              <a:stCxn id="201" idx="2"/>
              <a:endCxn id="260" idx="0"/>
            </p:cNvCxnSpPr>
            <p:nvPr/>
          </p:nvCxnSpPr>
          <p:spPr>
            <a:xfrm flipH="1">
              <a:off x="3594915" y="3017793"/>
              <a:ext cx="115975" cy="144971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>
              <a:endCxn id="205" idx="0"/>
            </p:cNvCxnSpPr>
            <p:nvPr/>
          </p:nvCxnSpPr>
          <p:spPr>
            <a:xfrm flipH="1">
              <a:off x="3713807" y="1759862"/>
              <a:ext cx="290940" cy="322695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/>
            <p:nvPr/>
          </p:nvCxnSpPr>
          <p:spPr>
            <a:xfrm flipH="1" flipV="1">
              <a:off x="3835348" y="2350019"/>
              <a:ext cx="327630" cy="2211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>
              <a:stCxn id="205" idx="3"/>
            </p:cNvCxnSpPr>
            <p:nvPr/>
          </p:nvCxnSpPr>
          <p:spPr>
            <a:xfrm>
              <a:off x="3958454" y="2249415"/>
              <a:ext cx="235383" cy="0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/>
            <p:nvPr/>
          </p:nvCxnSpPr>
          <p:spPr>
            <a:xfrm flipV="1">
              <a:off x="3866207" y="1794752"/>
              <a:ext cx="238174" cy="329332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76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Core concepts: Dispatching and </a:t>
            </a:r>
            <a:r>
              <a:rPr lang="en-GB" dirty="0" smtClean="0"/>
              <a:t>scheduling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708920"/>
            <a:ext cx="8229600" cy="3701008"/>
          </a:xfrm>
        </p:spPr>
        <p:txBody>
          <a:bodyPr/>
          <a:lstStyle/>
          <a:p>
            <a:r>
              <a:rPr lang="en-GB" sz="2800" dirty="0" err="1" smtClean="0"/>
              <a:t>ApplicationDispatcher</a:t>
            </a:r>
            <a:r>
              <a:rPr lang="en-GB" sz="2800" dirty="0" smtClean="0"/>
              <a:t>: listens on a given socket </a:t>
            </a:r>
          </a:p>
          <a:p>
            <a:pPr lvl="1"/>
            <a:r>
              <a:rPr lang="en-GB" dirty="0" smtClean="0"/>
              <a:t>Existing connections pass data to input task</a:t>
            </a:r>
          </a:p>
          <a:p>
            <a:pPr lvl="1"/>
            <a:r>
              <a:rPr lang="en-GB" dirty="0" smtClean="0"/>
              <a:t>New connections passed to graph dispatcher</a:t>
            </a:r>
          </a:p>
          <a:p>
            <a:r>
              <a:rPr lang="en-GB" sz="2800" dirty="0" err="1" smtClean="0"/>
              <a:t>GraphDispatcher</a:t>
            </a:r>
            <a:r>
              <a:rPr lang="en-GB" sz="2800" dirty="0" smtClean="0"/>
              <a:t>: connect TCP streams to input tasks correctly (perhaps create new Task Graph)</a:t>
            </a:r>
          </a:p>
          <a:p>
            <a:r>
              <a:rPr lang="en-GB" sz="2800" dirty="0" smtClean="0"/>
              <a:t>Scheduler: picks Task Elements to run (fairness between apps, efficiency of scheduling)</a:t>
            </a:r>
          </a:p>
        </p:txBody>
      </p:sp>
      <p:sp>
        <p:nvSpPr>
          <p:cNvPr id="6" name="Oval 5"/>
          <p:cNvSpPr/>
          <p:nvPr/>
        </p:nvSpPr>
        <p:spPr>
          <a:xfrm>
            <a:off x="1960120" y="1571441"/>
            <a:ext cx="216024" cy="216024"/>
          </a:xfrm>
          <a:prstGeom prst="ellipse">
            <a:avLst/>
          </a:prstGeom>
          <a:ln>
            <a:solidFill>
              <a:schemeClr val="tx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960120" y="1823469"/>
            <a:ext cx="216024" cy="216024"/>
          </a:xfrm>
          <a:prstGeom prst="ellipse">
            <a:avLst/>
          </a:prstGeom>
          <a:ln>
            <a:solidFill>
              <a:schemeClr val="tx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449065" y="1715457"/>
            <a:ext cx="216024" cy="216024"/>
          </a:xfrm>
          <a:prstGeom prst="ellipse">
            <a:avLst/>
          </a:prstGeom>
          <a:ln>
            <a:solidFill>
              <a:schemeClr val="tx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960120" y="2169378"/>
            <a:ext cx="216024" cy="216024"/>
          </a:xfrm>
          <a:prstGeom prst="ellipse">
            <a:avLst/>
          </a:prstGeom>
          <a:ln>
            <a:solidFill>
              <a:schemeClr val="tx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960120" y="2421406"/>
            <a:ext cx="216024" cy="216024"/>
          </a:xfrm>
          <a:prstGeom prst="ellipse">
            <a:avLst/>
          </a:prstGeom>
          <a:ln>
            <a:solidFill>
              <a:schemeClr val="tx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49065" y="2313394"/>
            <a:ext cx="216024" cy="216024"/>
          </a:xfrm>
          <a:prstGeom prst="ellipse">
            <a:avLst/>
          </a:prstGeom>
          <a:ln>
            <a:solidFill>
              <a:schemeClr val="tx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830609" y="2019411"/>
            <a:ext cx="216024" cy="216024"/>
          </a:xfrm>
          <a:prstGeom prst="ellipse">
            <a:avLst/>
          </a:prstGeom>
          <a:ln>
            <a:solidFill>
              <a:schemeClr val="tx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051735" y="2131141"/>
            <a:ext cx="288032" cy="0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3"/>
          </p:cNvCxnSpPr>
          <p:nvPr/>
        </p:nvCxnSpPr>
        <p:spPr>
          <a:xfrm flipV="1">
            <a:off x="2176144" y="2497782"/>
            <a:ext cx="304557" cy="31636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6"/>
            <a:endCxn id="8" idx="3"/>
          </p:cNvCxnSpPr>
          <p:nvPr/>
        </p:nvCxnSpPr>
        <p:spPr>
          <a:xfrm flipV="1">
            <a:off x="2176144" y="1899845"/>
            <a:ext cx="304557" cy="31636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6"/>
            <a:endCxn id="11" idx="1"/>
          </p:cNvCxnSpPr>
          <p:nvPr/>
        </p:nvCxnSpPr>
        <p:spPr>
          <a:xfrm>
            <a:off x="2176144" y="2277390"/>
            <a:ext cx="304557" cy="67640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7"/>
            <a:endCxn id="12" idx="3"/>
          </p:cNvCxnSpPr>
          <p:nvPr/>
        </p:nvCxnSpPr>
        <p:spPr>
          <a:xfrm flipV="1">
            <a:off x="2633453" y="2203799"/>
            <a:ext cx="228792" cy="141231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5"/>
            <a:endCxn id="12" idx="1"/>
          </p:cNvCxnSpPr>
          <p:nvPr/>
        </p:nvCxnSpPr>
        <p:spPr>
          <a:xfrm>
            <a:off x="2633453" y="1899845"/>
            <a:ext cx="228792" cy="151202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6"/>
            <a:endCxn id="8" idx="1"/>
          </p:cNvCxnSpPr>
          <p:nvPr/>
        </p:nvCxnSpPr>
        <p:spPr>
          <a:xfrm>
            <a:off x="2176144" y="1679453"/>
            <a:ext cx="304557" cy="67640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827584" y="1999393"/>
            <a:ext cx="360040" cy="164908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23109" y="2405588"/>
            <a:ext cx="357682" cy="92194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605649" y="1662332"/>
            <a:ext cx="360040" cy="17121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130114" y="181472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prstClr val="black"/>
                </a:solidFill>
              </a:rPr>
              <a:t>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07604" y="229231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prstClr val="black"/>
                </a:solidFill>
              </a:rPr>
              <a:t>?</a:t>
            </a:r>
          </a:p>
        </p:txBody>
      </p:sp>
      <p:sp>
        <p:nvSpPr>
          <p:cNvPr id="34" name="Oval 33"/>
          <p:cNvSpPr/>
          <p:nvPr/>
        </p:nvSpPr>
        <p:spPr>
          <a:xfrm>
            <a:off x="5870713" y="1607094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5870713" y="1859122"/>
            <a:ext cx="216024" cy="216024"/>
          </a:xfrm>
          <a:prstGeom prst="ellipse">
            <a:avLst/>
          </a:prstGeom>
          <a:ln>
            <a:solidFill>
              <a:schemeClr val="tx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359658" y="1751110"/>
            <a:ext cx="216024" cy="216024"/>
          </a:xfrm>
          <a:prstGeom prst="ellipse">
            <a:avLst/>
          </a:prstGeom>
          <a:ln>
            <a:solidFill>
              <a:schemeClr val="tx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870713" y="2205031"/>
            <a:ext cx="216024" cy="216024"/>
          </a:xfrm>
          <a:prstGeom prst="ellipse">
            <a:avLst/>
          </a:prstGeom>
          <a:ln>
            <a:solidFill>
              <a:schemeClr val="tx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5870713" y="2457059"/>
            <a:ext cx="216024" cy="216024"/>
          </a:xfrm>
          <a:prstGeom prst="ellipse">
            <a:avLst/>
          </a:prstGeom>
          <a:ln>
            <a:solidFill>
              <a:schemeClr val="tx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6359658" y="2349047"/>
            <a:ext cx="216024" cy="216024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6741202" y="2055064"/>
            <a:ext cx="216024" cy="216024"/>
          </a:xfrm>
          <a:prstGeom prst="ellipse">
            <a:avLst/>
          </a:prstGeom>
          <a:ln>
            <a:solidFill>
              <a:schemeClr val="tx2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582681" y="1715106"/>
            <a:ext cx="288032" cy="0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591065" y="1964327"/>
            <a:ext cx="288032" cy="0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580112" y="2313043"/>
            <a:ext cx="288032" cy="0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599382" y="2565071"/>
            <a:ext cx="288032" cy="0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962328" y="2166794"/>
            <a:ext cx="288032" cy="0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8" idx="6"/>
            <a:endCxn id="39" idx="3"/>
          </p:cNvCxnSpPr>
          <p:nvPr/>
        </p:nvCxnSpPr>
        <p:spPr>
          <a:xfrm flipV="1">
            <a:off x="6086737" y="2533435"/>
            <a:ext cx="304557" cy="31636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5" idx="6"/>
            <a:endCxn id="36" idx="3"/>
          </p:cNvCxnSpPr>
          <p:nvPr/>
        </p:nvCxnSpPr>
        <p:spPr>
          <a:xfrm flipV="1">
            <a:off x="6086737" y="1935498"/>
            <a:ext cx="304557" cy="31636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6"/>
            <a:endCxn id="39" idx="1"/>
          </p:cNvCxnSpPr>
          <p:nvPr/>
        </p:nvCxnSpPr>
        <p:spPr>
          <a:xfrm>
            <a:off x="6086737" y="2313043"/>
            <a:ext cx="304557" cy="67640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9" idx="7"/>
            <a:endCxn id="40" idx="3"/>
          </p:cNvCxnSpPr>
          <p:nvPr/>
        </p:nvCxnSpPr>
        <p:spPr>
          <a:xfrm flipV="1">
            <a:off x="6544046" y="2239452"/>
            <a:ext cx="228792" cy="141231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6" idx="5"/>
            <a:endCxn id="40" idx="1"/>
          </p:cNvCxnSpPr>
          <p:nvPr/>
        </p:nvCxnSpPr>
        <p:spPr>
          <a:xfrm>
            <a:off x="6544046" y="1935498"/>
            <a:ext cx="228792" cy="151202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4" idx="6"/>
            <a:endCxn id="36" idx="1"/>
          </p:cNvCxnSpPr>
          <p:nvPr/>
        </p:nvCxnSpPr>
        <p:spPr>
          <a:xfrm>
            <a:off x="6086737" y="1715106"/>
            <a:ext cx="304557" cy="6764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216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Implementation details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Core code – C++ </a:t>
            </a:r>
          </a:p>
          <a:p>
            <a:r>
              <a:rPr lang="en-GB" dirty="0" smtClean="0"/>
              <a:t>Networking DPDK (</a:t>
            </a:r>
            <a:r>
              <a:rPr lang="en-GB" dirty="0" err="1" smtClean="0"/>
              <a:t>Datapath</a:t>
            </a:r>
            <a:r>
              <a:rPr lang="en-GB" dirty="0" smtClean="0"/>
              <a:t> development kit) for </a:t>
            </a:r>
            <a:r>
              <a:rPr lang="en-GB" dirty="0" err="1" smtClean="0"/>
              <a:t>bitshifting</a:t>
            </a:r>
            <a:r>
              <a:rPr lang="en-GB" dirty="0" smtClean="0"/>
              <a:t> from NIC</a:t>
            </a:r>
            <a:endParaRPr lang="en-GB" dirty="0"/>
          </a:p>
          <a:p>
            <a:r>
              <a:rPr lang="en-GB" dirty="0" err="1" smtClean="0"/>
              <a:t>mTCP</a:t>
            </a:r>
            <a:r>
              <a:rPr lang="en-GB" dirty="0" smtClean="0"/>
              <a:t> for </a:t>
            </a:r>
            <a:r>
              <a:rPr lang="en-GB" dirty="0" err="1" smtClean="0"/>
              <a:t>userland</a:t>
            </a:r>
            <a:r>
              <a:rPr lang="en-GB" dirty="0" smtClean="0"/>
              <a:t> TCP stack</a:t>
            </a:r>
          </a:p>
          <a:p>
            <a:r>
              <a:rPr lang="en-GB" dirty="0" smtClean="0"/>
              <a:t>Current code runs at near 10G on our </a:t>
            </a:r>
            <a:r>
              <a:rPr lang="en-GB" dirty="0" err="1" smtClean="0"/>
              <a:t>testbed</a:t>
            </a:r>
            <a:r>
              <a:rPr lang="en-GB" dirty="0" smtClean="0"/>
              <a:t> in simple test applications</a:t>
            </a:r>
          </a:p>
          <a:p>
            <a:r>
              <a:rPr lang="en-GB" dirty="0" smtClean="0"/>
              <a:t>However more advanced apps will take more CPU time – more code “tweaking” required.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71843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Summary: </a:t>
            </a:r>
            <a:r>
              <a:rPr lang="en-GB" dirty="0" err="1" smtClean="0"/>
              <a:t>NaaS</a:t>
            </a:r>
            <a:r>
              <a:rPr lang="en-GB" dirty="0" smtClean="0"/>
              <a:t> box basics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EC7F6DD-A7B5-4428-B2E1-62679F5667CA}" type="slidenum">
              <a:rPr lang="en-US" smtClean="0"/>
              <a:pPr algn="r"/>
              <a:t>12</a:t>
            </a:fld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463280"/>
          </a:xfrm>
        </p:spPr>
        <p:txBody>
          <a:bodyPr/>
          <a:lstStyle/>
          <a:p>
            <a:r>
              <a:rPr lang="en-GB" sz="2800" dirty="0" smtClean="0"/>
              <a:t>Core component of system – the </a:t>
            </a:r>
            <a:r>
              <a:rPr lang="en-GB" sz="2800" dirty="0" err="1" smtClean="0"/>
              <a:t>middlebox</a:t>
            </a:r>
            <a:r>
              <a:rPr lang="en-GB" sz="2800" dirty="0" smtClean="0"/>
              <a:t> itself</a:t>
            </a:r>
          </a:p>
          <a:p>
            <a:r>
              <a:rPr lang="en-GB" sz="2800" dirty="0" smtClean="0"/>
              <a:t>Ongoing design – first “usable” draft mid 2015.</a:t>
            </a:r>
          </a:p>
          <a:p>
            <a:r>
              <a:rPr lang="en-GB" sz="2800" dirty="0" smtClean="0"/>
              <a:t>Flexible usage multiple applications on one box</a:t>
            </a:r>
          </a:p>
          <a:p>
            <a:r>
              <a:rPr lang="en-GB" sz="2800" dirty="0" smtClean="0"/>
              <a:t>Combined with:</a:t>
            </a:r>
          </a:p>
          <a:p>
            <a:pPr lvl="1"/>
            <a:r>
              <a:rPr lang="en-GB" dirty="0" err="1" smtClean="0"/>
              <a:t>NetFGPA</a:t>
            </a:r>
            <a:r>
              <a:rPr lang="en-GB" dirty="0" smtClean="0"/>
              <a:t> (heavy lifting on network side)</a:t>
            </a:r>
          </a:p>
          <a:p>
            <a:pPr lvl="1"/>
            <a:r>
              <a:rPr lang="en-GB" dirty="0" smtClean="0"/>
              <a:t>SDN control (resource placement + allocation)</a:t>
            </a:r>
          </a:p>
          <a:p>
            <a:r>
              <a:rPr lang="en-GB" dirty="0" smtClean="0"/>
              <a:t>See next presentations for details</a:t>
            </a:r>
            <a:endParaRPr lang="en-GB" dirty="0"/>
          </a:p>
        </p:txBody>
      </p:sp>
      <p:grpSp>
        <p:nvGrpSpPr>
          <p:cNvPr id="18" name="Group 17"/>
          <p:cNvGrpSpPr/>
          <p:nvPr/>
        </p:nvGrpSpPr>
        <p:grpSpPr>
          <a:xfrm>
            <a:off x="2391865" y="1324242"/>
            <a:ext cx="3457537" cy="1323198"/>
            <a:chOff x="2244653" y="1304800"/>
            <a:chExt cx="5121978" cy="2250250"/>
          </a:xfrm>
        </p:grpSpPr>
        <p:grpSp>
          <p:nvGrpSpPr>
            <p:cNvPr id="19" name="Group 18"/>
            <p:cNvGrpSpPr/>
            <p:nvPr/>
          </p:nvGrpSpPr>
          <p:grpSpPr>
            <a:xfrm>
              <a:off x="2244653" y="1345917"/>
              <a:ext cx="4649759" cy="2209133"/>
              <a:chOff x="1261893" y="1350700"/>
              <a:chExt cx="6810594" cy="3266998"/>
            </a:xfrm>
          </p:grpSpPr>
          <p:pic>
            <p:nvPicPr>
              <p:cNvPr id="33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7037" y="3500577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1448" y="3553603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3788" y="3553603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94642" y="3549157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7" name="Group 36"/>
              <p:cNvGrpSpPr/>
              <p:nvPr/>
            </p:nvGrpSpPr>
            <p:grpSpPr>
              <a:xfrm>
                <a:off x="4829054" y="3511255"/>
                <a:ext cx="2892625" cy="318145"/>
                <a:chOff x="4815454" y="3717903"/>
                <a:chExt cx="2892625" cy="318145"/>
              </a:xfrm>
            </p:grpSpPr>
            <p:pic>
              <p:nvPicPr>
                <p:cNvPr id="114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15454" y="3717903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5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47795" y="3717903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6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484276" y="3766481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7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16617" y="3766481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38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14565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5453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07838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8726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42" name="Straight Connector 41"/>
              <p:cNvCxnSpPr>
                <a:stCxn id="33" idx="0"/>
                <a:endCxn id="38" idx="2"/>
              </p:cNvCxnSpPr>
              <p:nvPr/>
            </p:nvCxnSpPr>
            <p:spPr>
              <a:xfrm flipV="1">
                <a:off x="1742767" y="2933605"/>
                <a:ext cx="830138" cy="566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33" idx="0"/>
                <a:endCxn id="39" idx="2"/>
              </p:cNvCxnSpPr>
              <p:nvPr/>
            </p:nvCxnSpPr>
            <p:spPr>
              <a:xfrm flipV="1">
                <a:off x="1742767" y="2933605"/>
                <a:ext cx="1671025" cy="566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34" idx="0"/>
                <a:endCxn id="38" idx="2"/>
              </p:cNvCxnSpPr>
              <p:nvPr/>
            </p:nvCxnSpPr>
            <p:spPr>
              <a:xfrm flipH="1" flipV="1">
                <a:off x="2572905" y="2933605"/>
                <a:ext cx="4273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34" idx="0"/>
                <a:endCxn id="39" idx="2"/>
              </p:cNvCxnSpPr>
              <p:nvPr/>
            </p:nvCxnSpPr>
            <p:spPr>
              <a:xfrm flipV="1">
                <a:off x="2577179" y="2933605"/>
                <a:ext cx="836615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35" idx="0"/>
                <a:endCxn id="38" idx="2"/>
              </p:cNvCxnSpPr>
              <p:nvPr/>
            </p:nvCxnSpPr>
            <p:spPr>
              <a:xfrm flipH="1" flipV="1">
                <a:off x="2572905" y="2933605"/>
                <a:ext cx="836615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stCxn id="36" idx="0"/>
                <a:endCxn id="38" idx="2"/>
              </p:cNvCxnSpPr>
              <p:nvPr/>
            </p:nvCxnSpPr>
            <p:spPr>
              <a:xfrm flipH="1" flipV="1">
                <a:off x="2572905" y="2933605"/>
                <a:ext cx="1617469" cy="6155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stCxn id="35" idx="0"/>
                <a:endCxn id="39" idx="2"/>
              </p:cNvCxnSpPr>
              <p:nvPr/>
            </p:nvCxnSpPr>
            <p:spPr>
              <a:xfrm flipV="1">
                <a:off x="3409519" y="2933605"/>
                <a:ext cx="4273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36" idx="0"/>
                <a:endCxn id="39" idx="2"/>
              </p:cNvCxnSpPr>
              <p:nvPr/>
            </p:nvCxnSpPr>
            <p:spPr>
              <a:xfrm flipH="1" flipV="1">
                <a:off x="3413793" y="2933605"/>
                <a:ext cx="776581" cy="6155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stCxn id="114" idx="0"/>
                <a:endCxn id="40" idx="2"/>
              </p:cNvCxnSpPr>
              <p:nvPr/>
            </p:nvCxnSpPr>
            <p:spPr>
              <a:xfrm flipV="1">
                <a:off x="5024785" y="2933605"/>
                <a:ext cx="941393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115" idx="0"/>
                <a:endCxn id="40" idx="2"/>
              </p:cNvCxnSpPr>
              <p:nvPr/>
            </p:nvCxnSpPr>
            <p:spPr>
              <a:xfrm flipV="1">
                <a:off x="5857126" y="2933605"/>
                <a:ext cx="109052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stCxn id="116" idx="0"/>
                <a:endCxn id="40" idx="2"/>
              </p:cNvCxnSpPr>
              <p:nvPr/>
            </p:nvCxnSpPr>
            <p:spPr>
              <a:xfrm flipH="1" flipV="1">
                <a:off x="5966178" y="2933605"/>
                <a:ext cx="727429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117" idx="0"/>
                <a:endCxn id="40" idx="2"/>
              </p:cNvCxnSpPr>
              <p:nvPr/>
            </p:nvCxnSpPr>
            <p:spPr>
              <a:xfrm flipH="1" flipV="1">
                <a:off x="5966178" y="2933605"/>
                <a:ext cx="1559770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117" idx="0"/>
                <a:endCxn id="41" idx="2"/>
              </p:cNvCxnSpPr>
              <p:nvPr/>
            </p:nvCxnSpPr>
            <p:spPr>
              <a:xfrm flipH="1" flipV="1">
                <a:off x="6807066" y="2933605"/>
                <a:ext cx="718882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116" idx="0"/>
                <a:endCxn id="41" idx="2"/>
              </p:cNvCxnSpPr>
              <p:nvPr/>
            </p:nvCxnSpPr>
            <p:spPr>
              <a:xfrm flipV="1">
                <a:off x="6693607" y="2933605"/>
                <a:ext cx="113459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stCxn id="115" idx="0"/>
                <a:endCxn id="41" idx="2"/>
              </p:cNvCxnSpPr>
              <p:nvPr/>
            </p:nvCxnSpPr>
            <p:spPr>
              <a:xfrm flipV="1">
                <a:off x="5857126" y="2933605"/>
                <a:ext cx="949940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114" idx="0"/>
                <a:endCxn id="41" idx="2"/>
              </p:cNvCxnSpPr>
              <p:nvPr/>
            </p:nvCxnSpPr>
            <p:spPr>
              <a:xfrm flipV="1">
                <a:off x="5024785" y="2933605"/>
                <a:ext cx="1782281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38" idx="0"/>
              </p:cNvCxnSpPr>
              <p:nvPr/>
            </p:nvCxnSpPr>
            <p:spPr>
              <a:xfrm flipV="1">
                <a:off x="2572905" y="2068916"/>
                <a:ext cx="1412969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39" idx="0"/>
              </p:cNvCxnSpPr>
              <p:nvPr/>
            </p:nvCxnSpPr>
            <p:spPr>
              <a:xfrm flipV="1">
                <a:off x="3413793" y="2068916"/>
                <a:ext cx="572080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38" idx="0"/>
              </p:cNvCxnSpPr>
              <p:nvPr/>
            </p:nvCxnSpPr>
            <p:spPr>
              <a:xfrm flipV="1">
                <a:off x="2572905" y="1962867"/>
                <a:ext cx="2932447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>
                <a:stCxn id="39" idx="0"/>
              </p:cNvCxnSpPr>
              <p:nvPr/>
            </p:nvCxnSpPr>
            <p:spPr>
              <a:xfrm flipV="1">
                <a:off x="3413793" y="1962867"/>
                <a:ext cx="2091558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>
                <a:stCxn id="40" idx="0"/>
              </p:cNvCxnSpPr>
              <p:nvPr/>
            </p:nvCxnSpPr>
            <p:spPr>
              <a:xfrm flipH="1" flipV="1">
                <a:off x="3985873" y="2068916"/>
                <a:ext cx="1980304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41" idx="0"/>
              </p:cNvCxnSpPr>
              <p:nvPr/>
            </p:nvCxnSpPr>
            <p:spPr>
              <a:xfrm flipH="1" flipV="1">
                <a:off x="3985873" y="2068916"/>
                <a:ext cx="2821192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>
                <a:stCxn id="41" idx="0"/>
              </p:cNvCxnSpPr>
              <p:nvPr/>
            </p:nvCxnSpPr>
            <p:spPr>
              <a:xfrm flipH="1" flipV="1">
                <a:off x="5505352" y="1962867"/>
                <a:ext cx="1301714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40" idx="0"/>
              </p:cNvCxnSpPr>
              <p:nvPr/>
            </p:nvCxnSpPr>
            <p:spPr>
              <a:xfrm flipH="1" flipV="1">
                <a:off x="5505352" y="1962867"/>
                <a:ext cx="460826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6" name="Picture 6" descr="http://www.clker.com/cliparts/6/c/4/a/1195429795336159975juanjo_Router.svg.hi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7642" y="1350700"/>
                <a:ext cx="953840" cy="8371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7" name="Picture 6" descr="http://www.clker.com/cliparts/6/c/4/a/1195429795336159975juanjo_Router.svg.hi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76025" y="1350702"/>
                <a:ext cx="953840" cy="8371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8" name="Picture 2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7214717" y="2490887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9" name="Picture 2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5013306" y="2500975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0" name="Picture 2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3831758" y="2490887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1" name="Picture 2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1689983" y="2501499"/>
                <a:ext cx="554925" cy="3617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2" name="Picture 2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3034962" y="1642722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3" name="Picture 2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5886853" y="1591125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4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302063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75" name="Straight Connector 74"/>
              <p:cNvCxnSpPr>
                <a:stCxn id="74" idx="0"/>
              </p:cNvCxnSpPr>
              <p:nvPr/>
            </p:nvCxnSpPr>
            <p:spPr>
              <a:xfrm flipV="1">
                <a:off x="1557547" y="3759816"/>
                <a:ext cx="173445" cy="27774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6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582872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77" name="Straight Connector 76"/>
              <p:cNvCxnSpPr>
                <a:stCxn id="76" idx="0"/>
              </p:cNvCxnSpPr>
              <p:nvPr/>
            </p:nvCxnSpPr>
            <p:spPr>
              <a:xfrm flipH="1" flipV="1">
                <a:off x="1730992" y="3759816"/>
                <a:ext cx="139362" cy="27774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8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6310673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79" name="Straight Connector 78"/>
              <p:cNvCxnSpPr>
                <a:stCxn id="78" idx="0"/>
              </p:cNvCxnSpPr>
              <p:nvPr/>
            </p:nvCxnSpPr>
            <p:spPr>
              <a:xfrm flipV="1">
                <a:off x="6566157" y="3861420"/>
                <a:ext cx="173445" cy="176142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0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6591482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81" name="Straight Connector 80"/>
              <p:cNvCxnSpPr>
                <a:stCxn id="80" idx="0"/>
              </p:cNvCxnSpPr>
              <p:nvPr/>
            </p:nvCxnSpPr>
            <p:spPr>
              <a:xfrm flipH="1" flipV="1">
                <a:off x="6739602" y="3861420"/>
                <a:ext cx="139362" cy="176142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2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5420710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83" name="Straight Connector 82"/>
              <p:cNvCxnSpPr>
                <a:stCxn id="82" idx="0"/>
              </p:cNvCxnSpPr>
              <p:nvPr/>
            </p:nvCxnSpPr>
            <p:spPr>
              <a:xfrm flipV="1">
                <a:off x="5676194" y="3850976"/>
                <a:ext cx="173445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4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5701519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85" name="Straight Connector 84"/>
              <p:cNvCxnSpPr>
                <a:stCxn id="84" idx="0"/>
              </p:cNvCxnSpPr>
              <p:nvPr/>
            </p:nvCxnSpPr>
            <p:spPr>
              <a:xfrm flipH="1" flipV="1">
                <a:off x="5849639" y="3850976"/>
                <a:ext cx="139362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6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630469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87" name="Straight Connector 86"/>
              <p:cNvCxnSpPr>
                <a:stCxn id="86" idx="0"/>
              </p:cNvCxnSpPr>
              <p:nvPr/>
            </p:nvCxnSpPr>
            <p:spPr>
              <a:xfrm flipV="1">
                <a:off x="4885953" y="3837693"/>
                <a:ext cx="173445" cy="199869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8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911278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89" name="Straight Connector 88"/>
              <p:cNvCxnSpPr>
                <a:stCxn id="88" idx="0"/>
              </p:cNvCxnSpPr>
              <p:nvPr/>
            </p:nvCxnSpPr>
            <p:spPr>
              <a:xfrm flipH="1" flipV="1">
                <a:off x="5059398" y="3837693"/>
                <a:ext cx="139362" cy="199869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0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774696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91" name="Straight Connector 90"/>
              <p:cNvCxnSpPr>
                <a:stCxn id="90" idx="0"/>
              </p:cNvCxnSpPr>
              <p:nvPr/>
            </p:nvCxnSpPr>
            <p:spPr>
              <a:xfrm flipV="1">
                <a:off x="4030180" y="3815321"/>
                <a:ext cx="173445" cy="22224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2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055505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93" name="Straight Connector 92"/>
              <p:cNvCxnSpPr>
                <a:stCxn id="92" idx="0"/>
              </p:cNvCxnSpPr>
              <p:nvPr/>
            </p:nvCxnSpPr>
            <p:spPr>
              <a:xfrm flipH="1" flipV="1">
                <a:off x="4203625" y="3815321"/>
                <a:ext cx="139362" cy="22224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4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984165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95" name="Straight Connector 94"/>
              <p:cNvCxnSpPr>
                <a:stCxn id="94" idx="0"/>
              </p:cNvCxnSpPr>
              <p:nvPr/>
            </p:nvCxnSpPr>
            <p:spPr>
              <a:xfrm flipV="1">
                <a:off x="3239649" y="3831061"/>
                <a:ext cx="173445" cy="20650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6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264974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97" name="Straight Connector 96"/>
              <p:cNvCxnSpPr>
                <a:stCxn id="96" idx="0"/>
              </p:cNvCxnSpPr>
              <p:nvPr/>
            </p:nvCxnSpPr>
            <p:spPr>
              <a:xfrm flipH="1" flipV="1">
                <a:off x="3413094" y="3831061"/>
                <a:ext cx="139362" cy="20650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8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133578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99" name="Straight Connector 98"/>
              <p:cNvCxnSpPr>
                <a:stCxn id="98" idx="0"/>
              </p:cNvCxnSpPr>
              <p:nvPr/>
            </p:nvCxnSpPr>
            <p:spPr>
              <a:xfrm flipV="1">
                <a:off x="2389062" y="3789137"/>
                <a:ext cx="173445" cy="248425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0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414387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01" name="Straight Connector 100"/>
              <p:cNvCxnSpPr>
                <a:stCxn id="100" idx="0"/>
              </p:cNvCxnSpPr>
              <p:nvPr/>
            </p:nvCxnSpPr>
            <p:spPr>
              <a:xfrm flipH="1" flipV="1">
                <a:off x="2562507" y="3789137"/>
                <a:ext cx="139362" cy="248425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2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123967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03" name="Straight Connector 102"/>
              <p:cNvCxnSpPr>
                <a:stCxn id="102" idx="0"/>
              </p:cNvCxnSpPr>
              <p:nvPr/>
            </p:nvCxnSpPr>
            <p:spPr>
              <a:xfrm flipV="1">
                <a:off x="7379451" y="3850976"/>
                <a:ext cx="173445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4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497523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05" name="Straight Connector 104"/>
              <p:cNvCxnSpPr/>
              <p:nvPr/>
            </p:nvCxnSpPr>
            <p:spPr>
              <a:xfrm flipH="1" flipV="1">
                <a:off x="7552896" y="3850976"/>
                <a:ext cx="139362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6" name="Picture 2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1261893" y="3584273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7" name="Picture 2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2071993" y="3595450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8" name="Picture 2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2954504" y="3629450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9" name="Picture 2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3697366" y="3584273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0" name="Picture 2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4529538" y="3627287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1" name="Picture 2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5362780" y="3637897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2" name="Picture 2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6168101" y="3630358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3" name="Picture 2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6981395" y="3637299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0" name="Picture 6" descr="http://www.clker.com/cliparts/6/c/4/a/1195429795336159975juanjo_Router.svg.hi.png"/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0466" y="1304800"/>
              <a:ext cx="886165" cy="777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1" name="Straight Arrow Connector 20"/>
            <p:cNvCxnSpPr>
              <a:stCxn id="33" idx="0"/>
            </p:cNvCxnSpPr>
            <p:nvPr/>
          </p:nvCxnSpPr>
          <p:spPr>
            <a:xfrm flipV="1">
              <a:off x="2572959" y="2375100"/>
              <a:ext cx="436042" cy="424557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71" idx="2"/>
            </p:cNvCxnSpPr>
            <p:nvPr/>
          </p:nvCxnSpPr>
          <p:spPr>
            <a:xfrm flipH="1">
              <a:off x="2726352" y="2368279"/>
              <a:ext cx="266052" cy="403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2726352" y="2249414"/>
              <a:ext cx="347054" cy="1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3143382" y="2249415"/>
              <a:ext cx="518067" cy="706720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2307385" y="2813834"/>
              <a:ext cx="347054" cy="1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2304126" y="2945238"/>
              <a:ext cx="266052" cy="403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74" idx="0"/>
              <a:endCxn id="33" idx="2"/>
            </p:cNvCxnSpPr>
            <p:nvPr/>
          </p:nvCxnSpPr>
          <p:spPr>
            <a:xfrm flipV="1">
              <a:off x="2446503" y="2981937"/>
              <a:ext cx="126456" cy="180827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35" idx="2"/>
              <a:endCxn id="94" idx="0"/>
            </p:cNvCxnSpPr>
            <p:nvPr/>
          </p:nvCxnSpPr>
          <p:spPr>
            <a:xfrm flipH="1">
              <a:off x="3594915" y="3017793"/>
              <a:ext cx="115975" cy="144971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endCxn id="39" idx="0"/>
            </p:cNvCxnSpPr>
            <p:nvPr/>
          </p:nvCxnSpPr>
          <p:spPr>
            <a:xfrm flipH="1">
              <a:off x="3713807" y="1759862"/>
              <a:ext cx="290940" cy="322695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 flipV="1">
              <a:off x="3835348" y="2350019"/>
              <a:ext cx="327630" cy="2211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39" idx="3"/>
            </p:cNvCxnSpPr>
            <p:nvPr/>
          </p:nvCxnSpPr>
          <p:spPr>
            <a:xfrm>
              <a:off x="3958454" y="2249415"/>
              <a:ext cx="235383" cy="0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3866207" y="1794752"/>
              <a:ext cx="238174" cy="329332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696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Reserve slides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EC7F6DD-A7B5-4428-B2E1-62679F5667CA}" type="slidenum">
              <a:rPr lang="en-US" smtClean="0"/>
              <a:pPr algn="r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06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 smtClean="0"/>
              <a:t>NaaS</a:t>
            </a:r>
            <a:r>
              <a:rPr lang="en-GB" dirty="0" smtClean="0"/>
              <a:t> box:</a:t>
            </a:r>
            <a:br>
              <a:rPr lang="en-GB" dirty="0" smtClean="0"/>
            </a:br>
            <a:r>
              <a:rPr lang="en-GB" dirty="0" smtClean="0"/>
              <a:t>application specific </a:t>
            </a:r>
            <a:r>
              <a:rPr lang="en-GB" dirty="0" err="1" smtClean="0"/>
              <a:t>middlebox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996952"/>
            <a:ext cx="8229600" cy="3419872"/>
          </a:xfrm>
        </p:spPr>
        <p:txBody>
          <a:bodyPr/>
          <a:lstStyle/>
          <a:p>
            <a:r>
              <a:rPr lang="en-GB" sz="2400" dirty="0" smtClean="0"/>
              <a:t>Performance:</a:t>
            </a:r>
          </a:p>
          <a:p>
            <a:pPr lvl="1"/>
            <a:r>
              <a:rPr lang="en-GB" sz="2000" dirty="0" smtClean="0">
                <a:solidFill>
                  <a:srgbClr val="FF0000"/>
                </a:solidFill>
              </a:rPr>
              <a:t>Line rate data processing (10G initially)</a:t>
            </a:r>
          </a:p>
          <a:p>
            <a:pPr lvl="1"/>
            <a:r>
              <a:rPr lang="en-GB" sz="2000" dirty="0" smtClean="0">
                <a:solidFill>
                  <a:srgbClr val="FF0000"/>
                </a:solidFill>
              </a:rPr>
              <a:t>Efficient use of network resources</a:t>
            </a:r>
          </a:p>
          <a:p>
            <a:pPr lvl="1"/>
            <a:r>
              <a:rPr lang="en-GB" sz="2000" dirty="0" smtClean="0"/>
              <a:t>Offload to hardware</a:t>
            </a:r>
          </a:p>
          <a:p>
            <a:r>
              <a:rPr lang="en-GB" sz="2400" dirty="0" smtClean="0"/>
              <a:t>Flexibility:</a:t>
            </a:r>
          </a:p>
          <a:p>
            <a:pPr lvl="1"/>
            <a:r>
              <a:rPr lang="en-GB" sz="2000" dirty="0" smtClean="0">
                <a:solidFill>
                  <a:srgbClr val="FF0000"/>
                </a:solidFill>
              </a:rPr>
              <a:t>Very rapid development for new applications</a:t>
            </a:r>
          </a:p>
          <a:p>
            <a:pPr lvl="1"/>
            <a:r>
              <a:rPr lang="en-GB" sz="2000" dirty="0" smtClean="0"/>
              <a:t>Simple deployment, resource placement and </a:t>
            </a:r>
            <a:r>
              <a:rPr lang="en-GB" sz="2000" dirty="0" smtClean="0">
                <a:solidFill>
                  <a:srgbClr val="FF0000"/>
                </a:solidFill>
              </a:rPr>
              <a:t>resource allocation</a:t>
            </a:r>
          </a:p>
          <a:p>
            <a:r>
              <a:rPr lang="en-GB" sz="2400" dirty="0" smtClean="0"/>
              <a:t>Security:</a:t>
            </a:r>
          </a:p>
          <a:p>
            <a:pPr lvl="1"/>
            <a:r>
              <a:rPr lang="en-GB" sz="2000" dirty="0" smtClean="0">
                <a:solidFill>
                  <a:srgbClr val="FF0000"/>
                </a:solidFill>
              </a:rPr>
              <a:t>Isolation of applications within shared hardware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EC7F6DD-A7B5-4428-B2E1-62679F5667CA}" type="slidenum">
              <a:rPr lang="en-US" smtClean="0"/>
              <a:pPr algn="r"/>
              <a:t>2</a:t>
            </a:fld>
            <a:endParaRPr lang="en-US" dirty="0"/>
          </a:p>
        </p:txBody>
      </p:sp>
      <p:pic>
        <p:nvPicPr>
          <p:cNvPr id="91" name="Picture 2" descr="http://www.naas-project.org/naas-img-smaller2.png?itok=sgC-_R6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738" y="1527907"/>
            <a:ext cx="1278716" cy="142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2" name="Group 91"/>
          <p:cNvGrpSpPr/>
          <p:nvPr/>
        </p:nvGrpSpPr>
        <p:grpSpPr>
          <a:xfrm>
            <a:off x="4280196" y="1636434"/>
            <a:ext cx="3457537" cy="1323198"/>
            <a:chOff x="2244653" y="1304800"/>
            <a:chExt cx="5121978" cy="2250250"/>
          </a:xfrm>
        </p:grpSpPr>
        <p:grpSp>
          <p:nvGrpSpPr>
            <p:cNvPr id="93" name="Group 92"/>
            <p:cNvGrpSpPr/>
            <p:nvPr/>
          </p:nvGrpSpPr>
          <p:grpSpPr>
            <a:xfrm>
              <a:off x="2244653" y="1345917"/>
              <a:ext cx="4649759" cy="2209133"/>
              <a:chOff x="1261893" y="1350700"/>
              <a:chExt cx="6810594" cy="3266998"/>
            </a:xfrm>
          </p:grpSpPr>
          <p:pic>
            <p:nvPicPr>
              <p:cNvPr id="107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7037" y="3500577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1448" y="3553603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9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3788" y="3553603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0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94642" y="3549157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11" name="Group 110"/>
              <p:cNvGrpSpPr/>
              <p:nvPr/>
            </p:nvGrpSpPr>
            <p:grpSpPr>
              <a:xfrm>
                <a:off x="4829054" y="3511255"/>
                <a:ext cx="2892625" cy="318145"/>
                <a:chOff x="4815454" y="3717903"/>
                <a:chExt cx="2892625" cy="318145"/>
              </a:xfrm>
            </p:grpSpPr>
            <p:pic>
              <p:nvPicPr>
                <p:cNvPr id="188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15454" y="3717903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9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47795" y="3717903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0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484276" y="3766481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1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16617" y="3766481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12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14565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3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5453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4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07838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5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8726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16" name="Straight Connector 115"/>
              <p:cNvCxnSpPr>
                <a:stCxn id="107" idx="0"/>
                <a:endCxn id="112" idx="2"/>
              </p:cNvCxnSpPr>
              <p:nvPr/>
            </p:nvCxnSpPr>
            <p:spPr>
              <a:xfrm flipV="1">
                <a:off x="1742767" y="2933605"/>
                <a:ext cx="830138" cy="566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>
                <a:stCxn id="107" idx="0"/>
                <a:endCxn id="113" idx="2"/>
              </p:cNvCxnSpPr>
              <p:nvPr/>
            </p:nvCxnSpPr>
            <p:spPr>
              <a:xfrm flipV="1">
                <a:off x="1742767" y="2933605"/>
                <a:ext cx="1671025" cy="566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>
                <a:stCxn id="108" idx="0"/>
                <a:endCxn id="112" idx="2"/>
              </p:cNvCxnSpPr>
              <p:nvPr/>
            </p:nvCxnSpPr>
            <p:spPr>
              <a:xfrm flipH="1" flipV="1">
                <a:off x="2572905" y="2933605"/>
                <a:ext cx="4273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>
                <a:stCxn id="108" idx="0"/>
                <a:endCxn id="113" idx="2"/>
              </p:cNvCxnSpPr>
              <p:nvPr/>
            </p:nvCxnSpPr>
            <p:spPr>
              <a:xfrm flipV="1">
                <a:off x="2577179" y="2933605"/>
                <a:ext cx="836615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>
                <a:stCxn id="109" idx="0"/>
                <a:endCxn id="112" idx="2"/>
              </p:cNvCxnSpPr>
              <p:nvPr/>
            </p:nvCxnSpPr>
            <p:spPr>
              <a:xfrm flipH="1" flipV="1">
                <a:off x="2572905" y="2933605"/>
                <a:ext cx="836615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>
                <a:stCxn id="110" idx="0"/>
                <a:endCxn id="112" idx="2"/>
              </p:cNvCxnSpPr>
              <p:nvPr/>
            </p:nvCxnSpPr>
            <p:spPr>
              <a:xfrm flipH="1" flipV="1">
                <a:off x="2572905" y="2933605"/>
                <a:ext cx="1617469" cy="6155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>
                <a:stCxn id="109" idx="0"/>
                <a:endCxn id="113" idx="2"/>
              </p:cNvCxnSpPr>
              <p:nvPr/>
            </p:nvCxnSpPr>
            <p:spPr>
              <a:xfrm flipV="1">
                <a:off x="3409519" y="2933605"/>
                <a:ext cx="4273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>
                <a:stCxn id="110" idx="0"/>
                <a:endCxn id="113" idx="2"/>
              </p:cNvCxnSpPr>
              <p:nvPr/>
            </p:nvCxnSpPr>
            <p:spPr>
              <a:xfrm flipH="1" flipV="1">
                <a:off x="3413793" y="2933605"/>
                <a:ext cx="776581" cy="6155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>
                <a:stCxn id="188" idx="0"/>
                <a:endCxn id="114" idx="2"/>
              </p:cNvCxnSpPr>
              <p:nvPr/>
            </p:nvCxnSpPr>
            <p:spPr>
              <a:xfrm flipV="1">
                <a:off x="5024785" y="2933605"/>
                <a:ext cx="941393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>
                <a:stCxn id="189" idx="0"/>
                <a:endCxn id="114" idx="2"/>
              </p:cNvCxnSpPr>
              <p:nvPr/>
            </p:nvCxnSpPr>
            <p:spPr>
              <a:xfrm flipV="1">
                <a:off x="5857126" y="2933605"/>
                <a:ext cx="109052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>
                <a:stCxn id="190" idx="0"/>
                <a:endCxn id="114" idx="2"/>
              </p:cNvCxnSpPr>
              <p:nvPr/>
            </p:nvCxnSpPr>
            <p:spPr>
              <a:xfrm flipH="1" flipV="1">
                <a:off x="5966178" y="2933605"/>
                <a:ext cx="727429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>
                <a:stCxn id="191" idx="0"/>
                <a:endCxn id="114" idx="2"/>
              </p:cNvCxnSpPr>
              <p:nvPr/>
            </p:nvCxnSpPr>
            <p:spPr>
              <a:xfrm flipH="1" flipV="1">
                <a:off x="5966178" y="2933605"/>
                <a:ext cx="1559770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>
                <a:stCxn id="191" idx="0"/>
                <a:endCxn id="115" idx="2"/>
              </p:cNvCxnSpPr>
              <p:nvPr/>
            </p:nvCxnSpPr>
            <p:spPr>
              <a:xfrm flipH="1" flipV="1">
                <a:off x="6807066" y="2933605"/>
                <a:ext cx="718882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>
                <a:stCxn id="190" idx="0"/>
                <a:endCxn id="115" idx="2"/>
              </p:cNvCxnSpPr>
              <p:nvPr/>
            </p:nvCxnSpPr>
            <p:spPr>
              <a:xfrm flipV="1">
                <a:off x="6693607" y="2933605"/>
                <a:ext cx="113459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>
                <a:stCxn id="189" idx="0"/>
                <a:endCxn id="115" idx="2"/>
              </p:cNvCxnSpPr>
              <p:nvPr/>
            </p:nvCxnSpPr>
            <p:spPr>
              <a:xfrm flipV="1">
                <a:off x="5857126" y="2933605"/>
                <a:ext cx="949940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>
                <a:stCxn id="188" idx="0"/>
                <a:endCxn id="115" idx="2"/>
              </p:cNvCxnSpPr>
              <p:nvPr/>
            </p:nvCxnSpPr>
            <p:spPr>
              <a:xfrm flipV="1">
                <a:off x="5024785" y="2933605"/>
                <a:ext cx="1782281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>
                <a:stCxn id="112" idx="0"/>
              </p:cNvCxnSpPr>
              <p:nvPr/>
            </p:nvCxnSpPr>
            <p:spPr>
              <a:xfrm flipV="1">
                <a:off x="2572905" y="2068916"/>
                <a:ext cx="1412969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>
                <a:stCxn id="113" idx="0"/>
              </p:cNvCxnSpPr>
              <p:nvPr/>
            </p:nvCxnSpPr>
            <p:spPr>
              <a:xfrm flipV="1">
                <a:off x="3413793" y="2068916"/>
                <a:ext cx="572080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>
                <a:stCxn id="112" idx="0"/>
              </p:cNvCxnSpPr>
              <p:nvPr/>
            </p:nvCxnSpPr>
            <p:spPr>
              <a:xfrm flipV="1">
                <a:off x="2572905" y="1962867"/>
                <a:ext cx="2932447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>
                <a:stCxn id="113" idx="0"/>
              </p:cNvCxnSpPr>
              <p:nvPr/>
            </p:nvCxnSpPr>
            <p:spPr>
              <a:xfrm flipV="1">
                <a:off x="3413793" y="1962867"/>
                <a:ext cx="2091558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>
                <a:stCxn id="114" idx="0"/>
              </p:cNvCxnSpPr>
              <p:nvPr/>
            </p:nvCxnSpPr>
            <p:spPr>
              <a:xfrm flipH="1" flipV="1">
                <a:off x="3985873" y="2068916"/>
                <a:ext cx="1980304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>
                <a:stCxn id="115" idx="0"/>
              </p:cNvCxnSpPr>
              <p:nvPr/>
            </p:nvCxnSpPr>
            <p:spPr>
              <a:xfrm flipH="1" flipV="1">
                <a:off x="3985873" y="2068916"/>
                <a:ext cx="2821192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>
                <a:stCxn id="115" idx="0"/>
              </p:cNvCxnSpPr>
              <p:nvPr/>
            </p:nvCxnSpPr>
            <p:spPr>
              <a:xfrm flipH="1" flipV="1">
                <a:off x="5505352" y="1962867"/>
                <a:ext cx="1301714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>
                <a:stCxn id="114" idx="0"/>
              </p:cNvCxnSpPr>
              <p:nvPr/>
            </p:nvCxnSpPr>
            <p:spPr>
              <a:xfrm flipH="1" flipV="1">
                <a:off x="5505352" y="1962867"/>
                <a:ext cx="460826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0" name="Picture 6" descr="http://www.clker.com/cliparts/6/c/4/a/1195429795336159975juanjo_Router.svg.hi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7642" y="1350700"/>
                <a:ext cx="953840" cy="8371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1" name="Picture 6" descr="http://www.clker.com/cliparts/6/c/4/a/1195429795336159975juanjo_Router.svg.hi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76025" y="1350702"/>
                <a:ext cx="953840" cy="8371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2" name="Picture 2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7214717" y="2490887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3" name="Picture 2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5013306" y="2500975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4" name="Picture 2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3831758" y="2490887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5" name="Picture 2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1689983" y="2501499"/>
                <a:ext cx="554925" cy="3617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6" name="Picture 2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3034962" y="1642722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7" name="Picture 2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5886853" y="1591125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8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302063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49" name="Straight Connector 148"/>
              <p:cNvCxnSpPr>
                <a:stCxn id="148" idx="0"/>
              </p:cNvCxnSpPr>
              <p:nvPr/>
            </p:nvCxnSpPr>
            <p:spPr>
              <a:xfrm flipV="1">
                <a:off x="1557547" y="3759816"/>
                <a:ext cx="173445" cy="27774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0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582872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51" name="Straight Connector 150"/>
              <p:cNvCxnSpPr>
                <a:stCxn id="150" idx="0"/>
              </p:cNvCxnSpPr>
              <p:nvPr/>
            </p:nvCxnSpPr>
            <p:spPr>
              <a:xfrm flipH="1" flipV="1">
                <a:off x="1730992" y="3759816"/>
                <a:ext cx="139362" cy="27774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2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6310673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53" name="Straight Connector 152"/>
              <p:cNvCxnSpPr>
                <a:stCxn id="152" idx="0"/>
              </p:cNvCxnSpPr>
              <p:nvPr/>
            </p:nvCxnSpPr>
            <p:spPr>
              <a:xfrm flipV="1">
                <a:off x="6566157" y="3861420"/>
                <a:ext cx="173445" cy="176142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4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6591482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55" name="Straight Connector 154"/>
              <p:cNvCxnSpPr>
                <a:stCxn id="154" idx="0"/>
              </p:cNvCxnSpPr>
              <p:nvPr/>
            </p:nvCxnSpPr>
            <p:spPr>
              <a:xfrm flipH="1" flipV="1">
                <a:off x="6739602" y="3861420"/>
                <a:ext cx="139362" cy="176142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6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5420710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57" name="Straight Connector 156"/>
              <p:cNvCxnSpPr>
                <a:stCxn id="156" idx="0"/>
              </p:cNvCxnSpPr>
              <p:nvPr/>
            </p:nvCxnSpPr>
            <p:spPr>
              <a:xfrm flipV="1">
                <a:off x="5676194" y="3850976"/>
                <a:ext cx="173445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8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5701519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59" name="Straight Connector 158"/>
              <p:cNvCxnSpPr>
                <a:stCxn id="158" idx="0"/>
              </p:cNvCxnSpPr>
              <p:nvPr/>
            </p:nvCxnSpPr>
            <p:spPr>
              <a:xfrm flipH="1" flipV="1">
                <a:off x="5849639" y="3850976"/>
                <a:ext cx="139362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0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630469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61" name="Straight Connector 160"/>
              <p:cNvCxnSpPr>
                <a:stCxn id="160" idx="0"/>
              </p:cNvCxnSpPr>
              <p:nvPr/>
            </p:nvCxnSpPr>
            <p:spPr>
              <a:xfrm flipV="1">
                <a:off x="4885953" y="3837693"/>
                <a:ext cx="173445" cy="199869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2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911278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63" name="Straight Connector 162"/>
              <p:cNvCxnSpPr>
                <a:stCxn id="162" idx="0"/>
              </p:cNvCxnSpPr>
              <p:nvPr/>
            </p:nvCxnSpPr>
            <p:spPr>
              <a:xfrm flipH="1" flipV="1">
                <a:off x="5059398" y="3837693"/>
                <a:ext cx="139362" cy="199869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4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774696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65" name="Straight Connector 164"/>
              <p:cNvCxnSpPr>
                <a:stCxn id="164" idx="0"/>
              </p:cNvCxnSpPr>
              <p:nvPr/>
            </p:nvCxnSpPr>
            <p:spPr>
              <a:xfrm flipV="1">
                <a:off x="4030180" y="3815321"/>
                <a:ext cx="173445" cy="22224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6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055505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67" name="Straight Connector 166"/>
              <p:cNvCxnSpPr>
                <a:stCxn id="166" idx="0"/>
              </p:cNvCxnSpPr>
              <p:nvPr/>
            </p:nvCxnSpPr>
            <p:spPr>
              <a:xfrm flipH="1" flipV="1">
                <a:off x="4203625" y="3815321"/>
                <a:ext cx="139362" cy="22224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8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984165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69" name="Straight Connector 168"/>
              <p:cNvCxnSpPr>
                <a:stCxn id="168" idx="0"/>
              </p:cNvCxnSpPr>
              <p:nvPr/>
            </p:nvCxnSpPr>
            <p:spPr>
              <a:xfrm flipV="1">
                <a:off x="3239649" y="3831061"/>
                <a:ext cx="173445" cy="20650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0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264974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71" name="Straight Connector 170"/>
              <p:cNvCxnSpPr>
                <a:stCxn id="170" idx="0"/>
              </p:cNvCxnSpPr>
              <p:nvPr/>
            </p:nvCxnSpPr>
            <p:spPr>
              <a:xfrm flipH="1" flipV="1">
                <a:off x="3413094" y="3831061"/>
                <a:ext cx="139362" cy="20650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2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133578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73" name="Straight Connector 172"/>
              <p:cNvCxnSpPr>
                <a:stCxn id="172" idx="0"/>
              </p:cNvCxnSpPr>
              <p:nvPr/>
            </p:nvCxnSpPr>
            <p:spPr>
              <a:xfrm flipV="1">
                <a:off x="2389062" y="3789137"/>
                <a:ext cx="173445" cy="248425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4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414387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75" name="Straight Connector 174"/>
              <p:cNvCxnSpPr>
                <a:stCxn id="174" idx="0"/>
              </p:cNvCxnSpPr>
              <p:nvPr/>
            </p:nvCxnSpPr>
            <p:spPr>
              <a:xfrm flipH="1" flipV="1">
                <a:off x="2562507" y="3789137"/>
                <a:ext cx="139362" cy="248425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6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123967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77" name="Straight Connector 176"/>
              <p:cNvCxnSpPr>
                <a:stCxn id="176" idx="0"/>
              </p:cNvCxnSpPr>
              <p:nvPr/>
            </p:nvCxnSpPr>
            <p:spPr>
              <a:xfrm flipV="1">
                <a:off x="7379451" y="3850976"/>
                <a:ext cx="173445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8" name="Picture 28" descr="j0431637.png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497523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79" name="Straight Connector 178"/>
              <p:cNvCxnSpPr/>
              <p:nvPr/>
            </p:nvCxnSpPr>
            <p:spPr>
              <a:xfrm flipH="1" flipV="1">
                <a:off x="7552896" y="3850976"/>
                <a:ext cx="139362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80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1261893" y="3584273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1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2071993" y="3595450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2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2954504" y="3629450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3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3697366" y="3584273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4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4529538" y="3627287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5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5362780" y="3637897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6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6168101" y="3630358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7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6981395" y="3637299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94" name="Picture 6" descr="http://www.clker.com/cliparts/6/c/4/a/1195429795336159975juanjo_Router.svg.hi.png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0466" y="1304800"/>
              <a:ext cx="886165" cy="777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5" name="Straight Arrow Connector 94"/>
            <p:cNvCxnSpPr>
              <a:stCxn id="107" idx="0"/>
            </p:cNvCxnSpPr>
            <p:nvPr/>
          </p:nvCxnSpPr>
          <p:spPr>
            <a:xfrm flipV="1">
              <a:off x="2572959" y="2375100"/>
              <a:ext cx="436042" cy="424557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endCxn id="145" idx="2"/>
            </p:cNvCxnSpPr>
            <p:nvPr/>
          </p:nvCxnSpPr>
          <p:spPr>
            <a:xfrm flipH="1">
              <a:off x="2726352" y="2368279"/>
              <a:ext cx="266052" cy="403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2726352" y="2249414"/>
              <a:ext cx="347054" cy="1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>
              <a:off x="3143382" y="2249415"/>
              <a:ext cx="518067" cy="706720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>
              <a:off x="2307385" y="2813834"/>
              <a:ext cx="347054" cy="1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H="1">
              <a:off x="2304126" y="2945238"/>
              <a:ext cx="266052" cy="403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148" idx="0"/>
              <a:endCxn id="107" idx="2"/>
            </p:cNvCxnSpPr>
            <p:nvPr/>
          </p:nvCxnSpPr>
          <p:spPr>
            <a:xfrm flipV="1">
              <a:off x="2446503" y="2981937"/>
              <a:ext cx="126456" cy="180827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109" idx="2"/>
              <a:endCxn id="168" idx="0"/>
            </p:cNvCxnSpPr>
            <p:nvPr/>
          </p:nvCxnSpPr>
          <p:spPr>
            <a:xfrm flipH="1">
              <a:off x="3594915" y="3017793"/>
              <a:ext cx="115975" cy="144971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endCxn id="113" idx="0"/>
            </p:cNvCxnSpPr>
            <p:nvPr/>
          </p:nvCxnSpPr>
          <p:spPr>
            <a:xfrm flipH="1">
              <a:off x="3713807" y="1759862"/>
              <a:ext cx="290940" cy="322695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H="1" flipV="1">
              <a:off x="3835348" y="2350019"/>
              <a:ext cx="327630" cy="2211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113" idx="3"/>
            </p:cNvCxnSpPr>
            <p:nvPr/>
          </p:nvCxnSpPr>
          <p:spPr>
            <a:xfrm>
              <a:off x="3958454" y="2249415"/>
              <a:ext cx="235383" cy="0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 flipV="1">
              <a:off x="3866207" y="1794752"/>
              <a:ext cx="238174" cy="329332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165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70570"/>
            <a:ext cx="8229600" cy="1002145"/>
          </a:xfrm>
        </p:spPr>
        <p:txBody>
          <a:bodyPr/>
          <a:lstStyle/>
          <a:p>
            <a:pPr algn="ctr"/>
            <a:r>
              <a:rPr lang="en-GB" dirty="0" err="1" smtClean="0">
                <a:solidFill>
                  <a:prstClr val="black"/>
                </a:solidFill>
              </a:rPr>
              <a:t>NaaS</a:t>
            </a:r>
            <a:r>
              <a:rPr lang="en-GB" dirty="0" smtClean="0">
                <a:solidFill>
                  <a:prstClr val="black"/>
                </a:solidFill>
              </a:rPr>
              <a:t> box 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12976"/>
            <a:ext cx="8229600" cy="2959224"/>
          </a:xfrm>
        </p:spPr>
        <p:txBody>
          <a:bodyPr/>
          <a:lstStyle/>
          <a:p>
            <a:r>
              <a:rPr lang="en-GB" sz="2400" dirty="0"/>
              <a:t>Generalise the concept of </a:t>
            </a:r>
            <a:r>
              <a:rPr lang="en-GB" sz="2400" dirty="0" err="1"/>
              <a:t>NetAgg</a:t>
            </a:r>
            <a:r>
              <a:rPr lang="en-GB" sz="2400" dirty="0"/>
              <a:t> to a general application specific </a:t>
            </a:r>
            <a:r>
              <a:rPr lang="en-GB" sz="2400" dirty="0" err="1"/>
              <a:t>middlebox</a:t>
            </a:r>
            <a:r>
              <a:rPr lang="en-GB" sz="2400" dirty="0"/>
              <a:t>.  Example apps:</a:t>
            </a:r>
          </a:p>
          <a:p>
            <a:pPr lvl="1"/>
            <a:r>
              <a:rPr lang="en-GB" sz="2000" dirty="0" smtClean="0"/>
              <a:t>Hadoop reduce (as in </a:t>
            </a:r>
            <a:r>
              <a:rPr lang="en-GB" sz="2000" dirty="0" err="1" smtClean="0"/>
              <a:t>NetAgg</a:t>
            </a:r>
            <a:r>
              <a:rPr lang="en-GB" sz="2000" dirty="0" smtClean="0"/>
              <a:t>)</a:t>
            </a:r>
          </a:p>
          <a:p>
            <a:pPr lvl="1"/>
            <a:r>
              <a:rPr lang="en-GB" sz="2000" dirty="0" smtClean="0"/>
              <a:t>Graph processing </a:t>
            </a:r>
          </a:p>
          <a:p>
            <a:pPr lvl="1"/>
            <a:r>
              <a:rPr lang="en-GB" sz="2000" dirty="0" smtClean="0"/>
              <a:t>Web proxy</a:t>
            </a:r>
          </a:p>
          <a:p>
            <a:pPr lvl="1"/>
            <a:r>
              <a:rPr lang="en-GB" sz="2000" dirty="0" err="1" smtClean="0"/>
              <a:t>Memcached</a:t>
            </a:r>
            <a:endParaRPr lang="en-GB" sz="2000" dirty="0" smtClean="0"/>
          </a:p>
          <a:p>
            <a:pPr lvl="1"/>
            <a:r>
              <a:rPr lang="en-GB" sz="2000" dirty="0" smtClean="0"/>
              <a:t>Deep learning (neural nets)</a:t>
            </a:r>
          </a:p>
          <a:p>
            <a:pPr marL="419100"/>
            <a:r>
              <a:rPr lang="en-GB" sz="2400" dirty="0" smtClean="0"/>
              <a:t>Rapid development of apps, exploit natural data parallelism</a:t>
            </a:r>
          </a:p>
          <a:p>
            <a:endParaRPr lang="en-GB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00808"/>
            <a:ext cx="1311171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 descr="C:\Users\antr\AppData\Local\Microsoft\Windows\Temporary Internet Files\Content.IE5\YA9OU8FT\0042899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819" y="1700808"/>
            <a:ext cx="1254829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3" name="Group 1052"/>
          <p:cNvGrpSpPr/>
          <p:nvPr/>
        </p:nvGrpSpPr>
        <p:grpSpPr>
          <a:xfrm>
            <a:off x="5217503" y="1228699"/>
            <a:ext cx="1670248" cy="1065989"/>
            <a:chOff x="5217503" y="1228699"/>
            <a:chExt cx="1670248" cy="1065989"/>
          </a:xfrm>
        </p:grpSpPr>
        <p:sp>
          <p:nvSpPr>
            <p:cNvPr id="6" name="Oval 5"/>
            <p:cNvSpPr/>
            <p:nvPr/>
          </p:nvSpPr>
          <p:spPr>
            <a:xfrm>
              <a:off x="5508104" y="1228699"/>
              <a:ext cx="216024" cy="216024"/>
            </a:xfrm>
            <a:prstGeom prst="ellipse">
              <a:avLst/>
            </a:prstGeom>
            <a:ln>
              <a:solidFill>
                <a:schemeClr val="tx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/>
            <p:cNvSpPr/>
            <p:nvPr/>
          </p:nvSpPr>
          <p:spPr>
            <a:xfrm>
              <a:off x="5508104" y="1480727"/>
              <a:ext cx="216024" cy="216024"/>
            </a:xfrm>
            <a:prstGeom prst="ellipse">
              <a:avLst/>
            </a:prstGeom>
            <a:ln>
              <a:solidFill>
                <a:schemeClr val="tx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/>
            <p:cNvSpPr/>
            <p:nvPr/>
          </p:nvSpPr>
          <p:spPr>
            <a:xfrm>
              <a:off x="5997049" y="1372715"/>
              <a:ext cx="216024" cy="216024"/>
            </a:xfrm>
            <a:prstGeom prst="ellipse">
              <a:avLst/>
            </a:prstGeom>
            <a:ln>
              <a:solidFill>
                <a:schemeClr val="tx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/>
            <p:cNvSpPr/>
            <p:nvPr/>
          </p:nvSpPr>
          <p:spPr>
            <a:xfrm>
              <a:off x="5508104" y="1826636"/>
              <a:ext cx="216024" cy="216024"/>
            </a:xfrm>
            <a:prstGeom prst="ellipse">
              <a:avLst/>
            </a:prstGeom>
            <a:ln>
              <a:solidFill>
                <a:schemeClr val="tx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5508104" y="2078664"/>
              <a:ext cx="216024" cy="216024"/>
            </a:xfrm>
            <a:prstGeom prst="ellipse">
              <a:avLst/>
            </a:prstGeom>
            <a:ln>
              <a:solidFill>
                <a:schemeClr val="tx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/>
            <p:cNvSpPr/>
            <p:nvPr/>
          </p:nvSpPr>
          <p:spPr>
            <a:xfrm>
              <a:off x="5997049" y="1970652"/>
              <a:ext cx="216024" cy="216024"/>
            </a:xfrm>
            <a:prstGeom prst="ellipse">
              <a:avLst/>
            </a:prstGeom>
            <a:ln>
              <a:solidFill>
                <a:schemeClr val="tx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/>
            <p:cNvSpPr/>
            <p:nvPr/>
          </p:nvSpPr>
          <p:spPr>
            <a:xfrm>
              <a:off x="6378593" y="1676669"/>
              <a:ext cx="216024" cy="216024"/>
            </a:xfrm>
            <a:prstGeom prst="ellipse">
              <a:avLst/>
            </a:prstGeom>
            <a:ln>
              <a:solidFill>
                <a:schemeClr val="tx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5220072" y="1336711"/>
              <a:ext cx="288032" cy="0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228456" y="1585932"/>
              <a:ext cx="288032" cy="0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5217503" y="1934648"/>
              <a:ext cx="288032" cy="0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5236773" y="2186676"/>
              <a:ext cx="288032" cy="0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6599719" y="1788399"/>
              <a:ext cx="288032" cy="0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2" idx="6"/>
              <a:endCxn id="13" idx="3"/>
            </p:cNvCxnSpPr>
            <p:nvPr/>
          </p:nvCxnSpPr>
          <p:spPr>
            <a:xfrm flipV="1">
              <a:off x="5724128" y="2155040"/>
              <a:ext cx="304557" cy="31636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9" idx="6"/>
              <a:endCxn id="10" idx="3"/>
            </p:cNvCxnSpPr>
            <p:nvPr/>
          </p:nvCxnSpPr>
          <p:spPr>
            <a:xfrm flipV="1">
              <a:off x="5724128" y="1557103"/>
              <a:ext cx="304557" cy="31636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11" idx="6"/>
              <a:endCxn id="13" idx="1"/>
            </p:cNvCxnSpPr>
            <p:nvPr/>
          </p:nvCxnSpPr>
          <p:spPr>
            <a:xfrm>
              <a:off x="5724128" y="1934648"/>
              <a:ext cx="304557" cy="67640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13" idx="7"/>
              <a:endCxn id="14" idx="3"/>
            </p:cNvCxnSpPr>
            <p:nvPr/>
          </p:nvCxnSpPr>
          <p:spPr>
            <a:xfrm flipV="1">
              <a:off x="6181437" y="1861057"/>
              <a:ext cx="228792" cy="141231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10" idx="5"/>
              <a:endCxn id="14" idx="1"/>
            </p:cNvCxnSpPr>
            <p:nvPr/>
          </p:nvCxnSpPr>
          <p:spPr>
            <a:xfrm>
              <a:off x="6181437" y="1557103"/>
              <a:ext cx="228792" cy="151202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6" idx="6"/>
              <a:endCxn id="10" idx="1"/>
            </p:cNvCxnSpPr>
            <p:nvPr/>
          </p:nvCxnSpPr>
          <p:spPr>
            <a:xfrm>
              <a:off x="5724128" y="1336711"/>
              <a:ext cx="304557" cy="67640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29151" y="2492896"/>
            <a:ext cx="1840994" cy="512290"/>
            <a:chOff x="5199721" y="2562706"/>
            <a:chExt cx="1840994" cy="512290"/>
          </a:xfrm>
        </p:grpSpPr>
        <p:sp>
          <p:nvSpPr>
            <p:cNvPr id="42" name="Oval 41"/>
            <p:cNvSpPr/>
            <p:nvPr/>
          </p:nvSpPr>
          <p:spPr>
            <a:xfrm>
              <a:off x="5516488" y="2562706"/>
              <a:ext cx="216024" cy="216024"/>
            </a:xfrm>
            <a:prstGeom prst="ellipse">
              <a:avLst/>
            </a:prstGeom>
            <a:ln>
              <a:solidFill>
                <a:srgbClr val="FF0000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0000"/>
                </a:solidFill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5245157" y="2670718"/>
              <a:ext cx="28803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6023655" y="2573592"/>
              <a:ext cx="216024" cy="216024"/>
            </a:xfrm>
            <a:prstGeom prst="ellipse">
              <a:avLst/>
            </a:prstGeom>
            <a:ln>
              <a:solidFill>
                <a:srgbClr val="FF0000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0000"/>
                </a:solidFill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5752324" y="2681604"/>
              <a:ext cx="28803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6239679" y="2670718"/>
              <a:ext cx="28803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 flipH="1">
              <a:off x="6023091" y="2858972"/>
              <a:ext cx="223677" cy="205660"/>
            </a:xfrm>
            <a:prstGeom prst="ellipse">
              <a:avLst/>
            </a:prstGeom>
            <a:ln>
              <a:solidFill>
                <a:srgbClr val="FF0000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0000"/>
                </a:solidFill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6229475" y="2961802"/>
              <a:ext cx="29823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 flipH="1">
              <a:off x="5497957" y="2869336"/>
              <a:ext cx="223677" cy="205660"/>
            </a:xfrm>
            <a:prstGeom prst="ellipse">
              <a:avLst/>
            </a:prstGeom>
            <a:ln>
              <a:solidFill>
                <a:srgbClr val="FF0000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0000"/>
                </a:solidFill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H="1">
              <a:off x="5704341" y="2972166"/>
              <a:ext cx="29823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>
              <a:off x="5199721" y="2961802"/>
              <a:ext cx="29823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6536659" y="2567254"/>
              <a:ext cx="216024" cy="216024"/>
            </a:xfrm>
            <a:prstGeom prst="ellipse">
              <a:avLst/>
            </a:prstGeom>
            <a:ln>
              <a:solidFill>
                <a:srgbClr val="FF0000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0000"/>
                </a:solidFill>
              </a:endParaRP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6752683" y="2664380"/>
              <a:ext cx="28803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 flipH="1">
              <a:off x="6536095" y="2852634"/>
              <a:ext cx="223677" cy="205660"/>
            </a:xfrm>
            <a:prstGeom prst="ellipse">
              <a:avLst/>
            </a:prstGeom>
            <a:ln>
              <a:solidFill>
                <a:srgbClr val="FF0000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0000"/>
                </a:solidFill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H="1">
              <a:off x="6742479" y="2955464"/>
              <a:ext cx="29823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00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Core concepts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Domain Specific High-Level Language:</a:t>
            </a:r>
          </a:p>
          <a:p>
            <a:pPr lvl="1"/>
            <a:r>
              <a:rPr lang="en-GB" dirty="0" smtClean="0"/>
              <a:t>Adding new applications to </a:t>
            </a:r>
            <a:r>
              <a:rPr lang="en-GB" dirty="0" err="1" smtClean="0"/>
              <a:t>middlebox</a:t>
            </a:r>
            <a:r>
              <a:rPr lang="en-GB" dirty="0" smtClean="0"/>
              <a:t> is easy</a:t>
            </a:r>
          </a:p>
          <a:p>
            <a:pPr lvl="1"/>
            <a:r>
              <a:rPr lang="en-GB" dirty="0" smtClean="0"/>
              <a:t>Compiler not programmer takes care of parallelism</a:t>
            </a:r>
          </a:p>
          <a:p>
            <a:pPr lvl="1"/>
            <a:r>
              <a:rPr lang="en-GB" dirty="0" smtClean="0"/>
              <a:t>Language guarantees performance bounds</a:t>
            </a:r>
          </a:p>
          <a:p>
            <a:r>
              <a:rPr lang="en-GB" dirty="0" smtClean="0"/>
              <a:t>Task elements linked in Task Graph:</a:t>
            </a:r>
          </a:p>
          <a:p>
            <a:pPr lvl="1"/>
            <a:r>
              <a:rPr lang="en-GB" dirty="0" smtClean="0"/>
              <a:t>Parallel computation as natural isolated units</a:t>
            </a:r>
          </a:p>
          <a:p>
            <a:pPr lvl="1"/>
            <a:r>
              <a:rPr lang="en-GB" dirty="0" smtClean="0"/>
              <a:t>Scheduling of execution guarantees application fairness and efficiency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EC7F6DD-A7B5-4428-B2E1-62679F5667CA}" type="slidenum">
              <a:rPr lang="en-US" smtClean="0"/>
              <a:pPr algn="r"/>
              <a:t>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490127" y="383061"/>
            <a:ext cx="2586376" cy="907127"/>
            <a:chOff x="2244653" y="1304800"/>
            <a:chExt cx="5121978" cy="2250250"/>
          </a:xfrm>
        </p:grpSpPr>
        <p:grpSp>
          <p:nvGrpSpPr>
            <p:cNvPr id="6" name="Group 5"/>
            <p:cNvGrpSpPr/>
            <p:nvPr/>
          </p:nvGrpSpPr>
          <p:grpSpPr>
            <a:xfrm>
              <a:off x="2244653" y="1345917"/>
              <a:ext cx="4649759" cy="2209133"/>
              <a:chOff x="1261893" y="1350700"/>
              <a:chExt cx="6810594" cy="3266998"/>
            </a:xfrm>
          </p:grpSpPr>
          <p:pic>
            <p:nvPicPr>
              <p:cNvPr id="20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7037" y="3500577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1448" y="3553603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3788" y="3553603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94642" y="3549157"/>
                <a:ext cx="391462" cy="269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4" name="Group 23"/>
              <p:cNvGrpSpPr/>
              <p:nvPr/>
            </p:nvGrpSpPr>
            <p:grpSpPr>
              <a:xfrm>
                <a:off x="4829054" y="3511255"/>
                <a:ext cx="2892625" cy="318145"/>
                <a:chOff x="4815454" y="3717903"/>
                <a:chExt cx="2892625" cy="318145"/>
              </a:xfrm>
            </p:grpSpPr>
            <p:pic>
              <p:nvPicPr>
                <p:cNvPr id="101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15454" y="3717903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2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47795" y="3717903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484276" y="3766481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4" name="Picture 3" descr="C:\Users\antr\AppData\Local\Microsoft\Windows\Temporary Internet Files\Content.IE5\YA9OU8FT\00428991[1].wmf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16617" y="3766481"/>
                  <a:ext cx="391462" cy="269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5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14565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5453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07838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3" descr="C:\Users\antr\AppData\Local\Microsoft\Windows\Temporary Internet Files\Content.IE5\YA9OU8FT\00428991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8726" y="2440088"/>
                <a:ext cx="716679" cy="493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9" name="Straight Connector 28"/>
              <p:cNvCxnSpPr>
                <a:stCxn id="20" idx="0"/>
                <a:endCxn id="25" idx="2"/>
              </p:cNvCxnSpPr>
              <p:nvPr/>
            </p:nvCxnSpPr>
            <p:spPr>
              <a:xfrm flipV="1">
                <a:off x="1742767" y="2933605"/>
                <a:ext cx="830138" cy="566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20" idx="0"/>
                <a:endCxn id="26" idx="2"/>
              </p:cNvCxnSpPr>
              <p:nvPr/>
            </p:nvCxnSpPr>
            <p:spPr>
              <a:xfrm flipV="1">
                <a:off x="1742767" y="2933605"/>
                <a:ext cx="1671025" cy="566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21" idx="0"/>
                <a:endCxn id="25" idx="2"/>
              </p:cNvCxnSpPr>
              <p:nvPr/>
            </p:nvCxnSpPr>
            <p:spPr>
              <a:xfrm flipH="1" flipV="1">
                <a:off x="2572905" y="2933605"/>
                <a:ext cx="4273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21" idx="0"/>
                <a:endCxn id="26" idx="2"/>
              </p:cNvCxnSpPr>
              <p:nvPr/>
            </p:nvCxnSpPr>
            <p:spPr>
              <a:xfrm flipV="1">
                <a:off x="2577179" y="2933605"/>
                <a:ext cx="836615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22" idx="0"/>
                <a:endCxn id="25" idx="2"/>
              </p:cNvCxnSpPr>
              <p:nvPr/>
            </p:nvCxnSpPr>
            <p:spPr>
              <a:xfrm flipH="1" flipV="1">
                <a:off x="2572905" y="2933605"/>
                <a:ext cx="836615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23" idx="0"/>
                <a:endCxn id="25" idx="2"/>
              </p:cNvCxnSpPr>
              <p:nvPr/>
            </p:nvCxnSpPr>
            <p:spPr>
              <a:xfrm flipH="1" flipV="1">
                <a:off x="2572905" y="2933605"/>
                <a:ext cx="1617469" cy="6155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stCxn id="22" idx="0"/>
                <a:endCxn id="26" idx="2"/>
              </p:cNvCxnSpPr>
              <p:nvPr/>
            </p:nvCxnSpPr>
            <p:spPr>
              <a:xfrm flipV="1">
                <a:off x="3409519" y="2933605"/>
                <a:ext cx="4273" cy="61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23" idx="0"/>
                <a:endCxn id="26" idx="2"/>
              </p:cNvCxnSpPr>
              <p:nvPr/>
            </p:nvCxnSpPr>
            <p:spPr>
              <a:xfrm flipH="1" flipV="1">
                <a:off x="3413793" y="2933605"/>
                <a:ext cx="776581" cy="6155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stCxn id="101" idx="0"/>
                <a:endCxn id="27" idx="2"/>
              </p:cNvCxnSpPr>
              <p:nvPr/>
            </p:nvCxnSpPr>
            <p:spPr>
              <a:xfrm flipV="1">
                <a:off x="5024785" y="2933605"/>
                <a:ext cx="941393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102" idx="0"/>
                <a:endCxn id="27" idx="2"/>
              </p:cNvCxnSpPr>
              <p:nvPr/>
            </p:nvCxnSpPr>
            <p:spPr>
              <a:xfrm flipV="1">
                <a:off x="5857126" y="2933605"/>
                <a:ext cx="109052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103" idx="0"/>
                <a:endCxn id="27" idx="2"/>
              </p:cNvCxnSpPr>
              <p:nvPr/>
            </p:nvCxnSpPr>
            <p:spPr>
              <a:xfrm flipH="1" flipV="1">
                <a:off x="5966178" y="2933605"/>
                <a:ext cx="727429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stCxn id="104" idx="0"/>
                <a:endCxn id="27" idx="2"/>
              </p:cNvCxnSpPr>
              <p:nvPr/>
            </p:nvCxnSpPr>
            <p:spPr>
              <a:xfrm flipH="1" flipV="1">
                <a:off x="5966178" y="2933605"/>
                <a:ext cx="1559770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stCxn id="104" idx="0"/>
                <a:endCxn id="28" idx="2"/>
              </p:cNvCxnSpPr>
              <p:nvPr/>
            </p:nvCxnSpPr>
            <p:spPr>
              <a:xfrm flipH="1" flipV="1">
                <a:off x="6807066" y="2933605"/>
                <a:ext cx="718882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103" idx="0"/>
                <a:endCxn id="28" idx="2"/>
              </p:cNvCxnSpPr>
              <p:nvPr/>
            </p:nvCxnSpPr>
            <p:spPr>
              <a:xfrm flipV="1">
                <a:off x="6693607" y="2933605"/>
                <a:ext cx="113459" cy="626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102" idx="0"/>
                <a:endCxn id="28" idx="2"/>
              </p:cNvCxnSpPr>
              <p:nvPr/>
            </p:nvCxnSpPr>
            <p:spPr>
              <a:xfrm flipV="1">
                <a:off x="5857126" y="2933605"/>
                <a:ext cx="949940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101" idx="0"/>
                <a:endCxn id="28" idx="2"/>
              </p:cNvCxnSpPr>
              <p:nvPr/>
            </p:nvCxnSpPr>
            <p:spPr>
              <a:xfrm flipV="1">
                <a:off x="5024785" y="2933605"/>
                <a:ext cx="1782281" cy="577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25" idx="0"/>
              </p:cNvCxnSpPr>
              <p:nvPr/>
            </p:nvCxnSpPr>
            <p:spPr>
              <a:xfrm flipV="1">
                <a:off x="2572905" y="2068916"/>
                <a:ext cx="1412969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26" idx="0"/>
              </p:cNvCxnSpPr>
              <p:nvPr/>
            </p:nvCxnSpPr>
            <p:spPr>
              <a:xfrm flipV="1">
                <a:off x="3413793" y="2068916"/>
                <a:ext cx="572080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stCxn id="25" idx="0"/>
              </p:cNvCxnSpPr>
              <p:nvPr/>
            </p:nvCxnSpPr>
            <p:spPr>
              <a:xfrm flipV="1">
                <a:off x="2572905" y="1962867"/>
                <a:ext cx="2932447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stCxn id="26" idx="0"/>
              </p:cNvCxnSpPr>
              <p:nvPr/>
            </p:nvCxnSpPr>
            <p:spPr>
              <a:xfrm flipV="1">
                <a:off x="3413793" y="1962867"/>
                <a:ext cx="2091558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27" idx="0"/>
              </p:cNvCxnSpPr>
              <p:nvPr/>
            </p:nvCxnSpPr>
            <p:spPr>
              <a:xfrm flipH="1" flipV="1">
                <a:off x="3985873" y="2068916"/>
                <a:ext cx="1980304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stCxn id="28" idx="0"/>
              </p:cNvCxnSpPr>
              <p:nvPr/>
            </p:nvCxnSpPr>
            <p:spPr>
              <a:xfrm flipH="1" flipV="1">
                <a:off x="3985873" y="2068916"/>
                <a:ext cx="2821192" cy="371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28" idx="0"/>
              </p:cNvCxnSpPr>
              <p:nvPr/>
            </p:nvCxnSpPr>
            <p:spPr>
              <a:xfrm flipH="1" flipV="1">
                <a:off x="5505352" y="1962867"/>
                <a:ext cx="1301714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stCxn id="27" idx="0"/>
              </p:cNvCxnSpPr>
              <p:nvPr/>
            </p:nvCxnSpPr>
            <p:spPr>
              <a:xfrm flipH="1" flipV="1">
                <a:off x="5505352" y="1962867"/>
                <a:ext cx="460826" cy="477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3" name="Picture 6" descr="http://www.clker.com/cliparts/6/c/4/a/1195429795336159975juanjo_Router.svg.hi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7642" y="1350700"/>
                <a:ext cx="953840" cy="8371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6" descr="http://www.clker.com/cliparts/6/c/4/a/1195429795336159975juanjo_Router.svg.hi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76025" y="1350702"/>
                <a:ext cx="953840" cy="8371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5" name="Picture 2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7214717" y="2490887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6" name="Picture 2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5013306" y="2500975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7" name="Picture 2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3831758" y="2490887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8" name="Picture 2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1689983" y="2501499"/>
                <a:ext cx="554925" cy="3617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9" name="Picture 2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3034962" y="1642722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0" name="Picture 2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5886853" y="1591125"/>
                <a:ext cx="570288" cy="37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302063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62" name="Straight Connector 61"/>
              <p:cNvCxnSpPr>
                <a:stCxn id="61" idx="0"/>
              </p:cNvCxnSpPr>
              <p:nvPr/>
            </p:nvCxnSpPr>
            <p:spPr>
              <a:xfrm flipV="1">
                <a:off x="1557547" y="3759816"/>
                <a:ext cx="173445" cy="27774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3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582872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64" name="Straight Connector 63"/>
              <p:cNvCxnSpPr>
                <a:stCxn id="63" idx="0"/>
              </p:cNvCxnSpPr>
              <p:nvPr/>
            </p:nvCxnSpPr>
            <p:spPr>
              <a:xfrm flipH="1" flipV="1">
                <a:off x="1730992" y="3759816"/>
                <a:ext cx="139362" cy="27774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5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6310673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66" name="Straight Connector 65"/>
              <p:cNvCxnSpPr>
                <a:stCxn id="65" idx="0"/>
              </p:cNvCxnSpPr>
              <p:nvPr/>
            </p:nvCxnSpPr>
            <p:spPr>
              <a:xfrm flipV="1">
                <a:off x="6566157" y="3861420"/>
                <a:ext cx="173445" cy="176142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7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6591482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68" name="Straight Connector 67"/>
              <p:cNvCxnSpPr>
                <a:stCxn id="67" idx="0"/>
              </p:cNvCxnSpPr>
              <p:nvPr/>
            </p:nvCxnSpPr>
            <p:spPr>
              <a:xfrm flipH="1" flipV="1">
                <a:off x="6739602" y="3861420"/>
                <a:ext cx="139362" cy="176142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9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5420710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70" name="Straight Connector 69"/>
              <p:cNvCxnSpPr>
                <a:stCxn id="69" idx="0"/>
              </p:cNvCxnSpPr>
              <p:nvPr/>
            </p:nvCxnSpPr>
            <p:spPr>
              <a:xfrm flipV="1">
                <a:off x="5676194" y="3850976"/>
                <a:ext cx="173445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1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5701519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72" name="Straight Connector 71"/>
              <p:cNvCxnSpPr>
                <a:stCxn id="71" idx="0"/>
              </p:cNvCxnSpPr>
              <p:nvPr/>
            </p:nvCxnSpPr>
            <p:spPr>
              <a:xfrm flipH="1" flipV="1">
                <a:off x="5849639" y="3850976"/>
                <a:ext cx="139362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3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630469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74" name="Straight Connector 73"/>
              <p:cNvCxnSpPr>
                <a:stCxn id="73" idx="0"/>
              </p:cNvCxnSpPr>
              <p:nvPr/>
            </p:nvCxnSpPr>
            <p:spPr>
              <a:xfrm flipV="1">
                <a:off x="4885953" y="3837693"/>
                <a:ext cx="173445" cy="199869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5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911278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76" name="Straight Connector 75"/>
              <p:cNvCxnSpPr>
                <a:stCxn id="75" idx="0"/>
              </p:cNvCxnSpPr>
              <p:nvPr/>
            </p:nvCxnSpPr>
            <p:spPr>
              <a:xfrm flipH="1" flipV="1">
                <a:off x="5059398" y="3837693"/>
                <a:ext cx="139362" cy="199869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7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774696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78" name="Straight Connector 77"/>
              <p:cNvCxnSpPr>
                <a:stCxn id="77" idx="0"/>
              </p:cNvCxnSpPr>
              <p:nvPr/>
            </p:nvCxnSpPr>
            <p:spPr>
              <a:xfrm flipV="1">
                <a:off x="4030180" y="3815321"/>
                <a:ext cx="173445" cy="22224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9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055505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80" name="Straight Connector 79"/>
              <p:cNvCxnSpPr>
                <a:stCxn id="79" idx="0"/>
              </p:cNvCxnSpPr>
              <p:nvPr/>
            </p:nvCxnSpPr>
            <p:spPr>
              <a:xfrm flipH="1" flipV="1">
                <a:off x="4203625" y="3815321"/>
                <a:ext cx="139362" cy="22224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1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984165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82" name="Straight Connector 81"/>
              <p:cNvCxnSpPr>
                <a:stCxn id="81" idx="0"/>
              </p:cNvCxnSpPr>
              <p:nvPr/>
            </p:nvCxnSpPr>
            <p:spPr>
              <a:xfrm flipV="1">
                <a:off x="3239649" y="3831061"/>
                <a:ext cx="173445" cy="20650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3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264974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84" name="Straight Connector 83"/>
              <p:cNvCxnSpPr>
                <a:stCxn id="83" idx="0"/>
              </p:cNvCxnSpPr>
              <p:nvPr/>
            </p:nvCxnSpPr>
            <p:spPr>
              <a:xfrm flipH="1" flipV="1">
                <a:off x="3413094" y="3831061"/>
                <a:ext cx="139362" cy="20650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5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133578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86" name="Straight Connector 85"/>
              <p:cNvCxnSpPr>
                <a:stCxn id="85" idx="0"/>
              </p:cNvCxnSpPr>
              <p:nvPr/>
            </p:nvCxnSpPr>
            <p:spPr>
              <a:xfrm flipV="1">
                <a:off x="2389062" y="3789137"/>
                <a:ext cx="173445" cy="248425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7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414387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88" name="Straight Connector 87"/>
              <p:cNvCxnSpPr>
                <a:stCxn id="87" idx="0"/>
              </p:cNvCxnSpPr>
              <p:nvPr/>
            </p:nvCxnSpPr>
            <p:spPr>
              <a:xfrm flipH="1" flipV="1">
                <a:off x="2562507" y="3789137"/>
                <a:ext cx="139362" cy="248425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9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123967" y="4037562"/>
                <a:ext cx="510967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90" name="Straight Connector 89"/>
              <p:cNvCxnSpPr>
                <a:stCxn id="89" idx="0"/>
              </p:cNvCxnSpPr>
              <p:nvPr/>
            </p:nvCxnSpPr>
            <p:spPr>
              <a:xfrm flipV="1">
                <a:off x="7379451" y="3850976"/>
                <a:ext cx="173445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1" name="Picture 28" descr="j0431637.png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497523" y="4037562"/>
                <a:ext cx="574964" cy="580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92" name="Straight Connector 91"/>
              <p:cNvCxnSpPr/>
              <p:nvPr/>
            </p:nvCxnSpPr>
            <p:spPr>
              <a:xfrm flipH="1" flipV="1">
                <a:off x="7552896" y="3850976"/>
                <a:ext cx="139362" cy="18658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3" name="Picture 2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1261893" y="3584273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4" name="Picture 2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2071993" y="3595450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5" name="Picture 2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2954504" y="3629450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6" name="Picture 2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3697366" y="3584273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7" name="Picture 2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4529538" y="3627287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8" name="Picture 2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5362780" y="3637897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9" name="Picture 2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6168101" y="3630358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0" name="Picture 2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487" b="36744"/>
              <a:stretch/>
            </p:blipFill>
            <p:spPr bwMode="auto">
              <a:xfrm>
                <a:off x="6981395" y="3637299"/>
                <a:ext cx="285144" cy="185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7" name="Picture 6" descr="http://www.clker.com/cliparts/6/c/4/a/1195429795336159975juanjo_Router.svg.hi.png"/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0466" y="1304800"/>
              <a:ext cx="886165" cy="777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Arrow Connector 7"/>
            <p:cNvCxnSpPr>
              <a:stCxn id="20" idx="0"/>
            </p:cNvCxnSpPr>
            <p:nvPr/>
          </p:nvCxnSpPr>
          <p:spPr>
            <a:xfrm flipV="1">
              <a:off x="2572959" y="2375100"/>
              <a:ext cx="436042" cy="424557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endCxn id="58" idx="2"/>
            </p:cNvCxnSpPr>
            <p:nvPr/>
          </p:nvCxnSpPr>
          <p:spPr>
            <a:xfrm flipH="1">
              <a:off x="2726352" y="2368279"/>
              <a:ext cx="266052" cy="403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2726352" y="2249414"/>
              <a:ext cx="347054" cy="1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143382" y="2249415"/>
              <a:ext cx="518067" cy="706720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307385" y="2813834"/>
              <a:ext cx="347054" cy="1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2304126" y="2945238"/>
              <a:ext cx="266052" cy="403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1" idx="0"/>
              <a:endCxn id="20" idx="2"/>
            </p:cNvCxnSpPr>
            <p:nvPr/>
          </p:nvCxnSpPr>
          <p:spPr>
            <a:xfrm flipV="1">
              <a:off x="2446503" y="2981937"/>
              <a:ext cx="126456" cy="180827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22" idx="2"/>
              <a:endCxn id="81" idx="0"/>
            </p:cNvCxnSpPr>
            <p:nvPr/>
          </p:nvCxnSpPr>
          <p:spPr>
            <a:xfrm flipH="1">
              <a:off x="3594915" y="3017793"/>
              <a:ext cx="115975" cy="144971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26" idx="0"/>
            </p:cNvCxnSpPr>
            <p:nvPr/>
          </p:nvCxnSpPr>
          <p:spPr>
            <a:xfrm flipH="1">
              <a:off x="3713807" y="1759862"/>
              <a:ext cx="290940" cy="322695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3835348" y="2350019"/>
              <a:ext cx="327630" cy="2211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26" idx="3"/>
            </p:cNvCxnSpPr>
            <p:nvPr/>
          </p:nvCxnSpPr>
          <p:spPr>
            <a:xfrm>
              <a:off x="3958454" y="2249415"/>
              <a:ext cx="235383" cy="0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866207" y="1794752"/>
              <a:ext cx="238174" cy="329332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212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Core concepts: DS HLL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679304"/>
          </a:xfrm>
        </p:spPr>
        <p:txBody>
          <a:bodyPr/>
          <a:lstStyle/>
          <a:p>
            <a:r>
              <a:rPr lang="en-GB" sz="2800" dirty="0" smtClean="0"/>
              <a:t>Domain specific high-level language for user compiles to C++</a:t>
            </a:r>
          </a:p>
          <a:p>
            <a:r>
              <a:rPr lang="en-GB" sz="2800" dirty="0" smtClean="0"/>
              <a:t>Easy to write, specific to </a:t>
            </a:r>
            <a:r>
              <a:rPr lang="en-GB" sz="2800" dirty="0" err="1" smtClean="0"/>
              <a:t>middlebox</a:t>
            </a:r>
            <a:r>
              <a:rPr lang="en-GB" sz="2800" dirty="0" smtClean="0"/>
              <a:t> tasks</a:t>
            </a:r>
            <a:endParaRPr lang="en-GB" sz="2800" dirty="0" smtClean="0"/>
          </a:p>
          <a:p>
            <a:r>
              <a:rPr lang="en-GB" sz="2800" dirty="0" smtClean="0"/>
              <a:t>Non </a:t>
            </a:r>
            <a:r>
              <a:rPr lang="en-GB" sz="2800" dirty="0"/>
              <a:t>T</a:t>
            </a:r>
            <a:r>
              <a:rPr lang="en-GB" sz="2800" dirty="0" smtClean="0"/>
              <a:t>uring complete – express only transforms that will </a:t>
            </a:r>
            <a:r>
              <a:rPr lang="en-GB" sz="2800" dirty="0" smtClean="0"/>
              <a:t>run at line 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EC7F6DD-A7B5-4428-B2E1-62679F5667CA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344988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75655" y="1367135"/>
            <a:ext cx="62646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http_response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response = </a:t>
            </a:r>
          </a:p>
          <a:p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send(value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= input, host =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desthost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send(value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= response, host =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source)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4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DS HLL </a:t>
            </a:r>
            <a:r>
              <a:rPr lang="en-GB" dirty="0" err="1" smtClean="0"/>
              <a:t>webproxy</a:t>
            </a:r>
            <a:r>
              <a:rPr lang="en-GB" dirty="0" smtClean="0"/>
              <a:t> </a:t>
            </a:r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EC7F6DD-A7B5-4428-B2E1-62679F5667CA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9552" y="1556792"/>
            <a:ext cx="820891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http_request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: record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header : record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method :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variant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host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desthost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noHosts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... </a:t>
            </a:r>
          </a:p>
          <a:p>
            <a:endParaRPr lang="en-GB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host source,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http_request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input):</a:t>
            </a:r>
          </a:p>
          <a:p>
            <a:endParaRPr lang="en-GB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static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host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desthost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   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desthost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null: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desthost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tcphost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hash(input.url) %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noHosts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http_response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response = </a:t>
            </a:r>
          </a:p>
          <a:p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send(value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= input, host =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desthost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send(value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= response, host =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source)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27984" y="1556792"/>
            <a:ext cx="2664296" cy="646331"/>
          </a:xfrm>
          <a:prstGeom prst="rect">
            <a:avLst/>
          </a:prstGeom>
          <a:solidFill>
            <a:srgbClr val="FFFF00">
              <a:alpha val="31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+mn-lt"/>
              </a:rPr>
              <a:t>Type declaration implies</a:t>
            </a:r>
          </a:p>
          <a:p>
            <a:r>
              <a:rPr lang="en-GB" dirty="0" err="1" smtClean="0"/>
              <a:t>Serialiser</a:t>
            </a:r>
            <a:r>
              <a:rPr lang="en-GB" dirty="0" smtClean="0"/>
              <a:t>/</a:t>
            </a:r>
            <a:r>
              <a:rPr lang="en-GB" dirty="0" err="1" smtClean="0"/>
              <a:t>deserialiser</a:t>
            </a:r>
            <a:endParaRPr lang="en-GB" dirty="0" smtClean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04048" y="2924944"/>
            <a:ext cx="2664296" cy="646331"/>
          </a:xfrm>
          <a:prstGeom prst="rect">
            <a:avLst/>
          </a:prstGeom>
          <a:solidFill>
            <a:srgbClr val="FFFF00">
              <a:alpha val="31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+mn-lt"/>
              </a:rPr>
              <a:t>Type of input implies number/nature of streams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74543" y="4221088"/>
            <a:ext cx="3448000" cy="646331"/>
          </a:xfrm>
          <a:prstGeom prst="rect">
            <a:avLst/>
          </a:prstGeom>
          <a:solidFill>
            <a:srgbClr val="FFFF00">
              <a:alpha val="31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+mn-lt"/>
              </a:rPr>
              <a:t>Simple hash – splits traffic</a:t>
            </a:r>
          </a:p>
          <a:p>
            <a:r>
              <a:rPr lang="en-GB" dirty="0"/>
              <a:t>e</a:t>
            </a:r>
            <a:r>
              <a:rPr lang="en-GB" dirty="0" smtClean="0"/>
              <a:t>qually to hosts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84168" y="5301208"/>
            <a:ext cx="2664296" cy="646331"/>
          </a:xfrm>
          <a:prstGeom prst="rect">
            <a:avLst/>
          </a:prstGeom>
          <a:solidFill>
            <a:srgbClr val="FFFF00">
              <a:alpha val="31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send built in implies structure of task graph</a:t>
            </a:r>
            <a:endParaRPr lang="en-GB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714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DS HLL goals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Static code analysis for performance guarantees</a:t>
            </a:r>
          </a:p>
          <a:p>
            <a:r>
              <a:rPr lang="en-GB" dirty="0"/>
              <a:t>Serialise/</a:t>
            </a:r>
            <a:r>
              <a:rPr lang="en-GB" dirty="0" err="1"/>
              <a:t>Deserialise</a:t>
            </a:r>
            <a:r>
              <a:rPr lang="en-GB" dirty="0"/>
              <a:t> of wire data inferred from types</a:t>
            </a:r>
          </a:p>
          <a:p>
            <a:r>
              <a:rPr lang="en-GB" dirty="0"/>
              <a:t>Parallelism inferred from </a:t>
            </a:r>
            <a:r>
              <a:rPr lang="en-GB" dirty="0" smtClean="0"/>
              <a:t>language, compiler makes choices about task graph</a:t>
            </a:r>
          </a:p>
          <a:p>
            <a:r>
              <a:rPr lang="en-GB" dirty="0" smtClean="0"/>
              <a:t>All c0nfiguration information for that application in one place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EC7F6DD-A7B5-4428-B2E1-62679F5667CA}" type="slidenum">
              <a:rPr lang="en-US" smtClean="0"/>
              <a:pPr algn="r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531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Core concepts: Task graph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95328"/>
          </a:xfrm>
        </p:spPr>
        <p:txBody>
          <a:bodyPr/>
          <a:lstStyle/>
          <a:p>
            <a:r>
              <a:rPr lang="en-GB" sz="2400" dirty="0" smtClean="0"/>
              <a:t>Task graph maps N data-stream inputs to M outputs</a:t>
            </a:r>
          </a:p>
          <a:p>
            <a:r>
              <a:rPr lang="en-GB" sz="2400" dirty="0" smtClean="0"/>
              <a:t>Streams are broken to chunks for processing (e.g. web request, Hadoop reduce)</a:t>
            </a:r>
          </a:p>
          <a:p>
            <a:r>
              <a:rPr lang="en-GB" sz="2400" dirty="0" smtClean="0"/>
              <a:t>Task elements (nodes) connected by channels (edges)</a:t>
            </a:r>
          </a:p>
          <a:p>
            <a:r>
              <a:rPr lang="en-GB" sz="2400" dirty="0" smtClean="0"/>
              <a:t>Graphs dynamically created/destroyed as needed</a:t>
            </a:r>
          </a:p>
          <a:p>
            <a:r>
              <a:rPr lang="en-GB" sz="2400" dirty="0" smtClean="0"/>
              <a:t>Scheduling ensures fairness between applications</a:t>
            </a:r>
          </a:p>
          <a:p>
            <a:r>
              <a:rPr lang="en-GB" sz="2400" dirty="0" smtClean="0"/>
              <a:t>Compiler infers graph from HLL</a:t>
            </a:r>
          </a:p>
          <a:p>
            <a:endParaRPr lang="en-GB" sz="28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1547664" y="1123471"/>
            <a:ext cx="1670248" cy="1065989"/>
            <a:chOff x="5217503" y="1228699"/>
            <a:chExt cx="1670248" cy="1065989"/>
          </a:xfrm>
        </p:grpSpPr>
        <p:sp>
          <p:nvSpPr>
            <p:cNvPr id="18" name="Oval 17"/>
            <p:cNvSpPr/>
            <p:nvPr/>
          </p:nvSpPr>
          <p:spPr>
            <a:xfrm>
              <a:off x="5508104" y="1228699"/>
              <a:ext cx="216024" cy="216024"/>
            </a:xfrm>
            <a:prstGeom prst="ellipse">
              <a:avLst/>
            </a:prstGeom>
            <a:ln>
              <a:solidFill>
                <a:schemeClr val="tx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/>
            <p:cNvSpPr/>
            <p:nvPr/>
          </p:nvSpPr>
          <p:spPr>
            <a:xfrm>
              <a:off x="5508104" y="1480727"/>
              <a:ext cx="216024" cy="216024"/>
            </a:xfrm>
            <a:prstGeom prst="ellipse">
              <a:avLst/>
            </a:prstGeom>
            <a:ln>
              <a:solidFill>
                <a:schemeClr val="tx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/>
            <p:cNvSpPr/>
            <p:nvPr/>
          </p:nvSpPr>
          <p:spPr>
            <a:xfrm>
              <a:off x="5997049" y="1372715"/>
              <a:ext cx="216024" cy="216024"/>
            </a:xfrm>
            <a:prstGeom prst="ellipse">
              <a:avLst/>
            </a:prstGeom>
            <a:ln>
              <a:solidFill>
                <a:schemeClr val="tx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/>
            <p:cNvSpPr/>
            <p:nvPr/>
          </p:nvSpPr>
          <p:spPr>
            <a:xfrm>
              <a:off x="5508104" y="1826636"/>
              <a:ext cx="216024" cy="216024"/>
            </a:xfrm>
            <a:prstGeom prst="ellipse">
              <a:avLst/>
            </a:prstGeom>
            <a:ln>
              <a:solidFill>
                <a:schemeClr val="tx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/>
            <p:cNvSpPr/>
            <p:nvPr/>
          </p:nvSpPr>
          <p:spPr>
            <a:xfrm>
              <a:off x="5508104" y="2078664"/>
              <a:ext cx="216024" cy="216024"/>
            </a:xfrm>
            <a:prstGeom prst="ellipse">
              <a:avLst/>
            </a:prstGeom>
            <a:ln>
              <a:solidFill>
                <a:schemeClr val="tx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/>
            <p:cNvSpPr/>
            <p:nvPr/>
          </p:nvSpPr>
          <p:spPr>
            <a:xfrm>
              <a:off x="5997049" y="1970652"/>
              <a:ext cx="216024" cy="216024"/>
            </a:xfrm>
            <a:prstGeom prst="ellipse">
              <a:avLst/>
            </a:prstGeom>
            <a:ln>
              <a:solidFill>
                <a:schemeClr val="tx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/>
            <p:cNvSpPr/>
            <p:nvPr/>
          </p:nvSpPr>
          <p:spPr>
            <a:xfrm>
              <a:off x="6378593" y="1676669"/>
              <a:ext cx="216024" cy="216024"/>
            </a:xfrm>
            <a:prstGeom prst="ellipse">
              <a:avLst/>
            </a:prstGeom>
            <a:ln>
              <a:solidFill>
                <a:schemeClr val="tx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5220072" y="1336711"/>
              <a:ext cx="288032" cy="0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5228456" y="1585932"/>
              <a:ext cx="288032" cy="0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217503" y="1934648"/>
              <a:ext cx="288032" cy="0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5236773" y="2186676"/>
              <a:ext cx="288032" cy="0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6599719" y="1788399"/>
              <a:ext cx="288032" cy="0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2" idx="6"/>
              <a:endCxn id="23" idx="3"/>
            </p:cNvCxnSpPr>
            <p:nvPr/>
          </p:nvCxnSpPr>
          <p:spPr>
            <a:xfrm flipV="1">
              <a:off x="5724128" y="2155040"/>
              <a:ext cx="304557" cy="31636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9" idx="6"/>
              <a:endCxn id="20" idx="3"/>
            </p:cNvCxnSpPr>
            <p:nvPr/>
          </p:nvCxnSpPr>
          <p:spPr>
            <a:xfrm flipV="1">
              <a:off x="5724128" y="1557103"/>
              <a:ext cx="304557" cy="31636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1" idx="6"/>
              <a:endCxn id="23" idx="1"/>
            </p:cNvCxnSpPr>
            <p:nvPr/>
          </p:nvCxnSpPr>
          <p:spPr>
            <a:xfrm>
              <a:off x="5724128" y="1934648"/>
              <a:ext cx="304557" cy="67640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3" idx="7"/>
              <a:endCxn id="24" idx="3"/>
            </p:cNvCxnSpPr>
            <p:nvPr/>
          </p:nvCxnSpPr>
          <p:spPr>
            <a:xfrm flipV="1">
              <a:off x="6181437" y="1861057"/>
              <a:ext cx="228792" cy="141231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0" idx="5"/>
              <a:endCxn id="24" idx="1"/>
            </p:cNvCxnSpPr>
            <p:nvPr/>
          </p:nvCxnSpPr>
          <p:spPr>
            <a:xfrm>
              <a:off x="6181437" y="1557103"/>
              <a:ext cx="228792" cy="151202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8" idx="6"/>
              <a:endCxn id="20" idx="1"/>
            </p:cNvCxnSpPr>
            <p:nvPr/>
          </p:nvCxnSpPr>
          <p:spPr>
            <a:xfrm>
              <a:off x="5724128" y="1336711"/>
              <a:ext cx="304557" cy="67640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5229151" y="1417561"/>
            <a:ext cx="1840994" cy="512290"/>
            <a:chOff x="5199721" y="2562706"/>
            <a:chExt cx="1840994" cy="512290"/>
          </a:xfrm>
        </p:grpSpPr>
        <p:sp>
          <p:nvSpPr>
            <p:cNvPr id="49" name="Oval 48"/>
            <p:cNvSpPr/>
            <p:nvPr/>
          </p:nvSpPr>
          <p:spPr>
            <a:xfrm>
              <a:off x="5516488" y="2562706"/>
              <a:ext cx="216024" cy="216024"/>
            </a:xfrm>
            <a:prstGeom prst="ellipse">
              <a:avLst/>
            </a:prstGeom>
            <a:ln>
              <a:solidFill>
                <a:srgbClr val="FF0000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0000"/>
                </a:solidFill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5245157" y="2670718"/>
              <a:ext cx="28803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6023655" y="2573592"/>
              <a:ext cx="216024" cy="216024"/>
            </a:xfrm>
            <a:prstGeom prst="ellipse">
              <a:avLst/>
            </a:prstGeom>
            <a:ln>
              <a:solidFill>
                <a:srgbClr val="FF0000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0000"/>
                </a:solidFill>
              </a:endParaRP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5752324" y="2681604"/>
              <a:ext cx="28803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6239679" y="2670718"/>
              <a:ext cx="28803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 flipH="1">
              <a:off x="6023091" y="2858972"/>
              <a:ext cx="223677" cy="205660"/>
            </a:xfrm>
            <a:prstGeom prst="ellipse">
              <a:avLst/>
            </a:prstGeom>
            <a:ln>
              <a:solidFill>
                <a:srgbClr val="FF0000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0000"/>
                </a:solidFill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H="1">
              <a:off x="6229475" y="2961802"/>
              <a:ext cx="29823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 flipH="1">
              <a:off x="5497957" y="2869336"/>
              <a:ext cx="223677" cy="205660"/>
            </a:xfrm>
            <a:prstGeom prst="ellipse">
              <a:avLst/>
            </a:prstGeom>
            <a:ln>
              <a:solidFill>
                <a:srgbClr val="FF0000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0000"/>
                </a:solidFill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H="1">
              <a:off x="5704341" y="2972166"/>
              <a:ext cx="29823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>
              <a:off x="5199721" y="2961802"/>
              <a:ext cx="29823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6536659" y="2567254"/>
              <a:ext cx="216024" cy="216024"/>
            </a:xfrm>
            <a:prstGeom prst="ellipse">
              <a:avLst/>
            </a:prstGeom>
            <a:ln>
              <a:solidFill>
                <a:srgbClr val="FF0000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0000"/>
                </a:solidFill>
              </a:endParaRP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>
              <a:off x="6752683" y="2664380"/>
              <a:ext cx="28803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 flipH="1">
              <a:off x="6536095" y="2852634"/>
              <a:ext cx="223677" cy="205660"/>
            </a:xfrm>
            <a:prstGeom prst="ellipse">
              <a:avLst/>
            </a:prstGeom>
            <a:ln>
              <a:solidFill>
                <a:srgbClr val="FF0000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0000"/>
                </a:solidFill>
              </a:endParaRPr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 flipH="1">
              <a:off x="6742479" y="2955464"/>
              <a:ext cx="29823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035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400" dirty="0" smtClean="0"/>
              <a:t>Task graph: </a:t>
            </a:r>
            <a:r>
              <a:rPr lang="en-GB" sz="4400" dirty="0" smtClean="0"/>
              <a:t>Web </a:t>
            </a:r>
            <a:r>
              <a:rPr lang="en-GB" sz="4400" dirty="0" smtClean="0"/>
              <a:t>proxy example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751312"/>
          </a:xfrm>
        </p:spPr>
        <p:txBody>
          <a:bodyPr/>
          <a:lstStyle/>
          <a:p>
            <a:r>
              <a:rPr lang="en-GB" sz="2800" dirty="0" smtClean="0"/>
              <a:t>Load balancing web server: http GET/RESPONSE returned from single server chosen </a:t>
            </a:r>
            <a:r>
              <a:rPr lang="en-GB" sz="2800" smtClean="0"/>
              <a:t>from pool</a:t>
            </a:r>
            <a:endParaRPr lang="en-GB" sz="2800" dirty="0" smtClean="0"/>
          </a:p>
          <a:p>
            <a:r>
              <a:rPr lang="en-GB" sz="2800" dirty="0" smtClean="0"/>
              <a:t>Serialise/</a:t>
            </a:r>
            <a:r>
              <a:rPr lang="en-GB" sz="2800" dirty="0" err="1" smtClean="0"/>
              <a:t>deserialise</a:t>
            </a:r>
            <a:r>
              <a:rPr lang="en-GB" sz="2800" dirty="0" smtClean="0"/>
              <a:t> slices input into get requests</a:t>
            </a:r>
            <a:endParaRPr lang="en-GB" dirty="0" smtClean="0"/>
          </a:p>
          <a:p>
            <a:r>
              <a:rPr lang="en-GB" sz="2800" dirty="0" smtClean="0"/>
              <a:t>New TCP connection -&gt; new </a:t>
            </a:r>
            <a:r>
              <a:rPr lang="en-GB" sz="2800" dirty="0" err="1" smtClean="0"/>
              <a:t>WebProxyTaskGraph</a:t>
            </a:r>
            <a:endParaRPr lang="en-GB" sz="2800" dirty="0" smtClean="0"/>
          </a:p>
          <a:p>
            <a:r>
              <a:rPr lang="en-GB" sz="2800" dirty="0" smtClean="0"/>
              <a:t>Two graphs, out and return path</a:t>
            </a:r>
          </a:p>
          <a:p>
            <a:r>
              <a:rPr lang="en-GB" sz="2800" dirty="0" smtClean="0"/>
              <a:t>On first call blue element selects which server to use</a:t>
            </a:r>
            <a:r>
              <a:rPr lang="en-GB" sz="2800" dirty="0"/>
              <a:t> </a:t>
            </a:r>
            <a:r>
              <a:rPr lang="en-GB" sz="2800" dirty="0" smtClean="0"/>
              <a:t>and connects output task to correct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EC7F6DD-A7B5-4428-B2E1-62679F5667CA}" type="slidenum">
              <a:rPr lang="en-US" smtClean="0"/>
              <a:pPr algn="r"/>
              <a:t>9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658983" y="1560512"/>
            <a:ext cx="216024" cy="216024"/>
          </a:xfrm>
          <a:prstGeom prst="ellipse">
            <a:avLst/>
          </a:prstGeom>
          <a:ln>
            <a:solidFill>
              <a:srgbClr val="FF0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387652" y="1668524"/>
            <a:ext cx="288032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166150" y="1571398"/>
            <a:ext cx="216024" cy="216024"/>
          </a:xfrm>
          <a:prstGeom prst="ellipse">
            <a:avLst/>
          </a:prstGeom>
          <a:solidFill>
            <a:schemeClr val="tx2"/>
          </a:solidFill>
          <a:ln>
            <a:solidFill>
              <a:srgbClr val="FF0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894819" y="1679410"/>
            <a:ext cx="288032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82174" y="1668524"/>
            <a:ext cx="288032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 flipH="1">
            <a:off x="4165586" y="1856778"/>
            <a:ext cx="223677" cy="205660"/>
          </a:xfrm>
          <a:prstGeom prst="ellipse">
            <a:avLst/>
          </a:prstGeom>
          <a:ln>
            <a:solidFill>
              <a:srgbClr val="FF0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371970" y="1959608"/>
            <a:ext cx="298236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 flipH="1">
            <a:off x="3640452" y="1867142"/>
            <a:ext cx="223677" cy="205660"/>
          </a:xfrm>
          <a:prstGeom prst="ellipse">
            <a:avLst/>
          </a:prstGeom>
          <a:ln>
            <a:solidFill>
              <a:srgbClr val="FF0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846836" y="1969972"/>
            <a:ext cx="298236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342216" y="1959608"/>
            <a:ext cx="298236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679154" y="1565060"/>
            <a:ext cx="216024" cy="216024"/>
          </a:xfrm>
          <a:prstGeom prst="ellipse">
            <a:avLst/>
          </a:prstGeom>
          <a:ln>
            <a:solidFill>
              <a:srgbClr val="FF0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895178" y="1662186"/>
            <a:ext cx="288032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 flipH="1">
            <a:off x="4678590" y="1850440"/>
            <a:ext cx="223677" cy="205660"/>
          </a:xfrm>
          <a:prstGeom prst="ellipse">
            <a:avLst/>
          </a:prstGeom>
          <a:ln>
            <a:solidFill>
              <a:srgbClr val="FF0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4884974" y="1953270"/>
            <a:ext cx="298236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97902" y="147752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+mn-lt"/>
              </a:rPr>
              <a:t>GET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183210" y="148744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+mn-lt"/>
              </a:rPr>
              <a:t>GET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555776" y="1788067"/>
            <a:ext cx="75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+mn-lt"/>
              </a:rPr>
              <a:t>RESP.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08469" y="1768604"/>
            <a:ext cx="75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+mn-lt"/>
              </a:rPr>
              <a:t>RESP.</a:t>
            </a:r>
          </a:p>
        </p:txBody>
      </p:sp>
      <p:pic>
        <p:nvPicPr>
          <p:cNvPr id="40" name="Picture 1" descr="C:\Users\Richard G. Clegg\AppData\Local\Microsoft\Windows\Temporary Internet Files\Content.IE5\98R0S6P6\MC900431632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349" y="1270430"/>
            <a:ext cx="996347" cy="99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Richard G. Clegg\AppData\Local\Microsoft\Windows\Temporary Internet Files\Content.IE5\RYYGVGRG\MC900435242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077" y="1367045"/>
            <a:ext cx="554328" cy="109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4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xhibit">
      <a:majorFont>
        <a:latin typeface="Corbel"/>
        <a:ea typeface=""/>
        <a:cs typeface=""/>
        <a:font script="Jpan" typeface="メイリオ"/>
      </a:majorFont>
      <a:minorFont>
        <a:latin typeface="Corbel"/>
        <a:ea typeface=""/>
        <a:cs typeface=""/>
        <a:font script="Jpan" typeface="メイリオ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  <a:headEnd type="none" w="med" len="med"/>
          <a:tailEnd type="none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  <a:headEnd type="none" w="med" len="med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642</Words>
  <Application>Microsoft Office PowerPoint</Application>
  <PresentationFormat>On-screen Show (4:3)</PresentationFormat>
  <Paragraphs>116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2_Office Theme</vt:lpstr>
      <vt:lpstr>NaaS box application specific middlebox</vt:lpstr>
      <vt:lpstr>NaaS box: application specific middlebox</vt:lpstr>
      <vt:lpstr>NaaS box basics</vt:lpstr>
      <vt:lpstr>Core concepts</vt:lpstr>
      <vt:lpstr>Core concepts: DS HLL</vt:lpstr>
      <vt:lpstr>DS HLL webproxy example</vt:lpstr>
      <vt:lpstr>DS HLL goals</vt:lpstr>
      <vt:lpstr>Core concepts: Task graph</vt:lpstr>
      <vt:lpstr>Task graph: Web proxy example</vt:lpstr>
      <vt:lpstr>Core concepts: Dispatching and scheduling</vt:lpstr>
      <vt:lpstr>Implementation details</vt:lpstr>
      <vt:lpstr>Summary: NaaS box basics</vt:lpstr>
      <vt:lpstr>Reserve slides</vt:lpstr>
    </vt:vector>
  </TitlesOfParts>
  <Company>UCL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G. Clegg</dc:creator>
  <cp:lastModifiedBy>Richard G. Clegg</cp:lastModifiedBy>
  <cp:revision>30</cp:revision>
  <dcterms:created xsi:type="dcterms:W3CDTF">2014-11-27T12:45:23Z</dcterms:created>
  <dcterms:modified xsi:type="dcterms:W3CDTF">2014-12-09T13:40:41Z</dcterms:modified>
</cp:coreProperties>
</file>