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689" r:id="rId2"/>
    <p:sldId id="700" r:id="rId3"/>
    <p:sldId id="690" r:id="rId4"/>
    <p:sldId id="711" r:id="rId5"/>
    <p:sldId id="709" r:id="rId6"/>
    <p:sldId id="710" r:id="rId7"/>
    <p:sldId id="708" r:id="rId8"/>
    <p:sldId id="701" r:id="rId9"/>
    <p:sldId id="706" r:id="rId10"/>
    <p:sldId id="702" r:id="rId11"/>
    <p:sldId id="714" r:id="rId12"/>
    <p:sldId id="713" r:id="rId13"/>
    <p:sldId id="720" r:id="rId14"/>
    <p:sldId id="712" r:id="rId15"/>
    <p:sldId id="725" r:id="rId16"/>
    <p:sldId id="727" r:id="rId17"/>
    <p:sldId id="724" r:id="rId18"/>
    <p:sldId id="723" r:id="rId19"/>
    <p:sldId id="716" r:id="rId20"/>
    <p:sldId id="717" r:id="rId21"/>
    <p:sldId id="718" r:id="rId22"/>
  </p:sldIdLst>
  <p:sldSz cx="9144000" cy="6858000" type="screen4x3"/>
  <p:notesSz cx="10234613" cy="70993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Moore" initials="AM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61C"/>
    <a:srgbClr val="FF8000"/>
    <a:srgbClr val="0E207F"/>
    <a:srgbClr val="DDEEFF"/>
    <a:srgbClr val="1D305E"/>
    <a:srgbClr val="F8F9FB"/>
    <a:srgbClr val="FAFBFD"/>
    <a:srgbClr val="3B5998"/>
    <a:srgbClr val="CC3300"/>
    <a:srgbClr val="B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9655" autoAdjust="0"/>
  </p:normalViewPr>
  <p:slideViewPr>
    <p:cSldViewPr snapToGrid="0">
      <p:cViewPr>
        <p:scale>
          <a:sx n="78" d="100"/>
          <a:sy n="78" d="100"/>
        </p:scale>
        <p:origin x="-7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192"/>
    </p:cViewPr>
  </p:sorterViewPr>
  <p:notesViewPr>
    <p:cSldViewPr snapToGrid="0">
      <p:cViewPr varScale="1">
        <p:scale>
          <a:sx n="101" d="100"/>
          <a:sy n="101" d="100"/>
        </p:scale>
        <p:origin x="-1422" y="-102"/>
      </p:cViewPr>
      <p:guideLst>
        <p:guide orient="horz" pos="2235"/>
        <p:guide pos="322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148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148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B1C37153-2B62-471B-A32B-CBC50802D3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13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8793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6450" y="533400"/>
            <a:ext cx="3544888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6260" y="3372886"/>
            <a:ext cx="7502094" cy="319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8793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338DC3CC-B773-4632-94C1-618857890D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4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3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8038" y="533400"/>
            <a:ext cx="3546475" cy="2660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615" y="3372168"/>
            <a:ext cx="7505383" cy="31934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89335" tIns="43882" rIns="89335" bIns="43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can be</a:t>
            </a:r>
            <a:r>
              <a:rPr lang="en-US" baseline="0" dirty="0" smtClean="0"/>
              <a:t> brought out into a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8038" y="533400"/>
            <a:ext cx="3546475" cy="2660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615" y="3372168"/>
            <a:ext cx="7505383" cy="31934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89335" tIns="43882" rIns="89335" bIns="43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dirty="0" err="1" smtClean="0">
                <a:latin typeface="Times New Roman" charset="0"/>
              </a:rPr>
              <a:t>reminder</a:t>
            </a:r>
            <a:r>
              <a:rPr lang="cs-CZ" dirty="0" smtClean="0">
                <a:latin typeface="Times New Roman" charset="0"/>
              </a:rPr>
              <a:t> </a:t>
            </a:r>
            <a:r>
              <a:rPr lang="cs-CZ" dirty="0" err="1" smtClean="0">
                <a:latin typeface="Times New Roman" charset="0"/>
              </a:rPr>
              <a:t>slide</a:t>
            </a:r>
            <a:r>
              <a:rPr lang="cs-CZ" dirty="0" smtClean="0">
                <a:latin typeface="Times New Roman" charset="0"/>
              </a:rPr>
              <a:t>.</a:t>
            </a:r>
            <a:endParaRPr lang="cs-CZ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9300" y="5373688"/>
            <a:ext cx="25669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>
                <a:solidFill>
                  <a:schemeClr val="bg1"/>
                </a:solidFill>
              </a:rPr>
              <a:t>Peter R. Pietzuch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57419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800" b="1" dirty="0" err="1">
                <a:solidFill>
                  <a:schemeClr val="bg1"/>
                </a:solidFill>
                <a:latin typeface="Courier New" pitchFamily="49" charset="0"/>
              </a:rPr>
              <a:t>prp@doc.ic.ac.uk</a:t>
            </a:r>
            <a:endParaRPr lang="en-GB" sz="18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25650"/>
            <a:ext cx="9144000" cy="1689100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1190"/>
            <a:ext cx="7772400" cy="1905000"/>
          </a:xfrm>
          <a:noFill/>
        </p:spPr>
        <p:txBody>
          <a:bodyPr/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93223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508750"/>
            <a:ext cx="27860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USENIX WebApps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38429"/>
            <a:ext cx="7772400" cy="1362075"/>
          </a:xfrm>
        </p:spPr>
        <p:txBody>
          <a:bodyPr anchorCtr="1"/>
          <a:lstStyle>
            <a:lvl1pPr algn="ctr">
              <a:defRPr sz="4000" b="0" cap="none">
                <a:solidFill>
                  <a:srgbClr val="0E207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3824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00A6-FC06-4262-8F8D-AADA2C3398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>
            <a:lvl1pPr algn="ctr">
              <a:defRPr sz="36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16CF5-55DA-4DB4-92E4-791C7652DC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spcBef>
                <a:spcPts val="18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sz="2200"/>
            </a:lvl1pPr>
            <a:lvl2pPr marL="623888" indent="-266700">
              <a:defRPr sz="1800"/>
            </a:lvl2pPr>
            <a:lvl3pPr marL="900113" indent="-179388">
              <a:defRPr sz="1600"/>
            </a:lvl3pPr>
            <a:lvl4pPr marL="1255713" indent="-177800">
              <a:buFont typeface="Tahoma" pitchFamily="34" charset="0"/>
              <a:buChar char="»"/>
              <a:defRPr sz="1600"/>
            </a:lvl4pPr>
            <a:lvl5pPr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53188"/>
            <a:ext cx="554355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6563" y="6453188"/>
            <a:ext cx="190500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4855F80-A598-431B-A1BD-B19543103A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E5F0-CA76-48D6-A863-39221B0EE1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EFB0-43D4-4670-8477-EBF0EE2DD5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D5C5B-4E20-4F66-93F5-A04A8C4CAD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FD48D-3F0B-4BEE-9649-0637B0105A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C1A0-3E62-4470-AAEA-801354ABF8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A4199-C530-424F-8649-46DDA3C6218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063" y="6453188"/>
            <a:ext cx="55435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0375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fld id="{A26F98EC-D792-4EEE-8C12-5EBDF266C1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7" r:id="rId2"/>
    <p:sldLayoutId id="2147483835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6" r:id="rId10"/>
    <p:sldLayoutId id="2147483837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177800" indent="-177800" algn="l" rtl="0" eaLnBrk="0" fontAlgn="base" hangingPunct="0">
        <a:spcBef>
          <a:spcPts val="1800"/>
        </a:spcBef>
        <a:spcAft>
          <a:spcPct val="0"/>
        </a:spcAft>
        <a:buClr>
          <a:schemeClr val="bg1"/>
        </a:buClr>
        <a:buChar char="•"/>
        <a:defRPr sz="2200">
          <a:solidFill>
            <a:srgbClr val="0E207F"/>
          </a:solidFill>
          <a:latin typeface="+mn-lt"/>
          <a:ea typeface="+mn-ea"/>
          <a:cs typeface="+mn-cs"/>
        </a:defRPr>
      </a:lvl1pPr>
      <a:lvl2pPr marL="623888" indent="-266700" algn="l" rtl="0" eaLnBrk="0" fontAlgn="base" hangingPunct="0">
        <a:spcBef>
          <a:spcPts val="3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900113" indent="-179388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1778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 err="1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NaaS</a:t>
            </a: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 Box:</a:t>
            </a:r>
            <a:b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</a:b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Endpoint teleportation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16820"/>
            <a:ext cx="64008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 dirty="0" smtClean="0"/>
              <a:t>University of Cambridge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Imperial College London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University of Nottingham</a:t>
            </a:r>
            <a:endParaRPr lang="en-GB" sz="2000" dirty="0"/>
          </a:p>
        </p:txBody>
      </p:sp>
      <p:pic>
        <p:nvPicPr>
          <p:cNvPr id="1026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59" y="327800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44" y="4176889"/>
            <a:ext cx="1828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07" y="4680945"/>
            <a:ext cx="160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38" y="5257009"/>
            <a:ext cx="1456179" cy="455056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4213622" y="382440"/>
            <a:ext cx="3457537" cy="1323198"/>
            <a:chOff x="2244653" y="1304800"/>
            <a:chExt cx="5121978" cy="2250250"/>
          </a:xfrm>
        </p:grpSpPr>
        <p:grpSp>
          <p:nvGrpSpPr>
            <p:cNvPr id="185" name="Group 184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9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28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8" name="Straight Connector 207"/>
              <p:cNvCxnSpPr>
                <a:stCxn id="199" idx="0"/>
                <a:endCxn id="20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99" idx="0"/>
                <a:endCxn id="20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0" idx="0"/>
                <a:endCxn id="20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0" idx="0"/>
                <a:endCxn id="20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1" idx="0"/>
                <a:endCxn id="20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2" idx="0"/>
                <a:endCxn id="20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1" idx="0"/>
                <a:endCxn id="20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2" idx="0"/>
                <a:endCxn id="20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80" idx="0"/>
                <a:endCxn id="20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81" idx="0"/>
                <a:endCxn id="20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82" idx="0"/>
                <a:endCxn id="20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83" idx="0"/>
                <a:endCxn id="20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83" idx="0"/>
                <a:endCxn id="20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82" idx="0"/>
                <a:endCxn id="20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81" idx="0"/>
                <a:endCxn id="20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80" idx="0"/>
                <a:endCxn id="20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0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0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0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0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0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0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0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0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9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1" name="Straight Connector 240"/>
              <p:cNvCxnSpPr>
                <a:stCxn id="24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3" name="Straight Connector 242"/>
              <p:cNvCxnSpPr>
                <a:stCxn id="24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5" name="Straight Connector 244"/>
              <p:cNvCxnSpPr>
                <a:stCxn id="24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7" name="Straight Connector 246"/>
              <p:cNvCxnSpPr>
                <a:stCxn id="24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9" name="Straight Connector 248"/>
              <p:cNvCxnSpPr>
                <a:stCxn id="24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1" name="Straight Connector 250"/>
              <p:cNvCxnSpPr>
                <a:stCxn id="25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3" name="Straight Connector 252"/>
              <p:cNvCxnSpPr>
                <a:stCxn id="25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5" name="Straight Connector 254"/>
              <p:cNvCxnSpPr>
                <a:stCxn id="25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7" name="Straight Connector 256"/>
              <p:cNvCxnSpPr>
                <a:stCxn id="25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9" name="Straight Connector 258"/>
              <p:cNvCxnSpPr>
                <a:stCxn id="25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1" name="Straight Connector 260"/>
              <p:cNvCxnSpPr>
                <a:stCxn id="26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3" name="Straight Connector 262"/>
              <p:cNvCxnSpPr>
                <a:stCxn id="26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5" name="Straight Connector 264"/>
              <p:cNvCxnSpPr>
                <a:stCxn id="26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7" name="Straight Connector 266"/>
              <p:cNvCxnSpPr>
                <a:stCxn id="26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9" name="Straight Connector 268"/>
              <p:cNvCxnSpPr>
                <a:stCxn id="26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71" name="Straight Connector 27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2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3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4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7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8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9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7" name="Straight Arrow Connector 186"/>
            <p:cNvCxnSpPr>
              <a:stCxn id="199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23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40" idx="0"/>
              <a:endCxn id="199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1" idx="2"/>
              <a:endCxn id="26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20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20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0" y="653503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Funded by the UK Engineering and Physical Sciences Research Council (EPSRC)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2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70570"/>
            <a:ext cx="8229600" cy="1002145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Goal: common source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251520" y="1916832"/>
            <a:ext cx="2088232" cy="20416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2411760" y="1916832"/>
            <a:ext cx="2160240" cy="2041624"/>
          </a:xfrm>
          <a:prstGeom prst="ellipse">
            <a:avLst/>
          </a:prstGeom>
          <a:solidFill>
            <a:schemeClr val="accent2">
              <a:lumMod val="20000"/>
              <a:lumOff val="80000"/>
              <a:alpha val="56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387463"/>
            <a:ext cx="4170764" cy="23011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0" y="4293096"/>
            <a:ext cx="4203503" cy="23191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3211573" cy="222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6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89" y="880865"/>
            <a:ext cx="3211573" cy="22215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is common code hard anyway?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Hardware is diverse.</a:t>
            </a:r>
            <a:endParaRPr lang="en-US" dirty="0" smtClean="0"/>
          </a:p>
          <a:p>
            <a:r>
              <a:rPr lang="en-US" dirty="0" smtClean="0"/>
              <a:t>Each variant has many positives…</a:t>
            </a:r>
            <a:endParaRPr lang="en-US" dirty="0"/>
          </a:p>
          <a:p>
            <a:pPr lvl="1"/>
            <a:r>
              <a:rPr lang="en-US" b="1" dirty="0" smtClean="0"/>
              <a:t>NXP</a:t>
            </a:r>
            <a:r>
              <a:rPr lang="en-US" dirty="0" smtClean="0"/>
              <a:t> makes explicit the memory coherency</a:t>
            </a:r>
          </a:p>
          <a:p>
            <a:pPr lvl="1"/>
            <a:r>
              <a:rPr lang="en-US" b="1" dirty="0" smtClean="0"/>
              <a:t>FPGA</a:t>
            </a:r>
            <a:r>
              <a:rPr lang="en-US" dirty="0" smtClean="0"/>
              <a:t> might be resource constrained but can be </a:t>
            </a:r>
            <a:r>
              <a:rPr lang="en-US" i="1" dirty="0" smtClean="0"/>
              <a:t>anything</a:t>
            </a:r>
            <a:endParaRPr lang="en-US" dirty="0" smtClean="0"/>
          </a:p>
          <a:p>
            <a:pPr lvl="1"/>
            <a:r>
              <a:rPr lang="en-US" b="1" dirty="0" smtClean="0"/>
              <a:t>x86</a:t>
            </a:r>
            <a:r>
              <a:rPr lang="en-US" dirty="0" smtClean="0"/>
              <a:t> might have strong coherence models</a:t>
            </a:r>
          </a:p>
          <a:p>
            <a:pPr lvl="1"/>
            <a:r>
              <a:rPr lang="en-US" b="1" dirty="0" smtClean="0"/>
              <a:t>ARM </a:t>
            </a:r>
            <a:r>
              <a:rPr lang="en-US" dirty="0" smtClean="0"/>
              <a:t>is super low power</a:t>
            </a:r>
          </a:p>
          <a:p>
            <a:pPr lvl="1"/>
            <a:r>
              <a:rPr lang="en-US" b="1" dirty="0" smtClean="0"/>
              <a:t>switch fabric </a:t>
            </a:r>
            <a:r>
              <a:rPr lang="en-US" dirty="0" smtClean="0"/>
              <a:t>line-rate and lots of TCAM/CAM</a:t>
            </a:r>
          </a:p>
          <a:p>
            <a:pPr lvl="1"/>
            <a:r>
              <a:rPr lang="en-US" b="1" dirty="0" smtClean="0"/>
              <a:t>GPU</a:t>
            </a:r>
            <a:r>
              <a:rPr lang="en-US" dirty="0" smtClean="0"/>
              <a:t> has lots of </a:t>
            </a:r>
            <a:r>
              <a:rPr lang="en-US" dirty="0" err="1" smtClean="0"/>
              <a:t>microengines</a:t>
            </a:r>
            <a:r>
              <a:rPr lang="en-US" dirty="0" smtClean="0"/>
              <a:t> (but strict memory models)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common source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919" l="3867" r="97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195" y="1569902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99" b="96552" l="0" r="965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788" y="1659783"/>
            <a:ext cx="552451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98" b="96552" l="3289" r="986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95" y="1979895"/>
            <a:ext cx="761738" cy="4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503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EDSLs</a:t>
            </a:r>
            <a:endParaRPr lang="en-US" dirty="0"/>
          </a:p>
          <a:p>
            <a:pPr lvl="1"/>
            <a:r>
              <a:rPr lang="en-US" dirty="0" smtClean="0"/>
              <a:t>Lava, Lambda-CCC, </a:t>
            </a:r>
            <a:r>
              <a:rPr lang="en-US" dirty="0" err="1" smtClean="0"/>
              <a:t>GenArrows</a:t>
            </a:r>
            <a:r>
              <a:rPr lang="en-US" dirty="0" smtClean="0"/>
              <a:t>, Clash, </a:t>
            </a:r>
            <a:r>
              <a:rPr lang="en-US" dirty="0" err="1" smtClean="0"/>
              <a:t>HardCaml</a:t>
            </a:r>
            <a:r>
              <a:rPr lang="en-US" dirty="0" smtClean="0"/>
              <a:t>, Chisel, …</a:t>
            </a:r>
            <a:endParaRPr lang="en-US" dirty="0"/>
          </a:p>
          <a:p>
            <a:r>
              <a:rPr lang="en-US" dirty="0" smtClean="0"/>
              <a:t>BSV (</a:t>
            </a:r>
            <a:r>
              <a:rPr lang="en-US" dirty="0" err="1" smtClean="0"/>
              <a:t>Bluespec</a:t>
            </a:r>
            <a:r>
              <a:rPr lang="en-US" dirty="0" smtClean="0"/>
              <a:t> System Verilog)</a:t>
            </a:r>
          </a:p>
          <a:p>
            <a:pPr lvl="1"/>
            <a:r>
              <a:rPr lang="en-US" dirty="0" smtClean="0"/>
              <a:t>not exactly common code</a:t>
            </a:r>
          </a:p>
          <a:p>
            <a:r>
              <a:rPr lang="en-US" dirty="0"/>
              <a:t>K</a:t>
            </a:r>
            <a:r>
              <a:rPr lang="en-US" dirty="0" smtClean="0"/>
              <a:t>iwi (starting from C#/F#)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currently being rewritten into </a:t>
            </a:r>
            <a:r>
              <a:rPr lang="en-US" dirty="0" err="1" smtClean="0"/>
              <a:t>HardCaml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Other proprietary solutions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Vivado</a:t>
            </a:r>
            <a:r>
              <a:rPr lang="en-US" dirty="0" smtClean="0"/>
              <a:t> HLS) are useful for prototypes but ultimately strongly-coupled to combinations of tool-chain and hardware target.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1919" l="3867" r="97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1" y="5511528"/>
            <a:ext cx="1589170" cy="86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450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70163" y="3581400"/>
            <a:ext cx="2547937" cy="1981200"/>
            <a:chOff x="1083" y="2400"/>
            <a:chExt cx="1605" cy="1248"/>
          </a:xfrm>
        </p:grpSpPr>
        <p:sp>
          <p:nvSpPr>
            <p:cNvPr id="14356" name="Rectangle 6"/>
            <p:cNvSpPr>
              <a:spLocks noChangeArrowheads="1"/>
            </p:cNvSpPr>
            <p:nvPr/>
          </p:nvSpPr>
          <p:spPr bwMode="auto">
            <a:xfrm>
              <a:off x="1083" y="2400"/>
              <a:ext cx="1605" cy="1248"/>
            </a:xfrm>
            <a:prstGeom prst="rect">
              <a:avLst/>
            </a:prstGeom>
            <a:solidFill>
              <a:srgbClr val="FA3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cs-CZ" sz="3200" b="1">
                <a:solidFill>
                  <a:srgbClr val="FA3D2E"/>
                </a:solidFill>
              </a:endParaRPr>
            </a:p>
          </p:txBody>
        </p:sp>
        <p:sp>
          <p:nvSpPr>
            <p:cNvPr id="14357" name="AutoShape 4"/>
            <p:cNvSpPr>
              <a:spLocks noChangeArrowheads="1"/>
            </p:cNvSpPr>
            <p:nvPr/>
          </p:nvSpPr>
          <p:spPr bwMode="auto">
            <a:xfrm>
              <a:off x="1344" y="2544"/>
              <a:ext cx="528" cy="62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A3D2E"/>
                  </a:solidFill>
                  <a:ea typeface="宋体" charset="0"/>
                  <a:cs typeface="宋体" charset="0"/>
                </a:rPr>
                <a:t>FPGA</a:t>
              </a:r>
            </a:p>
          </p:txBody>
        </p:sp>
        <p:sp>
          <p:nvSpPr>
            <p:cNvPr id="14358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384" cy="38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A3D2E"/>
                  </a:solidFill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14359" name="Line 6"/>
            <p:cNvSpPr>
              <a:spLocks noChangeShapeType="1"/>
            </p:cNvSpPr>
            <p:nvPr/>
          </p:nvSpPr>
          <p:spPr bwMode="auto">
            <a:xfrm flipV="1">
              <a:off x="1872" y="2544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7"/>
            <p:cNvSpPr>
              <a:spLocks noChangeShapeType="1"/>
            </p:cNvSpPr>
            <p:nvPr/>
          </p:nvSpPr>
          <p:spPr bwMode="auto">
            <a:xfrm>
              <a:off x="1872" y="2832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8"/>
            <p:cNvSpPr>
              <a:spLocks noChangeShapeType="1"/>
            </p:cNvSpPr>
            <p:nvPr/>
          </p:nvSpPr>
          <p:spPr bwMode="auto">
            <a:xfrm>
              <a:off x="1872" y="2976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9"/>
            <p:cNvSpPr>
              <a:spLocks noChangeShapeType="1"/>
            </p:cNvSpPr>
            <p:nvPr/>
          </p:nvSpPr>
          <p:spPr bwMode="auto">
            <a:xfrm>
              <a:off x="1872" y="3072"/>
              <a:ext cx="43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AutoShape 10"/>
            <p:cNvSpPr>
              <a:spLocks noChangeArrowheads="1"/>
            </p:cNvSpPr>
            <p:nvPr/>
          </p:nvSpPr>
          <p:spPr bwMode="auto">
            <a:xfrm>
              <a:off x="2304" y="2448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4" name="AutoShape 11"/>
            <p:cNvSpPr>
              <a:spLocks noChangeArrowheads="1"/>
            </p:cNvSpPr>
            <p:nvPr/>
          </p:nvSpPr>
          <p:spPr bwMode="auto">
            <a:xfrm>
              <a:off x="2304" y="2736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5" name="AutoShape 12"/>
            <p:cNvSpPr>
              <a:spLocks noChangeArrowheads="1"/>
            </p:cNvSpPr>
            <p:nvPr/>
          </p:nvSpPr>
          <p:spPr bwMode="auto">
            <a:xfrm>
              <a:off x="2304" y="3024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6" name="AutoShape 13"/>
            <p:cNvSpPr>
              <a:spLocks noChangeArrowheads="1"/>
            </p:cNvSpPr>
            <p:nvPr/>
          </p:nvSpPr>
          <p:spPr bwMode="auto">
            <a:xfrm>
              <a:off x="2304" y="3312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7" name="Line 14"/>
            <p:cNvSpPr>
              <a:spLocks noChangeShapeType="1"/>
            </p:cNvSpPr>
            <p:nvPr/>
          </p:nvSpPr>
          <p:spPr bwMode="auto">
            <a:xfrm flipH="1">
              <a:off x="1632" y="3120"/>
              <a:ext cx="0" cy="96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1" name="Rectangle 2"/>
          <p:cNvSpPr>
            <a:spLocks noChangeArrowheads="1"/>
          </p:cNvSpPr>
          <p:nvPr/>
        </p:nvSpPr>
        <p:spPr bwMode="auto">
          <a:xfrm>
            <a:off x="2298700" y="990600"/>
            <a:ext cx="3111500" cy="476567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cs-CZ" sz="3200" b="1">
              <a:solidFill>
                <a:srgbClr val="008000"/>
              </a:solidFill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570163" y="1219200"/>
            <a:ext cx="2590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cs-CZ" sz="3200" b="1">
              <a:solidFill>
                <a:srgbClr val="008000"/>
              </a:solidFill>
            </a:endParaRP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zh-CN" sz="3200" dirty="0" err="1" smtClean="0">
                <a:latin typeface="Arial" charset="0"/>
                <a:ea typeface="宋体" charset="0"/>
                <a:cs typeface="宋体" charset="0"/>
              </a:rPr>
              <a:t>NaaS</a:t>
            </a:r>
            <a:r>
              <a:rPr lang="en-US" altLang="zh-CN" sz="3200" dirty="0" smtClean="0">
                <a:latin typeface="Arial" charset="0"/>
                <a:ea typeface="宋体" charset="0"/>
                <a:cs typeface="宋体" charset="0"/>
              </a:rPr>
              <a:t> Box with NetFPGA</a:t>
            </a:r>
            <a:endParaRPr lang="en-US" altLang="zh-CN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341" name="Line 22"/>
          <p:cNvSpPr>
            <a:spLocks noChangeShapeType="1"/>
          </p:cNvSpPr>
          <p:nvPr/>
        </p:nvSpPr>
        <p:spPr bwMode="auto">
          <a:xfrm flipV="1">
            <a:off x="3365500" y="3200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19"/>
          <p:cNvSpPr>
            <a:spLocks noChangeShapeType="1"/>
          </p:cNvSpPr>
          <p:nvPr/>
        </p:nvSpPr>
        <p:spPr bwMode="auto">
          <a:xfrm>
            <a:off x="2755900" y="3200400"/>
            <a:ext cx="213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20"/>
          <p:cNvSpPr txBox="1">
            <a:spLocks noChangeArrowheads="1"/>
          </p:cNvSpPr>
          <p:nvPr/>
        </p:nvSpPr>
        <p:spPr bwMode="auto">
          <a:xfrm>
            <a:off x="3060700" y="2833688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rgbClr val="FFFFFF"/>
                </a:solidFill>
                <a:latin typeface="Times New Roman" charset="0"/>
                <a:ea typeface="宋体" charset="0"/>
                <a:cs typeface="宋体" charset="0"/>
              </a:rPr>
              <a:t>PCI-e</a:t>
            </a:r>
            <a:endParaRPr lang="en-US" altLang="zh-CN" sz="1800" b="1" dirty="0">
              <a:solidFill>
                <a:srgbClr val="FFFFFF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0197" name="AutoShape 21"/>
          <p:cNvSpPr>
            <a:spLocks noChangeArrowheads="1"/>
          </p:cNvSpPr>
          <p:nvPr/>
        </p:nvSpPr>
        <p:spPr bwMode="auto">
          <a:xfrm>
            <a:off x="2908300" y="1447800"/>
            <a:ext cx="762000" cy="838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rgbClr val="3333CC"/>
                </a:solidFill>
                <a:latin typeface="+mn-lt"/>
                <a:ea typeface="+mn-ea"/>
                <a:cs typeface="+mn-cs"/>
              </a:rPr>
              <a:t>CPU</a:t>
            </a:r>
          </a:p>
        </p:txBody>
      </p:sp>
      <p:sp>
        <p:nvSpPr>
          <p:cNvPr id="50198" name="AutoShape 22"/>
          <p:cNvSpPr>
            <a:spLocks noChangeArrowheads="1"/>
          </p:cNvSpPr>
          <p:nvPr/>
        </p:nvSpPr>
        <p:spPr bwMode="auto">
          <a:xfrm>
            <a:off x="4051300" y="1524000"/>
            <a:ext cx="609600" cy="609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>
                <a:solidFill>
                  <a:srgbClr val="3333CC"/>
                </a:solidFill>
                <a:latin typeface="+mn-lt"/>
                <a:ea typeface="+mn-ea"/>
                <a:cs typeface="+mn-cs"/>
              </a:rPr>
              <a:t>Memory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791200" y="936625"/>
            <a:ext cx="2895600" cy="2401888"/>
            <a:chOff x="3408" y="734"/>
            <a:chExt cx="1824" cy="1513"/>
          </a:xfrm>
        </p:grpSpPr>
        <p:pic>
          <p:nvPicPr>
            <p:cNvPr id="14352" name="Picture 2" descr="NetFPGA_system_tin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734"/>
              <a:ext cx="1824" cy="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3" name="Text Box 28"/>
            <p:cNvSpPr txBox="1">
              <a:spLocks noChangeArrowheads="1"/>
            </p:cNvSpPr>
            <p:nvPr/>
          </p:nvSpPr>
          <p:spPr bwMode="auto">
            <a:xfrm>
              <a:off x="3772" y="2016"/>
              <a:ext cx="1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PC with NetFPGA</a:t>
              </a:r>
            </a:p>
          </p:txBody>
        </p:sp>
      </p:grpSp>
      <p:sp>
        <p:nvSpPr>
          <p:cNvPr id="50205" name="Freeform 29"/>
          <p:cNvSpPr>
            <a:spLocks/>
          </p:cNvSpPr>
          <p:nvPr/>
        </p:nvSpPr>
        <p:spPr bwMode="auto">
          <a:xfrm>
            <a:off x="6019800" y="1717675"/>
            <a:ext cx="1219200" cy="1143000"/>
          </a:xfrm>
          <a:custGeom>
            <a:avLst/>
            <a:gdLst>
              <a:gd name="T0" fmla="*/ 0 w 768"/>
              <a:gd name="T1" fmla="*/ 0 h 576"/>
              <a:gd name="T2" fmla="*/ 2147483647 w 768"/>
              <a:gd name="T3" fmla="*/ 2147483647 h 576"/>
              <a:gd name="T4" fmla="*/ 2147483647 w 768"/>
              <a:gd name="T5" fmla="*/ 2147483647 h 576"/>
              <a:gd name="T6" fmla="*/ 0 w 768"/>
              <a:gd name="T7" fmla="*/ 2147483647 h 576"/>
              <a:gd name="T8" fmla="*/ 0 w 768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576"/>
              <a:gd name="T17" fmla="*/ 768 w 76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576">
                <a:moveTo>
                  <a:pt x="0" y="0"/>
                </a:moveTo>
                <a:lnTo>
                  <a:pt x="768" y="144"/>
                </a:lnTo>
                <a:lnTo>
                  <a:pt x="768" y="576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Box 29"/>
          <p:cNvSpPr txBox="1">
            <a:spLocks noChangeArrowheads="1"/>
          </p:cNvSpPr>
          <p:nvPr/>
        </p:nvSpPr>
        <p:spPr bwMode="auto">
          <a:xfrm>
            <a:off x="228600" y="1295400"/>
            <a:ext cx="2129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b="1" i="1" dirty="0" err="1" smtClean="0">
                <a:solidFill>
                  <a:srgbClr val="3333CC"/>
                </a:solidFill>
                <a:ea typeface="宋体" charset="0"/>
                <a:cs typeface="宋体" charset="0"/>
              </a:rPr>
              <a:t>NaaS</a:t>
            </a:r>
            <a:r>
              <a:rPr lang="en-US" altLang="zh-CN" b="1" i="1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 Box</a:t>
            </a:r>
            <a:endParaRPr lang="en-US" altLang="zh-CN" b="1" dirty="0">
              <a:solidFill>
                <a:srgbClr val="3333CC"/>
              </a:solidFill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  <a:t>running on a </a:t>
            </a:r>
            <a:b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</a:br>
            <a: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  <a:t>standard PC </a:t>
            </a:r>
            <a:b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</a:br>
            <a:endParaRPr lang="en-US" altLang="zh-CN" b="1" dirty="0">
              <a:solidFill>
                <a:srgbClr val="3333CC"/>
              </a:solidFill>
              <a:ea typeface="宋体" charset="0"/>
              <a:cs typeface="宋体" charset="0"/>
            </a:endParaRPr>
          </a:p>
        </p:txBody>
      </p: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152400" y="3505200"/>
            <a:ext cx="19806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A hardware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accelerator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built with Field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Programmable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Gate Array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driving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10GbE</a:t>
            </a: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network links </a:t>
            </a:r>
          </a:p>
        </p:txBody>
      </p:sp>
      <p:sp>
        <p:nvSpPr>
          <p:cNvPr id="14351" name="TextBox 31"/>
          <p:cNvSpPr txBox="1">
            <a:spLocks noChangeArrowheads="1"/>
          </p:cNvSpPr>
          <p:nvPr/>
        </p:nvSpPr>
        <p:spPr bwMode="auto">
          <a:xfrm>
            <a:off x="-314325" y="1463675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3200" b="1">
              <a:solidFill>
                <a:srgbClr val="008000"/>
              </a:solidFill>
            </a:endParaRPr>
          </a:p>
        </p:txBody>
      </p:sp>
      <p:pic>
        <p:nvPicPr>
          <p:cNvPr id="33" name="Content Placeholder 3" descr="NetFPGA-SUME-obl-200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>
            <a:fillRect/>
          </a:stretch>
        </p:blipFill>
        <p:spPr>
          <a:xfrm>
            <a:off x="5931695" y="3848924"/>
            <a:ext cx="2510067" cy="16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1" grpId="0" animBg="1"/>
      <p:bldP spid="502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 of the moment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52513"/>
            <a:ext cx="9144000" cy="5256212"/>
          </a:xfrm>
        </p:spPr>
        <p:txBody>
          <a:bodyPr/>
          <a:lstStyle/>
          <a:p>
            <a:r>
              <a:rPr lang="en-GB" sz="2800" dirty="0" smtClean="0"/>
              <a:t>Alongside developing the </a:t>
            </a:r>
            <a:r>
              <a:rPr lang="en-GB" sz="2800" dirty="0" err="1" smtClean="0"/>
              <a:t>NaaS</a:t>
            </a:r>
            <a:r>
              <a:rPr lang="en-GB" sz="2800" dirty="0" smtClean="0"/>
              <a:t> Box prototype and its programming model</a:t>
            </a:r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We are developing:</a:t>
            </a:r>
          </a:p>
          <a:p>
            <a:r>
              <a:rPr lang="en-GB" sz="2800" dirty="0" smtClean="0"/>
              <a:t>1. DMA with SR-IOV support</a:t>
            </a:r>
            <a:endParaRPr lang="en-GB" sz="2800" dirty="0"/>
          </a:p>
          <a:p>
            <a:r>
              <a:rPr lang="en-GB" sz="2800" dirty="0"/>
              <a:t>2. Evaluation for session/endpoints in </a:t>
            </a:r>
            <a:r>
              <a:rPr lang="en-GB" sz="2800" dirty="0" smtClean="0"/>
              <a:t>hardware</a:t>
            </a:r>
          </a:p>
          <a:p>
            <a:r>
              <a:rPr lang="en-GB" sz="2800" dirty="0" smtClean="0"/>
              <a:t>3. Virtualised channel support for programmable logic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5205" y="6356350"/>
            <a:ext cx="661595" cy="365125"/>
          </a:xfrm>
          <a:prstGeom prst="rect">
            <a:avLst/>
          </a:prstGeom>
        </p:spPr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11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DMA </a:t>
            </a:r>
            <a:r>
              <a:rPr lang="en-GB" dirty="0"/>
              <a:t>with </a:t>
            </a:r>
            <a:r>
              <a:rPr lang="en-GB" dirty="0" smtClean="0"/>
              <a:t>SR-IOV support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8313" y="1052513"/>
            <a:ext cx="8501516" cy="5256212"/>
          </a:xfrm>
        </p:spPr>
        <p:txBody>
          <a:bodyPr/>
          <a:lstStyle/>
          <a:p>
            <a:r>
              <a:rPr lang="en-US" dirty="0" smtClean="0"/>
              <a:t>High-performance DMA is highly needed for </a:t>
            </a:r>
            <a:r>
              <a:rPr lang="en-US" dirty="0" smtClean="0">
                <a:solidFill>
                  <a:srgbClr val="FF8000"/>
                </a:solidFill>
              </a:rPr>
              <a:t>effective interaction </a:t>
            </a:r>
            <a:r>
              <a:rPr lang="en-US" dirty="0" smtClean="0"/>
              <a:t>between host and FPGA</a:t>
            </a:r>
            <a:endParaRPr lang="en-US" dirty="0" smtClean="0">
              <a:solidFill>
                <a:srgbClr val="FF8000"/>
              </a:solidFill>
            </a:endParaRPr>
          </a:p>
          <a:p>
            <a:r>
              <a:rPr lang="en-US" dirty="0" smtClean="0"/>
              <a:t>Problem: </a:t>
            </a:r>
            <a:r>
              <a:rPr lang="en-US" dirty="0"/>
              <a:t>Open cores for </a:t>
            </a:r>
            <a:r>
              <a:rPr lang="en-US" dirty="0" smtClean="0"/>
              <a:t>PCI-e / DMA </a:t>
            </a:r>
            <a:r>
              <a:rPr lang="en-US" dirty="0"/>
              <a:t>is rare </a:t>
            </a:r>
            <a:r>
              <a:rPr lang="en-US" dirty="0" smtClean="0"/>
              <a:t>– it is hard </a:t>
            </a:r>
            <a:r>
              <a:rPr lang="en-US" dirty="0"/>
              <a:t>to implement high-performance DMA </a:t>
            </a:r>
          </a:p>
          <a:p>
            <a:pPr lvl="1"/>
            <a:r>
              <a:rPr lang="en-US" dirty="0" smtClean="0"/>
              <a:t>Open DMA core are needed for extensibility and community contributions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gen3 on x8 lanes supports up to 64Gbps, requiring careful HW design</a:t>
            </a:r>
            <a:endParaRPr lang="en-US" dirty="0"/>
          </a:p>
          <a:p>
            <a:r>
              <a:rPr lang="en-US" dirty="0"/>
              <a:t>Our approach: </a:t>
            </a:r>
            <a:r>
              <a:rPr lang="en-US" dirty="0" smtClean="0"/>
              <a:t>Writing open-sourced DMA &amp; device driver</a:t>
            </a:r>
            <a:endParaRPr lang="en-US" dirty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Full-line rate DMA w/ driver has been developed on </a:t>
            </a:r>
            <a:r>
              <a:rPr lang="en-US" dirty="0" err="1" smtClean="0"/>
              <a:t>NetFPGA</a:t>
            </a:r>
            <a:r>
              <a:rPr lang="en-US" dirty="0" smtClean="0"/>
              <a:t> 10G (gen1)</a:t>
            </a:r>
          </a:p>
          <a:p>
            <a:pPr lvl="1"/>
            <a:r>
              <a:rPr lang="en-US" dirty="0" smtClean="0"/>
              <a:t>Kernel bypassing is supported for high-performance packet processing</a:t>
            </a:r>
          </a:p>
          <a:p>
            <a:pPr lvl="1"/>
            <a:r>
              <a:rPr lang="en-US" dirty="0" smtClean="0"/>
              <a:t>DMA can be used not only for Ethernet, but also for general communication</a:t>
            </a:r>
          </a:p>
          <a:p>
            <a:pPr lvl="2"/>
            <a:r>
              <a:rPr lang="en-US" dirty="0" smtClean="0"/>
              <a:t>Any data can be delivered between host and FPGA</a:t>
            </a:r>
          </a:p>
          <a:p>
            <a:pPr lvl="1"/>
            <a:r>
              <a:rPr lang="en-US" dirty="0" smtClean="0"/>
              <a:t>Ongoing work</a:t>
            </a:r>
          </a:p>
          <a:p>
            <a:pPr lvl="2"/>
            <a:r>
              <a:rPr lang="en-US" dirty="0" smtClean="0"/>
              <a:t>Supporting </a:t>
            </a:r>
            <a:r>
              <a:rPr lang="en-US" dirty="0" err="1" smtClean="0"/>
              <a:t>PCIe</a:t>
            </a:r>
            <a:r>
              <a:rPr lang="en-US" dirty="0" smtClean="0"/>
              <a:t> gen3 and SR-IOV on the new generation of </a:t>
            </a:r>
            <a:r>
              <a:rPr lang="en-US" dirty="0" err="1" smtClean="0"/>
              <a:t>NetFPGA</a:t>
            </a:r>
            <a:r>
              <a:rPr lang="en-US" dirty="0" smtClean="0"/>
              <a:t> (SUME)</a:t>
            </a:r>
          </a:p>
        </p:txBody>
      </p:sp>
    </p:spTree>
    <p:extLst>
      <p:ext uri="{BB962C8B-B14F-4D97-AF65-F5344CB8AC3E}">
        <p14:creationId xmlns:p14="http://schemas.microsoft.com/office/powerpoint/2010/main" val="2176880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for session/endpoints in hardware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39838"/>
            <a:ext cx="84582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451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Any hardware needs to be </a:t>
            </a:r>
            <a:r>
              <a:rPr lang="en-US" dirty="0" smtClean="0">
                <a:solidFill>
                  <a:srgbClr val="FF8000"/>
                </a:solidFill>
              </a:rPr>
              <a:t>shared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9A61C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isolated </a:t>
            </a:r>
            <a:r>
              <a:rPr lang="en-US" dirty="0" smtClean="0"/>
              <a:t>among independent entities (e.g., tenants)</a:t>
            </a:r>
          </a:p>
          <a:p>
            <a:r>
              <a:rPr lang="en-US" dirty="0" smtClean="0"/>
              <a:t>Challenge: Sharing FPGA is hard</a:t>
            </a:r>
            <a:endParaRPr lang="en-US" dirty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Reprogramming is not fast nor effective </a:t>
            </a:r>
            <a:r>
              <a:rPr lang="en-US" dirty="0" smtClean="0">
                <a:sym typeface="Wingdings" panose="05000000000000000000" pitchFamily="2" charset="2"/>
              </a:rPr>
              <a:t> Bad time-sharing</a:t>
            </a:r>
            <a:endParaRPr lang="en-US" dirty="0" smtClean="0"/>
          </a:p>
          <a:p>
            <a:pPr lvl="1"/>
            <a:r>
              <a:rPr lang="en-US" dirty="0" smtClean="0"/>
              <a:t>Quantifying HW space for an implementation is hard </a:t>
            </a:r>
            <a:r>
              <a:rPr lang="en-US" dirty="0" smtClean="0">
                <a:sym typeface="Wingdings" panose="05000000000000000000" pitchFamily="2" charset="2"/>
              </a:rPr>
              <a:t> Bad space-sharing and fair-sharing</a:t>
            </a:r>
            <a:endParaRPr lang="en-US" dirty="0" smtClean="0"/>
          </a:p>
          <a:p>
            <a:r>
              <a:rPr lang="en-US" dirty="0" smtClean="0"/>
              <a:t>Our approach: Single Root Session Endpoint Virtualization</a:t>
            </a:r>
            <a:endParaRPr lang="en-US" dirty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Offering of standard logic blocks (e.g., HTTP/TCP endpoint)</a:t>
            </a:r>
          </a:p>
          <a:p>
            <a:pPr lvl="1"/>
            <a:r>
              <a:rPr lang="en-US" dirty="0" smtClean="0"/>
              <a:t>Akin to SR-IOV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807031" y="5758545"/>
            <a:ext cx="5910941" cy="947743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FPGA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80660" y="6177986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93576" y="6052459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3. </a:t>
            </a:r>
            <a:r>
              <a:rPr lang="en-GB" sz="2800" dirty="0"/>
              <a:t>Virtualised channel support for programmable </a:t>
            </a:r>
            <a:r>
              <a:rPr lang="en-GB" sz="2800" dirty="0" smtClean="0"/>
              <a:t>logic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2906491" y="5932718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19406" y="5826410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HTTP/TCP endpoint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93817" y="6041574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06732" y="5935266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HTTP/TCP endpoint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50478" y="6052459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3393" y="5946151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DNS/</a:t>
            </a:r>
            <a:r>
              <a:rPr lang="en-GB" sz="1300" b="1" dirty="0" err="1" smtClean="0">
                <a:solidFill>
                  <a:schemeClr val="tx1"/>
                </a:solidFill>
              </a:rPr>
              <a:t>UDPendpoint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07031" y="4509150"/>
            <a:ext cx="1273629" cy="78130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Control VM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54836" y="4503892"/>
            <a:ext cx="1349833" cy="78656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VM1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07030" y="5355774"/>
            <a:ext cx="5910941" cy="33235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Hypervisor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00612" y="4487215"/>
            <a:ext cx="1349833" cy="78656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VM2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46382" y="4487215"/>
            <a:ext cx="1349833" cy="78656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VM3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2819406" y="5192485"/>
            <a:ext cx="435430" cy="740233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4212774" y="5241126"/>
            <a:ext cx="348346" cy="10373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4506732" y="5192485"/>
            <a:ext cx="315652" cy="8490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10" idx="3"/>
          </p:cNvCxnSpPr>
          <p:nvPr/>
        </p:nvCxnSpPr>
        <p:spPr bwMode="auto">
          <a:xfrm flipH="1">
            <a:off x="5725931" y="5192485"/>
            <a:ext cx="386428" cy="108602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6096048" y="5184151"/>
            <a:ext cx="250335" cy="7511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7282592" y="5208470"/>
            <a:ext cx="386434" cy="96373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915888" y="4840899"/>
            <a:ext cx="1055914" cy="386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1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</a:rPr>
              <a:t>Control plane</a:t>
            </a:r>
          </a:p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b="1" dirty="0" smtClean="0"/>
              <a:t>driver</a:t>
            </a:r>
            <a:endParaRPr kumimoji="0" lang="en-GB" sz="900" b="1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55300" y="4734867"/>
            <a:ext cx="178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/>
              <a:t>Allocation of requested</a:t>
            </a:r>
          </a:p>
          <a:p>
            <a:pPr algn="r"/>
            <a:r>
              <a:rPr lang="en-GB" sz="1200" dirty="0" smtClean="0"/>
              <a:t>endpoints to each VM</a:t>
            </a:r>
          </a:p>
          <a:p>
            <a:pPr algn="r"/>
            <a:r>
              <a:rPr lang="en-GB" sz="1200" dirty="0" smtClean="0"/>
              <a:t>based on sharing policy</a:t>
            </a:r>
            <a:endParaRPr lang="en-GB" sz="12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1654631" y="5034296"/>
            <a:ext cx="26125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741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70163" y="3581400"/>
            <a:ext cx="2547937" cy="1981200"/>
            <a:chOff x="1083" y="2400"/>
            <a:chExt cx="1605" cy="1248"/>
          </a:xfrm>
        </p:grpSpPr>
        <p:sp>
          <p:nvSpPr>
            <p:cNvPr id="14356" name="Rectangle 6"/>
            <p:cNvSpPr>
              <a:spLocks noChangeArrowheads="1"/>
            </p:cNvSpPr>
            <p:nvPr/>
          </p:nvSpPr>
          <p:spPr bwMode="auto">
            <a:xfrm>
              <a:off x="1083" y="2400"/>
              <a:ext cx="1605" cy="1248"/>
            </a:xfrm>
            <a:prstGeom prst="rect">
              <a:avLst/>
            </a:prstGeom>
            <a:solidFill>
              <a:srgbClr val="FA3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cs-CZ" sz="3200" b="1">
                <a:solidFill>
                  <a:srgbClr val="FA3D2E"/>
                </a:solidFill>
              </a:endParaRPr>
            </a:p>
          </p:txBody>
        </p:sp>
        <p:sp>
          <p:nvSpPr>
            <p:cNvPr id="14357" name="AutoShape 4"/>
            <p:cNvSpPr>
              <a:spLocks noChangeArrowheads="1"/>
            </p:cNvSpPr>
            <p:nvPr/>
          </p:nvSpPr>
          <p:spPr bwMode="auto">
            <a:xfrm>
              <a:off x="1344" y="2544"/>
              <a:ext cx="528" cy="62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A3D2E"/>
                  </a:solidFill>
                  <a:ea typeface="宋体" charset="0"/>
                  <a:cs typeface="宋体" charset="0"/>
                </a:rPr>
                <a:t>FPGA</a:t>
              </a:r>
            </a:p>
          </p:txBody>
        </p:sp>
        <p:sp>
          <p:nvSpPr>
            <p:cNvPr id="14358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384" cy="38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A3D2E"/>
                  </a:solidFill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14359" name="Line 6"/>
            <p:cNvSpPr>
              <a:spLocks noChangeShapeType="1"/>
            </p:cNvSpPr>
            <p:nvPr/>
          </p:nvSpPr>
          <p:spPr bwMode="auto">
            <a:xfrm flipV="1">
              <a:off x="1872" y="2544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7"/>
            <p:cNvSpPr>
              <a:spLocks noChangeShapeType="1"/>
            </p:cNvSpPr>
            <p:nvPr/>
          </p:nvSpPr>
          <p:spPr bwMode="auto">
            <a:xfrm>
              <a:off x="1872" y="2832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8"/>
            <p:cNvSpPr>
              <a:spLocks noChangeShapeType="1"/>
            </p:cNvSpPr>
            <p:nvPr/>
          </p:nvSpPr>
          <p:spPr bwMode="auto">
            <a:xfrm>
              <a:off x="1872" y="2976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9"/>
            <p:cNvSpPr>
              <a:spLocks noChangeShapeType="1"/>
            </p:cNvSpPr>
            <p:nvPr/>
          </p:nvSpPr>
          <p:spPr bwMode="auto">
            <a:xfrm>
              <a:off x="1872" y="3072"/>
              <a:ext cx="43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AutoShape 10"/>
            <p:cNvSpPr>
              <a:spLocks noChangeArrowheads="1"/>
            </p:cNvSpPr>
            <p:nvPr/>
          </p:nvSpPr>
          <p:spPr bwMode="auto">
            <a:xfrm>
              <a:off x="2304" y="2448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4" name="AutoShape 11"/>
            <p:cNvSpPr>
              <a:spLocks noChangeArrowheads="1"/>
            </p:cNvSpPr>
            <p:nvPr/>
          </p:nvSpPr>
          <p:spPr bwMode="auto">
            <a:xfrm>
              <a:off x="2304" y="2736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5" name="AutoShape 12"/>
            <p:cNvSpPr>
              <a:spLocks noChangeArrowheads="1"/>
            </p:cNvSpPr>
            <p:nvPr/>
          </p:nvSpPr>
          <p:spPr bwMode="auto">
            <a:xfrm>
              <a:off x="2304" y="3024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6" name="AutoShape 13"/>
            <p:cNvSpPr>
              <a:spLocks noChangeArrowheads="1"/>
            </p:cNvSpPr>
            <p:nvPr/>
          </p:nvSpPr>
          <p:spPr bwMode="auto">
            <a:xfrm>
              <a:off x="2304" y="3312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7" name="Line 14"/>
            <p:cNvSpPr>
              <a:spLocks noChangeShapeType="1"/>
            </p:cNvSpPr>
            <p:nvPr/>
          </p:nvSpPr>
          <p:spPr bwMode="auto">
            <a:xfrm flipH="1">
              <a:off x="1632" y="3120"/>
              <a:ext cx="0" cy="96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1" name="Rectangle 2"/>
          <p:cNvSpPr>
            <a:spLocks noChangeArrowheads="1"/>
          </p:cNvSpPr>
          <p:nvPr/>
        </p:nvSpPr>
        <p:spPr bwMode="auto">
          <a:xfrm>
            <a:off x="2298700" y="990600"/>
            <a:ext cx="3111500" cy="476567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cs-CZ" sz="3200" b="1">
              <a:solidFill>
                <a:srgbClr val="008000"/>
              </a:solidFill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570163" y="1219200"/>
            <a:ext cx="2590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cs-CZ" sz="3200" b="1">
              <a:solidFill>
                <a:srgbClr val="008000"/>
              </a:solidFill>
            </a:endParaRP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zh-CN" sz="3200" dirty="0" err="1" smtClean="0">
                <a:latin typeface="Arial" charset="0"/>
                <a:ea typeface="宋体" charset="0"/>
                <a:cs typeface="宋体" charset="0"/>
              </a:rPr>
              <a:t>NaaS</a:t>
            </a:r>
            <a:r>
              <a:rPr lang="en-US" altLang="zh-CN" sz="3200" dirty="0" smtClean="0">
                <a:latin typeface="Arial" charset="0"/>
                <a:ea typeface="宋体" charset="0"/>
                <a:cs typeface="宋体" charset="0"/>
              </a:rPr>
              <a:t> Box with NetFPGA</a:t>
            </a:r>
            <a:endParaRPr lang="en-US" altLang="zh-CN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341" name="Line 22"/>
          <p:cNvSpPr>
            <a:spLocks noChangeShapeType="1"/>
          </p:cNvSpPr>
          <p:nvPr/>
        </p:nvSpPr>
        <p:spPr bwMode="auto">
          <a:xfrm flipV="1">
            <a:off x="3365500" y="3200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19"/>
          <p:cNvSpPr>
            <a:spLocks noChangeShapeType="1"/>
          </p:cNvSpPr>
          <p:nvPr/>
        </p:nvSpPr>
        <p:spPr bwMode="auto">
          <a:xfrm>
            <a:off x="2755900" y="3200400"/>
            <a:ext cx="213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20"/>
          <p:cNvSpPr txBox="1">
            <a:spLocks noChangeArrowheads="1"/>
          </p:cNvSpPr>
          <p:nvPr/>
        </p:nvSpPr>
        <p:spPr bwMode="auto">
          <a:xfrm>
            <a:off x="3060700" y="2833688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rgbClr val="FFFFFF"/>
                </a:solidFill>
                <a:latin typeface="Times New Roman" charset="0"/>
                <a:ea typeface="宋体" charset="0"/>
                <a:cs typeface="宋体" charset="0"/>
              </a:rPr>
              <a:t>PCI-e</a:t>
            </a:r>
            <a:endParaRPr lang="en-US" altLang="zh-CN" sz="1800" b="1" dirty="0">
              <a:solidFill>
                <a:srgbClr val="FFFFFF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0197" name="AutoShape 21"/>
          <p:cNvSpPr>
            <a:spLocks noChangeArrowheads="1"/>
          </p:cNvSpPr>
          <p:nvPr/>
        </p:nvSpPr>
        <p:spPr bwMode="auto">
          <a:xfrm>
            <a:off x="2908300" y="1447800"/>
            <a:ext cx="762000" cy="838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rgbClr val="3333CC"/>
                </a:solidFill>
                <a:latin typeface="+mn-lt"/>
                <a:ea typeface="+mn-ea"/>
                <a:cs typeface="+mn-cs"/>
              </a:rPr>
              <a:t>CPU</a:t>
            </a:r>
          </a:p>
        </p:txBody>
      </p:sp>
      <p:sp>
        <p:nvSpPr>
          <p:cNvPr id="50198" name="AutoShape 22"/>
          <p:cNvSpPr>
            <a:spLocks noChangeArrowheads="1"/>
          </p:cNvSpPr>
          <p:nvPr/>
        </p:nvSpPr>
        <p:spPr bwMode="auto">
          <a:xfrm>
            <a:off x="4051300" y="1524000"/>
            <a:ext cx="609600" cy="609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>
                <a:solidFill>
                  <a:srgbClr val="3333CC"/>
                </a:solidFill>
                <a:latin typeface="+mn-lt"/>
                <a:ea typeface="+mn-ea"/>
                <a:cs typeface="+mn-cs"/>
              </a:rPr>
              <a:t>Memory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791200" y="936625"/>
            <a:ext cx="2895600" cy="2401888"/>
            <a:chOff x="3408" y="734"/>
            <a:chExt cx="1824" cy="1513"/>
          </a:xfrm>
        </p:grpSpPr>
        <p:pic>
          <p:nvPicPr>
            <p:cNvPr id="14352" name="Picture 2" descr="NetFPGA_system_tin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734"/>
              <a:ext cx="1824" cy="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3" name="Text Box 28"/>
            <p:cNvSpPr txBox="1">
              <a:spLocks noChangeArrowheads="1"/>
            </p:cNvSpPr>
            <p:nvPr/>
          </p:nvSpPr>
          <p:spPr bwMode="auto">
            <a:xfrm>
              <a:off x="3772" y="2016"/>
              <a:ext cx="1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PC with NetFPGA</a:t>
              </a:r>
            </a:p>
          </p:txBody>
        </p:sp>
      </p:grpSp>
      <p:sp>
        <p:nvSpPr>
          <p:cNvPr id="50205" name="Freeform 29"/>
          <p:cNvSpPr>
            <a:spLocks/>
          </p:cNvSpPr>
          <p:nvPr/>
        </p:nvSpPr>
        <p:spPr bwMode="auto">
          <a:xfrm>
            <a:off x="6019800" y="1717675"/>
            <a:ext cx="1219200" cy="1143000"/>
          </a:xfrm>
          <a:custGeom>
            <a:avLst/>
            <a:gdLst>
              <a:gd name="T0" fmla="*/ 0 w 768"/>
              <a:gd name="T1" fmla="*/ 0 h 576"/>
              <a:gd name="T2" fmla="*/ 2147483647 w 768"/>
              <a:gd name="T3" fmla="*/ 2147483647 h 576"/>
              <a:gd name="T4" fmla="*/ 2147483647 w 768"/>
              <a:gd name="T5" fmla="*/ 2147483647 h 576"/>
              <a:gd name="T6" fmla="*/ 0 w 768"/>
              <a:gd name="T7" fmla="*/ 2147483647 h 576"/>
              <a:gd name="T8" fmla="*/ 0 w 768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576"/>
              <a:gd name="T17" fmla="*/ 768 w 76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576">
                <a:moveTo>
                  <a:pt x="0" y="0"/>
                </a:moveTo>
                <a:lnTo>
                  <a:pt x="768" y="144"/>
                </a:lnTo>
                <a:lnTo>
                  <a:pt x="768" y="576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Box 29"/>
          <p:cNvSpPr txBox="1">
            <a:spLocks noChangeArrowheads="1"/>
          </p:cNvSpPr>
          <p:nvPr/>
        </p:nvSpPr>
        <p:spPr bwMode="auto">
          <a:xfrm>
            <a:off x="228600" y="1295400"/>
            <a:ext cx="2129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b="1" i="1" dirty="0" err="1" smtClean="0">
                <a:solidFill>
                  <a:srgbClr val="3333CC"/>
                </a:solidFill>
                <a:ea typeface="宋体" charset="0"/>
                <a:cs typeface="宋体" charset="0"/>
              </a:rPr>
              <a:t>NaaS</a:t>
            </a:r>
            <a:r>
              <a:rPr lang="en-US" altLang="zh-CN" b="1" i="1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 Box</a:t>
            </a:r>
            <a:endParaRPr lang="en-US" altLang="zh-CN" b="1" dirty="0">
              <a:solidFill>
                <a:srgbClr val="3333CC"/>
              </a:solidFill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  <a:t>running on a </a:t>
            </a:r>
            <a:b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</a:br>
            <a: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  <a:t>standard PC </a:t>
            </a:r>
            <a:b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</a:br>
            <a:endParaRPr lang="en-US" altLang="zh-CN" b="1" dirty="0">
              <a:solidFill>
                <a:srgbClr val="3333CC"/>
              </a:solidFill>
              <a:ea typeface="宋体" charset="0"/>
              <a:cs typeface="宋体" charset="0"/>
            </a:endParaRPr>
          </a:p>
        </p:txBody>
      </p: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152400" y="3505200"/>
            <a:ext cx="19806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A hardware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accelerator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built with Field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Programmable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Gate Array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driving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10GbE</a:t>
            </a: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network links </a:t>
            </a:r>
          </a:p>
        </p:txBody>
      </p:sp>
      <p:sp>
        <p:nvSpPr>
          <p:cNvPr id="14351" name="TextBox 31"/>
          <p:cNvSpPr txBox="1">
            <a:spLocks noChangeArrowheads="1"/>
          </p:cNvSpPr>
          <p:nvPr/>
        </p:nvSpPr>
        <p:spPr bwMode="auto">
          <a:xfrm>
            <a:off x="-314325" y="1463675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3200" b="1">
              <a:solidFill>
                <a:srgbClr val="008000"/>
              </a:solidFill>
            </a:endParaRPr>
          </a:p>
        </p:txBody>
      </p:sp>
      <p:pic>
        <p:nvPicPr>
          <p:cNvPr id="33" name="Content Placeholder 3" descr="NetFPGA-SUME-obl-200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>
            <a:fillRect/>
          </a:stretch>
        </p:blipFill>
        <p:spPr>
          <a:xfrm>
            <a:off x="5931695" y="3848924"/>
            <a:ext cx="2510067" cy="16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9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1" grpId="0" animBg="1"/>
      <p:bldP spid="502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NetFPGA SUME the real deal</a:t>
            </a:r>
            <a:endParaRPr lang="en-US" dirty="0"/>
          </a:p>
        </p:txBody>
      </p:sp>
      <p:pic>
        <p:nvPicPr>
          <p:cNvPr id="4" name="Content Placeholder 3" descr="NetFPGA-SUME-obl-20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3737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5205" y="6356350"/>
            <a:ext cx="661595" cy="365125"/>
          </a:xfrm>
          <a:prstGeom prst="rect">
            <a:avLst/>
          </a:prstGeom>
        </p:spPr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 descr="https://d3ui957tjb5bqd.cloudfront.net/images/screenshots/products/4/43/43461/transportation-colour-icons-o.jpg?13813992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82860"/>
            <a:ext cx="8252309" cy="558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6309320"/>
            <a:ext cx="23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© creativemarket.com</a:t>
            </a:r>
          </a:p>
        </p:txBody>
      </p:sp>
    </p:spTree>
    <p:extLst>
      <p:ext uri="{BB962C8B-B14F-4D97-AF65-F5344CB8AC3E}">
        <p14:creationId xmlns:p14="http://schemas.microsoft.com/office/powerpoint/2010/main" val="64781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NetFPGA SUME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this project is not NetFPGA there is a certain amount of fate-sharing for this part of the project:</a:t>
            </a:r>
          </a:p>
          <a:p>
            <a:pPr lvl="1"/>
            <a:r>
              <a:rPr lang="en-US" dirty="0" smtClean="0"/>
              <a:t>Board bring-up (still some manufacturing issues)</a:t>
            </a:r>
          </a:p>
          <a:p>
            <a:pPr lvl="2"/>
            <a:r>
              <a:rPr lang="en-US" dirty="0" smtClean="0"/>
              <a:t>Cambridge NetFPGA team + </a:t>
            </a:r>
            <a:r>
              <a:rPr lang="en-US" dirty="0" err="1" smtClean="0"/>
              <a:t>Digilent</a:t>
            </a:r>
            <a:r>
              <a:rPr lang="en-US" dirty="0" smtClean="0"/>
              <a:t> Manufacturers</a:t>
            </a:r>
          </a:p>
          <a:p>
            <a:pPr lvl="1"/>
            <a:r>
              <a:rPr lang="en-US" dirty="0" smtClean="0"/>
              <a:t>Tonnage of software to port</a:t>
            </a:r>
          </a:p>
          <a:p>
            <a:pPr lvl="2"/>
            <a:r>
              <a:rPr lang="en-US" dirty="0" smtClean="0"/>
              <a:t>many people mostly at Cambridge.</a:t>
            </a:r>
          </a:p>
          <a:p>
            <a:pPr lvl="1"/>
            <a:r>
              <a:rPr lang="en-US" dirty="0" smtClean="0"/>
              <a:t>Tool chain (</a:t>
            </a:r>
            <a:r>
              <a:rPr lang="en-US" dirty="0" err="1" smtClean="0"/>
              <a:t>Vivado</a:t>
            </a:r>
            <a:r>
              <a:rPr lang="en-US" dirty="0" smtClean="0"/>
              <a:t> in particular) to shake out</a:t>
            </a:r>
          </a:p>
          <a:p>
            <a:pPr lvl="2"/>
            <a:r>
              <a:rPr lang="en-US" dirty="0" smtClean="0"/>
              <a:t>Xilinx</a:t>
            </a:r>
          </a:p>
          <a:p>
            <a:pPr lvl="1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Board is now available for purchase!</a:t>
            </a:r>
          </a:p>
          <a:p>
            <a:pPr marL="0" indent="0" algn="ctr">
              <a:buNone/>
            </a:pPr>
            <a:r>
              <a:rPr lang="en-US" dirty="0" smtClean="0"/>
              <a:t>(Perfect Christmas </a:t>
            </a:r>
            <a:r>
              <a:rPr lang="en-US" i="1" dirty="0" smtClean="0"/>
              <a:t>stocking stuffer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57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r>
              <a:rPr lang="en-US" dirty="0" smtClean="0"/>
              <a:t>Next milestones</a:t>
            </a:r>
            <a:endParaRPr lang="en-US" dirty="0"/>
          </a:p>
          <a:p>
            <a:pPr lvl="1"/>
            <a:r>
              <a:rPr lang="en-US" dirty="0" smtClean="0"/>
              <a:t>DMA engine for </a:t>
            </a:r>
            <a:r>
              <a:rPr lang="en-US" dirty="0" err="1" smtClean="0"/>
              <a:t>NetFPGA</a:t>
            </a:r>
            <a:endParaRPr lang="en-US" dirty="0" smtClean="0"/>
          </a:p>
          <a:p>
            <a:pPr lvl="1"/>
            <a:r>
              <a:rPr lang="en-US" dirty="0" smtClean="0"/>
              <a:t>TCP endpoint in HLS</a:t>
            </a:r>
          </a:p>
          <a:p>
            <a:pPr lvl="1"/>
            <a:r>
              <a:rPr lang="en-US" dirty="0" smtClean="0"/>
              <a:t>TCP endpoint in </a:t>
            </a:r>
            <a:r>
              <a:rPr lang="en-US" dirty="0"/>
              <a:t>E</a:t>
            </a:r>
            <a:r>
              <a:rPr lang="en-US" dirty="0" smtClean="0"/>
              <a:t>DSL</a:t>
            </a:r>
          </a:p>
          <a:p>
            <a:pPr lvl="1"/>
            <a:r>
              <a:rPr lang="en-US" dirty="0" smtClean="0"/>
              <a:t>Applications:</a:t>
            </a:r>
          </a:p>
          <a:p>
            <a:pPr lvl="2"/>
            <a:r>
              <a:rPr lang="en-US" dirty="0" smtClean="0"/>
              <a:t>Short-lived “sessions”: DNS, DNSSEC, other caches/proxies.</a:t>
            </a:r>
          </a:p>
          <a:p>
            <a:pPr lvl="2"/>
            <a:r>
              <a:rPr lang="en-US" dirty="0" smtClean="0"/>
              <a:t>Long-lived: cluster computing (map/reduce), large downloads, VPN.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Comparisons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TCP endpoints: kernel, user-space, HLS, EDSL.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Applications linked to different endpoints</a:t>
            </a:r>
          </a:p>
          <a:p>
            <a:pPr lvl="2"/>
            <a:r>
              <a:rPr lang="en-US" dirty="0" smtClean="0"/>
              <a:t>Latency</a:t>
            </a:r>
          </a:p>
          <a:p>
            <a:pPr lvl="2"/>
            <a:r>
              <a:rPr lang="en-US" dirty="0" smtClean="0"/>
              <a:t>Number of instances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Different network topologies; placement of jobs on the network.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1811" y="6250117"/>
            <a:ext cx="429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Thanks,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27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240632" y="927767"/>
            <a:ext cx="8624235" cy="4780029"/>
            <a:chOff x="1302063" y="1350700"/>
            <a:chExt cx="6770424" cy="3266998"/>
          </a:xfrm>
        </p:grpSpPr>
        <p:pic>
          <p:nvPicPr>
            <p:cNvPr id="19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037" y="350057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44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78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642" y="354915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7" name="Group 196"/>
            <p:cNvGrpSpPr/>
            <p:nvPr/>
          </p:nvGrpSpPr>
          <p:grpSpPr>
            <a:xfrm>
              <a:off x="4829054" y="3511255"/>
              <a:ext cx="2892625" cy="318145"/>
              <a:chOff x="4815454" y="3717903"/>
              <a:chExt cx="2892625" cy="318145"/>
            </a:xfrm>
          </p:grpSpPr>
          <p:pic>
            <p:nvPicPr>
              <p:cNvPr id="26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54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795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4276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617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8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5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453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38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726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2" name="Straight Connector 201"/>
            <p:cNvCxnSpPr>
              <a:stCxn id="193" idx="0"/>
              <a:endCxn id="198" idx="2"/>
            </p:cNvCxnSpPr>
            <p:nvPr/>
          </p:nvCxnSpPr>
          <p:spPr>
            <a:xfrm flipV="1">
              <a:off x="1742767" y="2933605"/>
              <a:ext cx="830138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93" idx="0"/>
              <a:endCxn id="199" idx="2"/>
            </p:cNvCxnSpPr>
            <p:nvPr/>
          </p:nvCxnSpPr>
          <p:spPr>
            <a:xfrm flipV="1">
              <a:off x="1742767" y="2933605"/>
              <a:ext cx="1671025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94" idx="0"/>
              <a:endCxn id="198" idx="2"/>
            </p:cNvCxnSpPr>
            <p:nvPr/>
          </p:nvCxnSpPr>
          <p:spPr>
            <a:xfrm flipH="1" flipV="1">
              <a:off x="2572905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94" idx="0"/>
              <a:endCxn id="199" idx="2"/>
            </p:cNvCxnSpPr>
            <p:nvPr/>
          </p:nvCxnSpPr>
          <p:spPr>
            <a:xfrm flipV="1">
              <a:off x="2577179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95" idx="0"/>
              <a:endCxn id="198" idx="2"/>
            </p:cNvCxnSpPr>
            <p:nvPr/>
          </p:nvCxnSpPr>
          <p:spPr>
            <a:xfrm flipH="1" flipV="1">
              <a:off x="2572905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96" idx="0"/>
              <a:endCxn id="198" idx="2"/>
            </p:cNvCxnSpPr>
            <p:nvPr/>
          </p:nvCxnSpPr>
          <p:spPr>
            <a:xfrm flipH="1" flipV="1">
              <a:off x="2572905" y="2933605"/>
              <a:ext cx="1617469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95" idx="0"/>
              <a:endCxn id="199" idx="2"/>
            </p:cNvCxnSpPr>
            <p:nvPr/>
          </p:nvCxnSpPr>
          <p:spPr>
            <a:xfrm flipV="1">
              <a:off x="3409519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96" idx="0"/>
              <a:endCxn id="199" idx="2"/>
            </p:cNvCxnSpPr>
            <p:nvPr/>
          </p:nvCxnSpPr>
          <p:spPr>
            <a:xfrm flipH="1" flipV="1">
              <a:off x="3413793" y="2933605"/>
              <a:ext cx="776581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60" idx="0"/>
              <a:endCxn id="200" idx="2"/>
            </p:cNvCxnSpPr>
            <p:nvPr/>
          </p:nvCxnSpPr>
          <p:spPr>
            <a:xfrm flipV="1">
              <a:off x="5024785" y="2933605"/>
              <a:ext cx="941393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61" idx="0"/>
              <a:endCxn id="200" idx="2"/>
            </p:cNvCxnSpPr>
            <p:nvPr/>
          </p:nvCxnSpPr>
          <p:spPr>
            <a:xfrm flipV="1">
              <a:off x="5857126" y="2933605"/>
              <a:ext cx="109052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62" idx="0"/>
              <a:endCxn id="200" idx="2"/>
            </p:cNvCxnSpPr>
            <p:nvPr/>
          </p:nvCxnSpPr>
          <p:spPr>
            <a:xfrm flipH="1" flipV="1">
              <a:off x="5966178" y="2933605"/>
              <a:ext cx="72742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63" idx="0"/>
              <a:endCxn id="200" idx="2"/>
            </p:cNvCxnSpPr>
            <p:nvPr/>
          </p:nvCxnSpPr>
          <p:spPr>
            <a:xfrm flipH="1" flipV="1">
              <a:off x="5966178" y="2933605"/>
              <a:ext cx="1559770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63" idx="0"/>
              <a:endCxn id="201" idx="2"/>
            </p:cNvCxnSpPr>
            <p:nvPr/>
          </p:nvCxnSpPr>
          <p:spPr>
            <a:xfrm flipH="1" flipV="1">
              <a:off x="6807066" y="2933605"/>
              <a:ext cx="718882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62" idx="0"/>
              <a:endCxn id="201" idx="2"/>
            </p:cNvCxnSpPr>
            <p:nvPr/>
          </p:nvCxnSpPr>
          <p:spPr>
            <a:xfrm flipV="1">
              <a:off x="6693607" y="2933605"/>
              <a:ext cx="11345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261" idx="0"/>
              <a:endCxn id="201" idx="2"/>
            </p:cNvCxnSpPr>
            <p:nvPr/>
          </p:nvCxnSpPr>
          <p:spPr>
            <a:xfrm flipV="1">
              <a:off x="5857126" y="2933605"/>
              <a:ext cx="949940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60" idx="0"/>
              <a:endCxn id="201" idx="2"/>
            </p:cNvCxnSpPr>
            <p:nvPr/>
          </p:nvCxnSpPr>
          <p:spPr>
            <a:xfrm flipV="1">
              <a:off x="5024785" y="2933605"/>
              <a:ext cx="1782281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8" idx="0"/>
            </p:cNvCxnSpPr>
            <p:nvPr/>
          </p:nvCxnSpPr>
          <p:spPr>
            <a:xfrm flipV="1">
              <a:off x="2572905" y="2068916"/>
              <a:ext cx="1412969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9" idx="0"/>
            </p:cNvCxnSpPr>
            <p:nvPr/>
          </p:nvCxnSpPr>
          <p:spPr>
            <a:xfrm flipV="1">
              <a:off x="3413793" y="2068916"/>
              <a:ext cx="572080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8" idx="0"/>
            </p:cNvCxnSpPr>
            <p:nvPr/>
          </p:nvCxnSpPr>
          <p:spPr>
            <a:xfrm flipV="1">
              <a:off x="2572905" y="1962867"/>
              <a:ext cx="2932447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99" idx="0"/>
            </p:cNvCxnSpPr>
            <p:nvPr/>
          </p:nvCxnSpPr>
          <p:spPr>
            <a:xfrm flipV="1">
              <a:off x="3413793" y="1962867"/>
              <a:ext cx="2091558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00" idx="0"/>
            </p:cNvCxnSpPr>
            <p:nvPr/>
          </p:nvCxnSpPr>
          <p:spPr>
            <a:xfrm flipH="1" flipV="1">
              <a:off x="3985873" y="2068916"/>
              <a:ext cx="1980304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01" idx="0"/>
            </p:cNvCxnSpPr>
            <p:nvPr/>
          </p:nvCxnSpPr>
          <p:spPr>
            <a:xfrm flipH="1" flipV="1">
              <a:off x="3985873" y="2068916"/>
              <a:ext cx="2821192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01" idx="0"/>
            </p:cNvCxnSpPr>
            <p:nvPr/>
          </p:nvCxnSpPr>
          <p:spPr>
            <a:xfrm flipH="1" flipV="1">
              <a:off x="5505352" y="1962867"/>
              <a:ext cx="1301714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00" idx="0"/>
            </p:cNvCxnSpPr>
            <p:nvPr/>
          </p:nvCxnSpPr>
          <p:spPr>
            <a:xfrm flipH="1" flipV="1">
              <a:off x="5505352" y="1962867"/>
              <a:ext cx="460826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642" y="1350700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025" y="1350702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30206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9" name="Straight Connector 228"/>
            <p:cNvCxnSpPr>
              <a:stCxn id="228" idx="0"/>
            </p:cNvCxnSpPr>
            <p:nvPr/>
          </p:nvCxnSpPr>
          <p:spPr>
            <a:xfrm flipV="1">
              <a:off x="1557547" y="3759816"/>
              <a:ext cx="173445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58287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1" name="Straight Connector 230"/>
            <p:cNvCxnSpPr>
              <a:stCxn id="230" idx="0"/>
            </p:cNvCxnSpPr>
            <p:nvPr/>
          </p:nvCxnSpPr>
          <p:spPr>
            <a:xfrm flipH="1" flipV="1">
              <a:off x="1730992" y="3759816"/>
              <a:ext cx="139362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31067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3" name="Straight Connector 232"/>
            <p:cNvCxnSpPr>
              <a:stCxn id="232" idx="0"/>
            </p:cNvCxnSpPr>
            <p:nvPr/>
          </p:nvCxnSpPr>
          <p:spPr>
            <a:xfrm flipV="1">
              <a:off x="6566157" y="3861420"/>
              <a:ext cx="173445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9148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5" name="Straight Connector 234"/>
            <p:cNvCxnSpPr>
              <a:stCxn id="234" idx="0"/>
            </p:cNvCxnSpPr>
            <p:nvPr/>
          </p:nvCxnSpPr>
          <p:spPr>
            <a:xfrm flipH="1" flipV="1">
              <a:off x="6739602" y="3861420"/>
              <a:ext cx="139362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420710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7" name="Straight Connector 236"/>
            <p:cNvCxnSpPr>
              <a:stCxn id="236" idx="0"/>
            </p:cNvCxnSpPr>
            <p:nvPr/>
          </p:nvCxnSpPr>
          <p:spPr>
            <a:xfrm flipV="1">
              <a:off x="5676194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01519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9" name="Straight Connector 238"/>
            <p:cNvCxnSpPr>
              <a:stCxn id="238" idx="0"/>
            </p:cNvCxnSpPr>
            <p:nvPr/>
          </p:nvCxnSpPr>
          <p:spPr>
            <a:xfrm flipH="1" flipV="1">
              <a:off x="5849639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30469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1" name="Straight Connector 240"/>
            <p:cNvCxnSpPr>
              <a:stCxn id="240" idx="0"/>
            </p:cNvCxnSpPr>
            <p:nvPr/>
          </p:nvCxnSpPr>
          <p:spPr>
            <a:xfrm flipV="1">
              <a:off x="4885953" y="3837693"/>
              <a:ext cx="173445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911278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3" name="Straight Connector 242"/>
            <p:cNvCxnSpPr>
              <a:stCxn id="242" idx="0"/>
            </p:cNvCxnSpPr>
            <p:nvPr/>
          </p:nvCxnSpPr>
          <p:spPr>
            <a:xfrm flipH="1" flipV="1">
              <a:off x="5059398" y="3837693"/>
              <a:ext cx="139362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774696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5" name="Straight Connector 244"/>
            <p:cNvCxnSpPr>
              <a:stCxn id="244" idx="0"/>
            </p:cNvCxnSpPr>
            <p:nvPr/>
          </p:nvCxnSpPr>
          <p:spPr>
            <a:xfrm flipV="1">
              <a:off x="4030180" y="3815321"/>
              <a:ext cx="173445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055505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7" name="Straight Connector 246"/>
            <p:cNvCxnSpPr/>
            <p:nvPr/>
          </p:nvCxnSpPr>
          <p:spPr>
            <a:xfrm flipH="1" flipV="1">
              <a:off x="4195608" y="3789137"/>
              <a:ext cx="139362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984165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9" name="Straight Connector 248"/>
            <p:cNvCxnSpPr>
              <a:stCxn id="248" idx="0"/>
            </p:cNvCxnSpPr>
            <p:nvPr/>
          </p:nvCxnSpPr>
          <p:spPr>
            <a:xfrm flipV="1">
              <a:off x="3239649" y="3831061"/>
              <a:ext cx="173445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264974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1" name="Straight Connector 250"/>
            <p:cNvCxnSpPr>
              <a:stCxn id="250" idx="0"/>
            </p:cNvCxnSpPr>
            <p:nvPr/>
          </p:nvCxnSpPr>
          <p:spPr>
            <a:xfrm flipH="1" flipV="1">
              <a:off x="3413094" y="3831061"/>
              <a:ext cx="139362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33578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3" name="Straight Connector 252"/>
            <p:cNvCxnSpPr>
              <a:stCxn id="252" idx="0"/>
            </p:cNvCxnSpPr>
            <p:nvPr/>
          </p:nvCxnSpPr>
          <p:spPr>
            <a:xfrm flipV="1">
              <a:off x="2389062" y="3789137"/>
              <a:ext cx="173445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414387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5" name="Straight Connector 254"/>
            <p:cNvCxnSpPr>
              <a:stCxn id="254" idx="0"/>
            </p:cNvCxnSpPr>
            <p:nvPr/>
          </p:nvCxnSpPr>
          <p:spPr>
            <a:xfrm flipH="1" flipV="1">
              <a:off x="2562507" y="3789137"/>
              <a:ext cx="139362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123967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7" name="Straight Connector 256"/>
            <p:cNvCxnSpPr>
              <a:stCxn id="256" idx="0"/>
            </p:cNvCxnSpPr>
            <p:nvPr/>
          </p:nvCxnSpPr>
          <p:spPr>
            <a:xfrm flipV="1">
              <a:off x="7379451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497523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9" name="Straight Connector 258"/>
            <p:cNvCxnSpPr/>
            <p:nvPr/>
          </p:nvCxnSpPr>
          <p:spPr>
            <a:xfrm flipH="1" flipV="1">
              <a:off x="7552896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2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2" y="4073307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64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7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67" y="4144386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" name="Group 196"/>
          <p:cNvGrpSpPr/>
          <p:nvPr/>
        </p:nvGrpSpPr>
        <p:grpSpPr>
          <a:xfrm>
            <a:off x="4733349" y="4088931"/>
            <a:ext cx="3684655" cy="465486"/>
            <a:chOff x="4815454" y="3717903"/>
            <a:chExt cx="2892625" cy="318145"/>
          </a:xfrm>
        </p:grpSpPr>
        <p:pic>
          <p:nvPicPr>
            <p:cNvPr id="26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6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8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2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>
            <a:stCxn id="193" idx="0"/>
            <a:endCxn id="198" idx="2"/>
          </p:cNvCxnSpPr>
          <p:nvPr/>
        </p:nvCxnSpPr>
        <p:spPr>
          <a:xfrm flipV="1">
            <a:off x="802005" y="3243756"/>
            <a:ext cx="1057438" cy="829551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3" idx="0"/>
            <a:endCxn id="199" idx="2"/>
          </p:cNvCxnSpPr>
          <p:nvPr/>
        </p:nvCxnSpPr>
        <p:spPr>
          <a:xfrm flipV="1">
            <a:off x="802005" y="3243756"/>
            <a:ext cx="2128569" cy="829551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4" idx="0"/>
            <a:endCxn id="198" idx="2"/>
          </p:cNvCxnSpPr>
          <p:nvPr/>
        </p:nvCxnSpPr>
        <p:spPr>
          <a:xfrm flipH="1" flipV="1">
            <a:off x="1859443" y="3243756"/>
            <a:ext cx="5443" cy="907135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4" idx="0"/>
            <a:endCxn id="199" idx="2"/>
          </p:cNvCxnSpPr>
          <p:nvPr/>
        </p:nvCxnSpPr>
        <p:spPr>
          <a:xfrm flipV="1">
            <a:off x="1864888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5" idx="0"/>
            <a:endCxn id="198" idx="2"/>
          </p:cNvCxnSpPr>
          <p:nvPr/>
        </p:nvCxnSpPr>
        <p:spPr>
          <a:xfrm flipH="1" flipV="1">
            <a:off x="1859443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6" idx="0"/>
            <a:endCxn id="198" idx="2"/>
          </p:cNvCxnSpPr>
          <p:nvPr/>
        </p:nvCxnSpPr>
        <p:spPr>
          <a:xfrm flipH="1" flipV="1">
            <a:off x="1859443" y="3243756"/>
            <a:ext cx="2060348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5" idx="0"/>
            <a:endCxn id="199" idx="2"/>
          </p:cNvCxnSpPr>
          <p:nvPr/>
        </p:nvCxnSpPr>
        <p:spPr>
          <a:xfrm flipV="1">
            <a:off x="2925131" y="3243756"/>
            <a:ext cx="5443" cy="907135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6" idx="0"/>
            <a:endCxn id="199" idx="2"/>
          </p:cNvCxnSpPr>
          <p:nvPr/>
        </p:nvCxnSpPr>
        <p:spPr>
          <a:xfrm flipH="1" flipV="1">
            <a:off x="2930575" y="3243756"/>
            <a:ext cx="989217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60" idx="0"/>
            <a:endCxn id="200" idx="2"/>
          </p:cNvCxnSpPr>
          <p:nvPr/>
        </p:nvCxnSpPr>
        <p:spPr>
          <a:xfrm flipV="1">
            <a:off x="4982673" y="3243756"/>
            <a:ext cx="1199156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61" idx="0"/>
            <a:endCxn id="200" idx="2"/>
          </p:cNvCxnSpPr>
          <p:nvPr/>
        </p:nvCxnSpPr>
        <p:spPr>
          <a:xfrm flipV="1">
            <a:off x="6042918" y="3243756"/>
            <a:ext cx="138912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62" idx="0"/>
            <a:endCxn id="200" idx="2"/>
          </p:cNvCxnSpPr>
          <p:nvPr/>
        </p:nvCxnSpPr>
        <p:spPr>
          <a:xfrm flipH="1" flipV="1">
            <a:off x="6181829" y="3243756"/>
            <a:ext cx="926606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63" idx="0"/>
            <a:endCxn id="200" idx="2"/>
          </p:cNvCxnSpPr>
          <p:nvPr/>
        </p:nvCxnSpPr>
        <p:spPr>
          <a:xfrm flipH="1" flipV="1">
            <a:off x="6181829" y="3243756"/>
            <a:ext cx="1986851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63" idx="0"/>
            <a:endCxn id="201" idx="2"/>
          </p:cNvCxnSpPr>
          <p:nvPr/>
        </p:nvCxnSpPr>
        <p:spPr>
          <a:xfrm flipH="1" flipV="1">
            <a:off x="7252961" y="3243756"/>
            <a:ext cx="915719" cy="916250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62" idx="0"/>
            <a:endCxn id="201" idx="2"/>
          </p:cNvCxnSpPr>
          <p:nvPr/>
        </p:nvCxnSpPr>
        <p:spPr>
          <a:xfrm flipV="1">
            <a:off x="7108436" y="3243756"/>
            <a:ext cx="144525" cy="916250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61" idx="0"/>
            <a:endCxn id="201" idx="2"/>
          </p:cNvCxnSpPr>
          <p:nvPr/>
        </p:nvCxnSpPr>
        <p:spPr>
          <a:xfrm flipV="1">
            <a:off x="6042918" y="3243756"/>
            <a:ext cx="1210043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60" idx="0"/>
            <a:endCxn id="201" idx="2"/>
          </p:cNvCxnSpPr>
          <p:nvPr/>
        </p:nvCxnSpPr>
        <p:spPr>
          <a:xfrm flipV="1">
            <a:off x="4982673" y="3243756"/>
            <a:ext cx="2270288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8" idx="0"/>
          </p:cNvCxnSpPr>
          <p:nvPr/>
        </p:nvCxnSpPr>
        <p:spPr>
          <a:xfrm flipV="1">
            <a:off x="1859443" y="1978607"/>
            <a:ext cx="1799854" cy="543070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9" idx="0"/>
          </p:cNvCxnSpPr>
          <p:nvPr/>
        </p:nvCxnSpPr>
        <p:spPr>
          <a:xfrm flipV="1">
            <a:off x="2930575" y="1978607"/>
            <a:ext cx="72872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98" idx="0"/>
          </p:cNvCxnSpPr>
          <p:nvPr/>
        </p:nvCxnSpPr>
        <p:spPr>
          <a:xfrm flipV="1">
            <a:off x="1859443" y="1823444"/>
            <a:ext cx="3735381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99" idx="0"/>
          </p:cNvCxnSpPr>
          <p:nvPr/>
        </p:nvCxnSpPr>
        <p:spPr>
          <a:xfrm flipV="1">
            <a:off x="2930575" y="1823444"/>
            <a:ext cx="2664248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0" idx="0"/>
          </p:cNvCxnSpPr>
          <p:nvPr/>
        </p:nvCxnSpPr>
        <p:spPr>
          <a:xfrm flipH="1" flipV="1">
            <a:off x="3659296" y="1978607"/>
            <a:ext cx="252253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01" idx="0"/>
          </p:cNvCxnSpPr>
          <p:nvPr/>
        </p:nvCxnSpPr>
        <p:spPr>
          <a:xfrm flipH="1" flipV="1">
            <a:off x="3659296" y="1978607"/>
            <a:ext cx="3593663" cy="543070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1" idx="0"/>
          </p:cNvCxnSpPr>
          <p:nvPr/>
        </p:nvCxnSpPr>
        <p:spPr>
          <a:xfrm flipH="1" flipV="1">
            <a:off x="5594824" y="1823444"/>
            <a:ext cx="1658137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0" idx="0"/>
          </p:cNvCxnSpPr>
          <p:nvPr/>
        </p:nvCxnSpPr>
        <p:spPr>
          <a:xfrm flipH="1" flipV="1">
            <a:off x="5594824" y="1823444"/>
            <a:ext cx="587005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83" y="927767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62" y="927770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0632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9" name="Straight Connector 228"/>
          <p:cNvCxnSpPr>
            <a:stCxn id="228" idx="0"/>
          </p:cNvCxnSpPr>
          <p:nvPr/>
        </p:nvCxnSpPr>
        <p:spPr>
          <a:xfrm flipV="1">
            <a:off x="566070" y="4452607"/>
            <a:ext cx="220936" cy="4063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329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1" name="Straight Connector 230"/>
          <p:cNvCxnSpPr>
            <a:stCxn id="230" idx="0"/>
          </p:cNvCxnSpPr>
          <p:nvPr/>
        </p:nvCxnSpPr>
        <p:spPr>
          <a:xfrm flipH="1" flipV="1">
            <a:off x="787006" y="4452607"/>
            <a:ext cx="177521" cy="4063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20650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3" name="Straight Connector 232"/>
          <p:cNvCxnSpPr>
            <a:stCxn id="232" idx="0"/>
          </p:cNvCxnSpPr>
          <p:nvPr/>
        </p:nvCxnSpPr>
        <p:spPr>
          <a:xfrm flipV="1">
            <a:off x="6946089" y="4601266"/>
            <a:ext cx="220936" cy="257718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7834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" name="Straight Connector 234"/>
          <p:cNvCxnSpPr>
            <a:stCxn id="234" idx="0"/>
          </p:cNvCxnSpPr>
          <p:nvPr/>
        </p:nvCxnSpPr>
        <p:spPr>
          <a:xfrm flipH="1" flipV="1">
            <a:off x="7167025" y="4601266"/>
            <a:ext cx="177521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7006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Straight Connector 236"/>
          <p:cNvCxnSpPr>
            <a:stCxn id="236" idx="0"/>
          </p:cNvCxnSpPr>
          <p:nvPr/>
        </p:nvCxnSpPr>
        <p:spPr>
          <a:xfrm flipV="1">
            <a:off x="5812445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4470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9" name="Straight Connector 238"/>
          <p:cNvCxnSpPr>
            <a:stCxn id="238" idx="0"/>
          </p:cNvCxnSpPr>
          <p:nvPr/>
        </p:nvCxnSpPr>
        <p:spPr>
          <a:xfrm flipH="1" flipV="1">
            <a:off x="6033381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80389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1" name="Straight Connector 240"/>
          <p:cNvCxnSpPr>
            <a:stCxn id="240" idx="0"/>
          </p:cNvCxnSpPr>
          <p:nvPr/>
        </p:nvCxnSpPr>
        <p:spPr>
          <a:xfrm flipV="1">
            <a:off x="4805828" y="4566551"/>
            <a:ext cx="220936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38087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3" name="Straight Connector 242"/>
          <p:cNvCxnSpPr>
            <a:stCxn id="242" idx="0"/>
          </p:cNvCxnSpPr>
          <p:nvPr/>
        </p:nvCxnSpPr>
        <p:spPr>
          <a:xfrm flipH="1" flipV="1">
            <a:off x="5026764" y="4566551"/>
            <a:ext cx="177521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90297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" name="Straight Connector 244"/>
          <p:cNvCxnSpPr>
            <a:stCxn id="244" idx="0"/>
          </p:cNvCxnSpPr>
          <p:nvPr/>
        </p:nvCxnSpPr>
        <p:spPr>
          <a:xfrm flipV="1">
            <a:off x="3715735" y="4533818"/>
            <a:ext cx="220936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4799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7" name="Straight Connector 246"/>
          <p:cNvCxnSpPr/>
          <p:nvPr/>
        </p:nvCxnSpPr>
        <p:spPr>
          <a:xfrm flipH="1" flipV="1">
            <a:off x="3926459" y="4495507"/>
            <a:ext cx="177521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83311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9" name="Straight Connector 248"/>
          <p:cNvCxnSpPr>
            <a:stCxn id="248" idx="0"/>
          </p:cNvCxnSpPr>
          <p:nvPr/>
        </p:nvCxnSpPr>
        <p:spPr>
          <a:xfrm flipV="1">
            <a:off x="2708749" y="4556847"/>
            <a:ext cx="220936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4100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1" name="Straight Connector 250"/>
          <p:cNvCxnSpPr>
            <a:stCxn id="250" idx="0"/>
          </p:cNvCxnSpPr>
          <p:nvPr/>
        </p:nvCxnSpPr>
        <p:spPr>
          <a:xfrm flipH="1" flipV="1">
            <a:off x="2929685" y="4556847"/>
            <a:ext cx="177521" cy="30213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9824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3" name="Straight Connector 252"/>
          <p:cNvCxnSpPr>
            <a:stCxn id="252" idx="0"/>
          </p:cNvCxnSpPr>
          <p:nvPr/>
        </p:nvCxnSpPr>
        <p:spPr>
          <a:xfrm flipV="1">
            <a:off x="1625262" y="4495507"/>
            <a:ext cx="220936" cy="3634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5752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5" name="Straight Connector 254"/>
          <p:cNvCxnSpPr>
            <a:stCxn id="254" idx="0"/>
          </p:cNvCxnSpPr>
          <p:nvPr/>
        </p:nvCxnSpPr>
        <p:spPr>
          <a:xfrm flipH="1" flipV="1">
            <a:off x="1846198" y="4495507"/>
            <a:ext cx="177521" cy="3634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56633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7" name="Straight Connector 256"/>
          <p:cNvCxnSpPr>
            <a:stCxn id="256" idx="0"/>
          </p:cNvCxnSpPr>
          <p:nvPr/>
        </p:nvCxnSpPr>
        <p:spPr>
          <a:xfrm flipV="1">
            <a:off x="7982071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3247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9" name="Straight Connector 258"/>
          <p:cNvCxnSpPr/>
          <p:nvPr/>
        </p:nvCxnSpPr>
        <p:spPr>
          <a:xfrm flipH="1" flipV="1">
            <a:off x="8203007" y="4585985"/>
            <a:ext cx="177521" cy="272999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20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6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8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2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>
            <a:stCxn id="193" idx="0"/>
            <a:endCxn id="198" idx="2"/>
          </p:cNvCxnSpPr>
          <p:nvPr/>
        </p:nvCxnSpPr>
        <p:spPr>
          <a:xfrm flipV="1">
            <a:off x="802005" y="3243756"/>
            <a:ext cx="1057438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3" idx="0"/>
            <a:endCxn id="199" idx="2"/>
          </p:cNvCxnSpPr>
          <p:nvPr/>
        </p:nvCxnSpPr>
        <p:spPr>
          <a:xfrm flipV="1">
            <a:off x="802005" y="3243756"/>
            <a:ext cx="2128569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4" idx="0"/>
            <a:endCxn id="198" idx="2"/>
          </p:cNvCxnSpPr>
          <p:nvPr/>
        </p:nvCxnSpPr>
        <p:spPr>
          <a:xfrm flipH="1" flipV="1">
            <a:off x="1859443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4" idx="0"/>
            <a:endCxn id="199" idx="2"/>
          </p:cNvCxnSpPr>
          <p:nvPr/>
        </p:nvCxnSpPr>
        <p:spPr>
          <a:xfrm flipV="1">
            <a:off x="1864888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5" idx="0"/>
            <a:endCxn id="198" idx="2"/>
          </p:cNvCxnSpPr>
          <p:nvPr/>
        </p:nvCxnSpPr>
        <p:spPr>
          <a:xfrm flipH="1" flipV="1">
            <a:off x="1859443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6" idx="0"/>
            <a:endCxn id="198" idx="2"/>
          </p:cNvCxnSpPr>
          <p:nvPr/>
        </p:nvCxnSpPr>
        <p:spPr>
          <a:xfrm flipH="1" flipV="1">
            <a:off x="1859443" y="3243756"/>
            <a:ext cx="2060348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5" idx="0"/>
            <a:endCxn id="199" idx="2"/>
          </p:cNvCxnSpPr>
          <p:nvPr/>
        </p:nvCxnSpPr>
        <p:spPr>
          <a:xfrm flipV="1">
            <a:off x="2925131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6" idx="0"/>
            <a:endCxn id="199" idx="2"/>
          </p:cNvCxnSpPr>
          <p:nvPr/>
        </p:nvCxnSpPr>
        <p:spPr>
          <a:xfrm flipH="1" flipV="1">
            <a:off x="2930575" y="3243756"/>
            <a:ext cx="989217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60" idx="0"/>
            <a:endCxn id="200" idx="2"/>
          </p:cNvCxnSpPr>
          <p:nvPr/>
        </p:nvCxnSpPr>
        <p:spPr>
          <a:xfrm flipV="1">
            <a:off x="4982673" y="3243756"/>
            <a:ext cx="1199156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61" idx="0"/>
            <a:endCxn id="200" idx="2"/>
          </p:cNvCxnSpPr>
          <p:nvPr/>
        </p:nvCxnSpPr>
        <p:spPr>
          <a:xfrm flipV="1">
            <a:off x="6042918" y="3243756"/>
            <a:ext cx="138912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62" idx="0"/>
            <a:endCxn id="200" idx="2"/>
          </p:cNvCxnSpPr>
          <p:nvPr/>
        </p:nvCxnSpPr>
        <p:spPr>
          <a:xfrm flipH="1" flipV="1">
            <a:off x="6181829" y="3243756"/>
            <a:ext cx="926606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63" idx="0"/>
            <a:endCxn id="200" idx="2"/>
          </p:cNvCxnSpPr>
          <p:nvPr/>
        </p:nvCxnSpPr>
        <p:spPr>
          <a:xfrm flipH="1" flipV="1">
            <a:off x="6181829" y="3243756"/>
            <a:ext cx="1986851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63" idx="0"/>
            <a:endCxn id="201" idx="2"/>
          </p:cNvCxnSpPr>
          <p:nvPr/>
        </p:nvCxnSpPr>
        <p:spPr>
          <a:xfrm flipH="1" flipV="1">
            <a:off x="7252961" y="3243756"/>
            <a:ext cx="915719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62" idx="0"/>
            <a:endCxn id="201" idx="2"/>
          </p:cNvCxnSpPr>
          <p:nvPr/>
        </p:nvCxnSpPr>
        <p:spPr>
          <a:xfrm flipV="1">
            <a:off x="7108436" y="3243756"/>
            <a:ext cx="144525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61" idx="0"/>
            <a:endCxn id="201" idx="2"/>
          </p:cNvCxnSpPr>
          <p:nvPr/>
        </p:nvCxnSpPr>
        <p:spPr>
          <a:xfrm flipV="1">
            <a:off x="6042918" y="3243756"/>
            <a:ext cx="1210043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60" idx="0"/>
            <a:endCxn id="201" idx="2"/>
          </p:cNvCxnSpPr>
          <p:nvPr/>
        </p:nvCxnSpPr>
        <p:spPr>
          <a:xfrm flipV="1">
            <a:off x="4982673" y="3243756"/>
            <a:ext cx="2270288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8" idx="0"/>
          </p:cNvCxnSpPr>
          <p:nvPr/>
        </p:nvCxnSpPr>
        <p:spPr>
          <a:xfrm flipV="1">
            <a:off x="1859443" y="1978607"/>
            <a:ext cx="1799854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9" idx="0"/>
          </p:cNvCxnSpPr>
          <p:nvPr/>
        </p:nvCxnSpPr>
        <p:spPr>
          <a:xfrm flipV="1">
            <a:off x="2930575" y="1978607"/>
            <a:ext cx="72872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98" idx="0"/>
          </p:cNvCxnSpPr>
          <p:nvPr/>
        </p:nvCxnSpPr>
        <p:spPr>
          <a:xfrm flipV="1">
            <a:off x="1859443" y="1823444"/>
            <a:ext cx="3735381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99" idx="0"/>
          </p:cNvCxnSpPr>
          <p:nvPr/>
        </p:nvCxnSpPr>
        <p:spPr>
          <a:xfrm flipV="1">
            <a:off x="2930575" y="1823444"/>
            <a:ext cx="2664248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0" idx="0"/>
          </p:cNvCxnSpPr>
          <p:nvPr/>
        </p:nvCxnSpPr>
        <p:spPr>
          <a:xfrm flipH="1" flipV="1">
            <a:off x="3659296" y="1978607"/>
            <a:ext cx="252253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01" idx="0"/>
          </p:cNvCxnSpPr>
          <p:nvPr/>
        </p:nvCxnSpPr>
        <p:spPr>
          <a:xfrm flipH="1" flipV="1">
            <a:off x="3659296" y="1978607"/>
            <a:ext cx="3593663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1" idx="0"/>
          </p:cNvCxnSpPr>
          <p:nvPr/>
        </p:nvCxnSpPr>
        <p:spPr>
          <a:xfrm flipH="1" flipV="1">
            <a:off x="5594824" y="1823444"/>
            <a:ext cx="1658137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0" idx="0"/>
          </p:cNvCxnSpPr>
          <p:nvPr/>
        </p:nvCxnSpPr>
        <p:spPr>
          <a:xfrm flipH="1" flipV="1">
            <a:off x="5594824" y="1823444"/>
            <a:ext cx="587005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83" y="927767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62" y="927770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0632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9" name="Straight Connector 228"/>
          <p:cNvCxnSpPr>
            <a:stCxn id="228" idx="0"/>
          </p:cNvCxnSpPr>
          <p:nvPr/>
        </p:nvCxnSpPr>
        <p:spPr>
          <a:xfrm flipV="1">
            <a:off x="566070" y="4452607"/>
            <a:ext cx="220936" cy="4063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329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1" name="Straight Connector 230"/>
          <p:cNvCxnSpPr>
            <a:stCxn id="230" idx="0"/>
          </p:cNvCxnSpPr>
          <p:nvPr/>
        </p:nvCxnSpPr>
        <p:spPr>
          <a:xfrm flipH="1" flipV="1">
            <a:off x="787006" y="4452607"/>
            <a:ext cx="177521" cy="4063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20650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3" name="Straight Connector 232"/>
          <p:cNvCxnSpPr>
            <a:stCxn id="232" idx="0"/>
          </p:cNvCxnSpPr>
          <p:nvPr/>
        </p:nvCxnSpPr>
        <p:spPr>
          <a:xfrm flipV="1">
            <a:off x="6946089" y="4601266"/>
            <a:ext cx="220936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7834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" name="Straight Connector 234"/>
          <p:cNvCxnSpPr>
            <a:stCxn id="234" idx="0"/>
          </p:cNvCxnSpPr>
          <p:nvPr/>
        </p:nvCxnSpPr>
        <p:spPr>
          <a:xfrm flipH="1" flipV="1">
            <a:off x="7167025" y="4601266"/>
            <a:ext cx="177521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7006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Straight Connector 236"/>
          <p:cNvCxnSpPr>
            <a:stCxn id="236" idx="0"/>
          </p:cNvCxnSpPr>
          <p:nvPr/>
        </p:nvCxnSpPr>
        <p:spPr>
          <a:xfrm flipV="1">
            <a:off x="5812445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4470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9" name="Straight Connector 238"/>
          <p:cNvCxnSpPr>
            <a:stCxn id="238" idx="0"/>
          </p:cNvCxnSpPr>
          <p:nvPr/>
        </p:nvCxnSpPr>
        <p:spPr>
          <a:xfrm flipH="1" flipV="1">
            <a:off x="6033381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80389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1" name="Straight Connector 240"/>
          <p:cNvCxnSpPr>
            <a:stCxn id="240" idx="0"/>
          </p:cNvCxnSpPr>
          <p:nvPr/>
        </p:nvCxnSpPr>
        <p:spPr>
          <a:xfrm flipV="1">
            <a:off x="4805828" y="4566551"/>
            <a:ext cx="220936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38087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3" name="Straight Connector 242"/>
          <p:cNvCxnSpPr>
            <a:stCxn id="242" idx="0"/>
          </p:cNvCxnSpPr>
          <p:nvPr/>
        </p:nvCxnSpPr>
        <p:spPr>
          <a:xfrm flipH="1" flipV="1">
            <a:off x="5026764" y="4566551"/>
            <a:ext cx="177521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90297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" name="Straight Connector 244"/>
          <p:cNvCxnSpPr>
            <a:stCxn id="244" idx="0"/>
          </p:cNvCxnSpPr>
          <p:nvPr/>
        </p:nvCxnSpPr>
        <p:spPr>
          <a:xfrm flipV="1">
            <a:off x="3715735" y="4533818"/>
            <a:ext cx="220936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4799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7" name="Straight Connector 246"/>
          <p:cNvCxnSpPr/>
          <p:nvPr/>
        </p:nvCxnSpPr>
        <p:spPr>
          <a:xfrm flipH="1" flipV="1">
            <a:off x="3926459" y="4495507"/>
            <a:ext cx="177521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83311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9" name="Straight Connector 248"/>
          <p:cNvCxnSpPr>
            <a:stCxn id="248" idx="0"/>
          </p:cNvCxnSpPr>
          <p:nvPr/>
        </p:nvCxnSpPr>
        <p:spPr>
          <a:xfrm flipV="1">
            <a:off x="2708749" y="4556847"/>
            <a:ext cx="220936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4100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1" name="Straight Connector 250"/>
          <p:cNvCxnSpPr>
            <a:stCxn id="250" idx="0"/>
          </p:cNvCxnSpPr>
          <p:nvPr/>
        </p:nvCxnSpPr>
        <p:spPr>
          <a:xfrm flipH="1" flipV="1">
            <a:off x="2929685" y="4556847"/>
            <a:ext cx="177521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9824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3" name="Straight Connector 252"/>
          <p:cNvCxnSpPr>
            <a:stCxn id="252" idx="0"/>
          </p:cNvCxnSpPr>
          <p:nvPr/>
        </p:nvCxnSpPr>
        <p:spPr>
          <a:xfrm flipV="1">
            <a:off x="1625262" y="4495507"/>
            <a:ext cx="220936" cy="3634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5752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5" name="Straight Connector 254"/>
          <p:cNvCxnSpPr>
            <a:stCxn id="254" idx="0"/>
          </p:cNvCxnSpPr>
          <p:nvPr/>
        </p:nvCxnSpPr>
        <p:spPr>
          <a:xfrm flipH="1" flipV="1">
            <a:off x="1846198" y="4495507"/>
            <a:ext cx="177521" cy="3634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56633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7" name="Straight Connector 256"/>
          <p:cNvCxnSpPr>
            <a:stCxn id="256" idx="0"/>
          </p:cNvCxnSpPr>
          <p:nvPr/>
        </p:nvCxnSpPr>
        <p:spPr>
          <a:xfrm flipV="1">
            <a:off x="7982071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3247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9" name="Straight Connector 258"/>
          <p:cNvCxnSpPr/>
          <p:nvPr/>
        </p:nvCxnSpPr>
        <p:spPr>
          <a:xfrm flipH="1" flipV="1">
            <a:off x="8203007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7749" y="392945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5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6461" y="4008933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58790" y="403126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7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47414" y="40422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7507" y="4010661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9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48723" y="39588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45507" y="403780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1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41308" y="401518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51330" y="252167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3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25973" y="262113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09370" y="253190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5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40728" y="262403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65" y="1278619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7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1292" y="137352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93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2" y="4073307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64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7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67" y="4144386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" name="Group 196"/>
          <p:cNvGrpSpPr/>
          <p:nvPr/>
        </p:nvGrpSpPr>
        <p:grpSpPr>
          <a:xfrm>
            <a:off x="4733349" y="4088931"/>
            <a:ext cx="3684655" cy="465486"/>
            <a:chOff x="4815454" y="3717903"/>
            <a:chExt cx="2892625" cy="318145"/>
          </a:xfrm>
        </p:grpSpPr>
        <p:pic>
          <p:nvPicPr>
            <p:cNvPr id="26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15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6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8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2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>
            <a:stCxn id="193" idx="0"/>
            <a:endCxn id="198" idx="2"/>
          </p:cNvCxnSpPr>
          <p:nvPr/>
        </p:nvCxnSpPr>
        <p:spPr>
          <a:xfrm flipV="1">
            <a:off x="802005" y="3243756"/>
            <a:ext cx="1057438" cy="829551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3" idx="0"/>
            <a:endCxn id="199" idx="2"/>
          </p:cNvCxnSpPr>
          <p:nvPr/>
        </p:nvCxnSpPr>
        <p:spPr>
          <a:xfrm flipV="1">
            <a:off x="802005" y="3243756"/>
            <a:ext cx="2128569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4" idx="0"/>
            <a:endCxn id="198" idx="2"/>
          </p:cNvCxnSpPr>
          <p:nvPr/>
        </p:nvCxnSpPr>
        <p:spPr>
          <a:xfrm flipH="1" flipV="1">
            <a:off x="1859443" y="3243756"/>
            <a:ext cx="5443" cy="907135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4" idx="0"/>
            <a:endCxn id="199" idx="2"/>
          </p:cNvCxnSpPr>
          <p:nvPr/>
        </p:nvCxnSpPr>
        <p:spPr>
          <a:xfrm flipV="1">
            <a:off x="1864888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5" idx="0"/>
            <a:endCxn id="198" idx="2"/>
          </p:cNvCxnSpPr>
          <p:nvPr/>
        </p:nvCxnSpPr>
        <p:spPr>
          <a:xfrm flipH="1" flipV="1">
            <a:off x="1859443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6" idx="0"/>
            <a:endCxn id="198" idx="2"/>
          </p:cNvCxnSpPr>
          <p:nvPr/>
        </p:nvCxnSpPr>
        <p:spPr>
          <a:xfrm flipH="1" flipV="1">
            <a:off x="1859443" y="3243756"/>
            <a:ext cx="2060348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5" idx="0"/>
            <a:endCxn id="199" idx="2"/>
          </p:cNvCxnSpPr>
          <p:nvPr/>
        </p:nvCxnSpPr>
        <p:spPr>
          <a:xfrm flipV="1">
            <a:off x="2925131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6" idx="0"/>
            <a:endCxn id="199" idx="2"/>
          </p:cNvCxnSpPr>
          <p:nvPr/>
        </p:nvCxnSpPr>
        <p:spPr>
          <a:xfrm flipH="1" flipV="1">
            <a:off x="2930575" y="3243756"/>
            <a:ext cx="989217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60" idx="0"/>
            <a:endCxn id="200" idx="2"/>
          </p:cNvCxnSpPr>
          <p:nvPr/>
        </p:nvCxnSpPr>
        <p:spPr>
          <a:xfrm flipV="1">
            <a:off x="4982673" y="3243756"/>
            <a:ext cx="1199156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61" idx="0"/>
            <a:endCxn id="200" idx="2"/>
          </p:cNvCxnSpPr>
          <p:nvPr/>
        </p:nvCxnSpPr>
        <p:spPr>
          <a:xfrm flipV="1">
            <a:off x="6042918" y="3243756"/>
            <a:ext cx="138912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62" idx="0"/>
            <a:endCxn id="200" idx="2"/>
          </p:cNvCxnSpPr>
          <p:nvPr/>
        </p:nvCxnSpPr>
        <p:spPr>
          <a:xfrm flipH="1" flipV="1">
            <a:off x="6181829" y="3243756"/>
            <a:ext cx="926606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63" idx="0"/>
            <a:endCxn id="200" idx="2"/>
          </p:cNvCxnSpPr>
          <p:nvPr/>
        </p:nvCxnSpPr>
        <p:spPr>
          <a:xfrm flipH="1" flipV="1">
            <a:off x="6181829" y="3243756"/>
            <a:ext cx="1986851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63" idx="0"/>
            <a:endCxn id="201" idx="2"/>
          </p:cNvCxnSpPr>
          <p:nvPr/>
        </p:nvCxnSpPr>
        <p:spPr>
          <a:xfrm flipH="1" flipV="1">
            <a:off x="7252961" y="3243756"/>
            <a:ext cx="915719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62" idx="0"/>
            <a:endCxn id="201" idx="2"/>
          </p:cNvCxnSpPr>
          <p:nvPr/>
        </p:nvCxnSpPr>
        <p:spPr>
          <a:xfrm flipV="1">
            <a:off x="7108436" y="3243756"/>
            <a:ext cx="144525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61" idx="0"/>
            <a:endCxn id="201" idx="2"/>
          </p:cNvCxnSpPr>
          <p:nvPr/>
        </p:nvCxnSpPr>
        <p:spPr>
          <a:xfrm flipV="1">
            <a:off x="6042918" y="3243756"/>
            <a:ext cx="1210043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60" idx="0"/>
            <a:endCxn id="201" idx="2"/>
          </p:cNvCxnSpPr>
          <p:nvPr/>
        </p:nvCxnSpPr>
        <p:spPr>
          <a:xfrm flipV="1">
            <a:off x="4982673" y="3243756"/>
            <a:ext cx="2270288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8" idx="0"/>
          </p:cNvCxnSpPr>
          <p:nvPr/>
        </p:nvCxnSpPr>
        <p:spPr>
          <a:xfrm flipV="1">
            <a:off x="1859443" y="1978607"/>
            <a:ext cx="1799854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9" idx="0"/>
          </p:cNvCxnSpPr>
          <p:nvPr/>
        </p:nvCxnSpPr>
        <p:spPr>
          <a:xfrm flipV="1">
            <a:off x="2930575" y="1978607"/>
            <a:ext cx="72872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98" idx="0"/>
          </p:cNvCxnSpPr>
          <p:nvPr/>
        </p:nvCxnSpPr>
        <p:spPr>
          <a:xfrm flipV="1">
            <a:off x="1859443" y="1823444"/>
            <a:ext cx="3735381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99" idx="0"/>
          </p:cNvCxnSpPr>
          <p:nvPr/>
        </p:nvCxnSpPr>
        <p:spPr>
          <a:xfrm flipV="1">
            <a:off x="2930575" y="1823444"/>
            <a:ext cx="2664248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0" idx="0"/>
          </p:cNvCxnSpPr>
          <p:nvPr/>
        </p:nvCxnSpPr>
        <p:spPr>
          <a:xfrm flipH="1" flipV="1">
            <a:off x="3659296" y="1978607"/>
            <a:ext cx="252253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01" idx="0"/>
          </p:cNvCxnSpPr>
          <p:nvPr/>
        </p:nvCxnSpPr>
        <p:spPr>
          <a:xfrm flipH="1" flipV="1">
            <a:off x="3659296" y="1978607"/>
            <a:ext cx="3593663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1" idx="0"/>
          </p:cNvCxnSpPr>
          <p:nvPr/>
        </p:nvCxnSpPr>
        <p:spPr>
          <a:xfrm flipH="1" flipV="1">
            <a:off x="5594824" y="1823444"/>
            <a:ext cx="1658137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0" idx="0"/>
          </p:cNvCxnSpPr>
          <p:nvPr/>
        </p:nvCxnSpPr>
        <p:spPr>
          <a:xfrm flipH="1" flipV="1">
            <a:off x="5594824" y="1823444"/>
            <a:ext cx="587005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83" y="927767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62" y="927770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0632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9" name="Straight Connector 228"/>
          <p:cNvCxnSpPr>
            <a:stCxn id="228" idx="0"/>
          </p:cNvCxnSpPr>
          <p:nvPr/>
        </p:nvCxnSpPr>
        <p:spPr>
          <a:xfrm flipV="1">
            <a:off x="566070" y="4452607"/>
            <a:ext cx="220936" cy="4063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329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1" name="Straight Connector 230"/>
          <p:cNvCxnSpPr>
            <a:stCxn id="230" idx="0"/>
          </p:cNvCxnSpPr>
          <p:nvPr/>
        </p:nvCxnSpPr>
        <p:spPr>
          <a:xfrm flipH="1" flipV="1">
            <a:off x="787006" y="4452607"/>
            <a:ext cx="177521" cy="4063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20650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3" name="Straight Connector 232"/>
          <p:cNvCxnSpPr>
            <a:stCxn id="232" idx="0"/>
          </p:cNvCxnSpPr>
          <p:nvPr/>
        </p:nvCxnSpPr>
        <p:spPr>
          <a:xfrm flipV="1">
            <a:off x="6946089" y="4601266"/>
            <a:ext cx="220936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7834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" name="Straight Connector 234"/>
          <p:cNvCxnSpPr>
            <a:stCxn id="234" idx="0"/>
          </p:cNvCxnSpPr>
          <p:nvPr/>
        </p:nvCxnSpPr>
        <p:spPr>
          <a:xfrm flipH="1" flipV="1">
            <a:off x="7167025" y="4601266"/>
            <a:ext cx="177521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7006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Straight Connector 236"/>
          <p:cNvCxnSpPr>
            <a:stCxn id="236" idx="0"/>
          </p:cNvCxnSpPr>
          <p:nvPr/>
        </p:nvCxnSpPr>
        <p:spPr>
          <a:xfrm flipV="1">
            <a:off x="5812445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4470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9" name="Straight Connector 238"/>
          <p:cNvCxnSpPr>
            <a:stCxn id="238" idx="0"/>
          </p:cNvCxnSpPr>
          <p:nvPr/>
        </p:nvCxnSpPr>
        <p:spPr>
          <a:xfrm flipH="1" flipV="1">
            <a:off x="6033381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80389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1" name="Straight Connector 240"/>
          <p:cNvCxnSpPr>
            <a:stCxn id="240" idx="0"/>
          </p:cNvCxnSpPr>
          <p:nvPr/>
        </p:nvCxnSpPr>
        <p:spPr>
          <a:xfrm flipV="1">
            <a:off x="4805828" y="4566551"/>
            <a:ext cx="220936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38087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3" name="Straight Connector 242"/>
          <p:cNvCxnSpPr>
            <a:stCxn id="242" idx="0"/>
          </p:cNvCxnSpPr>
          <p:nvPr/>
        </p:nvCxnSpPr>
        <p:spPr>
          <a:xfrm flipH="1" flipV="1">
            <a:off x="5026764" y="4566551"/>
            <a:ext cx="177521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90297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" name="Straight Connector 244"/>
          <p:cNvCxnSpPr>
            <a:stCxn id="244" idx="0"/>
          </p:cNvCxnSpPr>
          <p:nvPr/>
        </p:nvCxnSpPr>
        <p:spPr>
          <a:xfrm flipV="1">
            <a:off x="3715735" y="4533818"/>
            <a:ext cx="220936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4799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7" name="Straight Connector 246"/>
          <p:cNvCxnSpPr/>
          <p:nvPr/>
        </p:nvCxnSpPr>
        <p:spPr>
          <a:xfrm flipH="1" flipV="1">
            <a:off x="3926459" y="4495507"/>
            <a:ext cx="177521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83311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9" name="Straight Connector 248"/>
          <p:cNvCxnSpPr>
            <a:stCxn id="248" idx="0"/>
          </p:cNvCxnSpPr>
          <p:nvPr/>
        </p:nvCxnSpPr>
        <p:spPr>
          <a:xfrm flipV="1">
            <a:off x="2708749" y="4556847"/>
            <a:ext cx="220936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4100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1" name="Straight Connector 250"/>
          <p:cNvCxnSpPr>
            <a:stCxn id="250" idx="0"/>
          </p:cNvCxnSpPr>
          <p:nvPr/>
        </p:nvCxnSpPr>
        <p:spPr>
          <a:xfrm flipH="1" flipV="1">
            <a:off x="2929685" y="4556847"/>
            <a:ext cx="177521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9824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3" name="Straight Connector 252"/>
          <p:cNvCxnSpPr>
            <a:stCxn id="252" idx="0"/>
          </p:cNvCxnSpPr>
          <p:nvPr/>
        </p:nvCxnSpPr>
        <p:spPr>
          <a:xfrm flipV="1">
            <a:off x="1625262" y="4495507"/>
            <a:ext cx="220936" cy="3634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5752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5" name="Straight Connector 254"/>
          <p:cNvCxnSpPr>
            <a:stCxn id="254" idx="0"/>
          </p:cNvCxnSpPr>
          <p:nvPr/>
        </p:nvCxnSpPr>
        <p:spPr>
          <a:xfrm flipH="1" flipV="1">
            <a:off x="1846198" y="4495507"/>
            <a:ext cx="177521" cy="3634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56633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7" name="Straight Connector 256"/>
          <p:cNvCxnSpPr>
            <a:stCxn id="256" idx="0"/>
          </p:cNvCxnSpPr>
          <p:nvPr/>
        </p:nvCxnSpPr>
        <p:spPr>
          <a:xfrm flipV="1">
            <a:off x="7982071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3247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9" name="Straight Connector 258"/>
          <p:cNvCxnSpPr/>
          <p:nvPr/>
        </p:nvCxnSpPr>
        <p:spPr>
          <a:xfrm flipH="1" flipV="1">
            <a:off x="8203007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7749" y="392945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75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6461" y="4008933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58790" y="403126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7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47414" y="40422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7507" y="4010661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9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48723" y="39588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45507" y="403780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1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41308" y="401518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51330" y="252167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83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25973" y="262113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09370" y="253190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5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40728" y="262403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65" y="1278619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7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1292" y="137352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93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2" y="4073307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64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7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67" y="4144386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" name="Group 196"/>
          <p:cNvGrpSpPr/>
          <p:nvPr/>
        </p:nvGrpSpPr>
        <p:grpSpPr>
          <a:xfrm>
            <a:off x="4733349" y="4088931"/>
            <a:ext cx="3684655" cy="465486"/>
            <a:chOff x="4815454" y="3717903"/>
            <a:chExt cx="2892625" cy="318145"/>
          </a:xfrm>
        </p:grpSpPr>
        <p:pic>
          <p:nvPicPr>
            <p:cNvPr id="26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3273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16" y="1204908"/>
            <a:ext cx="761738" cy="4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38" y="2195632"/>
            <a:ext cx="761738" cy="4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28" y="4316351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69" y="1097226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39" y="3710521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33" y="2885610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6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8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2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>
            <a:stCxn id="193" idx="0"/>
            <a:endCxn id="198" idx="2"/>
          </p:cNvCxnSpPr>
          <p:nvPr/>
        </p:nvCxnSpPr>
        <p:spPr>
          <a:xfrm flipV="1">
            <a:off x="802005" y="3243756"/>
            <a:ext cx="1057438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3" idx="0"/>
            <a:endCxn id="199" idx="2"/>
          </p:cNvCxnSpPr>
          <p:nvPr/>
        </p:nvCxnSpPr>
        <p:spPr>
          <a:xfrm flipV="1">
            <a:off x="802005" y="3243756"/>
            <a:ext cx="2128569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4" idx="0"/>
            <a:endCxn id="198" idx="2"/>
          </p:cNvCxnSpPr>
          <p:nvPr/>
        </p:nvCxnSpPr>
        <p:spPr>
          <a:xfrm flipH="1" flipV="1">
            <a:off x="1859443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4" idx="0"/>
            <a:endCxn id="199" idx="2"/>
          </p:cNvCxnSpPr>
          <p:nvPr/>
        </p:nvCxnSpPr>
        <p:spPr>
          <a:xfrm flipV="1">
            <a:off x="1864888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5" idx="0"/>
            <a:endCxn id="198" idx="2"/>
          </p:cNvCxnSpPr>
          <p:nvPr/>
        </p:nvCxnSpPr>
        <p:spPr>
          <a:xfrm flipH="1" flipV="1">
            <a:off x="1859443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6" idx="0"/>
            <a:endCxn id="198" idx="2"/>
          </p:cNvCxnSpPr>
          <p:nvPr/>
        </p:nvCxnSpPr>
        <p:spPr>
          <a:xfrm flipH="1" flipV="1">
            <a:off x="1859443" y="3243756"/>
            <a:ext cx="2060348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5" idx="0"/>
            <a:endCxn id="199" idx="2"/>
          </p:cNvCxnSpPr>
          <p:nvPr/>
        </p:nvCxnSpPr>
        <p:spPr>
          <a:xfrm flipV="1">
            <a:off x="2925131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6" idx="0"/>
            <a:endCxn id="199" idx="2"/>
          </p:cNvCxnSpPr>
          <p:nvPr/>
        </p:nvCxnSpPr>
        <p:spPr>
          <a:xfrm flipH="1" flipV="1">
            <a:off x="2930575" y="3243756"/>
            <a:ext cx="989217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60" idx="0"/>
            <a:endCxn id="200" idx="2"/>
          </p:cNvCxnSpPr>
          <p:nvPr/>
        </p:nvCxnSpPr>
        <p:spPr>
          <a:xfrm flipV="1">
            <a:off x="4982673" y="3243756"/>
            <a:ext cx="1199156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61" idx="0"/>
            <a:endCxn id="200" idx="2"/>
          </p:cNvCxnSpPr>
          <p:nvPr/>
        </p:nvCxnSpPr>
        <p:spPr>
          <a:xfrm flipV="1">
            <a:off x="6042918" y="3243756"/>
            <a:ext cx="138912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62" idx="0"/>
            <a:endCxn id="200" idx="2"/>
          </p:cNvCxnSpPr>
          <p:nvPr/>
        </p:nvCxnSpPr>
        <p:spPr>
          <a:xfrm flipH="1" flipV="1">
            <a:off x="6181829" y="3243756"/>
            <a:ext cx="926606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63" idx="0"/>
            <a:endCxn id="200" idx="2"/>
          </p:cNvCxnSpPr>
          <p:nvPr/>
        </p:nvCxnSpPr>
        <p:spPr>
          <a:xfrm flipH="1" flipV="1">
            <a:off x="6181829" y="3243756"/>
            <a:ext cx="1986851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63" idx="0"/>
            <a:endCxn id="201" idx="2"/>
          </p:cNvCxnSpPr>
          <p:nvPr/>
        </p:nvCxnSpPr>
        <p:spPr>
          <a:xfrm flipH="1" flipV="1">
            <a:off x="7252961" y="3243756"/>
            <a:ext cx="915719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62" idx="0"/>
            <a:endCxn id="201" idx="2"/>
          </p:cNvCxnSpPr>
          <p:nvPr/>
        </p:nvCxnSpPr>
        <p:spPr>
          <a:xfrm flipV="1">
            <a:off x="7108436" y="3243756"/>
            <a:ext cx="144525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61" idx="0"/>
            <a:endCxn id="201" idx="2"/>
          </p:cNvCxnSpPr>
          <p:nvPr/>
        </p:nvCxnSpPr>
        <p:spPr>
          <a:xfrm flipV="1">
            <a:off x="6042918" y="3243756"/>
            <a:ext cx="1210043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60" idx="0"/>
            <a:endCxn id="201" idx="2"/>
          </p:cNvCxnSpPr>
          <p:nvPr/>
        </p:nvCxnSpPr>
        <p:spPr>
          <a:xfrm flipV="1">
            <a:off x="4982673" y="3243756"/>
            <a:ext cx="2270288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8" idx="0"/>
          </p:cNvCxnSpPr>
          <p:nvPr/>
        </p:nvCxnSpPr>
        <p:spPr>
          <a:xfrm flipV="1">
            <a:off x="1859443" y="1978607"/>
            <a:ext cx="1799854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9" idx="0"/>
          </p:cNvCxnSpPr>
          <p:nvPr/>
        </p:nvCxnSpPr>
        <p:spPr>
          <a:xfrm flipV="1">
            <a:off x="2930575" y="1978607"/>
            <a:ext cx="72872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98" idx="0"/>
          </p:cNvCxnSpPr>
          <p:nvPr/>
        </p:nvCxnSpPr>
        <p:spPr>
          <a:xfrm flipV="1">
            <a:off x="1859443" y="1823444"/>
            <a:ext cx="3735381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99" idx="0"/>
          </p:cNvCxnSpPr>
          <p:nvPr/>
        </p:nvCxnSpPr>
        <p:spPr>
          <a:xfrm flipV="1">
            <a:off x="2930575" y="1823444"/>
            <a:ext cx="2664248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0" idx="0"/>
          </p:cNvCxnSpPr>
          <p:nvPr/>
        </p:nvCxnSpPr>
        <p:spPr>
          <a:xfrm flipH="1" flipV="1">
            <a:off x="3659296" y="1978607"/>
            <a:ext cx="252253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01" idx="0"/>
          </p:cNvCxnSpPr>
          <p:nvPr/>
        </p:nvCxnSpPr>
        <p:spPr>
          <a:xfrm flipH="1" flipV="1">
            <a:off x="3659296" y="1978607"/>
            <a:ext cx="3593663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1" idx="0"/>
          </p:cNvCxnSpPr>
          <p:nvPr/>
        </p:nvCxnSpPr>
        <p:spPr>
          <a:xfrm flipH="1" flipV="1">
            <a:off x="5594824" y="1823444"/>
            <a:ext cx="1658137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0" idx="0"/>
          </p:cNvCxnSpPr>
          <p:nvPr/>
        </p:nvCxnSpPr>
        <p:spPr>
          <a:xfrm flipH="1" flipV="1">
            <a:off x="5594824" y="1823444"/>
            <a:ext cx="587005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83" y="927767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62" y="927770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0632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9" name="Straight Connector 228"/>
          <p:cNvCxnSpPr>
            <a:stCxn id="228" idx="0"/>
          </p:cNvCxnSpPr>
          <p:nvPr/>
        </p:nvCxnSpPr>
        <p:spPr>
          <a:xfrm flipV="1">
            <a:off x="566070" y="4452607"/>
            <a:ext cx="220936" cy="4063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329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1" name="Straight Connector 230"/>
          <p:cNvCxnSpPr>
            <a:stCxn id="230" idx="0"/>
          </p:cNvCxnSpPr>
          <p:nvPr/>
        </p:nvCxnSpPr>
        <p:spPr>
          <a:xfrm flipH="1" flipV="1">
            <a:off x="787006" y="4452607"/>
            <a:ext cx="177521" cy="4063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20650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3" name="Straight Connector 232"/>
          <p:cNvCxnSpPr>
            <a:stCxn id="232" idx="0"/>
          </p:cNvCxnSpPr>
          <p:nvPr/>
        </p:nvCxnSpPr>
        <p:spPr>
          <a:xfrm flipV="1">
            <a:off x="6946089" y="4601266"/>
            <a:ext cx="220936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7834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" name="Straight Connector 234"/>
          <p:cNvCxnSpPr>
            <a:stCxn id="234" idx="0"/>
          </p:cNvCxnSpPr>
          <p:nvPr/>
        </p:nvCxnSpPr>
        <p:spPr>
          <a:xfrm flipH="1" flipV="1">
            <a:off x="7167025" y="4601266"/>
            <a:ext cx="177521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7006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Straight Connector 236"/>
          <p:cNvCxnSpPr>
            <a:stCxn id="236" idx="0"/>
          </p:cNvCxnSpPr>
          <p:nvPr/>
        </p:nvCxnSpPr>
        <p:spPr>
          <a:xfrm flipV="1">
            <a:off x="5812445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4470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9" name="Straight Connector 238"/>
          <p:cNvCxnSpPr>
            <a:stCxn id="238" idx="0"/>
          </p:cNvCxnSpPr>
          <p:nvPr/>
        </p:nvCxnSpPr>
        <p:spPr>
          <a:xfrm flipH="1" flipV="1">
            <a:off x="6033381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80389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1" name="Straight Connector 240"/>
          <p:cNvCxnSpPr>
            <a:stCxn id="240" idx="0"/>
          </p:cNvCxnSpPr>
          <p:nvPr/>
        </p:nvCxnSpPr>
        <p:spPr>
          <a:xfrm flipV="1">
            <a:off x="4805828" y="4566551"/>
            <a:ext cx="220936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38087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3" name="Straight Connector 242"/>
          <p:cNvCxnSpPr>
            <a:stCxn id="242" idx="0"/>
          </p:cNvCxnSpPr>
          <p:nvPr/>
        </p:nvCxnSpPr>
        <p:spPr>
          <a:xfrm flipH="1" flipV="1">
            <a:off x="5026764" y="4566551"/>
            <a:ext cx="177521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90297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" name="Straight Connector 244"/>
          <p:cNvCxnSpPr>
            <a:stCxn id="244" idx="0"/>
          </p:cNvCxnSpPr>
          <p:nvPr/>
        </p:nvCxnSpPr>
        <p:spPr>
          <a:xfrm flipV="1">
            <a:off x="3715735" y="4533818"/>
            <a:ext cx="220936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4799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7" name="Straight Connector 246"/>
          <p:cNvCxnSpPr/>
          <p:nvPr/>
        </p:nvCxnSpPr>
        <p:spPr>
          <a:xfrm flipH="1" flipV="1">
            <a:off x="3926459" y="4495507"/>
            <a:ext cx="177521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83311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9" name="Straight Connector 248"/>
          <p:cNvCxnSpPr>
            <a:stCxn id="248" idx="0"/>
          </p:cNvCxnSpPr>
          <p:nvPr/>
        </p:nvCxnSpPr>
        <p:spPr>
          <a:xfrm flipV="1">
            <a:off x="2708749" y="4556847"/>
            <a:ext cx="220936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4100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1" name="Straight Connector 250"/>
          <p:cNvCxnSpPr>
            <a:stCxn id="250" idx="0"/>
          </p:cNvCxnSpPr>
          <p:nvPr/>
        </p:nvCxnSpPr>
        <p:spPr>
          <a:xfrm flipH="1" flipV="1">
            <a:off x="2929685" y="4556847"/>
            <a:ext cx="177521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9824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3" name="Straight Connector 252"/>
          <p:cNvCxnSpPr>
            <a:stCxn id="252" idx="0"/>
          </p:cNvCxnSpPr>
          <p:nvPr/>
        </p:nvCxnSpPr>
        <p:spPr>
          <a:xfrm flipV="1">
            <a:off x="1625262" y="4495507"/>
            <a:ext cx="220936" cy="3634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5752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5" name="Straight Connector 254"/>
          <p:cNvCxnSpPr>
            <a:stCxn id="254" idx="0"/>
          </p:cNvCxnSpPr>
          <p:nvPr/>
        </p:nvCxnSpPr>
        <p:spPr>
          <a:xfrm flipH="1" flipV="1">
            <a:off x="1846198" y="4495507"/>
            <a:ext cx="177521" cy="3634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56633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7" name="Straight Connector 256"/>
          <p:cNvCxnSpPr>
            <a:stCxn id="256" idx="0"/>
          </p:cNvCxnSpPr>
          <p:nvPr/>
        </p:nvCxnSpPr>
        <p:spPr>
          <a:xfrm flipV="1">
            <a:off x="7982071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3247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9" name="Straight Connector 258"/>
          <p:cNvCxnSpPr/>
          <p:nvPr/>
        </p:nvCxnSpPr>
        <p:spPr>
          <a:xfrm flipH="1" flipV="1">
            <a:off x="8203007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7749" y="392945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5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6461" y="4008933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58790" y="403126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7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47414" y="40422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7507" y="4010661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9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48723" y="39588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45507" y="403780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1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41308" y="401518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51330" y="252167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3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25973" y="262113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09370" y="253190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5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40728" y="262403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65" y="1278619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7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1292" y="137352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93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2" y="4073307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64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7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67" y="4144386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" name="Group 196"/>
          <p:cNvGrpSpPr/>
          <p:nvPr/>
        </p:nvGrpSpPr>
        <p:grpSpPr>
          <a:xfrm>
            <a:off x="4733349" y="4088931"/>
            <a:ext cx="3684655" cy="465486"/>
            <a:chOff x="4815454" y="3717903"/>
            <a:chExt cx="2892625" cy="318145"/>
          </a:xfrm>
        </p:grpSpPr>
        <p:pic>
          <p:nvPicPr>
            <p:cNvPr id="26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1" y="3523450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11" y="3596020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1" y="2389675"/>
            <a:ext cx="552451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041" y="5707796"/>
            <a:ext cx="552451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47" y="5713840"/>
            <a:ext cx="552451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88" y="5826613"/>
            <a:ext cx="761738" cy="4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04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196752"/>
            <a:ext cx="3528392" cy="504056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2145"/>
          </a:xfrm>
        </p:spPr>
        <p:txBody>
          <a:bodyPr/>
          <a:lstStyle/>
          <a:p>
            <a:r>
              <a:rPr lang="en-GB" dirty="0" smtClean="0"/>
              <a:t>Goal: “Teleportation”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5205" y="6356350"/>
            <a:ext cx="661595" cy="365125"/>
          </a:xfrm>
          <a:prstGeom prst="rect">
            <a:avLst/>
          </a:prstGeom>
        </p:spPr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8</a:t>
            </a:fld>
            <a:endParaRPr lang="en-US" dirty="0"/>
          </a:p>
        </p:txBody>
      </p:sp>
      <p:cxnSp>
        <p:nvCxnSpPr>
          <p:cNvPr id="14" name="Straight Connector 13"/>
          <p:cNvCxnSpPr>
            <a:stCxn id="24" idx="0"/>
            <a:endCxn id="22" idx="2"/>
          </p:cNvCxnSpPr>
          <p:nvPr/>
        </p:nvCxnSpPr>
        <p:spPr>
          <a:xfrm flipV="1">
            <a:off x="2231740" y="2312876"/>
            <a:ext cx="0" cy="111612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139952" y="3429000"/>
            <a:ext cx="792088" cy="576064"/>
          </a:xfrm>
          <a:prstGeom prst="rightArrow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54" y="1448780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25" y="3429000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C:\Users\Richard G. Clegg\AppData\Local\Microsoft\Windows\Temporary Internet Files\Content.IE5\98R0S6P6\MC9004316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996347" cy="9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C:\Users\Richard G. Clegg\AppData\Local\Microsoft\Windows\Temporary Internet Files\Content.IE5\RYYGVGRG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89" y="5031276"/>
            <a:ext cx="554328" cy="10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6" idx="0"/>
            <a:endCxn id="24" idx="2"/>
          </p:cNvCxnSpPr>
          <p:nvPr/>
        </p:nvCxnSpPr>
        <p:spPr>
          <a:xfrm flipV="1">
            <a:off x="1253750" y="4293096"/>
            <a:ext cx="977990" cy="79208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H="1" flipV="1">
            <a:off x="2521819" y="4293096"/>
            <a:ext cx="700734" cy="73818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076056" y="1196752"/>
            <a:ext cx="3528392" cy="504056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>
            <a:stCxn id="34" idx="0"/>
            <a:endCxn id="33" idx="2"/>
          </p:cNvCxnSpPr>
          <p:nvPr/>
        </p:nvCxnSpPr>
        <p:spPr>
          <a:xfrm flipV="1">
            <a:off x="6840252" y="2312876"/>
            <a:ext cx="0" cy="111612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66" y="1448780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837" y="3429000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C:\Users\Richard G. Clegg\AppData\Local\Microsoft\Windows\Temporary Internet Files\Content.IE5\98R0S6P6\MC9004316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085184"/>
            <a:ext cx="996347" cy="9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C:\Users\Richard G. Clegg\AppData\Local\Microsoft\Windows\Temporary Internet Files\Content.IE5\RYYGVGRG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01" y="5031276"/>
            <a:ext cx="554328" cy="10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stCxn id="35" idx="0"/>
          </p:cNvCxnSpPr>
          <p:nvPr/>
        </p:nvCxnSpPr>
        <p:spPr>
          <a:xfrm flipV="1">
            <a:off x="5862262" y="4451206"/>
            <a:ext cx="821742" cy="6339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</p:cNvCxnSpPr>
          <p:nvPr/>
        </p:nvCxnSpPr>
        <p:spPr>
          <a:xfrm flipH="1" flipV="1">
            <a:off x="7170821" y="4293096"/>
            <a:ext cx="660244" cy="73818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16212" y="2312876"/>
            <a:ext cx="0" cy="121959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67" y="3587499"/>
            <a:ext cx="555041" cy="36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6145179" y="4053548"/>
            <a:ext cx="538825" cy="39765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83101" y="2640104"/>
            <a:ext cx="18646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/>
              <a:t>Less contention</a:t>
            </a:r>
            <a:endParaRPr lang="en-GB" sz="1900" dirty="0"/>
          </a:p>
        </p:txBody>
      </p:sp>
      <p:sp>
        <p:nvSpPr>
          <p:cNvPr id="30" name="TextBox 29"/>
          <p:cNvSpPr txBox="1"/>
          <p:nvPr/>
        </p:nvSpPr>
        <p:spPr>
          <a:xfrm>
            <a:off x="5081739" y="4239365"/>
            <a:ext cx="14943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/>
              <a:t>Less latency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9257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5205" y="6356350"/>
            <a:ext cx="661595" cy="365125"/>
          </a:xfrm>
          <a:prstGeom prst="rect">
            <a:avLst/>
          </a:prstGeom>
        </p:spPr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02145"/>
          </a:xfrm>
        </p:spPr>
        <p:txBody>
          <a:bodyPr/>
          <a:lstStyle/>
          <a:p>
            <a:r>
              <a:rPr lang="en-GB" dirty="0" smtClean="0"/>
              <a:t>The Sorcerer’s Sandwich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267744" y="2528900"/>
            <a:ext cx="144016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851920" y="5157192"/>
            <a:ext cx="144016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292080" y="2528900"/>
            <a:ext cx="1440160" cy="4320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S2</a:t>
            </a:r>
            <a:endParaRPr lang="en-GB" dirty="0"/>
          </a:p>
        </p:txBody>
      </p:sp>
      <p:cxnSp>
        <p:nvCxnSpPr>
          <p:cNvPr id="13" name="Elbow Connector 12"/>
          <p:cNvCxnSpPr>
            <a:endCxn id="11" idx="0"/>
          </p:cNvCxnSpPr>
          <p:nvPr/>
        </p:nvCxnSpPr>
        <p:spPr>
          <a:xfrm>
            <a:off x="1259632" y="2276872"/>
            <a:ext cx="4752528" cy="25202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8" idx="0"/>
          </p:cNvCxnSpPr>
          <p:nvPr/>
        </p:nvCxnSpPr>
        <p:spPr>
          <a:xfrm rot="5400000">
            <a:off x="2868160" y="2402886"/>
            <a:ext cx="245678" cy="6350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762" y="1871497"/>
            <a:ext cx="1236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C</a:t>
            </a:r>
            <a:r>
              <a:rPr lang="en-GB" dirty="0" smtClean="0"/>
              <a:t>ontrol</a:t>
            </a:r>
          </a:p>
          <a:p>
            <a:r>
              <a:rPr lang="en-GB" dirty="0" smtClean="0">
                <a:latin typeface="+mn-lt"/>
              </a:rPr>
              <a:t>channel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79912" y="3573016"/>
            <a:ext cx="151216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SWITCH</a:t>
            </a:r>
            <a:endParaRPr lang="en-GB" dirty="0"/>
          </a:p>
        </p:txBody>
      </p:sp>
      <p:cxnSp>
        <p:nvCxnSpPr>
          <p:cNvPr id="21" name="Elbow Connector 20"/>
          <p:cNvCxnSpPr>
            <a:stCxn id="8" idx="2"/>
            <a:endCxn id="19" idx="0"/>
          </p:cNvCxnSpPr>
          <p:nvPr/>
        </p:nvCxnSpPr>
        <p:spPr>
          <a:xfrm rot="16200000" flipH="1">
            <a:off x="3455876" y="2492896"/>
            <a:ext cx="612068" cy="154817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2"/>
            <a:endCxn id="19" idx="0"/>
          </p:cNvCxnSpPr>
          <p:nvPr/>
        </p:nvCxnSpPr>
        <p:spPr>
          <a:xfrm rot="5400000">
            <a:off x="4968044" y="2528900"/>
            <a:ext cx="612068" cy="147616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9" idx="0"/>
          </p:cNvCxnSpPr>
          <p:nvPr/>
        </p:nvCxnSpPr>
        <p:spPr>
          <a:xfrm>
            <a:off x="4535996" y="3933056"/>
            <a:ext cx="36004" cy="12241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75856" y="2643299"/>
            <a:ext cx="209674" cy="203250"/>
          </a:xfrm>
          <a:prstGeom prst="ellipse">
            <a:avLst/>
          </a:prstGeom>
          <a:solidFill>
            <a:srgbClr val="FFFF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587033" y="288644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Data channel</a:t>
            </a:r>
          </a:p>
        </p:txBody>
      </p:sp>
      <p:sp>
        <p:nvSpPr>
          <p:cNvPr id="2" name="Cloud 1"/>
          <p:cNvSpPr/>
          <p:nvPr/>
        </p:nvSpPr>
        <p:spPr>
          <a:xfrm>
            <a:off x="4067944" y="4149080"/>
            <a:ext cx="1008112" cy="64807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438031" y="2692747"/>
            <a:ext cx="209674" cy="203250"/>
          </a:xfrm>
          <a:prstGeom prst="ellipse">
            <a:avLst/>
          </a:prstGeom>
          <a:solidFill>
            <a:srgbClr val="FFFF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45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00018 -0.05949 C 0.00018 -0.0618 0.05625 -0.0625 0.11024 -0.0625 L 0.23802 -0.0625 L 0.23577 -0.00023 " pathEditMode="relative" rAng="0" ptsTypes="FfFAF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DCDB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741 L -0.00086 -0.07106 C -0.00086 -0.07338 -0.05659 -0.07407 -0.11006 -0.07407 L -0.23663 -0.07407 L -0.23454 -0.00787 " pathEditMode="relative" rAng="0" ptsTypes="FfFAF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7" grpId="1" animBg="1"/>
      <p:bldP spid="27" grpId="2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prp-ic-resear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p-ic-research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p-ic-researc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p-ic-rese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39636</TotalTime>
  <Words>679</Words>
  <Application>Microsoft Office PowerPoint</Application>
  <PresentationFormat>On-screen Show (4:3)</PresentationFormat>
  <Paragraphs>147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prp-ic-research</vt:lpstr>
      <vt:lpstr>NaaS Box: Endpoint teleportation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Goal: “Teleportation”</vt:lpstr>
      <vt:lpstr>The Sorcerer’s Sandwich</vt:lpstr>
      <vt:lpstr>Goal: common source</vt:lpstr>
      <vt:lpstr>Challenge of common source</vt:lpstr>
      <vt:lpstr>State of the art</vt:lpstr>
      <vt:lpstr>NaaS Box with NetFPGA</vt:lpstr>
      <vt:lpstr>Challenges of the moment</vt:lpstr>
      <vt:lpstr>1. DMA with SR-IOV support</vt:lpstr>
      <vt:lpstr>Evaluation for session/endpoints in hardware</vt:lpstr>
      <vt:lpstr>3. Virtualised channel support for programmable logic</vt:lpstr>
      <vt:lpstr>NaaS Box with NetFPGA</vt:lpstr>
      <vt:lpstr>NetFPGA SUME the real deal</vt:lpstr>
      <vt:lpstr>NetFPGA SUME status</vt:lpstr>
      <vt:lpstr>Where next?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Geometric Routing</dc:title>
  <dc:creator>Peter Pietzuch</dc:creator>
  <cp:lastModifiedBy>gt19</cp:lastModifiedBy>
  <cp:revision>1880</cp:revision>
  <cp:lastPrinted>2005-12-14T00:42:40Z</cp:lastPrinted>
  <dcterms:created xsi:type="dcterms:W3CDTF">2009-06-16T14:03:49Z</dcterms:created>
  <dcterms:modified xsi:type="dcterms:W3CDTF">2014-12-10T10:47:32Z</dcterms:modified>
</cp:coreProperties>
</file>