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82" r:id="rId4"/>
    <p:sldId id="259" r:id="rId5"/>
    <p:sldId id="278" r:id="rId6"/>
    <p:sldId id="268" r:id="rId7"/>
    <p:sldId id="270" r:id="rId8"/>
    <p:sldId id="281" r:id="rId9"/>
    <p:sldId id="273" r:id="rId10"/>
    <p:sldId id="274" r:id="rId11"/>
    <p:sldId id="280" r:id="rId12"/>
    <p:sldId id="276" r:id="rId13"/>
    <p:sldId id="269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5" autoAdjust="0"/>
  </p:normalViewPr>
  <p:slideViewPr>
    <p:cSldViewPr>
      <p:cViewPr varScale="1">
        <p:scale>
          <a:sx n="80" d="100"/>
          <a:sy n="80" d="100"/>
        </p:scale>
        <p:origin x="-104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1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4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 userDrawn="1"/>
        </p:nvSpPr>
        <p:spPr bwMode="auto">
          <a:xfrm>
            <a:off x="990600" y="927100"/>
            <a:ext cx="7162800" cy="228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73787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808080">
                <a:alpha val="17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>
            <a:noFill/>
          </a:ln>
          <a:effectLst>
            <a:outerShdw blurRad="38100" dist="25400" dir="7799979" algn="tl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CF57-1260-419F-B34E-D6E3238785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3200"/>
            </a:lvl1pPr>
            <a:lvl2pPr marL="715963" indent="-266700">
              <a:buFont typeface="Calibri" pitchFamily="34" charset="0"/>
              <a:buChar char="−"/>
              <a:defRPr sz="2800"/>
            </a:lvl2pPr>
            <a:lvl3pPr marL="1143000" indent="-228600">
              <a:buFont typeface="Courier New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0354" y="6356350"/>
            <a:ext cx="4983292" cy="365125"/>
          </a:xfrm>
        </p:spPr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5205" y="6356350"/>
            <a:ext cx="661595" cy="365125"/>
          </a:xfrm>
          <a:ln w="28575"/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pPr algn="r"/>
            <a:fld id="{CEC7F6DD-A7B5-4428-B2E1-62679F5667C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728" y="6356350"/>
            <a:ext cx="5876544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A5E1C97-6B73-4326-A0E3-22AB163EE3FC}" type="slidenum">
              <a:rPr lang="en-US" smtClean="0"/>
              <a:pPr/>
              <a:t>‹#›</a:t>
            </a:fld>
            <a:r>
              <a:rPr lang="en-US" dirty="0" smtClean="0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6955" y="6356350"/>
            <a:ext cx="4770091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EDBDA36-09E5-4A5D-B00A-E2B4288AB0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85F5-EC5B-44AF-B444-65FB414E5E8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2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8D2B5-0623-466D-89E7-B5E8E59D90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2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1EA9-1520-408B-A53F-8562714CD47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23B7E-F860-4C0B-8330-91B8D44A7DB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5A4C3-72E6-459F-B8B8-A9FEF02794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AA3D4-FE34-42B0-852B-BA491415B0C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mbria" pitchFamily="18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F378FCC-A5D4-477C-909C-B6A326AE11B1}" type="slidenum">
              <a:rPr 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 err="1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</a:t>
            </a:r>
            <a:r>
              <a:rPr lang="en-GB" sz="4800" b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box:</a:t>
            </a:r>
            <a:br>
              <a:rPr lang="en-GB" sz="4800" b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application </a:t>
            </a:r>
            <a:r>
              <a:rPr lang="en-GB" sz="4800" b="1" dirty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specific </a:t>
            </a:r>
            <a:r>
              <a:rPr lang="en-GB" sz="4800" b="1" dirty="0" err="1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middlebox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9133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Richard Clegg, </a:t>
            </a:r>
            <a:r>
              <a:rPr lang="en-GB" sz="1600" dirty="0" smtClean="0">
                <a:solidFill>
                  <a:schemeClr val="tx1"/>
                </a:solidFill>
              </a:rPr>
              <a:t>Imperial College London </a:t>
            </a:r>
            <a:r>
              <a:rPr lang="en-GB" sz="1600" dirty="0" smtClean="0">
                <a:solidFill>
                  <a:schemeClr val="tx1"/>
                </a:solidFill>
              </a:rPr>
              <a:t>&lt;richard@richardclegg.org&gt;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Dispatching and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701008"/>
          </a:xfrm>
        </p:spPr>
        <p:txBody>
          <a:bodyPr/>
          <a:lstStyle/>
          <a:p>
            <a:r>
              <a:rPr lang="en-GB" sz="2800" dirty="0" err="1" smtClean="0"/>
              <a:t>ApplicationDispatcher</a:t>
            </a:r>
            <a:r>
              <a:rPr lang="en-GB" sz="2800" dirty="0" smtClean="0"/>
              <a:t>: listens on a given socket </a:t>
            </a:r>
          </a:p>
          <a:p>
            <a:pPr lvl="1"/>
            <a:r>
              <a:rPr lang="en-GB" dirty="0" smtClean="0"/>
              <a:t>Existing connections pass data to input task</a:t>
            </a:r>
          </a:p>
          <a:p>
            <a:pPr lvl="1"/>
            <a:r>
              <a:rPr lang="en-GB" dirty="0" smtClean="0"/>
              <a:t>New connections passed to graph dispatcher</a:t>
            </a:r>
          </a:p>
          <a:p>
            <a:r>
              <a:rPr lang="en-GB" sz="2800" dirty="0" err="1" smtClean="0"/>
              <a:t>GraphDispatcher</a:t>
            </a:r>
            <a:r>
              <a:rPr lang="en-GB" sz="2800" dirty="0" smtClean="0"/>
              <a:t>: connect TCP streams to input tasks correctly (perhaps create new Task Graph)</a:t>
            </a:r>
          </a:p>
          <a:p>
            <a:r>
              <a:rPr lang="en-GB" sz="2800" dirty="0" smtClean="0"/>
              <a:t>Scheduler: picks Task Elements to run (fairness between apps, efficiency of scheduling)</a:t>
            </a:r>
          </a:p>
        </p:txBody>
      </p:sp>
      <p:sp>
        <p:nvSpPr>
          <p:cNvPr id="6" name="Oval 5"/>
          <p:cNvSpPr/>
          <p:nvPr/>
        </p:nvSpPr>
        <p:spPr>
          <a:xfrm>
            <a:off x="1960120" y="157144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60120" y="1823469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49065" y="1715457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0120" y="2169378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0120" y="2421406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49065" y="2313394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30609" y="201941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735" y="2131141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3"/>
          </p:cNvCxnSpPr>
          <p:nvPr/>
        </p:nvCxnSpPr>
        <p:spPr>
          <a:xfrm flipV="1">
            <a:off x="2176144" y="2497782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3"/>
          </p:cNvCxnSpPr>
          <p:nvPr/>
        </p:nvCxnSpPr>
        <p:spPr>
          <a:xfrm flipV="1">
            <a:off x="2176144" y="1899845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1" idx="1"/>
          </p:cNvCxnSpPr>
          <p:nvPr/>
        </p:nvCxnSpPr>
        <p:spPr>
          <a:xfrm>
            <a:off x="2176144" y="2277390"/>
            <a:ext cx="304557" cy="6764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7"/>
            <a:endCxn id="12" idx="3"/>
          </p:cNvCxnSpPr>
          <p:nvPr/>
        </p:nvCxnSpPr>
        <p:spPr>
          <a:xfrm flipV="1">
            <a:off x="2633453" y="2203799"/>
            <a:ext cx="228792" cy="14123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2" idx="1"/>
          </p:cNvCxnSpPr>
          <p:nvPr/>
        </p:nvCxnSpPr>
        <p:spPr>
          <a:xfrm>
            <a:off x="2633453" y="1899845"/>
            <a:ext cx="228792" cy="1512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1"/>
          </p:cNvCxnSpPr>
          <p:nvPr/>
        </p:nvCxnSpPr>
        <p:spPr>
          <a:xfrm>
            <a:off x="2176144" y="1679453"/>
            <a:ext cx="304557" cy="6764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7584" y="1999393"/>
            <a:ext cx="360040" cy="16490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109" y="2405588"/>
            <a:ext cx="357682" cy="9219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05649" y="1662332"/>
            <a:ext cx="360040" cy="1712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0114" y="18147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7604" y="2292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4" name="Oval 33"/>
          <p:cNvSpPr/>
          <p:nvPr/>
        </p:nvSpPr>
        <p:spPr>
          <a:xfrm>
            <a:off x="5870713" y="1607094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70713" y="1859122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59658" y="1751110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70713" y="220503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70713" y="2457059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59658" y="234904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41202" y="2055064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82681" y="1715106"/>
            <a:ext cx="28803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91065" y="1964327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80112" y="2313043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99382" y="2565071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962328" y="2166794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39" idx="3"/>
          </p:cNvCxnSpPr>
          <p:nvPr/>
        </p:nvCxnSpPr>
        <p:spPr>
          <a:xfrm flipV="1">
            <a:off x="6086737" y="2533435"/>
            <a:ext cx="304557" cy="3163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6"/>
            <a:endCxn id="36" idx="3"/>
          </p:cNvCxnSpPr>
          <p:nvPr/>
        </p:nvCxnSpPr>
        <p:spPr>
          <a:xfrm flipV="1">
            <a:off x="6086737" y="1935498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39" idx="1"/>
          </p:cNvCxnSpPr>
          <p:nvPr/>
        </p:nvCxnSpPr>
        <p:spPr>
          <a:xfrm>
            <a:off x="6086737" y="2313043"/>
            <a:ext cx="304557" cy="6764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7"/>
            <a:endCxn id="40" idx="3"/>
          </p:cNvCxnSpPr>
          <p:nvPr/>
        </p:nvCxnSpPr>
        <p:spPr>
          <a:xfrm flipV="1">
            <a:off x="6544046" y="2239452"/>
            <a:ext cx="228792" cy="14123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5"/>
            <a:endCxn id="40" idx="1"/>
          </p:cNvCxnSpPr>
          <p:nvPr/>
        </p:nvCxnSpPr>
        <p:spPr>
          <a:xfrm>
            <a:off x="6544046" y="1935498"/>
            <a:ext cx="228792" cy="1512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36" idx="1"/>
          </p:cNvCxnSpPr>
          <p:nvPr/>
        </p:nvCxnSpPr>
        <p:spPr>
          <a:xfrm>
            <a:off x="6086737" y="1715106"/>
            <a:ext cx="304557" cy="676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1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code – C++ </a:t>
            </a:r>
          </a:p>
          <a:p>
            <a:r>
              <a:rPr lang="en-GB" dirty="0" smtClean="0"/>
              <a:t>Networking DPDK (</a:t>
            </a:r>
            <a:r>
              <a:rPr lang="en-GB" dirty="0" err="1" smtClean="0"/>
              <a:t>Datapath</a:t>
            </a:r>
            <a:r>
              <a:rPr lang="en-GB" dirty="0" smtClean="0"/>
              <a:t> development kit) for </a:t>
            </a:r>
            <a:r>
              <a:rPr lang="en-GB" dirty="0" err="1" smtClean="0"/>
              <a:t>bitshifting</a:t>
            </a:r>
            <a:r>
              <a:rPr lang="en-GB" dirty="0" smtClean="0"/>
              <a:t> from NIC</a:t>
            </a:r>
            <a:endParaRPr lang="en-GB" dirty="0"/>
          </a:p>
          <a:p>
            <a:r>
              <a:rPr lang="en-GB" dirty="0" err="1" smtClean="0"/>
              <a:t>mTCP</a:t>
            </a:r>
            <a:r>
              <a:rPr lang="en-GB" dirty="0" smtClean="0"/>
              <a:t> for </a:t>
            </a:r>
            <a:r>
              <a:rPr lang="en-GB" dirty="0" err="1" smtClean="0"/>
              <a:t>userland</a:t>
            </a:r>
            <a:r>
              <a:rPr lang="en-GB" dirty="0" smtClean="0"/>
              <a:t> TCP stack</a:t>
            </a:r>
          </a:p>
          <a:p>
            <a:r>
              <a:rPr lang="en-GB" dirty="0" smtClean="0"/>
              <a:t>Current code runs at near 10G on our </a:t>
            </a:r>
            <a:r>
              <a:rPr lang="en-GB" dirty="0" err="1" smtClean="0"/>
              <a:t>testbed</a:t>
            </a:r>
            <a:r>
              <a:rPr lang="en-GB" dirty="0" smtClean="0"/>
              <a:t> in simple test applications</a:t>
            </a:r>
          </a:p>
          <a:p>
            <a:r>
              <a:rPr lang="en-GB" dirty="0" smtClean="0"/>
              <a:t>However more advanced apps will take more CPU time – more code “tweaking” required.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184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Summary: </a:t>
            </a:r>
            <a:r>
              <a:rPr lang="en-GB" dirty="0" err="1" smtClean="0"/>
              <a:t>NaaS</a:t>
            </a:r>
            <a:r>
              <a:rPr lang="en-GB" dirty="0" smtClean="0"/>
              <a:t> box basics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63280"/>
          </a:xfrm>
        </p:spPr>
        <p:txBody>
          <a:bodyPr/>
          <a:lstStyle/>
          <a:p>
            <a:r>
              <a:rPr lang="en-GB" sz="2800" dirty="0" smtClean="0"/>
              <a:t>Core component of system – the </a:t>
            </a:r>
            <a:r>
              <a:rPr lang="en-GB" sz="2800" dirty="0" err="1" smtClean="0"/>
              <a:t>middlebox</a:t>
            </a:r>
            <a:r>
              <a:rPr lang="en-GB" sz="2800" dirty="0" smtClean="0"/>
              <a:t> itself</a:t>
            </a:r>
          </a:p>
          <a:p>
            <a:r>
              <a:rPr lang="en-GB" sz="2800" dirty="0" smtClean="0"/>
              <a:t>Ongoing design – first “usable” draft mid 2015.</a:t>
            </a:r>
          </a:p>
          <a:p>
            <a:r>
              <a:rPr lang="en-GB" sz="2800" dirty="0" smtClean="0"/>
              <a:t>Flexible usage multiple applications on one box</a:t>
            </a:r>
          </a:p>
          <a:p>
            <a:r>
              <a:rPr lang="en-GB" sz="2800" dirty="0" smtClean="0"/>
              <a:t>Combined with:</a:t>
            </a:r>
          </a:p>
          <a:p>
            <a:pPr lvl="1"/>
            <a:r>
              <a:rPr lang="en-GB" dirty="0" err="1" smtClean="0"/>
              <a:t>NetFGPA</a:t>
            </a:r>
            <a:r>
              <a:rPr lang="en-GB" dirty="0" smtClean="0"/>
              <a:t> (heavy lifting on network side)</a:t>
            </a:r>
          </a:p>
          <a:p>
            <a:pPr lvl="1"/>
            <a:r>
              <a:rPr lang="en-GB" dirty="0" smtClean="0"/>
              <a:t>SDN control (resource placement + allocation)</a:t>
            </a:r>
          </a:p>
          <a:p>
            <a:r>
              <a:rPr lang="en-GB" dirty="0" smtClean="0"/>
              <a:t>See next presentations for details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91865" y="1324242"/>
            <a:ext cx="3457537" cy="1323198"/>
            <a:chOff x="2244653" y="1304800"/>
            <a:chExt cx="5121978" cy="2250250"/>
          </a:xfrm>
        </p:grpSpPr>
        <p:grpSp>
          <p:nvGrpSpPr>
            <p:cNvPr id="19" name="Group 18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3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14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" name="Straight Connector 41"/>
              <p:cNvCxnSpPr>
                <a:stCxn id="33" idx="0"/>
                <a:endCxn id="38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0"/>
                <a:endCxn id="39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4" idx="0"/>
                <a:endCxn id="38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4" idx="0"/>
                <a:endCxn id="39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5" idx="0"/>
                <a:endCxn id="38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6" idx="0"/>
                <a:endCxn id="38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5" idx="0"/>
                <a:endCxn id="39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6" idx="0"/>
                <a:endCxn id="39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4" idx="0"/>
                <a:endCxn id="40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15" idx="0"/>
                <a:endCxn id="40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16" idx="0"/>
                <a:endCxn id="40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117" idx="0"/>
                <a:endCxn id="40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17" idx="0"/>
                <a:endCxn id="41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16" idx="0"/>
                <a:endCxn id="41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15" idx="0"/>
                <a:endCxn id="41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14" idx="0"/>
                <a:endCxn id="41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38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9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8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39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0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1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41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0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7" name="Straight Connector 76"/>
              <p:cNvCxnSpPr>
                <a:stCxn id="76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9" name="Straight Connector 78"/>
              <p:cNvCxnSpPr>
                <a:stCxn id="78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Connector 80"/>
              <p:cNvCxnSpPr>
                <a:stCxn id="80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3" name="Straight Connector 82"/>
              <p:cNvCxnSpPr>
                <a:stCxn id="82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5" name="Straight Connector 84"/>
              <p:cNvCxnSpPr>
                <a:stCxn id="84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9" name="Straight Connector 88"/>
              <p:cNvCxnSpPr>
                <a:stCxn id="88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1" name="Straight Connector 90"/>
              <p:cNvCxnSpPr>
                <a:stCxn id="90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3" name="Straight Connector 92"/>
              <p:cNvCxnSpPr>
                <a:stCxn id="92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5" name="Straight Connector 94"/>
              <p:cNvCxnSpPr>
                <a:stCxn id="94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7" name="Straight Connector 96"/>
              <p:cNvCxnSpPr>
                <a:stCxn id="96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9" name="Straight Connector 98"/>
              <p:cNvCxnSpPr>
                <a:stCxn id="98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1" name="Straight Connector 100"/>
              <p:cNvCxnSpPr>
                <a:stCxn id="100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3" name="Straight Connector 102"/>
              <p:cNvCxnSpPr>
                <a:stCxn id="102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>
              <a:stCxn id="33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1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4" idx="0"/>
              <a:endCxn id="33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5" idx="2"/>
              <a:endCxn id="94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39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9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Reserve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Challenges for NaaS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79232"/>
            <a:ext cx="8229600" cy="3419872"/>
          </a:xfrm>
        </p:spPr>
        <p:txBody>
          <a:bodyPr/>
          <a:lstStyle/>
          <a:p>
            <a:r>
              <a:rPr lang="en-GB" sz="2000" dirty="0" smtClean="0"/>
              <a:t>1. </a:t>
            </a:r>
            <a:r>
              <a:rPr lang="en-GB" sz="2000" dirty="0" smtClean="0">
                <a:solidFill>
                  <a:srgbClr val="FF8000"/>
                </a:solidFill>
              </a:rPr>
              <a:t>Performance</a:t>
            </a:r>
            <a:r>
              <a:rPr lang="en-GB" sz="2000" dirty="0" smtClean="0"/>
              <a:t> &amp; </a:t>
            </a:r>
            <a:r>
              <a:rPr lang="en-GB" sz="2000" dirty="0" smtClean="0">
                <a:solidFill>
                  <a:srgbClr val="FF8000"/>
                </a:solidFill>
              </a:rPr>
              <a:t>efficiency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Line rate data processing (10Gbps initially)</a:t>
            </a:r>
          </a:p>
          <a:p>
            <a:pPr lvl="1">
              <a:spcBef>
                <a:spcPts val="0"/>
              </a:spcBef>
            </a:pPr>
            <a:r>
              <a:rPr lang="en-GB" sz="2000" dirty="0" smtClean="0">
                <a:solidFill>
                  <a:srgbClr val="FF0000"/>
                </a:solidFill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Offload to hardware when possible</a:t>
            </a:r>
          </a:p>
          <a:p>
            <a:r>
              <a:rPr lang="en-GB" sz="2000" dirty="0" smtClean="0"/>
              <a:t>2. </a:t>
            </a:r>
            <a:r>
              <a:rPr lang="en-GB" sz="2000" dirty="0" smtClean="0">
                <a:solidFill>
                  <a:srgbClr val="FF8000"/>
                </a:solidFill>
              </a:rPr>
              <a:t>Programmability</a:t>
            </a:r>
            <a:r>
              <a:rPr lang="en-GB" sz="2000" dirty="0" smtClean="0"/>
              <a:t> &amp; </a:t>
            </a:r>
            <a:r>
              <a:rPr lang="en-GB" sz="2000" dirty="0" smtClean="0">
                <a:solidFill>
                  <a:srgbClr val="FF8000"/>
                </a:solidFill>
              </a:rPr>
              <a:t>flexibility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Rapid development of new network services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Simple deployment, resource placement and </a:t>
            </a:r>
            <a:r>
              <a:rPr lang="en-GB" sz="2000" dirty="0" smtClean="0">
                <a:solidFill>
                  <a:srgbClr val="FF0000"/>
                </a:solidFill>
              </a:rPr>
              <a:t>allocation</a:t>
            </a:r>
          </a:p>
          <a:p>
            <a:r>
              <a:rPr lang="en-GB" sz="2000" dirty="0" smtClean="0"/>
              <a:t>3. </a:t>
            </a:r>
            <a:r>
              <a:rPr lang="en-GB" sz="2000" dirty="0" smtClean="0">
                <a:solidFill>
                  <a:srgbClr val="FF8000"/>
                </a:solidFill>
              </a:rPr>
              <a:t>Security</a:t>
            </a:r>
            <a:r>
              <a:rPr lang="en-GB" sz="2000" dirty="0" smtClean="0"/>
              <a:t> &amp; </a:t>
            </a:r>
            <a:r>
              <a:rPr lang="en-GB" sz="2000" dirty="0" smtClean="0">
                <a:solidFill>
                  <a:srgbClr val="FF8000"/>
                </a:solidFill>
              </a:rPr>
              <a:t>safety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Isolation of services within shared hardware</a:t>
            </a:r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20" y="1397755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3364880" y="1504083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2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prstClr val="black"/>
                </a:solidFill>
              </a:rPr>
              <a:t>NaaS</a:t>
            </a:r>
            <a:r>
              <a:rPr lang="en-GB" dirty="0" smtClean="0">
                <a:solidFill>
                  <a:prstClr val="black"/>
                </a:solidFill>
              </a:rPr>
              <a:t> box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59224"/>
          </a:xfrm>
        </p:spPr>
        <p:txBody>
          <a:bodyPr/>
          <a:lstStyle/>
          <a:p>
            <a:r>
              <a:rPr lang="en-GB" sz="2400" dirty="0"/>
              <a:t>Generalise the concept of </a:t>
            </a:r>
            <a:r>
              <a:rPr lang="en-GB" sz="2400" dirty="0" err="1"/>
              <a:t>NetAgg</a:t>
            </a:r>
            <a:r>
              <a:rPr lang="en-GB" sz="2400" dirty="0"/>
              <a:t> to a general application specific </a:t>
            </a:r>
            <a:r>
              <a:rPr lang="en-GB" sz="2400" dirty="0" err="1"/>
              <a:t>middlebox</a:t>
            </a:r>
            <a:r>
              <a:rPr lang="en-GB" sz="2400" dirty="0"/>
              <a:t>.  Example apps:</a:t>
            </a:r>
          </a:p>
          <a:p>
            <a:pPr lvl="1"/>
            <a:r>
              <a:rPr lang="en-GB" sz="2000" dirty="0" smtClean="0"/>
              <a:t>Hadoop reduce (as in </a:t>
            </a:r>
            <a:r>
              <a:rPr lang="en-GB" sz="2000" dirty="0" err="1" smtClean="0"/>
              <a:t>NetAgg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Graph processing </a:t>
            </a:r>
          </a:p>
          <a:p>
            <a:pPr lvl="1"/>
            <a:r>
              <a:rPr lang="en-GB" sz="2000" dirty="0" smtClean="0"/>
              <a:t>Web proxy</a:t>
            </a:r>
          </a:p>
          <a:p>
            <a:pPr lvl="1"/>
            <a:r>
              <a:rPr lang="en-GB" sz="2000" dirty="0" err="1" smtClean="0"/>
              <a:t>Memcached</a:t>
            </a:r>
            <a:endParaRPr lang="en-GB" sz="2000" dirty="0" smtClean="0"/>
          </a:p>
          <a:p>
            <a:pPr lvl="1"/>
            <a:r>
              <a:rPr lang="en-GB" sz="2000" dirty="0" smtClean="0"/>
              <a:t>Deep learning (neural nets)</a:t>
            </a:r>
          </a:p>
          <a:p>
            <a:pPr marL="419100"/>
            <a:r>
              <a:rPr lang="en-GB" sz="2400" dirty="0" smtClean="0"/>
              <a:t>Rapid development of apps, exploit natural data parallelism</a:t>
            </a:r>
          </a:p>
          <a:p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9" y="1700808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/>
          <p:cNvGrpSpPr/>
          <p:nvPr/>
        </p:nvGrpSpPr>
        <p:grpSpPr>
          <a:xfrm>
            <a:off x="5217503" y="1228699"/>
            <a:ext cx="1670248" cy="1065989"/>
            <a:chOff x="5217503" y="1228699"/>
            <a:chExt cx="1670248" cy="1065989"/>
          </a:xfrm>
        </p:grpSpPr>
        <p:sp>
          <p:nvSpPr>
            <p:cNvPr id="6" name="Oval 5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7"/>
              <a:endCxn id="1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5"/>
              <a:endCxn id="1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6"/>
              <a:endCxn id="1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29151" y="2492896"/>
            <a:ext cx="1840994" cy="512290"/>
            <a:chOff x="5199721" y="2562706"/>
            <a:chExt cx="1840994" cy="512290"/>
          </a:xfrm>
        </p:grpSpPr>
        <p:sp>
          <p:nvSpPr>
            <p:cNvPr id="42" name="Oval 41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Domain Specific High-Level Language:</a:t>
            </a:r>
          </a:p>
          <a:p>
            <a:pPr lvl="1"/>
            <a:r>
              <a:rPr lang="en-GB" dirty="0" smtClean="0"/>
              <a:t>Adding new applications to </a:t>
            </a:r>
            <a:r>
              <a:rPr lang="en-GB" dirty="0" err="1" smtClean="0"/>
              <a:t>middlebox</a:t>
            </a:r>
            <a:r>
              <a:rPr lang="en-GB" dirty="0" smtClean="0"/>
              <a:t> is easy</a:t>
            </a:r>
          </a:p>
          <a:p>
            <a:pPr lvl="1"/>
            <a:r>
              <a:rPr lang="en-GB" dirty="0" smtClean="0"/>
              <a:t>Compiler not programmer takes care of parallelism</a:t>
            </a:r>
          </a:p>
          <a:p>
            <a:pPr lvl="1"/>
            <a:r>
              <a:rPr lang="en-GB" dirty="0" smtClean="0"/>
              <a:t>Language guarantees performance bounds</a:t>
            </a:r>
          </a:p>
          <a:p>
            <a:r>
              <a:rPr lang="en-GB" dirty="0" smtClean="0"/>
              <a:t>Task elements linked in Task Graph:</a:t>
            </a:r>
          </a:p>
          <a:p>
            <a:pPr lvl="1"/>
            <a:r>
              <a:rPr lang="en-GB" dirty="0" smtClean="0"/>
              <a:t>Parallel computation as natural isolated units</a:t>
            </a:r>
          </a:p>
          <a:p>
            <a:pPr lvl="1"/>
            <a:r>
              <a:rPr lang="en-GB" dirty="0" smtClean="0"/>
              <a:t>Scheduling of execution guarantees application fairness and efficiency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90127" y="383061"/>
            <a:ext cx="2586376" cy="907127"/>
            <a:chOff x="2244653" y="1304800"/>
            <a:chExt cx="5121978" cy="2250250"/>
          </a:xfrm>
        </p:grpSpPr>
        <p:grpSp>
          <p:nvGrpSpPr>
            <p:cNvPr id="6" name="Group 5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2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0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/>
              <p:cNvCxnSpPr>
                <a:stCxn id="20" idx="0"/>
                <a:endCxn id="25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0" idx="0"/>
                <a:endCxn id="26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0"/>
                <a:endCxn id="25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1" idx="0"/>
                <a:endCxn id="26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2" idx="0"/>
                <a:endCxn id="25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3" idx="0"/>
                <a:endCxn id="25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2" idx="0"/>
                <a:endCxn id="26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3" idx="0"/>
                <a:endCxn id="26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01" idx="0"/>
                <a:endCxn id="27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02" idx="0"/>
                <a:endCxn id="27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03" idx="0"/>
                <a:endCxn id="27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04" idx="0"/>
                <a:endCxn id="27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04" idx="0"/>
                <a:endCxn id="28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03" idx="0"/>
                <a:endCxn id="28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02" idx="0"/>
                <a:endCxn id="28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1" idx="0"/>
                <a:endCxn id="28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6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5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6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7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8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8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7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2" name="Straight Connector 61"/>
              <p:cNvCxnSpPr>
                <a:stCxn id="61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4" name="Straight Connector 63"/>
              <p:cNvCxnSpPr>
                <a:stCxn id="63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Straight Connector 67"/>
              <p:cNvCxnSpPr>
                <a:stCxn id="67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0" name="Straight Connector 69"/>
              <p:cNvCxnSpPr>
                <a:stCxn id="69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2" name="Straight Connector 71"/>
              <p:cNvCxnSpPr>
                <a:stCxn id="71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4" name="Straight Connector 73"/>
              <p:cNvCxnSpPr>
                <a:stCxn id="73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6" name="Straight Connector 75"/>
              <p:cNvCxnSpPr>
                <a:stCxn id="75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8" name="Straight Connector 77"/>
              <p:cNvCxnSpPr>
                <a:stCxn id="77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2" name="Straight Connector 81"/>
              <p:cNvCxnSpPr>
                <a:stCxn id="81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8" name="Straight Connector 87"/>
              <p:cNvCxnSpPr>
                <a:stCxn id="87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0" name="Straight Connector 89"/>
              <p:cNvCxnSpPr>
                <a:stCxn id="89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20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8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20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2" idx="2"/>
              <a:endCxn id="81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6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6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DS HLL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79304"/>
          </a:xfrm>
        </p:spPr>
        <p:txBody>
          <a:bodyPr/>
          <a:lstStyle/>
          <a:p>
            <a:r>
              <a:rPr lang="en-GB" sz="2800" dirty="0" smtClean="0"/>
              <a:t>Domain specific high-level language for user compiles to C++</a:t>
            </a:r>
          </a:p>
          <a:p>
            <a:r>
              <a:rPr lang="en-GB" sz="2800" dirty="0" smtClean="0"/>
              <a:t>Easy to write, specific to </a:t>
            </a:r>
            <a:r>
              <a:rPr lang="en-GB" sz="2800" dirty="0" err="1" smtClean="0"/>
              <a:t>middlebox</a:t>
            </a:r>
            <a:r>
              <a:rPr lang="en-GB" sz="2800" dirty="0" smtClean="0"/>
              <a:t> tasks</a:t>
            </a:r>
          </a:p>
          <a:p>
            <a:r>
              <a:rPr lang="en-GB" sz="2800" dirty="0" smtClean="0"/>
              <a:t>Non </a:t>
            </a:r>
            <a:r>
              <a:rPr lang="en-GB" sz="2800" dirty="0"/>
              <a:t>T</a:t>
            </a:r>
            <a:r>
              <a:rPr lang="en-GB" sz="2800" dirty="0" smtClean="0"/>
              <a:t>uring complete – express only transforms that will run at line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44988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5655" y="1367135"/>
            <a:ext cx="626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input, host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response, host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DS HLL </a:t>
            </a:r>
            <a:r>
              <a:rPr lang="en-GB" dirty="0" err="1" smtClean="0"/>
              <a:t>webproxy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: record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header : record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method 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noHosts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... 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source,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input):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 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hash(input.url) %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noHosts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input, host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response, host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Type declaration implies</a:t>
            </a:r>
          </a:p>
          <a:p>
            <a:r>
              <a:rPr lang="en-GB" dirty="0" err="1" smtClean="0"/>
              <a:t>Serialiser</a:t>
            </a:r>
            <a:r>
              <a:rPr lang="en-GB" dirty="0" smtClean="0"/>
              <a:t>/</a:t>
            </a:r>
            <a:r>
              <a:rPr lang="en-GB" dirty="0" err="1" smtClean="0"/>
              <a:t>deserialiser</a:t>
            </a:r>
            <a:endParaRPr lang="en-GB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2924944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Type of input implies number/nature of streams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4543" y="4221088"/>
            <a:ext cx="3448000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Simple hash – splits traffic</a:t>
            </a:r>
          </a:p>
          <a:p>
            <a:r>
              <a:rPr lang="en-GB" dirty="0"/>
              <a:t>e</a:t>
            </a:r>
            <a:r>
              <a:rPr lang="en-GB" dirty="0" smtClean="0"/>
              <a:t>qually to hosts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168" y="5301208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send built in implies structure of task graph</a:t>
            </a:r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1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DS HLL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code analysis for performance guarantees</a:t>
            </a:r>
          </a:p>
          <a:p>
            <a:r>
              <a:rPr lang="en-GB" dirty="0"/>
              <a:t>Serialise/</a:t>
            </a:r>
            <a:r>
              <a:rPr lang="en-GB" dirty="0" err="1"/>
              <a:t>Deserialise</a:t>
            </a:r>
            <a:r>
              <a:rPr lang="en-GB" dirty="0"/>
              <a:t> of wire data inferred from types</a:t>
            </a:r>
          </a:p>
          <a:p>
            <a:r>
              <a:rPr lang="en-GB" dirty="0"/>
              <a:t>Parallelism inferred from </a:t>
            </a:r>
            <a:r>
              <a:rPr lang="en-GB" dirty="0" smtClean="0"/>
              <a:t>language, compiler makes choices about task graph</a:t>
            </a:r>
          </a:p>
          <a:p>
            <a:r>
              <a:rPr lang="en-GB" dirty="0" smtClean="0"/>
              <a:t>All c0nfiguration information for that application in one place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Task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95328"/>
          </a:xfrm>
        </p:spPr>
        <p:txBody>
          <a:bodyPr/>
          <a:lstStyle/>
          <a:p>
            <a:r>
              <a:rPr lang="en-GB" sz="2400" dirty="0" smtClean="0"/>
              <a:t>Task graph maps N data-stream inputs to M outputs</a:t>
            </a:r>
          </a:p>
          <a:p>
            <a:r>
              <a:rPr lang="en-GB" sz="2400" dirty="0" smtClean="0"/>
              <a:t>Streams are broken to chunks for processing (e.g. web request, Hadoop reduce)</a:t>
            </a:r>
          </a:p>
          <a:p>
            <a:r>
              <a:rPr lang="en-GB" sz="2400" dirty="0" smtClean="0"/>
              <a:t>Task elements (nodes) connected by channels (edges)</a:t>
            </a:r>
          </a:p>
          <a:p>
            <a:r>
              <a:rPr lang="en-GB" sz="2400" dirty="0" smtClean="0"/>
              <a:t>Graphs dynamically created/destroyed as needed</a:t>
            </a:r>
          </a:p>
          <a:p>
            <a:r>
              <a:rPr lang="en-GB" sz="2400" dirty="0" smtClean="0"/>
              <a:t>Scheduling ensures fairness between applications</a:t>
            </a:r>
          </a:p>
          <a:p>
            <a:r>
              <a:rPr lang="en-GB" sz="2400" dirty="0" smtClean="0"/>
              <a:t>Compiler infers graph from HLL</a:t>
            </a:r>
          </a:p>
          <a:p>
            <a:endParaRPr lang="en-GB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47664" y="1123471"/>
            <a:ext cx="1670248" cy="1065989"/>
            <a:chOff x="5217503" y="1228699"/>
            <a:chExt cx="1670248" cy="1065989"/>
          </a:xfrm>
        </p:grpSpPr>
        <p:sp>
          <p:nvSpPr>
            <p:cNvPr id="18" name="Oval 17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6"/>
              <a:endCxn id="2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6"/>
              <a:endCxn id="2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7"/>
              <a:endCxn id="2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5"/>
              <a:endCxn id="2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8" idx="6"/>
              <a:endCxn id="2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229151" y="1417561"/>
            <a:ext cx="1840994" cy="512290"/>
            <a:chOff x="5199721" y="2562706"/>
            <a:chExt cx="1840994" cy="512290"/>
          </a:xfrm>
        </p:grpSpPr>
        <p:sp>
          <p:nvSpPr>
            <p:cNvPr id="49" name="Oval 48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3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Task graph: Web proxy example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51312"/>
          </a:xfrm>
        </p:spPr>
        <p:txBody>
          <a:bodyPr/>
          <a:lstStyle/>
          <a:p>
            <a:r>
              <a:rPr lang="en-GB" sz="2800" dirty="0" smtClean="0"/>
              <a:t>Load balancing web server: http GET/RESPONSE returned from single server chosen </a:t>
            </a:r>
            <a:r>
              <a:rPr lang="en-GB" sz="2800" smtClean="0"/>
              <a:t>from pool</a:t>
            </a:r>
            <a:endParaRPr lang="en-GB" sz="2800" dirty="0" smtClean="0"/>
          </a:p>
          <a:p>
            <a:r>
              <a:rPr lang="en-GB" sz="2800" dirty="0" smtClean="0"/>
              <a:t>Serialise/</a:t>
            </a:r>
            <a:r>
              <a:rPr lang="en-GB" sz="2800" dirty="0" err="1" smtClean="0"/>
              <a:t>deserialise</a:t>
            </a:r>
            <a:r>
              <a:rPr lang="en-GB" sz="2800" dirty="0" smtClean="0"/>
              <a:t> slices input into get requests</a:t>
            </a:r>
            <a:endParaRPr lang="en-GB" dirty="0" smtClean="0"/>
          </a:p>
          <a:p>
            <a:r>
              <a:rPr lang="en-GB" sz="2800" dirty="0" smtClean="0"/>
              <a:t>New TCP connection -&gt; new </a:t>
            </a:r>
            <a:r>
              <a:rPr lang="en-GB" sz="2800" dirty="0" err="1" smtClean="0"/>
              <a:t>WebProxyTaskGraph</a:t>
            </a:r>
            <a:endParaRPr lang="en-GB" sz="2800" dirty="0" smtClean="0"/>
          </a:p>
          <a:p>
            <a:r>
              <a:rPr lang="en-GB" sz="2800" dirty="0" smtClean="0"/>
              <a:t>Two graphs, out and return path</a:t>
            </a:r>
          </a:p>
          <a:p>
            <a:r>
              <a:rPr lang="en-GB" sz="2800" dirty="0" smtClean="0"/>
              <a:t>On first call blue element selects which server to use</a:t>
            </a:r>
            <a:r>
              <a:rPr lang="en-GB" sz="2800" dirty="0"/>
              <a:t> </a:t>
            </a:r>
            <a:r>
              <a:rPr lang="en-GB" sz="2800" dirty="0" smtClean="0"/>
              <a:t>and connects output task to correct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8983" y="1560512"/>
            <a:ext cx="216024" cy="21602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7652" y="1668524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66150" y="1571398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94819" y="1679410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82174" y="1668524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165586" y="1856778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71970" y="1959608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>
            <a:off x="3640452" y="1867142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46836" y="1969972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42216" y="1959608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79154" y="1565060"/>
            <a:ext cx="216024" cy="21602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5178" y="166218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4678590" y="1850440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84974" y="1953270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7902" y="14775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GET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3210" y="14874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GET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5776" y="1788067"/>
            <a:ext cx="7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RESP.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8469" y="1768604"/>
            <a:ext cx="7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RESP.</a:t>
            </a:r>
          </a:p>
        </p:txBody>
      </p:sp>
      <p:pic>
        <p:nvPicPr>
          <p:cNvPr id="40" name="Picture 1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49" y="1270430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77" y="1367045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674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2_Office Theme</vt:lpstr>
      <vt:lpstr>NaaS box: application specific middlebox</vt:lpstr>
      <vt:lpstr>Challenges for NaaS</vt:lpstr>
      <vt:lpstr>NaaS box basics</vt:lpstr>
      <vt:lpstr>Core concepts</vt:lpstr>
      <vt:lpstr>Core concepts: DS HLL</vt:lpstr>
      <vt:lpstr>DS HLL webproxy example</vt:lpstr>
      <vt:lpstr>DS HLL goals</vt:lpstr>
      <vt:lpstr>Core concepts: Task graph</vt:lpstr>
      <vt:lpstr>Task graph: Web proxy example</vt:lpstr>
      <vt:lpstr>Core concepts: Dispatching and scheduling</vt:lpstr>
      <vt:lpstr>Implementation details</vt:lpstr>
      <vt:lpstr>Summary: NaaS box basics</vt:lpstr>
      <vt:lpstr>Reserve slides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G. Clegg</dc:creator>
  <cp:lastModifiedBy>Richard G. Clegg</cp:lastModifiedBy>
  <cp:revision>33</cp:revision>
  <dcterms:created xsi:type="dcterms:W3CDTF">2014-11-27T12:45:23Z</dcterms:created>
  <dcterms:modified xsi:type="dcterms:W3CDTF">2014-12-09T14:49:38Z</dcterms:modified>
</cp:coreProperties>
</file>