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7"/>
  </p:notesMasterIdLst>
  <p:handoutMasterIdLst>
    <p:handoutMasterId r:id="rId18"/>
  </p:handoutMasterIdLst>
  <p:sldIdLst>
    <p:sldId id="689" r:id="rId2"/>
    <p:sldId id="701" r:id="rId3"/>
    <p:sldId id="700" r:id="rId4"/>
    <p:sldId id="702" r:id="rId5"/>
    <p:sldId id="703" r:id="rId6"/>
    <p:sldId id="704" r:id="rId7"/>
    <p:sldId id="705" r:id="rId8"/>
    <p:sldId id="706" r:id="rId9"/>
    <p:sldId id="707" r:id="rId10"/>
    <p:sldId id="708" r:id="rId11"/>
    <p:sldId id="709" r:id="rId12"/>
    <p:sldId id="710" r:id="rId13"/>
    <p:sldId id="711" r:id="rId14"/>
    <p:sldId id="712" r:id="rId15"/>
    <p:sldId id="713" r:id="rId16"/>
  </p:sldIdLst>
  <p:sldSz cx="9144000" cy="6858000" type="screen4x3"/>
  <p:notesSz cx="10234613" cy="70993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5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Moore" initials="A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0E207F"/>
    <a:srgbClr val="DDEEFF"/>
    <a:srgbClr val="F9A61C"/>
    <a:srgbClr val="1D305E"/>
    <a:srgbClr val="F8F9FB"/>
    <a:srgbClr val="FAFBFD"/>
    <a:srgbClr val="3B5998"/>
    <a:srgbClr val="CC3300"/>
    <a:srgbClr val="B0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2315" autoAdjust="0"/>
  </p:normalViewPr>
  <p:slideViewPr>
    <p:cSldViewPr snapToGrid="0">
      <p:cViewPr>
        <p:scale>
          <a:sx n="60" d="100"/>
          <a:sy n="60" d="100"/>
        </p:scale>
        <p:origin x="398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192"/>
    </p:cViewPr>
  </p:sorterViewPr>
  <p:notesViewPr>
    <p:cSldViewPr snapToGrid="0">
      <p:cViewPr varScale="1">
        <p:scale>
          <a:sx n="101" d="100"/>
          <a:sy n="101" d="100"/>
        </p:scale>
        <p:origin x="-1422" y="-102"/>
      </p:cViewPr>
      <p:guideLst>
        <p:guide orient="horz" pos="2235"/>
        <p:guide pos="3223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148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39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148" y="674239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B1C37153-2B62-471B-A32B-CBC50802D3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13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8793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6450" y="533400"/>
            <a:ext cx="3544888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6260" y="3372886"/>
            <a:ext cx="7502094" cy="319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4082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8793" y="6744082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338DC3CC-B773-4632-94C1-618857890D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4416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89300" y="5373688"/>
            <a:ext cx="25669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>
                <a:solidFill>
                  <a:schemeClr val="bg1"/>
                </a:solidFill>
              </a:rPr>
              <a:t>Peter R. Pietzuch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4200" y="574198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1800" b="1" dirty="0" err="1">
                <a:solidFill>
                  <a:schemeClr val="bg1"/>
                </a:solidFill>
                <a:latin typeface="Courier New" pitchFamily="49" charset="0"/>
              </a:rPr>
              <a:t>prp@doc.ic.ac.uk</a:t>
            </a:r>
            <a:endParaRPr lang="en-GB" sz="18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25650"/>
            <a:ext cx="9144000" cy="1689100"/>
          </a:xfrm>
          <a:prstGeom prst="rect">
            <a:avLst/>
          </a:prstGeom>
          <a:solidFill>
            <a:srgbClr val="DDEE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1190"/>
            <a:ext cx="7772400" cy="1905000"/>
          </a:xfrm>
          <a:noFill/>
        </p:spPr>
        <p:txBody>
          <a:bodyPr/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93223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638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508750"/>
            <a:ext cx="278608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USENIX WebApps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5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38429"/>
            <a:ext cx="7772400" cy="1362075"/>
          </a:xfrm>
        </p:spPr>
        <p:txBody>
          <a:bodyPr anchorCtr="1"/>
          <a:lstStyle>
            <a:lvl1pPr algn="ctr">
              <a:defRPr sz="4000" b="0" cap="none">
                <a:solidFill>
                  <a:srgbClr val="0E207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3824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900A6-FC06-4262-8F8D-AADA2C3398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6836" y="6356350"/>
            <a:ext cx="4910328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09528A5-3777-40EA-B0F4-848130B964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2173857"/>
            <a:ext cx="4038600" cy="3952306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629508" y="2179608"/>
            <a:ext cx="4057291" cy="3952306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89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>
            <a:lvl1pPr algn="ctr">
              <a:defRPr sz="36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16CF5-55DA-4DB4-92E4-791C7652DC8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563" indent="-182563">
              <a:spcBef>
                <a:spcPts val="18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sz="2200"/>
            </a:lvl1pPr>
            <a:lvl2pPr marL="623888" indent="-266700">
              <a:defRPr sz="1800"/>
            </a:lvl2pPr>
            <a:lvl3pPr marL="900113" indent="-179388">
              <a:defRPr sz="1600"/>
            </a:lvl3pPr>
            <a:lvl4pPr marL="1255713" indent="-177800">
              <a:buFont typeface="Tahoma" pitchFamily="34" charset="0"/>
              <a:buChar char="»"/>
              <a:defRPr sz="1600"/>
            </a:lvl4pPr>
            <a:lvl5pPr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53188"/>
            <a:ext cx="5543550" cy="25241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6563" y="6453188"/>
            <a:ext cx="1905000" cy="25241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4855F80-A598-431B-A1BD-B19543103A5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256212"/>
          </a:xfrm>
        </p:spPr>
        <p:txBody>
          <a:bodyPr/>
          <a:lstStyle>
            <a:lvl1pPr marL="177800" indent="-177800">
              <a:buClr>
                <a:schemeClr val="bg1"/>
              </a:buClr>
              <a:defRPr sz="2200"/>
            </a:lvl1pPr>
            <a:lvl2pPr marL="534988" indent="-266700"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256212"/>
          </a:xfrm>
        </p:spPr>
        <p:txBody>
          <a:bodyPr/>
          <a:lstStyle>
            <a:lvl1pPr marL="177800" indent="-177800">
              <a:buClr>
                <a:schemeClr val="bg1"/>
              </a:buClr>
              <a:defRPr sz="2200"/>
            </a:lvl1pPr>
            <a:lvl2pPr marL="534988" indent="-266700"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6E5F0-CA76-48D6-A863-39221B0EE1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BEFB0-43D4-4670-8477-EBF0EE2DD58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D5C5B-4E20-4F66-93F5-A04A8C4CADA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FD48D-3F0B-4BEE-9649-0637B0105A5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1C1A0-3E62-4470-AAEA-801354ABF8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A4199-C530-424F-8649-46DDA3C6218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DDEE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0063" y="6453188"/>
            <a:ext cx="55435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0375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fld id="{A26F98EC-D792-4EEE-8C12-5EBDF266C1B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7" r:id="rId2"/>
    <p:sldLayoutId id="2147483835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6" r:id="rId10"/>
    <p:sldLayoutId id="2147483837" r:id="rId11"/>
    <p:sldLayoutId id="2147483838" r:id="rId12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177800" indent="-177800" algn="l" rtl="0" eaLnBrk="0" fontAlgn="base" hangingPunct="0">
        <a:spcBef>
          <a:spcPts val="1800"/>
        </a:spcBef>
        <a:spcAft>
          <a:spcPct val="0"/>
        </a:spcAft>
        <a:buClr>
          <a:schemeClr val="bg1"/>
        </a:buClr>
        <a:buChar char="•"/>
        <a:defRPr sz="2200">
          <a:solidFill>
            <a:srgbClr val="0E207F"/>
          </a:solidFill>
          <a:latin typeface="+mn-lt"/>
          <a:ea typeface="+mn-ea"/>
          <a:cs typeface="+mn-cs"/>
        </a:defRPr>
      </a:lvl1pPr>
      <a:lvl2pPr marL="623888" indent="-266700" algn="l" rtl="0" eaLnBrk="0" fontAlgn="base" hangingPunct="0">
        <a:spcBef>
          <a:spcPts val="3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2pPr>
      <a:lvl3pPr marL="900113" indent="-179388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5713" indent="-1778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jpeg"/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image" Target="../media/image5.wmf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hyperlink" Target="http://blogs.msdn.com/cfs-file.ashx/__key/CommunityServer-Blogs-Components-WeblogFiles/00-00-01-32-02-metablogapi/2438.clip_5F00_image0038_5F00_64F654E8.jpg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9.png"/><Relationship Id="rId9" Type="http://schemas.openxmlformats.org/officeDocument/2006/relationships/image" Target="../media/image17.png"/><Relationship Id="rId1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jpeg"/><Relationship Id="rId3" Type="http://schemas.openxmlformats.org/officeDocument/2006/relationships/image" Target="../media/image25.png"/><Relationship Id="rId7" Type="http://schemas.openxmlformats.org/officeDocument/2006/relationships/image" Target="../media/image18.jpeg"/><Relationship Id="rId12" Type="http://schemas.openxmlformats.org/officeDocument/2006/relationships/hyperlink" Target="http://blogs.msdn.com/cfs-file.ashx/__key/CommunityServer-Blogs-Components-WeblogFiles/00-00-01-32-02-metablogapi/2438.clip_5F00_image0038_5F00_64F654E8.jpg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jpe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2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Progress to date</a:t>
            </a:r>
            <a:b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</a:br>
            <a:r>
              <a:rPr lang="en-GB" sz="4800" dirty="0" err="1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NetAgg</a:t>
            </a:r>
            <a:r>
              <a:rPr lang="en-GB" sz="4800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 Box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216820"/>
            <a:ext cx="6400800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000" dirty="0" smtClean="0"/>
              <a:t>University of Cambridge</a:t>
            </a:r>
          </a:p>
          <a:p>
            <a:pPr>
              <a:spcBef>
                <a:spcPts val="1200"/>
              </a:spcBef>
            </a:pPr>
            <a:r>
              <a:rPr lang="en-GB" sz="2000" dirty="0" smtClean="0"/>
              <a:t>Imperial College London</a:t>
            </a:r>
          </a:p>
          <a:p>
            <a:pPr>
              <a:spcBef>
                <a:spcPts val="1200"/>
              </a:spcBef>
            </a:pPr>
            <a:r>
              <a:rPr lang="en-GB" sz="2000" dirty="0" smtClean="0"/>
              <a:t>University of Nottingham</a:t>
            </a:r>
            <a:endParaRPr lang="en-GB" sz="2000" dirty="0"/>
          </a:p>
        </p:txBody>
      </p:sp>
      <p:pic>
        <p:nvPicPr>
          <p:cNvPr id="1026" name="Picture 2" descr="http://www.naas-project.org/naas-img-smaller2.png?itok=sgC-_R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59" y="327800"/>
            <a:ext cx="1278716" cy="142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44" y="4176889"/>
            <a:ext cx="1828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07" y="4680945"/>
            <a:ext cx="160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38" y="5257009"/>
            <a:ext cx="1456179" cy="455056"/>
          </a:xfrm>
          <a:prstGeom prst="rect">
            <a:avLst/>
          </a:prstGeom>
        </p:spPr>
      </p:pic>
      <p:grpSp>
        <p:nvGrpSpPr>
          <p:cNvPr id="184" name="Group 183"/>
          <p:cNvGrpSpPr/>
          <p:nvPr/>
        </p:nvGrpSpPr>
        <p:grpSpPr>
          <a:xfrm>
            <a:off x="4213622" y="382440"/>
            <a:ext cx="3457537" cy="1323198"/>
            <a:chOff x="2244653" y="1304800"/>
            <a:chExt cx="5121978" cy="2250250"/>
          </a:xfrm>
        </p:grpSpPr>
        <p:grpSp>
          <p:nvGrpSpPr>
            <p:cNvPr id="185" name="Group 184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199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3" name="Group 202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280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2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3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8" name="Straight Connector 207"/>
              <p:cNvCxnSpPr>
                <a:stCxn id="199" idx="0"/>
                <a:endCxn id="204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199" idx="0"/>
                <a:endCxn id="205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200" idx="0"/>
                <a:endCxn id="204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200" idx="0"/>
                <a:endCxn id="205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01" idx="0"/>
                <a:endCxn id="204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202" idx="0"/>
                <a:endCxn id="204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stCxn id="201" idx="0"/>
                <a:endCxn id="205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202" idx="0"/>
                <a:endCxn id="205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stCxn id="280" idx="0"/>
                <a:endCxn id="206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stCxn id="281" idx="0"/>
                <a:endCxn id="206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>
                <a:stCxn id="282" idx="0"/>
                <a:endCxn id="206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>
                <a:stCxn id="283" idx="0"/>
                <a:endCxn id="206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stCxn id="283" idx="0"/>
                <a:endCxn id="207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>
                <a:stCxn id="282" idx="0"/>
                <a:endCxn id="207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81" idx="0"/>
                <a:endCxn id="207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80" idx="0"/>
                <a:endCxn id="207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>
                <a:stCxn id="204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>
                <a:stCxn id="205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204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>
                <a:stCxn id="205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>
                <a:stCxn id="206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07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07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206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2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3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4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5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6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7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8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9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1" name="Straight Connector 240"/>
              <p:cNvCxnSpPr>
                <a:stCxn id="240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3" name="Straight Connector 242"/>
              <p:cNvCxnSpPr>
                <a:stCxn id="242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5" name="Straight Connector 244"/>
              <p:cNvCxnSpPr>
                <a:stCxn id="244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7" name="Straight Connector 246"/>
              <p:cNvCxnSpPr>
                <a:stCxn id="246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9" name="Straight Connector 248"/>
              <p:cNvCxnSpPr>
                <a:stCxn id="248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1" name="Straight Connector 250"/>
              <p:cNvCxnSpPr>
                <a:stCxn id="250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3" name="Straight Connector 252"/>
              <p:cNvCxnSpPr>
                <a:stCxn id="252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5" name="Straight Connector 254"/>
              <p:cNvCxnSpPr>
                <a:stCxn id="254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7" name="Straight Connector 256"/>
              <p:cNvCxnSpPr>
                <a:stCxn id="256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9" name="Straight Connector 258"/>
              <p:cNvCxnSpPr>
                <a:stCxn id="258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1" name="Straight Connector 260"/>
              <p:cNvCxnSpPr>
                <a:stCxn id="260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3" name="Straight Connector 262"/>
              <p:cNvCxnSpPr>
                <a:stCxn id="262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5" name="Straight Connector 264"/>
              <p:cNvCxnSpPr>
                <a:stCxn id="264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7" name="Straight Connector 266"/>
              <p:cNvCxnSpPr>
                <a:stCxn id="266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9" name="Straight Connector 268"/>
              <p:cNvCxnSpPr>
                <a:stCxn id="268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71" name="Straight Connector 270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2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3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4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5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7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8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9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6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7" name="Straight Arrow Connector 186"/>
            <p:cNvCxnSpPr>
              <a:stCxn id="199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endCxn id="237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40" idx="0"/>
              <a:endCxn id="199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201" idx="2"/>
              <a:endCxn id="260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endCxn id="205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205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0" y="653503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(slides based on Lukas’ awesome presentation at CoNEXT’14)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9133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Paolo Costa</a:t>
            </a:r>
            <a:r>
              <a:rPr lang="en-GB" sz="1600" dirty="0">
                <a:solidFill>
                  <a:schemeClr val="tx1"/>
                </a:solidFill>
              </a:rPr>
              <a:t>, Microsoft Research </a:t>
            </a:r>
            <a:r>
              <a:rPr lang="en-GB" sz="1600" dirty="0" smtClean="0">
                <a:solidFill>
                  <a:schemeClr val="tx1"/>
                </a:solidFill>
              </a:rPr>
              <a:t>/ Imperial </a:t>
            </a:r>
            <a:r>
              <a:rPr lang="en-GB" sz="1600" dirty="0" smtClean="0">
                <a:solidFill>
                  <a:schemeClr val="tx1"/>
                </a:solidFill>
              </a:rPr>
              <a:t>College </a:t>
            </a:r>
            <a:r>
              <a:rPr lang="en-GB" sz="1600" dirty="0" smtClean="0">
                <a:solidFill>
                  <a:schemeClr val="tx1"/>
                </a:solidFill>
              </a:rPr>
              <a:t>London &lt;paolo.costa@microsoft.com&gt;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2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(</a:t>
            </a:r>
            <a:r>
              <a:rPr lang="en-GB" dirty="0" err="1" smtClean="0"/>
              <a:t>Testbed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  <a:p>
            <a:pPr lvl="1"/>
            <a:r>
              <a:rPr lang="en-GB" dirty="0"/>
              <a:t>How fast can we process?</a:t>
            </a:r>
          </a:p>
          <a:p>
            <a:pPr lvl="1"/>
            <a:r>
              <a:rPr lang="en-GB" dirty="0"/>
              <a:t>How much speed-up for different workloads?</a:t>
            </a:r>
          </a:p>
          <a:p>
            <a:r>
              <a:rPr lang="en-GB" dirty="0"/>
              <a:t>Applications</a:t>
            </a:r>
          </a:p>
          <a:p>
            <a:pPr lvl="1"/>
            <a:r>
              <a:rPr lang="en-GB" dirty="0" smtClean="0"/>
              <a:t>Batch </a:t>
            </a:r>
            <a:r>
              <a:rPr lang="en-GB" dirty="0"/>
              <a:t>processing: </a:t>
            </a:r>
            <a:r>
              <a:rPr lang="en-GB" dirty="0" smtClean="0"/>
              <a:t>Hadoop</a:t>
            </a:r>
          </a:p>
          <a:p>
            <a:pPr lvl="1"/>
            <a:r>
              <a:rPr lang="en-GB" dirty="0"/>
              <a:t>Interactive processing: </a:t>
            </a:r>
            <a:r>
              <a:rPr lang="en-GB" dirty="0" err="1"/>
              <a:t>Solr</a:t>
            </a:r>
            <a:r>
              <a:rPr lang="en-GB" dirty="0"/>
              <a:t> (in the paper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 err="1"/>
              <a:t>Testbed</a:t>
            </a:r>
            <a:r>
              <a:rPr lang="en-GB" dirty="0"/>
              <a:t> </a:t>
            </a:r>
            <a:r>
              <a:rPr lang="en-GB" dirty="0" smtClean="0"/>
              <a:t>Topology</a:t>
            </a:r>
          </a:p>
          <a:p>
            <a:pPr lvl="1"/>
            <a:r>
              <a:rPr lang="en-GB" dirty="0" smtClean="0"/>
              <a:t>Single rack deployment</a:t>
            </a:r>
          </a:p>
          <a:p>
            <a:pPr lvl="2"/>
            <a:r>
              <a:rPr lang="en-GB" dirty="0" smtClean="0"/>
              <a:t>Ten 4-core servers with 8 GB RAM connected using 1 </a:t>
            </a:r>
            <a:r>
              <a:rPr lang="en-GB" dirty="0" err="1" smtClean="0"/>
              <a:t>Gbps</a:t>
            </a:r>
            <a:r>
              <a:rPr lang="en-GB" dirty="0" smtClean="0"/>
              <a:t> Ethernet</a:t>
            </a:r>
          </a:p>
          <a:p>
            <a:pPr lvl="2"/>
            <a:r>
              <a:rPr lang="en-GB" dirty="0" smtClean="0"/>
              <a:t>16-core </a:t>
            </a:r>
            <a:r>
              <a:rPr lang="en-GB" dirty="0" err="1" smtClean="0"/>
              <a:t>AggBox</a:t>
            </a:r>
            <a:r>
              <a:rPr lang="en-GB" dirty="0" smtClean="0"/>
              <a:t> with 32 GB RAM  connected using 10 </a:t>
            </a:r>
            <a:r>
              <a:rPr lang="en-GB" dirty="0" err="1" smtClean="0"/>
              <a:t>Gbps</a:t>
            </a:r>
            <a:r>
              <a:rPr lang="en-GB" dirty="0" smtClean="0"/>
              <a:t> Ethernet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754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Hadoop Speedup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51" y="1063256"/>
            <a:ext cx="8908497" cy="4971080"/>
          </a:xfrm>
          <a:prstGeom prst="rect">
            <a:avLst/>
          </a:prstGeom>
        </p:spPr>
      </p:pic>
      <p:sp useBgFill="1">
        <p:nvSpPr>
          <p:cNvPr id="5" name="Rectangle 4"/>
          <p:cNvSpPr/>
          <p:nvPr/>
        </p:nvSpPr>
        <p:spPr bwMode="auto">
          <a:xfrm>
            <a:off x="-1" y="935664"/>
            <a:ext cx="1360967" cy="111642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405" y="5075891"/>
            <a:ext cx="128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Worse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405" y="1293819"/>
            <a:ext cx="128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Better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340059" y="1056998"/>
            <a:ext cx="1689459" cy="995086"/>
          </a:xfrm>
          <a:prstGeom prst="wedgeRoundRectCallout">
            <a:avLst>
              <a:gd name="adj1" fmla="val -25925"/>
              <a:gd name="adj2" fmla="val 231725"/>
              <a:gd name="adj3" fmla="val 16667"/>
            </a:avLst>
          </a:prstGeom>
          <a:solidFill>
            <a:srgbClr val="3366FF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340060" y="1056998"/>
            <a:ext cx="1689459" cy="995086"/>
          </a:xfrm>
          <a:prstGeom prst="wedgeRoundRectCallout">
            <a:avLst>
              <a:gd name="adj1" fmla="val 118578"/>
              <a:gd name="adj2" fmla="val 34050"/>
              <a:gd name="adj3" fmla="val 16667"/>
            </a:avLst>
          </a:prstGeom>
          <a:solidFill>
            <a:srgbClr val="3366FF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Speed-up </a:t>
            </a:r>
            <a:br>
              <a:rPr lang="en-GB" sz="1800" dirty="0" smtClean="0">
                <a:solidFill>
                  <a:schemeClr val="bg1"/>
                </a:solidFill>
              </a:rPr>
            </a:br>
            <a:r>
              <a:rPr lang="en-GB" sz="1800" dirty="0" smtClean="0">
                <a:solidFill>
                  <a:schemeClr val="bg1"/>
                </a:solidFill>
              </a:rPr>
              <a:t>from 2x to 4x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709144" y="2553710"/>
            <a:ext cx="1970886" cy="995086"/>
          </a:xfrm>
          <a:prstGeom prst="wedgeRoundRectCallout">
            <a:avLst>
              <a:gd name="adj1" fmla="val 1800"/>
              <a:gd name="adj2" fmla="val 146244"/>
              <a:gd name="adj3" fmla="val 16667"/>
            </a:avLst>
          </a:prstGeom>
          <a:solidFill>
            <a:srgbClr val="3366FF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No benefits for non-</a:t>
            </a:r>
            <a:r>
              <a:rPr lang="en-GB" sz="1800" dirty="0" err="1" smtClean="0">
                <a:solidFill>
                  <a:schemeClr val="bg1"/>
                </a:solidFill>
              </a:rPr>
              <a:t>agg</a:t>
            </a:r>
            <a:r>
              <a:rPr lang="en-GB" sz="1800" dirty="0" smtClean="0">
                <a:solidFill>
                  <a:schemeClr val="bg1"/>
                </a:solidFill>
              </a:rPr>
              <a:t> jobs</a:t>
            </a:r>
            <a:endParaRPr lang="en-GB" sz="1800" dirty="0">
              <a:solidFill>
                <a:schemeClr val="bg1"/>
              </a:solidFill>
            </a:endParaRPr>
          </a:p>
        </p:txBody>
      </p:sp>
      <p:sp useBgFill="1">
        <p:nvSpPr>
          <p:cNvPr id="11" name="Rectangle 10"/>
          <p:cNvSpPr/>
          <p:nvPr/>
        </p:nvSpPr>
        <p:spPr bwMode="auto">
          <a:xfrm>
            <a:off x="1678508" y="1473200"/>
            <a:ext cx="6868592" cy="38100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44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8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Impact of Output Ratio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44" y="1041880"/>
            <a:ext cx="8207375" cy="5256212"/>
          </a:xfrm>
        </p:spPr>
        <p:txBody>
          <a:bodyPr/>
          <a:lstStyle/>
          <a:p>
            <a:r>
              <a:rPr lang="en-GB" dirty="0" err="1" smtClean="0"/>
              <a:t>Ouput</a:t>
            </a:r>
            <a:r>
              <a:rPr lang="en-GB" dirty="0" smtClean="0"/>
              <a:t> ratio = Output size / input size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0" y="1641818"/>
            <a:ext cx="8450041" cy="5035429"/>
          </a:xfrm>
          <a:prstGeom prst="rect">
            <a:avLst/>
          </a:prstGeom>
        </p:spPr>
      </p:pic>
      <p:sp useBgFill="1">
        <p:nvSpPr>
          <p:cNvPr id="5" name="Rectangle 4"/>
          <p:cNvSpPr/>
          <p:nvPr/>
        </p:nvSpPr>
        <p:spPr bwMode="auto">
          <a:xfrm>
            <a:off x="7060019" y="5975498"/>
            <a:ext cx="1863764" cy="70174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382" y="5944149"/>
            <a:ext cx="1725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Full aggregation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18172" y="5944149"/>
            <a:ext cx="1725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No</a:t>
            </a:r>
            <a:br>
              <a:rPr lang="en-US" sz="2000" dirty="0" smtClean="0">
                <a:solidFill>
                  <a:srgbClr val="FF0000"/>
                </a:solidFill>
                <a:latin typeface="+mn-lt"/>
              </a:rPr>
            </a:b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aggregation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165" y="5283910"/>
            <a:ext cx="128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Worse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165" y="1501838"/>
            <a:ext cx="128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Better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742659" y="3763926"/>
            <a:ext cx="4625163" cy="1743739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255000" y="2168664"/>
            <a:ext cx="2199502" cy="995086"/>
          </a:xfrm>
          <a:prstGeom prst="wedgeRoundRectCallout">
            <a:avLst>
              <a:gd name="adj1" fmla="val -76054"/>
              <a:gd name="adj2" fmla="val 65036"/>
              <a:gd name="adj3" fmla="val 16667"/>
            </a:avLst>
          </a:prstGeom>
          <a:solidFill>
            <a:srgbClr val="3366FF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2x-4x </a:t>
            </a:r>
            <a:r>
              <a:rPr lang="en-GB" sz="1800" dirty="0" smtClean="0">
                <a:solidFill>
                  <a:schemeClr val="bg1"/>
                </a:solidFill>
              </a:rPr>
              <a:t>speed-up for </a:t>
            </a:r>
            <a:r>
              <a:rPr lang="en-GB" sz="1800" dirty="0">
                <a:solidFill>
                  <a:schemeClr val="bg1"/>
                </a:solidFill>
              </a:rPr>
              <a:t>t</a:t>
            </a:r>
            <a:r>
              <a:rPr lang="en-GB" sz="1800" dirty="0" smtClean="0">
                <a:solidFill>
                  <a:schemeClr val="bg1"/>
                </a:solidFill>
              </a:rPr>
              <a:t>ypical values seen in production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196215" y="2065175"/>
            <a:ext cx="2777500" cy="995086"/>
          </a:xfrm>
          <a:prstGeom prst="wedgeRoundRectCallout">
            <a:avLst>
              <a:gd name="adj1" fmla="val 1221"/>
              <a:gd name="adj2" fmla="val 199045"/>
              <a:gd name="adj3" fmla="val 16667"/>
            </a:avLst>
          </a:prstGeom>
          <a:solidFill>
            <a:srgbClr val="3366FF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Diminishing return for low aggregation jobs</a:t>
            </a:r>
            <a:endParaRPr lang="en-GB" sz="1800" dirty="0">
              <a:solidFill>
                <a:schemeClr val="bg1"/>
              </a:solidFill>
            </a:endParaRPr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1270000" y="1673965"/>
            <a:ext cx="7327900" cy="38100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77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Large-scale Simulation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  <a:p>
            <a:pPr lvl="1"/>
            <a:r>
              <a:rPr lang="en-GB" dirty="0" smtClean="0"/>
              <a:t>How </a:t>
            </a:r>
            <a:r>
              <a:rPr lang="en-GB" dirty="0"/>
              <a:t>does </a:t>
            </a:r>
            <a:r>
              <a:rPr lang="en-GB" dirty="0" err="1"/>
              <a:t>NetAgg</a:t>
            </a:r>
            <a:r>
              <a:rPr lang="en-GB" dirty="0"/>
              <a:t> work at data centre scale?</a:t>
            </a:r>
          </a:p>
          <a:p>
            <a:r>
              <a:rPr lang="en-GB" dirty="0" smtClean="0"/>
              <a:t>1024-server </a:t>
            </a:r>
            <a:r>
              <a:rPr lang="en-GB" dirty="0"/>
              <a:t>DC with 1:4 </a:t>
            </a:r>
            <a:r>
              <a:rPr lang="en-GB" dirty="0" smtClean="0"/>
              <a:t>oversubscription</a:t>
            </a:r>
          </a:p>
          <a:p>
            <a:r>
              <a:rPr lang="en-GB" dirty="0"/>
              <a:t>Typical data centre workload</a:t>
            </a:r>
          </a:p>
          <a:p>
            <a:pPr lvl="1"/>
            <a:r>
              <a:rPr lang="en-GB" dirty="0"/>
              <a:t>mix of </a:t>
            </a:r>
            <a:r>
              <a:rPr lang="en-GB" dirty="0" err="1">
                <a:solidFill>
                  <a:srgbClr val="FF0000"/>
                </a:solidFill>
              </a:rPr>
              <a:t>aggregatable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non-</a:t>
            </a:r>
            <a:r>
              <a:rPr lang="en-GB" dirty="0" err="1">
                <a:solidFill>
                  <a:srgbClr val="FF0000"/>
                </a:solidFill>
              </a:rPr>
              <a:t>aggregatable</a:t>
            </a:r>
            <a:r>
              <a:rPr lang="en-GB" dirty="0"/>
              <a:t> </a:t>
            </a:r>
            <a:r>
              <a:rPr lang="en-GB" dirty="0" smtClean="0"/>
              <a:t>flows</a:t>
            </a:r>
            <a:endParaRPr lang="en-GB" dirty="0"/>
          </a:p>
          <a:p>
            <a:r>
              <a:rPr lang="en-GB" dirty="0" smtClean="0"/>
              <a:t>Baselines (edge-based aggregation)</a:t>
            </a:r>
            <a:endParaRPr lang="en-GB" dirty="0"/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Rack-level aggregation </a:t>
            </a:r>
            <a:r>
              <a:rPr lang="en-GB" dirty="0" smtClean="0"/>
              <a:t>(today’s status quo)</a:t>
            </a:r>
            <a:endParaRPr lang="en-GB" dirty="0"/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Binary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tree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54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68313" y="1076320"/>
            <a:ext cx="8207375" cy="5256212"/>
          </a:xfrm>
        </p:spPr>
        <p:txBody>
          <a:bodyPr/>
          <a:lstStyle/>
          <a:p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72" y="18017"/>
            <a:ext cx="9144000" cy="68430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65"/>
            <a:ext cx="9135856" cy="68369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065"/>
            <a:ext cx="9135856" cy="6836935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2457824" y="1689138"/>
            <a:ext cx="1720476" cy="819254"/>
          </a:xfrm>
          <a:prstGeom prst="wedgeRoundRectCallout">
            <a:avLst>
              <a:gd name="adj1" fmla="val -66454"/>
              <a:gd name="adj2" fmla="val 172087"/>
              <a:gd name="adj3" fmla="val 16667"/>
            </a:avLst>
          </a:prstGeom>
          <a:solidFill>
            <a:srgbClr val="3366FF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More than 3x in median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065"/>
            <a:ext cx="9135856" cy="68369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8119" y="5836806"/>
            <a:ext cx="128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Worse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5421" y="5836806"/>
            <a:ext cx="128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Better</a:t>
            </a:r>
          </a:p>
        </p:txBody>
      </p:sp>
      <p:sp useBgFill="1">
        <p:nvSpPr>
          <p:cNvPr id="17" name="Rectangle 16"/>
          <p:cNvSpPr/>
          <p:nvPr/>
        </p:nvSpPr>
        <p:spPr bwMode="auto">
          <a:xfrm>
            <a:off x="-8144" y="6294433"/>
            <a:ext cx="9127711" cy="56662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 useBgFill="1">
        <p:nvSpPr>
          <p:cNvPr id="16" name="Rectangle 15"/>
          <p:cNvSpPr/>
          <p:nvPr/>
        </p:nvSpPr>
        <p:spPr bwMode="auto">
          <a:xfrm>
            <a:off x="8145" y="835490"/>
            <a:ext cx="9127711" cy="34527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Completion Time</a:t>
            </a:r>
            <a:endParaRPr lang="en-GB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170996" y="228308"/>
            <a:ext cx="2140404" cy="1001444"/>
          </a:xfrm>
          <a:prstGeom prst="wedgeRoundRectCallout">
            <a:avLst>
              <a:gd name="adj1" fmla="val -15679"/>
              <a:gd name="adj2" fmla="val 235372"/>
              <a:gd name="adj3" fmla="val 16667"/>
            </a:avLst>
          </a:prstGeom>
          <a:solidFill>
            <a:srgbClr val="3366FF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This includes </a:t>
            </a:r>
            <a:r>
              <a:rPr lang="en-GB" sz="1800" i="1" dirty="0" smtClean="0">
                <a:solidFill>
                  <a:schemeClr val="bg1"/>
                </a:solidFill>
              </a:rPr>
              <a:t>all</a:t>
            </a:r>
            <a:r>
              <a:rPr lang="en-GB" sz="1800" dirty="0" smtClean="0">
                <a:solidFill>
                  <a:schemeClr val="bg1"/>
                </a:solidFill>
              </a:rPr>
              <a:t> flows: </a:t>
            </a:r>
            <a:br>
              <a:rPr lang="en-GB" sz="1800" dirty="0" smtClean="0">
                <a:solidFill>
                  <a:schemeClr val="bg1"/>
                </a:solidFill>
              </a:rPr>
            </a:br>
            <a:r>
              <a:rPr lang="en-GB" sz="1800" dirty="0" err="1" smtClean="0">
                <a:solidFill>
                  <a:schemeClr val="bg1"/>
                </a:solidFill>
              </a:rPr>
              <a:t>agg</a:t>
            </a:r>
            <a:r>
              <a:rPr lang="en-GB" sz="1800" dirty="0" smtClean="0">
                <a:solidFill>
                  <a:schemeClr val="bg1"/>
                </a:solidFill>
              </a:rPr>
              <a:t>. </a:t>
            </a:r>
            <a:r>
              <a:rPr lang="en-GB" sz="1800" dirty="0" smtClean="0">
                <a:solidFill>
                  <a:schemeClr val="bg1"/>
                </a:solidFill>
              </a:rPr>
              <a:t>and non-</a:t>
            </a:r>
            <a:r>
              <a:rPr lang="en-GB" sz="1800" dirty="0" err="1" smtClean="0">
                <a:solidFill>
                  <a:schemeClr val="bg1"/>
                </a:solidFill>
              </a:rPr>
              <a:t>agg</a:t>
            </a:r>
            <a:endParaRPr lang="en-GB" sz="1800" dirty="0">
              <a:solidFill>
                <a:schemeClr val="bg1"/>
              </a:solidFill>
            </a:endParaRPr>
          </a:p>
        </p:txBody>
      </p:sp>
      <p:sp useBgFill="1">
        <p:nvSpPr>
          <p:cNvPr id="20" name="Rectangle 19"/>
          <p:cNvSpPr/>
          <p:nvPr/>
        </p:nvSpPr>
        <p:spPr bwMode="auto">
          <a:xfrm>
            <a:off x="1827972" y="1287269"/>
            <a:ext cx="6868592" cy="4205381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rgbClr val="003399"/>
              </a:solidFill>
              <a:effectLst/>
              <a:latin typeface="Tahoma" pitchFamily="3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5753100" y="150552"/>
            <a:ext cx="2762610" cy="1369875"/>
          </a:xfrm>
          <a:prstGeom prst="wedgeRoundRectCallout">
            <a:avLst>
              <a:gd name="adj1" fmla="val -166004"/>
              <a:gd name="adj2" fmla="val 83328"/>
              <a:gd name="adj3" fmla="val 16667"/>
            </a:avLst>
          </a:prstGeom>
          <a:solidFill>
            <a:srgbClr val="3366FF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Most of the benefits come from in-network core aggregation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740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/>
      <p:bldP spid="6" grpId="0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53" y="836613"/>
            <a:ext cx="3429479" cy="25721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8282" y="836613"/>
            <a:ext cx="3429479" cy="25721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53" y="3860561"/>
            <a:ext cx="3429479" cy="25721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282" y="3860561"/>
            <a:ext cx="3429479" cy="25721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1132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Problem Statement</a:t>
            </a:r>
            <a:endParaRPr lang="en-GB" dirty="0"/>
          </a:p>
        </p:txBody>
      </p:sp>
      <p:grpSp>
        <p:nvGrpSpPr>
          <p:cNvPr id="192" name="Group 191"/>
          <p:cNvGrpSpPr/>
          <p:nvPr/>
        </p:nvGrpSpPr>
        <p:grpSpPr>
          <a:xfrm>
            <a:off x="2114578" y="1141666"/>
            <a:ext cx="4931523" cy="1727676"/>
            <a:chOff x="1302063" y="1350700"/>
            <a:chExt cx="6770424" cy="3266998"/>
          </a:xfrm>
        </p:grpSpPr>
        <p:pic>
          <p:nvPicPr>
            <p:cNvPr id="19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037" y="3500577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448" y="35536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788" y="35536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4642" y="3549157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7" name="Group 196"/>
            <p:cNvGrpSpPr/>
            <p:nvPr/>
          </p:nvGrpSpPr>
          <p:grpSpPr>
            <a:xfrm>
              <a:off x="4829054" y="3511255"/>
              <a:ext cx="2892625" cy="318145"/>
              <a:chOff x="4815454" y="3717903"/>
              <a:chExt cx="2892625" cy="318145"/>
            </a:xfrm>
          </p:grpSpPr>
          <p:pic>
            <p:nvPicPr>
              <p:cNvPr id="26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5454" y="37179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7795" y="37179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4276" y="3766481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3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6617" y="3766481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8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565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453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838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8726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2" name="Straight Connector 201"/>
            <p:cNvCxnSpPr>
              <a:stCxn id="193" idx="0"/>
              <a:endCxn id="198" idx="2"/>
            </p:cNvCxnSpPr>
            <p:nvPr/>
          </p:nvCxnSpPr>
          <p:spPr>
            <a:xfrm flipV="1">
              <a:off x="1742767" y="2933605"/>
              <a:ext cx="830138" cy="566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93" idx="0"/>
              <a:endCxn id="199" idx="2"/>
            </p:cNvCxnSpPr>
            <p:nvPr/>
          </p:nvCxnSpPr>
          <p:spPr>
            <a:xfrm flipV="1">
              <a:off x="1742767" y="2933605"/>
              <a:ext cx="1671025" cy="566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94" idx="0"/>
              <a:endCxn id="198" idx="2"/>
            </p:cNvCxnSpPr>
            <p:nvPr/>
          </p:nvCxnSpPr>
          <p:spPr>
            <a:xfrm flipH="1" flipV="1">
              <a:off x="2572905" y="2933605"/>
              <a:ext cx="4273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194" idx="0"/>
              <a:endCxn id="199" idx="2"/>
            </p:cNvCxnSpPr>
            <p:nvPr/>
          </p:nvCxnSpPr>
          <p:spPr>
            <a:xfrm flipV="1">
              <a:off x="2577179" y="2933605"/>
              <a:ext cx="836615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95" idx="0"/>
              <a:endCxn id="198" idx="2"/>
            </p:cNvCxnSpPr>
            <p:nvPr/>
          </p:nvCxnSpPr>
          <p:spPr>
            <a:xfrm flipH="1" flipV="1">
              <a:off x="2572905" y="2933605"/>
              <a:ext cx="836615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96" idx="0"/>
              <a:endCxn id="198" idx="2"/>
            </p:cNvCxnSpPr>
            <p:nvPr/>
          </p:nvCxnSpPr>
          <p:spPr>
            <a:xfrm flipH="1" flipV="1">
              <a:off x="2572905" y="2933605"/>
              <a:ext cx="1617469" cy="615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95" idx="0"/>
              <a:endCxn id="199" idx="2"/>
            </p:cNvCxnSpPr>
            <p:nvPr/>
          </p:nvCxnSpPr>
          <p:spPr>
            <a:xfrm flipV="1">
              <a:off x="3409519" y="2933605"/>
              <a:ext cx="4273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96" idx="0"/>
              <a:endCxn id="199" idx="2"/>
            </p:cNvCxnSpPr>
            <p:nvPr/>
          </p:nvCxnSpPr>
          <p:spPr>
            <a:xfrm flipH="1" flipV="1">
              <a:off x="3413793" y="2933605"/>
              <a:ext cx="776581" cy="615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60" idx="0"/>
              <a:endCxn id="200" idx="2"/>
            </p:cNvCxnSpPr>
            <p:nvPr/>
          </p:nvCxnSpPr>
          <p:spPr>
            <a:xfrm flipV="1">
              <a:off x="5024785" y="2933605"/>
              <a:ext cx="941393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61" idx="0"/>
              <a:endCxn id="200" idx="2"/>
            </p:cNvCxnSpPr>
            <p:nvPr/>
          </p:nvCxnSpPr>
          <p:spPr>
            <a:xfrm flipV="1">
              <a:off x="5857126" y="2933605"/>
              <a:ext cx="109052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62" idx="0"/>
              <a:endCxn id="200" idx="2"/>
            </p:cNvCxnSpPr>
            <p:nvPr/>
          </p:nvCxnSpPr>
          <p:spPr>
            <a:xfrm flipH="1" flipV="1">
              <a:off x="5966178" y="2933605"/>
              <a:ext cx="727429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63" idx="0"/>
              <a:endCxn id="200" idx="2"/>
            </p:cNvCxnSpPr>
            <p:nvPr/>
          </p:nvCxnSpPr>
          <p:spPr>
            <a:xfrm flipH="1" flipV="1">
              <a:off x="5966178" y="2933605"/>
              <a:ext cx="1559770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263" idx="0"/>
              <a:endCxn id="201" idx="2"/>
            </p:cNvCxnSpPr>
            <p:nvPr/>
          </p:nvCxnSpPr>
          <p:spPr>
            <a:xfrm flipH="1" flipV="1">
              <a:off x="6807066" y="2933605"/>
              <a:ext cx="718882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262" idx="0"/>
              <a:endCxn id="201" idx="2"/>
            </p:cNvCxnSpPr>
            <p:nvPr/>
          </p:nvCxnSpPr>
          <p:spPr>
            <a:xfrm flipV="1">
              <a:off x="6693607" y="2933605"/>
              <a:ext cx="113459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261" idx="0"/>
              <a:endCxn id="201" idx="2"/>
            </p:cNvCxnSpPr>
            <p:nvPr/>
          </p:nvCxnSpPr>
          <p:spPr>
            <a:xfrm flipV="1">
              <a:off x="5857126" y="2933605"/>
              <a:ext cx="949940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260" idx="0"/>
              <a:endCxn id="201" idx="2"/>
            </p:cNvCxnSpPr>
            <p:nvPr/>
          </p:nvCxnSpPr>
          <p:spPr>
            <a:xfrm flipV="1">
              <a:off x="5024785" y="2933605"/>
              <a:ext cx="1782281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98" idx="0"/>
            </p:cNvCxnSpPr>
            <p:nvPr/>
          </p:nvCxnSpPr>
          <p:spPr>
            <a:xfrm flipV="1">
              <a:off x="2572905" y="2068916"/>
              <a:ext cx="1412969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199" idx="0"/>
            </p:cNvCxnSpPr>
            <p:nvPr/>
          </p:nvCxnSpPr>
          <p:spPr>
            <a:xfrm flipV="1">
              <a:off x="3413793" y="2068916"/>
              <a:ext cx="572080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198" idx="0"/>
            </p:cNvCxnSpPr>
            <p:nvPr/>
          </p:nvCxnSpPr>
          <p:spPr>
            <a:xfrm flipV="1">
              <a:off x="2572905" y="1962867"/>
              <a:ext cx="2932447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99" idx="0"/>
            </p:cNvCxnSpPr>
            <p:nvPr/>
          </p:nvCxnSpPr>
          <p:spPr>
            <a:xfrm flipV="1">
              <a:off x="3413793" y="1962867"/>
              <a:ext cx="2091558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200" idx="0"/>
            </p:cNvCxnSpPr>
            <p:nvPr/>
          </p:nvCxnSpPr>
          <p:spPr>
            <a:xfrm flipH="1" flipV="1">
              <a:off x="3985873" y="2068916"/>
              <a:ext cx="1980304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01" idx="0"/>
            </p:cNvCxnSpPr>
            <p:nvPr/>
          </p:nvCxnSpPr>
          <p:spPr>
            <a:xfrm flipH="1" flipV="1">
              <a:off x="3985873" y="2068916"/>
              <a:ext cx="2821192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201" idx="0"/>
            </p:cNvCxnSpPr>
            <p:nvPr/>
          </p:nvCxnSpPr>
          <p:spPr>
            <a:xfrm flipH="1" flipV="1">
              <a:off x="5505352" y="1962867"/>
              <a:ext cx="1301714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200" idx="0"/>
            </p:cNvCxnSpPr>
            <p:nvPr/>
          </p:nvCxnSpPr>
          <p:spPr>
            <a:xfrm flipH="1" flipV="1">
              <a:off x="5505352" y="1962867"/>
              <a:ext cx="460826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6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642" y="1350700"/>
              <a:ext cx="953840" cy="83715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7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025" y="1350702"/>
              <a:ext cx="953840" cy="83715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302063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29" name="Straight Connector 228"/>
            <p:cNvCxnSpPr>
              <a:stCxn id="228" idx="0"/>
            </p:cNvCxnSpPr>
            <p:nvPr/>
          </p:nvCxnSpPr>
          <p:spPr>
            <a:xfrm flipV="1">
              <a:off x="1557547" y="3759816"/>
              <a:ext cx="173445" cy="27774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0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582872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1" name="Straight Connector 230"/>
            <p:cNvCxnSpPr>
              <a:stCxn id="230" idx="0"/>
            </p:cNvCxnSpPr>
            <p:nvPr/>
          </p:nvCxnSpPr>
          <p:spPr>
            <a:xfrm flipH="1" flipV="1">
              <a:off x="1730992" y="3759816"/>
              <a:ext cx="139362" cy="27774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2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310673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3" name="Straight Connector 232"/>
            <p:cNvCxnSpPr>
              <a:stCxn id="232" idx="0"/>
            </p:cNvCxnSpPr>
            <p:nvPr/>
          </p:nvCxnSpPr>
          <p:spPr>
            <a:xfrm flipV="1">
              <a:off x="6566157" y="3861420"/>
              <a:ext cx="173445" cy="17614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4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591482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5" name="Straight Connector 234"/>
            <p:cNvCxnSpPr>
              <a:stCxn id="234" idx="0"/>
            </p:cNvCxnSpPr>
            <p:nvPr/>
          </p:nvCxnSpPr>
          <p:spPr>
            <a:xfrm flipH="1" flipV="1">
              <a:off x="6739602" y="3861420"/>
              <a:ext cx="139362" cy="17614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6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420710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7" name="Straight Connector 236"/>
            <p:cNvCxnSpPr>
              <a:stCxn id="236" idx="0"/>
            </p:cNvCxnSpPr>
            <p:nvPr/>
          </p:nvCxnSpPr>
          <p:spPr>
            <a:xfrm flipV="1">
              <a:off x="5676194" y="3850976"/>
              <a:ext cx="173445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701519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9" name="Straight Connector 238"/>
            <p:cNvCxnSpPr>
              <a:stCxn id="238" idx="0"/>
            </p:cNvCxnSpPr>
            <p:nvPr/>
          </p:nvCxnSpPr>
          <p:spPr>
            <a:xfrm flipH="1" flipV="1">
              <a:off x="5849639" y="3850976"/>
              <a:ext cx="139362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630469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1" name="Straight Connector 240"/>
            <p:cNvCxnSpPr>
              <a:stCxn id="240" idx="0"/>
            </p:cNvCxnSpPr>
            <p:nvPr/>
          </p:nvCxnSpPr>
          <p:spPr>
            <a:xfrm flipV="1">
              <a:off x="4885953" y="3837693"/>
              <a:ext cx="173445" cy="199869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2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911278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3" name="Straight Connector 242"/>
            <p:cNvCxnSpPr>
              <a:stCxn id="242" idx="0"/>
            </p:cNvCxnSpPr>
            <p:nvPr/>
          </p:nvCxnSpPr>
          <p:spPr>
            <a:xfrm flipH="1" flipV="1">
              <a:off x="5059398" y="3837693"/>
              <a:ext cx="139362" cy="199869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4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774696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5" name="Straight Connector 244"/>
            <p:cNvCxnSpPr>
              <a:stCxn id="244" idx="0"/>
            </p:cNvCxnSpPr>
            <p:nvPr/>
          </p:nvCxnSpPr>
          <p:spPr>
            <a:xfrm flipV="1">
              <a:off x="4030180" y="3815321"/>
              <a:ext cx="173445" cy="22224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6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055505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7" name="Straight Connector 246"/>
            <p:cNvCxnSpPr/>
            <p:nvPr/>
          </p:nvCxnSpPr>
          <p:spPr>
            <a:xfrm flipH="1" flipV="1">
              <a:off x="4195608" y="3789137"/>
              <a:ext cx="139362" cy="22224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984165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9" name="Straight Connector 248"/>
            <p:cNvCxnSpPr>
              <a:stCxn id="248" idx="0"/>
            </p:cNvCxnSpPr>
            <p:nvPr/>
          </p:nvCxnSpPr>
          <p:spPr>
            <a:xfrm flipV="1">
              <a:off x="3239649" y="3831061"/>
              <a:ext cx="173445" cy="20650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0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264974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1" name="Straight Connector 250"/>
            <p:cNvCxnSpPr>
              <a:stCxn id="250" idx="0"/>
            </p:cNvCxnSpPr>
            <p:nvPr/>
          </p:nvCxnSpPr>
          <p:spPr>
            <a:xfrm flipH="1" flipV="1">
              <a:off x="3413094" y="3831061"/>
              <a:ext cx="139362" cy="20650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2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133578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3" name="Straight Connector 252"/>
            <p:cNvCxnSpPr>
              <a:stCxn id="252" idx="0"/>
            </p:cNvCxnSpPr>
            <p:nvPr/>
          </p:nvCxnSpPr>
          <p:spPr>
            <a:xfrm flipV="1">
              <a:off x="2389062" y="3789137"/>
              <a:ext cx="173445" cy="24842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4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414387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5" name="Straight Connector 254"/>
            <p:cNvCxnSpPr>
              <a:stCxn id="254" idx="0"/>
            </p:cNvCxnSpPr>
            <p:nvPr/>
          </p:nvCxnSpPr>
          <p:spPr>
            <a:xfrm flipH="1" flipV="1">
              <a:off x="2562507" y="3789137"/>
              <a:ext cx="139362" cy="24842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6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123967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7" name="Straight Connector 256"/>
            <p:cNvCxnSpPr>
              <a:stCxn id="256" idx="0"/>
            </p:cNvCxnSpPr>
            <p:nvPr/>
          </p:nvCxnSpPr>
          <p:spPr>
            <a:xfrm flipV="1">
              <a:off x="7379451" y="3850976"/>
              <a:ext cx="173445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497523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9" name="Straight Connector 258"/>
            <p:cNvCxnSpPr/>
            <p:nvPr/>
          </p:nvCxnSpPr>
          <p:spPr>
            <a:xfrm flipH="1" flipV="1">
              <a:off x="7552896" y="3850976"/>
              <a:ext cx="139362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1097506" y="3174712"/>
            <a:ext cx="2656240" cy="1296144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Network often limits</a:t>
            </a:r>
            <a:endParaRPr lang="en-GB" sz="2000" dirty="0">
              <a:solidFill>
                <a:schemeClr val="tx1"/>
              </a:solidFill>
            </a:endParaRP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p</a:t>
            </a:r>
            <a:r>
              <a:rPr lang="en-GB" sz="2000" dirty="0" smtClean="0">
                <a:solidFill>
                  <a:schemeClr val="tx1"/>
                </a:solidFill>
              </a:rPr>
              <a:t>erformance of data centre applications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5188475" y="3205092"/>
            <a:ext cx="2656240" cy="1296144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0000"/>
                </a:solidFill>
              </a:rPr>
              <a:t>Modern applications have complex network requirements</a:t>
            </a:r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06" y="4614872"/>
            <a:ext cx="2145114" cy="141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30" y="5555094"/>
            <a:ext cx="856220" cy="8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5" name="Bent Arrow 264"/>
          <p:cNvSpPr/>
          <p:nvPr/>
        </p:nvSpPr>
        <p:spPr>
          <a:xfrm flipH="1" flipV="1">
            <a:off x="5534920" y="4573243"/>
            <a:ext cx="413981" cy="576064"/>
          </a:xfrm>
          <a:prstGeom prst="bentArrow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997" y="6295171"/>
            <a:ext cx="272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Cloud data centres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322006" y="4733808"/>
            <a:ext cx="22276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Data-intensive 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>
                <a:solidFill>
                  <a:srgbClr val="FF0000"/>
                </a:solidFill>
              </a:rPr>
              <a:t>applications</a:t>
            </a:r>
            <a:endParaRPr lang="en-GB" dirty="0"/>
          </a:p>
        </p:txBody>
      </p:sp>
      <p:pic>
        <p:nvPicPr>
          <p:cNvPr id="83" name="Picture 17" descr="http://photos-a.ak.fbcdn.net/hphotos-ak-snc6/164858_480172672199_9445547199_5669943_1760925_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00" y="4786416"/>
            <a:ext cx="979393" cy="876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16" y="5912853"/>
            <a:ext cx="168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0" descr="http://ssc.io/wp-content/uploads/2011/12/giraph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146" y="5564805"/>
            <a:ext cx="658598" cy="111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/>
          <p:cNvGrpSpPr/>
          <p:nvPr/>
        </p:nvGrpSpPr>
        <p:grpSpPr>
          <a:xfrm>
            <a:off x="5963740" y="5306670"/>
            <a:ext cx="1056921" cy="666571"/>
            <a:chOff x="6696762" y="889404"/>
            <a:chExt cx="1709525" cy="1131893"/>
          </a:xfrm>
        </p:grpSpPr>
        <p:pic>
          <p:nvPicPr>
            <p:cNvPr id="87" name="Picture 4" descr="http://getfile2.posterous.com/getfile/files.posterous.com/temp-2011-05-25/eEeleeGEGnusinkmrAqxpnEsxbDtljDqgkGAhusdzqgAmeDFglevfcJgEury/storm.jpg.scaled1000.jpg">
              <a:hlinkClick r:id="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762" y="889404"/>
              <a:ext cx="1709525" cy="1131893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5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6561" y="1131179"/>
              <a:ext cx="941225" cy="890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9" name="Picture 7" descr="http://incubator.apache.org/s4/images/s4_tes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373" y="6181332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Group 89"/>
          <p:cNvGrpSpPr/>
          <p:nvPr/>
        </p:nvGrpSpPr>
        <p:grpSpPr>
          <a:xfrm>
            <a:off x="7046101" y="4733808"/>
            <a:ext cx="1710399" cy="779137"/>
            <a:chOff x="5994328" y="3838443"/>
            <a:chExt cx="2286000" cy="1004518"/>
          </a:xfrm>
        </p:grpSpPr>
        <p:pic>
          <p:nvPicPr>
            <p:cNvPr id="91" name="Picture 11" descr="http://farm5.static.flickr.com/4135/4858857091_cd5ac3fea8_m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328" y="3838443"/>
              <a:ext cx="2286000" cy="838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92" name="TextBox 91"/>
            <p:cNvSpPr txBox="1"/>
            <p:nvPr/>
          </p:nvSpPr>
          <p:spPr>
            <a:xfrm>
              <a:off x="6221897" y="4442851"/>
              <a:ext cx="18308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chemeClr val="bg1">
                      <a:lumMod val="75000"/>
                    </a:schemeClr>
                  </a:solidFill>
                  <a:latin typeface="Corbel" pitchFamily="34" charset="0"/>
                </a:rPr>
                <a:t>Dremel</a:t>
              </a:r>
            </a:p>
          </p:txBody>
        </p:sp>
      </p:grpSp>
      <p:pic>
        <p:nvPicPr>
          <p:cNvPr id="93" name="Picture 15" descr="http://ebiquity.umbc.edu/blogger/wp-content/uploads/2007/04/yahoopig.jpe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0" y="5185995"/>
            <a:ext cx="1174119" cy="167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9" descr="clip_image003[8]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5" y="4646284"/>
            <a:ext cx="1133650" cy="545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0" name="Bent Arrow 9"/>
          <p:cNvSpPr/>
          <p:nvPr/>
        </p:nvSpPr>
        <p:spPr>
          <a:xfrm flipV="1">
            <a:off x="2797599" y="4542863"/>
            <a:ext cx="470152" cy="576064"/>
          </a:xfrm>
          <a:prstGeom prst="bentArrow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2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NetAgg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Proof-of-concept of the </a:t>
            </a:r>
            <a:r>
              <a:rPr lang="en-GB" dirty="0" err="1" smtClean="0"/>
              <a:t>NaaS</a:t>
            </a:r>
            <a:r>
              <a:rPr lang="en-GB" dirty="0" smtClean="0"/>
              <a:t> vision</a:t>
            </a:r>
          </a:p>
          <a:p>
            <a:pPr lvl="1"/>
            <a:r>
              <a:rPr lang="en-GB" dirty="0" smtClean="0"/>
              <a:t>Focus on </a:t>
            </a:r>
            <a:r>
              <a:rPr lang="en-GB" dirty="0" smtClean="0">
                <a:solidFill>
                  <a:srgbClr val="FF0000"/>
                </a:solidFill>
              </a:rPr>
              <a:t>data-intensive applications</a:t>
            </a:r>
            <a:r>
              <a:rPr lang="en-GB" dirty="0"/>
              <a:t>:</a:t>
            </a:r>
            <a:endParaRPr lang="en-GB" dirty="0" smtClean="0">
              <a:solidFill>
                <a:srgbClr val="FF0000"/>
              </a:solidFill>
            </a:endParaRPr>
          </a:p>
          <a:p>
            <a:pPr lvl="2"/>
            <a:r>
              <a:rPr lang="en-GB" dirty="0" err="1" smtClean="0"/>
              <a:t>MapReduce</a:t>
            </a:r>
            <a:r>
              <a:rPr lang="en-GB" dirty="0" smtClean="0"/>
              <a:t>, Search, Graph Processing, Stream processing, …</a:t>
            </a:r>
          </a:p>
          <a:p>
            <a:pPr lvl="1"/>
            <a:r>
              <a:rPr lang="en-GB" dirty="0" smtClean="0"/>
              <a:t>In-network processing: 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On-path aggregation</a:t>
            </a:r>
          </a:p>
          <a:p>
            <a:pPr lvl="1"/>
            <a:r>
              <a:rPr lang="en-GB" dirty="0"/>
              <a:t>Goal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Show the benefits of in-network processing</a:t>
            </a:r>
          </a:p>
          <a:p>
            <a:pPr lvl="2"/>
            <a:r>
              <a:rPr lang="en-GB" dirty="0" smtClean="0"/>
              <a:t>Immediate deployment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More details in the paper:</a:t>
            </a:r>
          </a:p>
          <a:p>
            <a:pPr lvl="1"/>
            <a:r>
              <a:rPr lang="en-GB" dirty="0" smtClean="0"/>
              <a:t>Luo Mai, Lukas Rupprecht, Abdul Alim, Paolo Costa, Matteo Migliavacca, Peter Pietzuch, Alexander L. Wolf </a:t>
            </a:r>
            <a:r>
              <a:rPr lang="en-GB" i="1" dirty="0" err="1" smtClean="0"/>
              <a:t>NetAgg</a:t>
            </a:r>
            <a:r>
              <a:rPr lang="en-GB" i="1" dirty="0" smtClean="0"/>
              <a:t>: Using </a:t>
            </a:r>
            <a:r>
              <a:rPr lang="en-GB" i="1" dirty="0" err="1" smtClean="0"/>
              <a:t>Middleboxes</a:t>
            </a:r>
            <a:r>
              <a:rPr lang="en-GB" i="1" dirty="0" smtClean="0"/>
              <a:t> for Application-specific  On-path Aggregation in Data Centres. </a:t>
            </a:r>
            <a:br>
              <a:rPr lang="en-GB" i="1" dirty="0" smtClean="0"/>
            </a:br>
            <a:r>
              <a:rPr lang="en-GB" dirty="0" smtClean="0"/>
              <a:t>In Proceedings of ACM </a:t>
            </a:r>
            <a:r>
              <a:rPr lang="en-GB" dirty="0" err="1" smtClean="0"/>
              <a:t>CoNEXT</a:t>
            </a:r>
            <a:r>
              <a:rPr lang="en-GB" dirty="0" smtClean="0"/>
              <a:t>,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740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data-intensive application scale?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Partition/aggregation pattern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8120" y="5760000"/>
            <a:ext cx="11818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 err="1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rPr>
              <a:t>Backends</a:t>
            </a:r>
            <a:endParaRPr lang="en-GB" sz="1800" b="0" i="0" u="none" strike="noStrike" kern="1200" dirty="0">
              <a:ln>
                <a:noFill/>
              </a:ln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8480" y="4212000"/>
            <a:ext cx="10936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rPr>
              <a:t>Frontend</a:t>
            </a:r>
          </a:p>
        </p:txBody>
      </p:sp>
      <p:pic>
        <p:nvPicPr>
          <p:cNvPr id="14" name="Picture 28" descr="j043163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8151" y="5613145"/>
            <a:ext cx="886367" cy="89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8" descr="j043163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9481" y="5613145"/>
            <a:ext cx="886367" cy="89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8" descr="j043163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8816" y="5613145"/>
            <a:ext cx="886367" cy="89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8" descr="j043163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5482" y="5613145"/>
            <a:ext cx="886367" cy="89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8" descr="j0431637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757147" y="3996209"/>
            <a:ext cx="770965" cy="777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518" y="1819560"/>
            <a:ext cx="3276224" cy="1284068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8" idx="0"/>
            <a:endCxn id="21" idx="2"/>
          </p:cNvCxnSpPr>
          <p:nvPr/>
        </p:nvCxnSpPr>
        <p:spPr>
          <a:xfrm flipV="1">
            <a:off x="5142630" y="3103628"/>
            <a:ext cx="0" cy="892581"/>
          </a:xfrm>
          <a:prstGeom prst="straightConnector1">
            <a:avLst/>
          </a:prstGeom>
          <a:ln w="47625">
            <a:solidFill>
              <a:srgbClr val="3366FF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  <a:endCxn id="18" idx="2"/>
          </p:cNvCxnSpPr>
          <p:nvPr/>
        </p:nvCxnSpPr>
        <p:spPr>
          <a:xfrm flipV="1">
            <a:off x="3061335" y="4774110"/>
            <a:ext cx="2081295" cy="839035"/>
          </a:xfrm>
          <a:prstGeom prst="straightConnector1">
            <a:avLst/>
          </a:prstGeom>
          <a:ln w="47625">
            <a:solidFill>
              <a:srgbClr val="3366FF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0"/>
            <a:endCxn id="18" idx="2"/>
          </p:cNvCxnSpPr>
          <p:nvPr/>
        </p:nvCxnSpPr>
        <p:spPr>
          <a:xfrm flipV="1">
            <a:off x="4572000" y="4774110"/>
            <a:ext cx="570630" cy="839035"/>
          </a:xfrm>
          <a:prstGeom prst="straightConnector1">
            <a:avLst/>
          </a:prstGeom>
          <a:ln w="47625">
            <a:solidFill>
              <a:srgbClr val="3366FF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0"/>
            <a:endCxn id="18" idx="2"/>
          </p:cNvCxnSpPr>
          <p:nvPr/>
        </p:nvCxnSpPr>
        <p:spPr>
          <a:xfrm flipH="1" flipV="1">
            <a:off x="5142630" y="4774110"/>
            <a:ext cx="940035" cy="839035"/>
          </a:xfrm>
          <a:prstGeom prst="straightConnector1">
            <a:avLst/>
          </a:prstGeom>
          <a:ln w="47625">
            <a:solidFill>
              <a:srgbClr val="3366FF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8" idx="2"/>
          </p:cNvCxnSpPr>
          <p:nvPr/>
        </p:nvCxnSpPr>
        <p:spPr>
          <a:xfrm flipH="1" flipV="1">
            <a:off x="5142630" y="4774110"/>
            <a:ext cx="2476036" cy="839035"/>
          </a:xfrm>
          <a:prstGeom prst="straightConnector1">
            <a:avLst/>
          </a:prstGeom>
          <a:ln w="47625">
            <a:solidFill>
              <a:srgbClr val="3366FF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28112" y="3991126"/>
            <a:ext cx="5046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latin typeface="Arial" pitchFamily="18"/>
                <a:ea typeface="Droid Sans" pitchFamily="2"/>
                <a:cs typeface="Lohit Hindi" pitchFamily="2"/>
              </a:rPr>
              <a:t>Sub-requests </a:t>
            </a:r>
            <a:r>
              <a:rPr lang="en-GB" sz="1600" dirty="0" smtClean="0">
                <a:latin typeface="Arial" pitchFamily="18"/>
                <a:ea typeface="Droid Sans" pitchFamily="2"/>
                <a:cs typeface="Lohit Hindi" pitchFamily="2"/>
              </a:rPr>
              <a:t/>
            </a:r>
            <a:br>
              <a:rPr lang="en-GB" sz="1600" dirty="0" smtClean="0">
                <a:latin typeface="Arial" pitchFamily="18"/>
                <a:ea typeface="Droid Sans" pitchFamily="2"/>
                <a:cs typeface="Lohit Hindi" pitchFamily="2"/>
              </a:rPr>
            </a:br>
            <a:r>
              <a:rPr lang="en-GB" sz="1600" dirty="0" smtClean="0">
                <a:latin typeface="Arial" pitchFamily="18"/>
                <a:ea typeface="Droid Sans" pitchFamily="2"/>
                <a:cs typeface="Lohit Hindi" pitchFamily="2"/>
              </a:rPr>
              <a:t>(</a:t>
            </a:r>
            <a:r>
              <a:rPr lang="en-GB" sz="1600" dirty="0">
                <a:latin typeface="Arial" pitchFamily="18"/>
                <a:ea typeface="Droid Sans" pitchFamily="2"/>
                <a:cs typeface="Lohit Hindi" pitchFamily="2"/>
              </a:rPr>
              <a:t>search </a:t>
            </a:r>
            <a:r>
              <a:rPr lang="en-GB" sz="1600" dirty="0" smtClean="0">
                <a:latin typeface="Arial" pitchFamily="18"/>
                <a:ea typeface="Droid Sans" pitchFamily="2"/>
                <a:cs typeface="Lohit Hindi" pitchFamily="2"/>
              </a:rPr>
              <a:t>for “</a:t>
            </a:r>
            <a:r>
              <a:rPr lang="en-GB" sz="1600" dirty="0" err="1" smtClean="0">
                <a:latin typeface="Arial" pitchFamily="18"/>
                <a:ea typeface="Droid Sans" pitchFamily="2"/>
                <a:cs typeface="Lohit Hindi" pitchFamily="2"/>
              </a:rPr>
              <a:t>naas</a:t>
            </a:r>
            <a:r>
              <a:rPr lang="en-GB" sz="1600" dirty="0" smtClean="0">
                <a:latin typeface="Arial" pitchFamily="18"/>
                <a:ea typeface="Droid Sans" pitchFamily="2"/>
                <a:cs typeface="Lohit Hindi" pitchFamily="2"/>
              </a:rPr>
              <a:t> project”  locally</a:t>
            </a:r>
            <a:r>
              <a:rPr lang="en-GB" sz="1600" dirty="0">
                <a:latin typeface="Arial" pitchFamily="18"/>
                <a:ea typeface="Droid Sans" pitchFamily="2"/>
                <a:cs typeface="Lohit Hindi" pitchFamily="2"/>
              </a:rPr>
              <a:t>)</a:t>
            </a:r>
            <a:endParaRPr lang="en-GB" sz="1600" dirty="0">
              <a:latin typeface="Arial" pitchFamily="18"/>
              <a:ea typeface="Droid Sans" pitchFamily="2"/>
              <a:cs typeface="Lohit Hindi" pitchFamily="2"/>
            </a:endParaRPr>
          </a:p>
        </p:txBody>
      </p:sp>
      <p:pic>
        <p:nvPicPr>
          <p:cNvPr id="42" name="Picture 17" descr="http://photos-a.ak.fbcdn.net/hphotos-ak-snc6/164858_480172672199_9445547199_5669943_1760925_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47" y="1687662"/>
            <a:ext cx="979393" cy="876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06" y="1580974"/>
            <a:ext cx="168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0" descr="http://ssc.io/wp-content/uploads/2011/12/girap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845" y="1540571"/>
            <a:ext cx="658598" cy="111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/>
          <p:cNvGrpSpPr/>
          <p:nvPr/>
        </p:nvGrpSpPr>
        <p:grpSpPr>
          <a:xfrm>
            <a:off x="7291855" y="1434022"/>
            <a:ext cx="1056921" cy="666571"/>
            <a:chOff x="6696762" y="889404"/>
            <a:chExt cx="1709525" cy="1131893"/>
          </a:xfrm>
        </p:grpSpPr>
        <p:pic>
          <p:nvPicPr>
            <p:cNvPr id="46" name="Picture 4" descr="http://getfile2.posterous.com/getfile/files.posterous.com/temp-2011-05-25/eEeleeGEGnusinkmrAqxpnEsxbDtljDqgkGAhusdzqgAmeDFglevfcJgEury/storm.jpg.scaled1000.jpg">
              <a:hlinkClick r:id="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762" y="889404"/>
              <a:ext cx="1709525" cy="1131893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6561" y="1131179"/>
              <a:ext cx="941225" cy="890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" name="Picture 7" descr="http://incubator.apache.org/s4/images/s4_tes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06" y="240601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>
            <a:off x="6747443" y="3087903"/>
            <a:ext cx="2286000" cy="1004518"/>
            <a:chOff x="5994328" y="3838443"/>
            <a:chExt cx="2286000" cy="1004518"/>
          </a:xfrm>
        </p:grpSpPr>
        <p:pic>
          <p:nvPicPr>
            <p:cNvPr id="50" name="Picture 11" descr="http://farm5.static.flickr.com/4135/4858857091_cd5ac3fea8_m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328" y="3838443"/>
              <a:ext cx="2286000" cy="838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51" name="TextBox 50"/>
            <p:cNvSpPr txBox="1"/>
            <p:nvPr/>
          </p:nvSpPr>
          <p:spPr>
            <a:xfrm>
              <a:off x="6221897" y="4442851"/>
              <a:ext cx="18308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chemeClr val="bg1">
                      <a:lumMod val="75000"/>
                    </a:schemeClr>
                  </a:solidFill>
                  <a:latin typeface="Corbel" pitchFamily="34" charset="0"/>
                </a:rPr>
                <a:t>Dremel</a:t>
              </a:r>
            </a:p>
          </p:txBody>
        </p:sp>
      </p:grpSp>
      <p:pic>
        <p:nvPicPr>
          <p:cNvPr id="52" name="Picture 15" descr="http://ebiquity.umbc.edu/blogger/wp-content/uploads/2007/04/yahoopig.jpe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64" y="2197502"/>
            <a:ext cx="1174119" cy="167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9" descr="clip_image003[8]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68" y="3237658"/>
            <a:ext cx="1524000" cy="733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97623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Partition/Aggregation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do data-intensive application scale?</a:t>
            </a:r>
          </a:p>
          <a:p>
            <a:pPr lvl="1"/>
            <a:r>
              <a:rPr lang="en-GB" dirty="0" smtClean="0"/>
              <a:t>Partition/aggregation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98120" y="5760000"/>
            <a:ext cx="11818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rPr>
              <a:t>Backends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8480" y="4212000"/>
            <a:ext cx="10936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rPr>
              <a:t>Frontend</a:t>
            </a:r>
          </a:p>
        </p:txBody>
      </p:sp>
      <p:pic>
        <p:nvPicPr>
          <p:cNvPr id="14" name="Picture 28" descr="j043163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8151" y="5613145"/>
            <a:ext cx="886367" cy="89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8" descr="j043163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9481" y="5613145"/>
            <a:ext cx="886367" cy="89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8" descr="j043163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8816" y="5613145"/>
            <a:ext cx="886367" cy="89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8" descr="j043163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5482" y="5613145"/>
            <a:ext cx="886367" cy="89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8" descr="j0431637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757147" y="3996209"/>
            <a:ext cx="770965" cy="777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26"/>
          <p:cNvCxnSpPr>
            <a:stCxn id="14" idx="0"/>
            <a:endCxn id="18" idx="2"/>
          </p:cNvCxnSpPr>
          <p:nvPr/>
        </p:nvCxnSpPr>
        <p:spPr>
          <a:xfrm flipV="1">
            <a:off x="3061335" y="4774110"/>
            <a:ext cx="2081295" cy="839035"/>
          </a:xfrm>
          <a:prstGeom prst="straightConnector1">
            <a:avLst/>
          </a:prstGeom>
          <a:ln w="47625">
            <a:solidFill>
              <a:srgbClr val="3366FF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0"/>
            <a:endCxn id="18" idx="2"/>
          </p:cNvCxnSpPr>
          <p:nvPr/>
        </p:nvCxnSpPr>
        <p:spPr>
          <a:xfrm flipV="1">
            <a:off x="4572000" y="4774110"/>
            <a:ext cx="570630" cy="839035"/>
          </a:xfrm>
          <a:prstGeom prst="straightConnector1">
            <a:avLst/>
          </a:prstGeom>
          <a:ln w="47625">
            <a:solidFill>
              <a:srgbClr val="3366FF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0"/>
            <a:endCxn id="18" idx="2"/>
          </p:cNvCxnSpPr>
          <p:nvPr/>
        </p:nvCxnSpPr>
        <p:spPr>
          <a:xfrm flipH="1" flipV="1">
            <a:off x="5142630" y="4774110"/>
            <a:ext cx="940035" cy="839035"/>
          </a:xfrm>
          <a:prstGeom prst="straightConnector1">
            <a:avLst/>
          </a:prstGeom>
          <a:ln w="47625">
            <a:solidFill>
              <a:srgbClr val="3366FF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8" idx="2"/>
          </p:cNvCxnSpPr>
          <p:nvPr/>
        </p:nvCxnSpPr>
        <p:spPr>
          <a:xfrm flipH="1" flipV="1">
            <a:off x="5142630" y="4774110"/>
            <a:ext cx="2476036" cy="839035"/>
          </a:xfrm>
          <a:prstGeom prst="straightConnector1">
            <a:avLst/>
          </a:prstGeom>
          <a:ln w="47625">
            <a:solidFill>
              <a:srgbClr val="3366FF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395431" y="3465809"/>
            <a:ext cx="5046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latin typeface="Arial" pitchFamily="18"/>
                <a:ea typeface="Droid Sans" pitchFamily="2"/>
                <a:cs typeface="Lohit Hindi" pitchFamily="2"/>
              </a:rPr>
              <a:t>Aggregate (Select top-k documents)</a:t>
            </a:r>
            <a:endParaRPr lang="en-GB" sz="1600" dirty="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42888" y="4883839"/>
            <a:ext cx="1767192" cy="32684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dirty="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rPr>
              <a:t>Partial </a:t>
            </a:r>
            <a:r>
              <a:rPr lang="en-GB" sz="1600" b="0" i="0" u="none" strike="noStrike" kern="1200" dirty="0" smtClean="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rPr>
              <a:t>responses</a:t>
            </a:r>
            <a:endParaRPr lang="en-GB" sz="1600" b="0" i="0" u="none" strike="noStrike" kern="1200" dirty="0">
              <a:ln>
                <a:noFill/>
              </a:ln>
              <a:latin typeface="Arial" pitchFamily="18"/>
              <a:ea typeface="Droid Sans" pitchFamily="2"/>
              <a:cs typeface="Lohit Hindi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3371" b="29401"/>
          <a:stretch/>
        </p:blipFill>
        <p:spPr>
          <a:xfrm>
            <a:off x="3758235" y="1614514"/>
            <a:ext cx="2513895" cy="1811366"/>
          </a:xfrm>
          <a:prstGeom prst="rect">
            <a:avLst/>
          </a:prstGeom>
        </p:spPr>
      </p:pic>
      <p:pic>
        <p:nvPicPr>
          <p:cNvPr id="8" name="Picture 7" hidden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334" y="1701052"/>
            <a:ext cx="3558284" cy="175022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5142629" y="3465809"/>
            <a:ext cx="1" cy="530400"/>
          </a:xfrm>
          <a:prstGeom prst="straightConnector1">
            <a:avLst/>
          </a:prstGeom>
          <a:ln w="47625">
            <a:solidFill>
              <a:srgbClr val="3366FF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908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vs. Physical Network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 smtClean="0"/>
              <a:t>Logical Network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 smtClean="0"/>
              <a:t>Physical Network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2" name="Picture 28" descr="j043163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005" y="4511817"/>
            <a:ext cx="886367" cy="89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8" descr="j043163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6893" y="4511817"/>
            <a:ext cx="886367" cy="89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8" descr="j043163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0085" y="4511817"/>
            <a:ext cx="886367" cy="89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8" descr="j043163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9742" y="4511816"/>
            <a:ext cx="886367" cy="89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8" descr="j0431637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15904" y="2484430"/>
            <a:ext cx="770965" cy="777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26"/>
          <p:cNvCxnSpPr>
            <a:stCxn id="22" idx="0"/>
            <a:endCxn id="26" idx="2"/>
          </p:cNvCxnSpPr>
          <p:nvPr/>
        </p:nvCxnSpPr>
        <p:spPr>
          <a:xfrm flipV="1">
            <a:off x="916189" y="3262331"/>
            <a:ext cx="1485198" cy="1249486"/>
          </a:xfrm>
          <a:prstGeom prst="straightConnector1">
            <a:avLst/>
          </a:prstGeom>
          <a:ln w="47625">
            <a:solidFill>
              <a:srgbClr val="3366FF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0"/>
            <a:endCxn id="26" idx="2"/>
          </p:cNvCxnSpPr>
          <p:nvPr/>
        </p:nvCxnSpPr>
        <p:spPr>
          <a:xfrm flipV="1">
            <a:off x="1813269" y="3262331"/>
            <a:ext cx="588118" cy="1249486"/>
          </a:xfrm>
          <a:prstGeom prst="straightConnector1">
            <a:avLst/>
          </a:prstGeom>
          <a:ln w="47625">
            <a:solidFill>
              <a:srgbClr val="3366FF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0"/>
            <a:endCxn id="26" idx="2"/>
          </p:cNvCxnSpPr>
          <p:nvPr/>
        </p:nvCxnSpPr>
        <p:spPr>
          <a:xfrm flipH="1" flipV="1">
            <a:off x="2401387" y="3262331"/>
            <a:ext cx="548690" cy="1249486"/>
          </a:xfrm>
          <a:prstGeom prst="straightConnector1">
            <a:avLst/>
          </a:prstGeom>
          <a:ln w="47625">
            <a:solidFill>
              <a:srgbClr val="3366FF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0"/>
            <a:endCxn id="26" idx="2"/>
          </p:cNvCxnSpPr>
          <p:nvPr/>
        </p:nvCxnSpPr>
        <p:spPr>
          <a:xfrm flipH="1" flipV="1">
            <a:off x="2401387" y="3262331"/>
            <a:ext cx="1541539" cy="1249485"/>
          </a:xfrm>
          <a:prstGeom prst="straightConnector1">
            <a:avLst/>
          </a:prstGeom>
          <a:ln w="47625">
            <a:solidFill>
              <a:srgbClr val="3366FF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822" y="2732205"/>
            <a:ext cx="870968" cy="6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8" descr="j043163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8484" y="4539059"/>
            <a:ext cx="674259" cy="68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" name="Straight Arrow Connector 40"/>
          <p:cNvCxnSpPr>
            <a:stCxn id="40" idx="0"/>
            <a:endCxn id="39" idx="2"/>
          </p:cNvCxnSpPr>
          <p:nvPr/>
        </p:nvCxnSpPr>
        <p:spPr>
          <a:xfrm flipV="1">
            <a:off x="5425614" y="3338495"/>
            <a:ext cx="1671692" cy="1200564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2" name="Straight Arrow Connector 41"/>
          <p:cNvCxnSpPr>
            <a:stCxn id="44" idx="0"/>
            <a:endCxn id="39" idx="2"/>
          </p:cNvCxnSpPr>
          <p:nvPr/>
        </p:nvCxnSpPr>
        <p:spPr>
          <a:xfrm flipV="1">
            <a:off x="6789416" y="3338495"/>
            <a:ext cx="307890" cy="1200564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43" name="Picture 28" descr="j043163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0385" y="4539059"/>
            <a:ext cx="674259" cy="68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8" descr="j043163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2286" y="4539059"/>
            <a:ext cx="674259" cy="68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Straight Arrow Connector 44"/>
          <p:cNvCxnSpPr>
            <a:stCxn id="43" idx="0"/>
            <a:endCxn id="39" idx="2"/>
          </p:cNvCxnSpPr>
          <p:nvPr/>
        </p:nvCxnSpPr>
        <p:spPr>
          <a:xfrm flipV="1">
            <a:off x="6107515" y="3338495"/>
            <a:ext cx="989791" cy="1200564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47" name="Picture 28" descr="j043163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4187" y="4539059"/>
            <a:ext cx="674259" cy="68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8" descr="j0431637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816088" y="4539059"/>
            <a:ext cx="674259" cy="68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" name="Straight Arrow Connector 50"/>
          <p:cNvCxnSpPr>
            <a:stCxn id="48" idx="0"/>
            <a:endCxn id="39" idx="2"/>
          </p:cNvCxnSpPr>
          <p:nvPr/>
        </p:nvCxnSpPr>
        <p:spPr>
          <a:xfrm flipH="1" flipV="1">
            <a:off x="7097306" y="3338495"/>
            <a:ext cx="1055912" cy="1200564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52" name="Straight Arrow Connector 51"/>
          <p:cNvCxnSpPr>
            <a:stCxn id="47" idx="0"/>
            <a:endCxn id="39" idx="2"/>
          </p:cNvCxnSpPr>
          <p:nvPr/>
        </p:nvCxnSpPr>
        <p:spPr>
          <a:xfrm flipH="1" flipV="1">
            <a:off x="7097306" y="3338495"/>
            <a:ext cx="374011" cy="1200564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8" name="TextBox 57"/>
          <p:cNvSpPr txBox="1"/>
          <p:nvPr/>
        </p:nvSpPr>
        <p:spPr>
          <a:xfrm>
            <a:off x="5308995" y="2458094"/>
            <a:ext cx="1210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Rack Switch</a:t>
            </a:r>
          </a:p>
        </p:txBody>
      </p:sp>
      <p:sp>
        <p:nvSpPr>
          <p:cNvPr id="98" name="Freeform 97"/>
          <p:cNvSpPr/>
          <p:nvPr/>
        </p:nvSpPr>
        <p:spPr bwMode="auto">
          <a:xfrm>
            <a:off x="5308600" y="3322955"/>
            <a:ext cx="2945423" cy="1213876"/>
          </a:xfrm>
          <a:custGeom>
            <a:avLst/>
            <a:gdLst>
              <a:gd name="connsiteX0" fmla="*/ 0 w 2945423"/>
              <a:gd name="connsiteY0" fmla="*/ 1169914 h 1213876"/>
              <a:gd name="connsiteX1" fmla="*/ 923192 w 2945423"/>
              <a:gd name="connsiteY1" fmla="*/ 396191 h 1213876"/>
              <a:gd name="connsiteX2" fmla="*/ 1301262 w 2945423"/>
              <a:gd name="connsiteY2" fmla="*/ 158799 h 1213876"/>
              <a:gd name="connsiteX3" fmla="*/ 1547446 w 2945423"/>
              <a:gd name="connsiteY3" fmla="*/ 537 h 1213876"/>
              <a:gd name="connsiteX4" fmla="*/ 2031023 w 2945423"/>
              <a:gd name="connsiteY4" fmla="*/ 211553 h 1213876"/>
              <a:gd name="connsiteX5" fmla="*/ 2751992 w 2945423"/>
              <a:gd name="connsiteY5" fmla="*/ 1002860 h 1213876"/>
              <a:gd name="connsiteX6" fmla="*/ 2945423 w 2945423"/>
              <a:gd name="connsiteY6" fmla="*/ 1213876 h 121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5423" h="1213876">
                <a:moveTo>
                  <a:pt x="0" y="1169914"/>
                </a:moveTo>
                <a:cubicBezTo>
                  <a:pt x="353157" y="867312"/>
                  <a:pt x="706315" y="564710"/>
                  <a:pt x="923192" y="396191"/>
                </a:cubicBezTo>
                <a:cubicBezTo>
                  <a:pt x="1140069" y="227672"/>
                  <a:pt x="1301262" y="158799"/>
                  <a:pt x="1301262" y="158799"/>
                </a:cubicBezTo>
                <a:cubicBezTo>
                  <a:pt x="1405304" y="92857"/>
                  <a:pt x="1425819" y="-8255"/>
                  <a:pt x="1547446" y="537"/>
                </a:cubicBezTo>
                <a:cubicBezTo>
                  <a:pt x="1669073" y="9329"/>
                  <a:pt x="1830265" y="44499"/>
                  <a:pt x="2031023" y="211553"/>
                </a:cubicBezTo>
                <a:cubicBezTo>
                  <a:pt x="2231781" y="378607"/>
                  <a:pt x="2751992" y="1002860"/>
                  <a:pt x="2751992" y="1002860"/>
                </a:cubicBezTo>
                <a:lnTo>
                  <a:pt x="2945423" y="1213876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</a:endParaRPr>
          </a:p>
        </p:txBody>
      </p:sp>
      <p:sp>
        <p:nvSpPr>
          <p:cNvPr id="99" name="Freeform 98"/>
          <p:cNvSpPr/>
          <p:nvPr/>
        </p:nvSpPr>
        <p:spPr bwMode="auto">
          <a:xfrm>
            <a:off x="6103384" y="3444932"/>
            <a:ext cx="1967023" cy="1063273"/>
          </a:xfrm>
          <a:custGeom>
            <a:avLst/>
            <a:gdLst>
              <a:gd name="connsiteX0" fmla="*/ 0 w 1967023"/>
              <a:gd name="connsiteY0" fmla="*/ 1042008 h 1063273"/>
              <a:gd name="connsiteX1" fmla="*/ 956930 w 1967023"/>
              <a:gd name="connsiteY1" fmla="*/ 17 h 1063273"/>
              <a:gd name="connsiteX2" fmla="*/ 1967023 w 1967023"/>
              <a:gd name="connsiteY2" fmla="*/ 1063273 h 106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023" h="1063273">
                <a:moveTo>
                  <a:pt x="0" y="1042008"/>
                </a:moveTo>
                <a:cubicBezTo>
                  <a:pt x="314546" y="519240"/>
                  <a:pt x="629093" y="-3527"/>
                  <a:pt x="956930" y="17"/>
                </a:cubicBezTo>
                <a:cubicBezTo>
                  <a:pt x="1284767" y="3561"/>
                  <a:pt x="1625895" y="533417"/>
                  <a:pt x="1967023" y="106327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0" name="Freeform 99"/>
          <p:cNvSpPr/>
          <p:nvPr/>
        </p:nvSpPr>
        <p:spPr bwMode="auto">
          <a:xfrm>
            <a:off x="6879560" y="3455541"/>
            <a:ext cx="1137684" cy="1063296"/>
          </a:xfrm>
          <a:custGeom>
            <a:avLst/>
            <a:gdLst>
              <a:gd name="connsiteX0" fmla="*/ 0 w 1137684"/>
              <a:gd name="connsiteY0" fmla="*/ 1031399 h 1063296"/>
              <a:gd name="connsiteX1" fmla="*/ 255182 w 1137684"/>
              <a:gd name="connsiteY1" fmla="*/ 40 h 1063296"/>
              <a:gd name="connsiteX2" fmla="*/ 1137684 w 1137684"/>
              <a:gd name="connsiteY2" fmla="*/ 1063296 h 106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7684" h="1063296">
                <a:moveTo>
                  <a:pt x="0" y="1031399"/>
                </a:moveTo>
                <a:cubicBezTo>
                  <a:pt x="32784" y="513061"/>
                  <a:pt x="65568" y="-5276"/>
                  <a:pt x="255182" y="40"/>
                </a:cubicBezTo>
                <a:cubicBezTo>
                  <a:pt x="444796" y="5356"/>
                  <a:pt x="791240" y="534326"/>
                  <a:pt x="1137684" y="106329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1" name="Freeform 100"/>
          <p:cNvSpPr/>
          <p:nvPr/>
        </p:nvSpPr>
        <p:spPr bwMode="auto">
          <a:xfrm>
            <a:off x="7180044" y="3487176"/>
            <a:ext cx="773405" cy="1042294"/>
          </a:xfrm>
          <a:custGeom>
            <a:avLst/>
            <a:gdLst>
              <a:gd name="connsiteX0" fmla="*/ 305572 w 773405"/>
              <a:gd name="connsiteY0" fmla="*/ 957233 h 1042294"/>
              <a:gd name="connsiteX1" fmla="*/ 18493 w 773405"/>
              <a:gd name="connsiteY1" fmla="*/ 303 h 1042294"/>
              <a:gd name="connsiteX2" fmla="*/ 773405 w 773405"/>
              <a:gd name="connsiteY2" fmla="*/ 1042294 h 104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405" h="1042294">
                <a:moveTo>
                  <a:pt x="305572" y="957233"/>
                </a:moveTo>
                <a:cubicBezTo>
                  <a:pt x="123046" y="471679"/>
                  <a:pt x="-59479" y="-13874"/>
                  <a:pt x="18493" y="303"/>
                </a:cubicBezTo>
                <a:cubicBezTo>
                  <a:pt x="96465" y="14480"/>
                  <a:pt x="434935" y="528387"/>
                  <a:pt x="773405" y="104229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Explosion 1 56"/>
          <p:cNvSpPr/>
          <p:nvPr/>
        </p:nvSpPr>
        <p:spPr>
          <a:xfrm>
            <a:off x="7048769" y="3517873"/>
            <a:ext cx="1371800" cy="853189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Incast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41850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98" grpId="1" animBg="1"/>
      <p:bldP spid="99" grpId="1" animBg="1"/>
      <p:bldP spid="100" grpId="1" animBg="1"/>
      <p:bldP spid="101" grpId="1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vs. Physical Network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Logical Network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Physical Network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2" name="Picture 28" descr="j043163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005" y="4511817"/>
            <a:ext cx="886367" cy="89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8" descr="j043163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6893" y="4511817"/>
            <a:ext cx="886367" cy="89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8" descr="j043163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0085" y="4511817"/>
            <a:ext cx="886367" cy="89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8" descr="j043163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9742" y="4511816"/>
            <a:ext cx="886367" cy="89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8" descr="j0431637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15904" y="2484430"/>
            <a:ext cx="770965" cy="777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26"/>
          <p:cNvCxnSpPr>
            <a:stCxn id="22" idx="0"/>
            <a:endCxn id="26" idx="2"/>
          </p:cNvCxnSpPr>
          <p:nvPr/>
        </p:nvCxnSpPr>
        <p:spPr>
          <a:xfrm flipV="1">
            <a:off x="916189" y="3262331"/>
            <a:ext cx="1485198" cy="1249486"/>
          </a:xfrm>
          <a:prstGeom prst="straightConnector1">
            <a:avLst/>
          </a:prstGeom>
          <a:ln w="47625">
            <a:solidFill>
              <a:srgbClr val="3366FF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0"/>
            <a:endCxn id="26" idx="2"/>
          </p:cNvCxnSpPr>
          <p:nvPr/>
        </p:nvCxnSpPr>
        <p:spPr>
          <a:xfrm flipV="1">
            <a:off x="1813269" y="3262331"/>
            <a:ext cx="588118" cy="1249486"/>
          </a:xfrm>
          <a:prstGeom prst="straightConnector1">
            <a:avLst/>
          </a:prstGeom>
          <a:ln w="47625">
            <a:solidFill>
              <a:srgbClr val="3366FF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0"/>
            <a:endCxn id="26" idx="2"/>
          </p:cNvCxnSpPr>
          <p:nvPr/>
        </p:nvCxnSpPr>
        <p:spPr>
          <a:xfrm flipH="1" flipV="1">
            <a:off x="2401387" y="3262331"/>
            <a:ext cx="548690" cy="1249486"/>
          </a:xfrm>
          <a:prstGeom prst="straightConnector1">
            <a:avLst/>
          </a:prstGeom>
          <a:ln w="47625">
            <a:solidFill>
              <a:srgbClr val="3366FF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0"/>
            <a:endCxn id="26" idx="2"/>
          </p:cNvCxnSpPr>
          <p:nvPr/>
        </p:nvCxnSpPr>
        <p:spPr>
          <a:xfrm flipH="1" flipV="1">
            <a:off x="2401387" y="3262331"/>
            <a:ext cx="1541539" cy="1249485"/>
          </a:xfrm>
          <a:prstGeom prst="straightConnector1">
            <a:avLst/>
          </a:prstGeom>
          <a:ln w="47625">
            <a:solidFill>
              <a:srgbClr val="3366FF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519" y="2484430"/>
            <a:ext cx="4659481" cy="3130790"/>
          </a:xfrm>
          <a:prstGeom prst="rect">
            <a:avLst/>
          </a:prstGeom>
        </p:spPr>
      </p:pic>
      <p:pic>
        <p:nvPicPr>
          <p:cNvPr id="192" name="Picture 28" descr="j0431637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255312" y="5061098"/>
            <a:ext cx="389864" cy="55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3" name="Picture 28" descr="j0431637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11256" y="5068986"/>
            <a:ext cx="389864" cy="55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/>
        </p:nvSpPr>
        <p:spPr bwMode="auto">
          <a:xfrm>
            <a:off x="4646428" y="2966423"/>
            <a:ext cx="3215020" cy="2115940"/>
          </a:xfrm>
          <a:custGeom>
            <a:avLst/>
            <a:gdLst>
              <a:gd name="connsiteX0" fmla="*/ 0 w 3215020"/>
              <a:gd name="connsiteY0" fmla="*/ 2105307 h 2115940"/>
              <a:gd name="connsiteX1" fmla="*/ 180753 w 3215020"/>
              <a:gd name="connsiteY1" fmla="*/ 1594944 h 2115940"/>
              <a:gd name="connsiteX2" fmla="*/ 829339 w 3215020"/>
              <a:gd name="connsiteY2" fmla="*/ 861298 h 2115940"/>
              <a:gd name="connsiteX3" fmla="*/ 1796902 w 3215020"/>
              <a:gd name="connsiteY3" fmla="*/ 61 h 2115940"/>
              <a:gd name="connsiteX4" fmla="*/ 3136605 w 3215020"/>
              <a:gd name="connsiteY4" fmla="*/ 818768 h 2115940"/>
              <a:gd name="connsiteX5" fmla="*/ 3051544 w 3215020"/>
              <a:gd name="connsiteY5" fmla="*/ 1318498 h 2115940"/>
              <a:gd name="connsiteX6" fmla="*/ 3009014 w 3215020"/>
              <a:gd name="connsiteY6" fmla="*/ 1680005 h 2115940"/>
              <a:gd name="connsiteX7" fmla="*/ 3083442 w 3215020"/>
              <a:gd name="connsiteY7" fmla="*/ 2115940 h 211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5020" h="2115940">
                <a:moveTo>
                  <a:pt x="0" y="2105307"/>
                </a:moveTo>
                <a:cubicBezTo>
                  <a:pt x="21265" y="1953793"/>
                  <a:pt x="42530" y="1802279"/>
                  <a:pt x="180753" y="1594944"/>
                </a:cubicBezTo>
                <a:cubicBezTo>
                  <a:pt x="318976" y="1387609"/>
                  <a:pt x="559981" y="1127112"/>
                  <a:pt x="829339" y="861298"/>
                </a:cubicBezTo>
                <a:cubicBezTo>
                  <a:pt x="1098697" y="595484"/>
                  <a:pt x="1412358" y="7149"/>
                  <a:pt x="1796902" y="61"/>
                </a:cubicBezTo>
                <a:cubicBezTo>
                  <a:pt x="2181446" y="-7027"/>
                  <a:pt x="2927498" y="599029"/>
                  <a:pt x="3136605" y="818768"/>
                </a:cubicBezTo>
                <a:cubicBezTo>
                  <a:pt x="3345712" y="1038507"/>
                  <a:pt x="3072809" y="1174959"/>
                  <a:pt x="3051544" y="1318498"/>
                </a:cubicBezTo>
                <a:cubicBezTo>
                  <a:pt x="3030279" y="1462037"/>
                  <a:pt x="3003698" y="1547098"/>
                  <a:pt x="3009014" y="1680005"/>
                </a:cubicBezTo>
                <a:cubicBezTo>
                  <a:pt x="3014330" y="1812912"/>
                  <a:pt x="3048886" y="1964426"/>
                  <a:pt x="3083442" y="211594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16009" y="3024941"/>
            <a:ext cx="2510269" cy="2036157"/>
          </a:xfrm>
          <a:custGeom>
            <a:avLst/>
            <a:gdLst>
              <a:gd name="connsiteX0" fmla="*/ 0 w 2510269"/>
              <a:gd name="connsiteY0" fmla="*/ 2014892 h 2036157"/>
              <a:gd name="connsiteX1" fmla="*/ 180754 w 2510269"/>
              <a:gd name="connsiteY1" fmla="*/ 1685282 h 2036157"/>
              <a:gd name="connsiteX2" fmla="*/ 212651 w 2510269"/>
              <a:gd name="connsiteY2" fmla="*/ 1004799 h 2036157"/>
              <a:gd name="connsiteX3" fmla="*/ 212651 w 2510269"/>
              <a:gd name="connsiteY3" fmla="*/ 430640 h 2036157"/>
              <a:gd name="connsiteX4" fmla="*/ 1584251 w 2510269"/>
              <a:gd name="connsiteY4" fmla="*/ 5338 h 2036157"/>
              <a:gd name="connsiteX5" fmla="*/ 2509284 w 2510269"/>
              <a:gd name="connsiteY5" fmla="*/ 728352 h 2036157"/>
              <a:gd name="connsiteX6" fmla="*/ 1765005 w 2510269"/>
              <a:gd name="connsiteY6" fmla="*/ 1600222 h 2036157"/>
              <a:gd name="connsiteX7" fmla="*/ 1881963 w 2510269"/>
              <a:gd name="connsiteY7" fmla="*/ 2036157 h 203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0269" h="2036157">
                <a:moveTo>
                  <a:pt x="0" y="2014892"/>
                </a:moveTo>
                <a:cubicBezTo>
                  <a:pt x="72656" y="1934261"/>
                  <a:pt x="145312" y="1853631"/>
                  <a:pt x="180754" y="1685282"/>
                </a:cubicBezTo>
                <a:cubicBezTo>
                  <a:pt x="216196" y="1516933"/>
                  <a:pt x="207335" y="1213906"/>
                  <a:pt x="212651" y="1004799"/>
                </a:cubicBezTo>
                <a:cubicBezTo>
                  <a:pt x="217967" y="795692"/>
                  <a:pt x="-15949" y="597217"/>
                  <a:pt x="212651" y="430640"/>
                </a:cubicBezTo>
                <a:cubicBezTo>
                  <a:pt x="441251" y="264063"/>
                  <a:pt x="1201479" y="-44281"/>
                  <a:pt x="1584251" y="5338"/>
                </a:cubicBezTo>
                <a:cubicBezTo>
                  <a:pt x="1967023" y="54957"/>
                  <a:pt x="2479158" y="462538"/>
                  <a:pt x="2509284" y="728352"/>
                </a:cubicBezTo>
                <a:cubicBezTo>
                  <a:pt x="2539410" y="994166"/>
                  <a:pt x="1869558" y="1382255"/>
                  <a:pt x="1765005" y="1600222"/>
                </a:cubicBezTo>
                <a:cubicBezTo>
                  <a:pt x="1660452" y="1818189"/>
                  <a:pt x="1771207" y="1927173"/>
                  <a:pt x="1881963" y="203615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5378855" y="3987017"/>
            <a:ext cx="1170801" cy="1042183"/>
          </a:xfrm>
          <a:custGeom>
            <a:avLst/>
            <a:gdLst>
              <a:gd name="connsiteX0" fmla="*/ 1170801 w 1170801"/>
              <a:gd name="connsiteY0" fmla="*/ 1042183 h 1042183"/>
              <a:gd name="connsiteX1" fmla="*/ 1032578 w 1170801"/>
              <a:gd name="connsiteY1" fmla="*/ 659411 h 1042183"/>
              <a:gd name="connsiteX2" fmla="*/ 628540 w 1170801"/>
              <a:gd name="connsiteY2" fmla="*/ 192 h 1042183"/>
              <a:gd name="connsiteX3" fmla="*/ 33117 w 1170801"/>
              <a:gd name="connsiteY3" fmla="*/ 595616 h 1042183"/>
              <a:gd name="connsiteX4" fmla="*/ 128810 w 1170801"/>
              <a:gd name="connsiteY4" fmla="*/ 1042183 h 104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801" h="1042183">
                <a:moveTo>
                  <a:pt x="1170801" y="1042183"/>
                </a:moveTo>
                <a:cubicBezTo>
                  <a:pt x="1146878" y="937629"/>
                  <a:pt x="1122955" y="833076"/>
                  <a:pt x="1032578" y="659411"/>
                </a:cubicBezTo>
                <a:cubicBezTo>
                  <a:pt x="942201" y="485746"/>
                  <a:pt x="795117" y="10825"/>
                  <a:pt x="628540" y="192"/>
                </a:cubicBezTo>
                <a:cubicBezTo>
                  <a:pt x="461963" y="-10441"/>
                  <a:pt x="116405" y="421951"/>
                  <a:pt x="33117" y="595616"/>
                </a:cubicBezTo>
                <a:cubicBezTo>
                  <a:pt x="-50171" y="769281"/>
                  <a:pt x="39319" y="905732"/>
                  <a:pt x="128810" y="1042183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5195950" y="2921158"/>
            <a:ext cx="3150608" cy="2129307"/>
          </a:xfrm>
          <a:custGeom>
            <a:avLst/>
            <a:gdLst>
              <a:gd name="connsiteX0" fmla="*/ 3150608 w 3150608"/>
              <a:gd name="connsiteY0" fmla="*/ 2076144 h 2129307"/>
              <a:gd name="connsiteX1" fmla="*/ 2948590 w 3150608"/>
              <a:gd name="connsiteY1" fmla="*/ 1693372 h 2129307"/>
              <a:gd name="connsiteX2" fmla="*/ 2597715 w 3150608"/>
              <a:gd name="connsiteY2" fmla="*/ 895930 h 2129307"/>
              <a:gd name="connsiteX3" fmla="*/ 2204310 w 3150608"/>
              <a:gd name="connsiteY3" fmla="*/ 2795 h 2129307"/>
              <a:gd name="connsiteX4" fmla="*/ 130962 w 3150608"/>
              <a:gd name="connsiteY4" fmla="*/ 630116 h 2129307"/>
              <a:gd name="connsiteX5" fmla="*/ 205390 w 3150608"/>
              <a:gd name="connsiteY5" fmla="*/ 1066051 h 2129307"/>
              <a:gd name="connsiteX6" fmla="*/ 130962 w 3150608"/>
              <a:gd name="connsiteY6" fmla="*/ 1672107 h 2129307"/>
              <a:gd name="connsiteX7" fmla="*/ 184124 w 3150608"/>
              <a:gd name="connsiteY7" fmla="*/ 2129307 h 212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0608" h="2129307">
                <a:moveTo>
                  <a:pt x="3150608" y="2076144"/>
                </a:moveTo>
                <a:cubicBezTo>
                  <a:pt x="3095673" y="1983109"/>
                  <a:pt x="3040739" y="1890074"/>
                  <a:pt x="2948590" y="1693372"/>
                </a:cubicBezTo>
                <a:cubicBezTo>
                  <a:pt x="2856441" y="1496670"/>
                  <a:pt x="2597715" y="895930"/>
                  <a:pt x="2597715" y="895930"/>
                </a:cubicBezTo>
                <a:cubicBezTo>
                  <a:pt x="2473668" y="614167"/>
                  <a:pt x="2615435" y="47097"/>
                  <a:pt x="2204310" y="2795"/>
                </a:cubicBezTo>
                <a:cubicBezTo>
                  <a:pt x="1793184" y="-41507"/>
                  <a:pt x="464115" y="452907"/>
                  <a:pt x="130962" y="630116"/>
                </a:cubicBezTo>
                <a:cubicBezTo>
                  <a:pt x="-202191" y="807325"/>
                  <a:pt x="205390" y="892386"/>
                  <a:pt x="205390" y="1066051"/>
                </a:cubicBezTo>
                <a:cubicBezTo>
                  <a:pt x="205390" y="1239716"/>
                  <a:pt x="134506" y="1494898"/>
                  <a:pt x="130962" y="1672107"/>
                </a:cubicBezTo>
                <a:cubicBezTo>
                  <a:pt x="127418" y="1849316"/>
                  <a:pt x="184124" y="2129307"/>
                  <a:pt x="184124" y="2129307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6" name="Explosion 1 195"/>
          <p:cNvSpPr/>
          <p:nvPr/>
        </p:nvSpPr>
        <p:spPr>
          <a:xfrm>
            <a:off x="5311494" y="3043610"/>
            <a:ext cx="3035064" cy="1310398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Core oversubscription</a:t>
            </a:r>
            <a:endParaRPr lang="en-GB" sz="1600" dirty="0"/>
          </a:p>
        </p:txBody>
      </p:sp>
      <p:sp useBgFill="1">
        <p:nvSpPr>
          <p:cNvPr id="197" name="Take-away message"/>
          <p:cNvSpPr/>
          <p:nvPr/>
        </p:nvSpPr>
        <p:spPr>
          <a:xfrm>
            <a:off x="856142" y="2383740"/>
            <a:ext cx="7470136" cy="2608335"/>
          </a:xfrm>
          <a:prstGeom prst="roundRect">
            <a:avLst/>
          </a:prstGeom>
          <a:ln w="38100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Network is one of the main bottlenecks </a:t>
            </a:r>
            <a:br>
              <a:rPr lang="en-GB" b="1" dirty="0" smtClean="0">
                <a:solidFill>
                  <a:srgbClr val="FF0000"/>
                </a:solidFill>
              </a:rPr>
            </a:br>
            <a:r>
              <a:rPr lang="en-GB" b="1" dirty="0" smtClean="0">
                <a:solidFill>
                  <a:srgbClr val="FF0000"/>
                </a:solidFill>
              </a:rPr>
              <a:t>for data-intensive applications</a:t>
            </a:r>
          </a:p>
          <a:p>
            <a:pPr algn="ctr"/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rgbClr val="0070C0"/>
                </a:solidFill>
              </a:rPr>
              <a:t>MapReduce</a:t>
            </a:r>
            <a:r>
              <a:rPr lang="en-GB" dirty="0" smtClean="0">
                <a:solidFill>
                  <a:srgbClr val="0070C0"/>
                </a:solidFill>
              </a:rPr>
              <a:t> @ Facebook</a:t>
            </a:r>
            <a:r>
              <a:rPr lang="en-GB" dirty="0" smtClean="0"/>
              <a:t>: avg</a:t>
            </a:r>
            <a:r>
              <a:rPr lang="en-GB" dirty="0"/>
              <a:t>. </a:t>
            </a:r>
            <a:r>
              <a:rPr lang="en-GB" dirty="0" smtClean="0"/>
              <a:t>33% (up </a:t>
            </a:r>
            <a:r>
              <a:rPr lang="en-GB" dirty="0"/>
              <a:t>to 70</a:t>
            </a:r>
            <a:r>
              <a:rPr lang="en-GB" dirty="0" smtClean="0"/>
              <a:t>%) job execution time due to the 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Bing @ Microsoft</a:t>
            </a:r>
            <a:r>
              <a:rPr lang="en-GB" dirty="0" smtClean="0"/>
              <a:t>: </a:t>
            </a:r>
            <a:r>
              <a:rPr lang="en-GB" dirty="0"/>
              <a:t>avg. 12% </a:t>
            </a:r>
            <a:r>
              <a:rPr lang="en-GB" dirty="0" smtClean="0"/>
              <a:t>→ </a:t>
            </a:r>
            <a:r>
              <a:rPr lang="en-GB" dirty="0"/>
              <a:t>34% outliers</a:t>
            </a: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968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9" dur="indefinite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2" dur="indefinite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8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5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5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57" dur="indefinite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60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6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6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69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5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8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1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9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93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96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9" grpId="0" build="p"/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96" grpId="0" animBg="1"/>
      <p:bldP spid="196" grpId="1" animBg="1"/>
      <p:bldP spid="19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Addressing the problem…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 approaches:</a:t>
            </a:r>
          </a:p>
          <a:p>
            <a:pPr lvl="1"/>
            <a:r>
              <a:rPr lang="en-GB" i="1" dirty="0" smtClean="0"/>
              <a:t>Over-provision network resources</a:t>
            </a:r>
          </a:p>
          <a:p>
            <a:pPr lvl="2"/>
            <a:r>
              <a:rPr lang="en-GB" dirty="0" smtClean="0"/>
              <a:t>Fat-tree networks, 10/40Gbps NICs, …</a:t>
            </a:r>
          </a:p>
          <a:p>
            <a:pPr lvl="2">
              <a:buClr>
                <a:srgbClr val="FF0000"/>
              </a:buClr>
              <a:buSzPct val="120000"/>
              <a:buFont typeface="Wingdings" panose="05000000000000000000" pitchFamily="2" charset="2"/>
              <a:buChar char="û"/>
            </a:pPr>
            <a:r>
              <a:rPr lang="en-GB" dirty="0" smtClean="0"/>
              <a:t>Expensive</a:t>
            </a:r>
          </a:p>
          <a:p>
            <a:pPr lvl="1"/>
            <a:r>
              <a:rPr lang="en-GB" i="1" dirty="0" smtClean="0"/>
              <a:t>Traffic engineering, flow scheduling, …</a:t>
            </a:r>
          </a:p>
          <a:p>
            <a:pPr lvl="2">
              <a:buClr>
                <a:srgbClr val="FF0000"/>
              </a:buClr>
              <a:buSzPct val="120000"/>
              <a:buFont typeface="Wingdings" panose="05000000000000000000" pitchFamily="2" charset="2"/>
              <a:buChar char="û"/>
            </a:pPr>
            <a:r>
              <a:rPr lang="en-GB" dirty="0"/>
              <a:t>Limited benefits</a:t>
            </a:r>
          </a:p>
          <a:p>
            <a:r>
              <a:rPr lang="en-GB" dirty="0" smtClean="0"/>
              <a:t>We explore a different (yet complimentary) approach…</a:t>
            </a:r>
          </a:p>
          <a:p>
            <a:r>
              <a:rPr lang="en-GB" dirty="0" smtClean="0"/>
              <a:t>Key insight:</a:t>
            </a:r>
          </a:p>
          <a:p>
            <a:pPr lvl="1"/>
            <a:r>
              <a:rPr lang="en-GB" dirty="0"/>
              <a:t>Aggregation is often </a:t>
            </a:r>
            <a:r>
              <a:rPr lang="en-GB" dirty="0">
                <a:solidFill>
                  <a:srgbClr val="FF0000"/>
                </a:solidFill>
              </a:rPr>
              <a:t>associative</a:t>
            </a:r>
            <a:r>
              <a:rPr lang="en-GB" dirty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commutative</a:t>
            </a:r>
          </a:p>
          <a:p>
            <a:pPr lvl="2"/>
            <a:r>
              <a:rPr lang="en-GB" dirty="0"/>
              <a:t>e.g</a:t>
            </a:r>
            <a:r>
              <a:rPr lang="en-GB" sz="1400" dirty="0"/>
              <a:t>.,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sz="1400" dirty="0"/>
              <a:t>,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GB" sz="1400" dirty="0"/>
              <a:t>,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GB" sz="1400" dirty="0"/>
              <a:t>,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GB" sz="1400" dirty="0"/>
              <a:t>,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Aggregation </a:t>
            </a:r>
            <a:r>
              <a:rPr lang="en-GB" dirty="0"/>
              <a:t>often </a:t>
            </a:r>
            <a:r>
              <a:rPr lang="en-GB" dirty="0" smtClean="0"/>
              <a:t>leads to significant data reduction</a:t>
            </a:r>
          </a:p>
          <a:p>
            <a:r>
              <a:rPr lang="en-GB" dirty="0" err="1" smtClean="0">
                <a:solidFill>
                  <a:srgbClr val="FF0000"/>
                </a:solidFill>
              </a:rPr>
              <a:t>NetAgg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Improve network performance of data-intensive applications</a:t>
            </a:r>
            <a:br>
              <a:rPr lang="en-GB" dirty="0" smtClean="0"/>
            </a:br>
            <a:r>
              <a:rPr lang="en-GB" dirty="0" smtClean="0"/>
              <a:t>by </a:t>
            </a:r>
            <a:r>
              <a:rPr lang="en-GB" i="1" dirty="0" smtClean="0"/>
              <a:t>reducing traffic through on-path aggregation</a:t>
            </a:r>
            <a:endParaRPr lang="en-GB" i="1" dirty="0"/>
          </a:p>
          <a:p>
            <a:pPr lvl="1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21352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NetAgg</a:t>
            </a:r>
            <a:r>
              <a:rPr lang="en-GB" dirty="0" smtClean="0"/>
              <a:t>: A 10,000-feet </a:t>
            </a:r>
            <a:r>
              <a:rPr lang="en-GB" dirty="0"/>
              <a:t>V</a:t>
            </a:r>
            <a:r>
              <a:rPr lang="en-GB" dirty="0" smtClean="0"/>
              <a:t>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23" y="1052513"/>
            <a:ext cx="8207375" cy="5256212"/>
          </a:xfrm>
        </p:spPr>
        <p:txBody>
          <a:bodyPr/>
          <a:lstStyle/>
          <a:p>
            <a:r>
              <a:rPr lang="en-GB" dirty="0" smtClean="0"/>
              <a:t>How to implement on-path aggregation?</a:t>
            </a:r>
          </a:p>
          <a:p>
            <a:r>
              <a:rPr lang="en-GB" dirty="0" smtClean="0"/>
              <a:t>A </a:t>
            </a:r>
            <a:r>
              <a:rPr lang="en-GB" dirty="0" err="1" smtClean="0"/>
              <a:t>middleboxes</a:t>
            </a:r>
            <a:r>
              <a:rPr lang="en-GB" dirty="0" smtClean="0"/>
              <a:t>-based approach</a:t>
            </a:r>
          </a:p>
          <a:p>
            <a:pPr lvl="1">
              <a:buClr>
                <a:srgbClr val="00B050"/>
              </a:buClr>
              <a:buSzPct val="120000"/>
              <a:buFont typeface="Wingdings 2" panose="05020102010507070707" pitchFamily="18" charset="2"/>
              <a:buChar char="P"/>
            </a:pPr>
            <a:r>
              <a:rPr lang="en-GB" dirty="0" smtClean="0"/>
              <a:t>Simple implementation</a:t>
            </a:r>
          </a:p>
          <a:p>
            <a:pPr lvl="1">
              <a:buClr>
                <a:srgbClr val="00B050"/>
              </a:buClr>
              <a:buSzPct val="120000"/>
              <a:buFont typeface="Wingdings 2" panose="05020102010507070707" pitchFamily="18" charset="2"/>
              <a:buChar char="P"/>
            </a:pPr>
            <a:r>
              <a:rPr lang="en-GB" dirty="0" smtClean="0"/>
              <a:t>Ease of deployment</a:t>
            </a:r>
            <a:endParaRPr lang="en-GB" dirty="0"/>
          </a:p>
        </p:txBody>
      </p:sp>
      <p:pic>
        <p:nvPicPr>
          <p:cNvPr id="4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44" y="1784688"/>
            <a:ext cx="870968" cy="6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j043163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4958" y="3695450"/>
            <a:ext cx="674259" cy="68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>
            <a:stCxn id="5" idx="0"/>
            <a:endCxn id="4" idx="2"/>
          </p:cNvCxnSpPr>
          <p:nvPr/>
        </p:nvCxnSpPr>
        <p:spPr>
          <a:xfrm flipV="1">
            <a:off x="7192088" y="2390978"/>
            <a:ext cx="615640" cy="1304472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headEnd type="none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12" name="Picture 28" descr="j043163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5558" y="3723539"/>
            <a:ext cx="674259" cy="68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>
            <a:stCxn id="12" idx="0"/>
            <a:endCxn id="4" idx="2"/>
          </p:cNvCxnSpPr>
          <p:nvPr/>
        </p:nvCxnSpPr>
        <p:spPr>
          <a:xfrm flipH="1" flipV="1">
            <a:off x="7807728" y="2390978"/>
            <a:ext cx="434960" cy="1332561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5074067" y="1784688"/>
            <a:ext cx="802243" cy="517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065835" y="2364641"/>
            <a:ext cx="81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AggBox</a:t>
            </a:r>
            <a:endParaRPr lang="en-GB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850618" y="2130636"/>
            <a:ext cx="1553080" cy="8580"/>
          </a:xfrm>
          <a:prstGeom prst="straightConnector1">
            <a:avLst/>
          </a:prstGeom>
          <a:noFill/>
          <a:ln w="6985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2" name="TextBox 21"/>
          <p:cNvSpPr txBox="1"/>
          <p:nvPr/>
        </p:nvSpPr>
        <p:spPr>
          <a:xfrm>
            <a:off x="6252130" y="3294546"/>
            <a:ext cx="108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1/10Gbps</a:t>
            </a:r>
            <a:endParaRPr lang="en-GB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104708" y="2270734"/>
            <a:ext cx="1259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10/40 </a:t>
            </a:r>
            <a:r>
              <a:rPr lang="en-GB" sz="1600" dirty="0" err="1" smtClean="0"/>
              <a:t>Gbps</a:t>
            </a:r>
            <a:endParaRPr lang="en-GB" sz="1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64997" y="3349256"/>
            <a:ext cx="5184784" cy="2959469"/>
            <a:chOff x="1261893" y="1350700"/>
            <a:chExt cx="6810594" cy="3266998"/>
          </a:xfrm>
        </p:grpSpPr>
        <p:pic>
          <p:nvPicPr>
            <p:cNvPr id="39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037" y="3500577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448" y="35536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788" y="35536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4642" y="3549157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3" name="Group 42"/>
            <p:cNvGrpSpPr/>
            <p:nvPr/>
          </p:nvGrpSpPr>
          <p:grpSpPr>
            <a:xfrm>
              <a:off x="4829054" y="3511255"/>
              <a:ext cx="2892625" cy="318145"/>
              <a:chOff x="4815454" y="3717903"/>
              <a:chExt cx="2892625" cy="318145"/>
            </a:xfrm>
          </p:grpSpPr>
          <p:pic>
            <p:nvPicPr>
              <p:cNvPr id="12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5454" y="37179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7795" y="37179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4276" y="3766481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3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6617" y="3766481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4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565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453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838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8726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Straight Connector 47"/>
            <p:cNvCxnSpPr>
              <a:stCxn id="39" idx="0"/>
              <a:endCxn id="44" idx="2"/>
            </p:cNvCxnSpPr>
            <p:nvPr/>
          </p:nvCxnSpPr>
          <p:spPr>
            <a:xfrm flipV="1">
              <a:off x="1742767" y="2933605"/>
              <a:ext cx="830138" cy="566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9" idx="0"/>
              <a:endCxn id="45" idx="2"/>
            </p:cNvCxnSpPr>
            <p:nvPr/>
          </p:nvCxnSpPr>
          <p:spPr>
            <a:xfrm flipV="1">
              <a:off x="1742767" y="2933605"/>
              <a:ext cx="1671025" cy="566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0" idx="0"/>
              <a:endCxn id="44" idx="2"/>
            </p:cNvCxnSpPr>
            <p:nvPr/>
          </p:nvCxnSpPr>
          <p:spPr>
            <a:xfrm flipH="1" flipV="1">
              <a:off x="2572905" y="2933605"/>
              <a:ext cx="4273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0" idx="0"/>
              <a:endCxn id="45" idx="2"/>
            </p:cNvCxnSpPr>
            <p:nvPr/>
          </p:nvCxnSpPr>
          <p:spPr>
            <a:xfrm flipV="1">
              <a:off x="2577179" y="2933605"/>
              <a:ext cx="836615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1" idx="0"/>
              <a:endCxn id="44" idx="2"/>
            </p:cNvCxnSpPr>
            <p:nvPr/>
          </p:nvCxnSpPr>
          <p:spPr>
            <a:xfrm flipH="1" flipV="1">
              <a:off x="2572905" y="2933605"/>
              <a:ext cx="836615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2" idx="0"/>
              <a:endCxn id="44" idx="2"/>
            </p:cNvCxnSpPr>
            <p:nvPr/>
          </p:nvCxnSpPr>
          <p:spPr>
            <a:xfrm flipH="1" flipV="1">
              <a:off x="2572905" y="2933605"/>
              <a:ext cx="1617469" cy="615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1" idx="0"/>
              <a:endCxn id="45" idx="2"/>
            </p:cNvCxnSpPr>
            <p:nvPr/>
          </p:nvCxnSpPr>
          <p:spPr>
            <a:xfrm flipV="1">
              <a:off x="3409519" y="2933605"/>
              <a:ext cx="4273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2" idx="0"/>
              <a:endCxn id="45" idx="2"/>
            </p:cNvCxnSpPr>
            <p:nvPr/>
          </p:nvCxnSpPr>
          <p:spPr>
            <a:xfrm flipH="1" flipV="1">
              <a:off x="3413793" y="2933605"/>
              <a:ext cx="776581" cy="615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20" idx="0"/>
              <a:endCxn id="46" idx="2"/>
            </p:cNvCxnSpPr>
            <p:nvPr/>
          </p:nvCxnSpPr>
          <p:spPr>
            <a:xfrm flipV="1">
              <a:off x="5024785" y="2933605"/>
              <a:ext cx="941393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21" idx="0"/>
              <a:endCxn id="46" idx="2"/>
            </p:cNvCxnSpPr>
            <p:nvPr/>
          </p:nvCxnSpPr>
          <p:spPr>
            <a:xfrm flipV="1">
              <a:off x="5857126" y="2933605"/>
              <a:ext cx="109052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22" idx="0"/>
              <a:endCxn id="46" idx="2"/>
            </p:cNvCxnSpPr>
            <p:nvPr/>
          </p:nvCxnSpPr>
          <p:spPr>
            <a:xfrm flipH="1" flipV="1">
              <a:off x="5966178" y="2933605"/>
              <a:ext cx="727429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23" idx="0"/>
              <a:endCxn id="46" idx="2"/>
            </p:cNvCxnSpPr>
            <p:nvPr/>
          </p:nvCxnSpPr>
          <p:spPr>
            <a:xfrm flipH="1" flipV="1">
              <a:off x="5966178" y="2933605"/>
              <a:ext cx="1559770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23" idx="0"/>
              <a:endCxn id="47" idx="2"/>
            </p:cNvCxnSpPr>
            <p:nvPr/>
          </p:nvCxnSpPr>
          <p:spPr>
            <a:xfrm flipH="1" flipV="1">
              <a:off x="6807066" y="2933605"/>
              <a:ext cx="718882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22" idx="0"/>
              <a:endCxn id="47" idx="2"/>
            </p:cNvCxnSpPr>
            <p:nvPr/>
          </p:nvCxnSpPr>
          <p:spPr>
            <a:xfrm flipV="1">
              <a:off x="6693607" y="2933605"/>
              <a:ext cx="113459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121" idx="0"/>
              <a:endCxn id="47" idx="2"/>
            </p:cNvCxnSpPr>
            <p:nvPr/>
          </p:nvCxnSpPr>
          <p:spPr>
            <a:xfrm flipV="1">
              <a:off x="5857126" y="2933605"/>
              <a:ext cx="949940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120" idx="0"/>
              <a:endCxn id="47" idx="2"/>
            </p:cNvCxnSpPr>
            <p:nvPr/>
          </p:nvCxnSpPr>
          <p:spPr>
            <a:xfrm flipV="1">
              <a:off x="5024785" y="2933605"/>
              <a:ext cx="1782281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4" idx="0"/>
            </p:cNvCxnSpPr>
            <p:nvPr/>
          </p:nvCxnSpPr>
          <p:spPr>
            <a:xfrm flipV="1">
              <a:off x="2572905" y="2068916"/>
              <a:ext cx="1412969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5" idx="0"/>
            </p:cNvCxnSpPr>
            <p:nvPr/>
          </p:nvCxnSpPr>
          <p:spPr>
            <a:xfrm flipV="1">
              <a:off x="3413793" y="2068916"/>
              <a:ext cx="572080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4" idx="0"/>
            </p:cNvCxnSpPr>
            <p:nvPr/>
          </p:nvCxnSpPr>
          <p:spPr>
            <a:xfrm flipV="1">
              <a:off x="2572905" y="1962867"/>
              <a:ext cx="2932447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5" idx="0"/>
            </p:cNvCxnSpPr>
            <p:nvPr/>
          </p:nvCxnSpPr>
          <p:spPr>
            <a:xfrm flipV="1">
              <a:off x="3413793" y="1962867"/>
              <a:ext cx="2091558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6" idx="0"/>
            </p:cNvCxnSpPr>
            <p:nvPr/>
          </p:nvCxnSpPr>
          <p:spPr>
            <a:xfrm flipH="1" flipV="1">
              <a:off x="3985873" y="2068916"/>
              <a:ext cx="1980304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47" idx="0"/>
            </p:cNvCxnSpPr>
            <p:nvPr/>
          </p:nvCxnSpPr>
          <p:spPr>
            <a:xfrm flipH="1" flipV="1">
              <a:off x="3985873" y="2068916"/>
              <a:ext cx="2821192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47" idx="0"/>
            </p:cNvCxnSpPr>
            <p:nvPr/>
          </p:nvCxnSpPr>
          <p:spPr>
            <a:xfrm flipH="1" flipV="1">
              <a:off x="5505352" y="1962867"/>
              <a:ext cx="1301714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46" idx="0"/>
            </p:cNvCxnSpPr>
            <p:nvPr/>
          </p:nvCxnSpPr>
          <p:spPr>
            <a:xfrm flipH="1" flipV="1">
              <a:off x="5505352" y="1962867"/>
              <a:ext cx="460826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642" y="1350700"/>
              <a:ext cx="953840" cy="837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025" y="1350702"/>
              <a:ext cx="953840" cy="837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87" b="36744"/>
            <a:stretch/>
          </p:blipFill>
          <p:spPr bwMode="auto">
            <a:xfrm>
              <a:off x="7214717" y="2490887"/>
              <a:ext cx="570288" cy="371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87" b="36744"/>
            <a:stretch/>
          </p:blipFill>
          <p:spPr bwMode="auto">
            <a:xfrm>
              <a:off x="5013306" y="2500975"/>
              <a:ext cx="570288" cy="371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87" b="36744"/>
            <a:stretch/>
          </p:blipFill>
          <p:spPr bwMode="auto">
            <a:xfrm>
              <a:off x="3831758" y="2490887"/>
              <a:ext cx="570288" cy="371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87" b="36744"/>
            <a:stretch/>
          </p:blipFill>
          <p:spPr bwMode="auto">
            <a:xfrm>
              <a:off x="1689983" y="2501499"/>
              <a:ext cx="554925" cy="361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87" b="36744"/>
            <a:stretch/>
          </p:blipFill>
          <p:spPr bwMode="auto">
            <a:xfrm>
              <a:off x="3034962" y="1642722"/>
              <a:ext cx="570288" cy="371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87" b="36744"/>
            <a:stretch/>
          </p:blipFill>
          <p:spPr bwMode="auto">
            <a:xfrm>
              <a:off x="5886853" y="1591125"/>
              <a:ext cx="570288" cy="371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28" descr="j0431637.png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302063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1" name="Straight Connector 80"/>
            <p:cNvCxnSpPr>
              <a:stCxn id="80" idx="0"/>
            </p:cNvCxnSpPr>
            <p:nvPr/>
          </p:nvCxnSpPr>
          <p:spPr>
            <a:xfrm flipV="1">
              <a:off x="1557547" y="3759816"/>
              <a:ext cx="173445" cy="27774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28" descr="j0431637.png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582872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3" name="Straight Connector 82"/>
            <p:cNvCxnSpPr>
              <a:stCxn id="82" idx="0"/>
            </p:cNvCxnSpPr>
            <p:nvPr/>
          </p:nvCxnSpPr>
          <p:spPr>
            <a:xfrm flipH="1" flipV="1">
              <a:off x="1730992" y="3759816"/>
              <a:ext cx="139362" cy="27774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28" descr="j0431637.png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310673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5" name="Straight Connector 84"/>
            <p:cNvCxnSpPr>
              <a:stCxn id="84" idx="0"/>
            </p:cNvCxnSpPr>
            <p:nvPr/>
          </p:nvCxnSpPr>
          <p:spPr>
            <a:xfrm flipV="1">
              <a:off x="6566157" y="3861420"/>
              <a:ext cx="173445" cy="17614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Picture 28" descr="j0431637.png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591482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7" name="Straight Connector 86"/>
            <p:cNvCxnSpPr>
              <a:stCxn id="86" idx="0"/>
            </p:cNvCxnSpPr>
            <p:nvPr/>
          </p:nvCxnSpPr>
          <p:spPr>
            <a:xfrm flipH="1" flipV="1">
              <a:off x="6739602" y="3861420"/>
              <a:ext cx="139362" cy="17614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8" name="Picture 28" descr="j0431637.png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420710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9" name="Straight Connector 88"/>
            <p:cNvCxnSpPr>
              <a:stCxn id="88" idx="0"/>
            </p:cNvCxnSpPr>
            <p:nvPr/>
          </p:nvCxnSpPr>
          <p:spPr>
            <a:xfrm flipV="1">
              <a:off x="5676194" y="3850976"/>
              <a:ext cx="173445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28" descr="j0431637.png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701519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1" name="Straight Connector 90"/>
            <p:cNvCxnSpPr>
              <a:stCxn id="90" idx="0"/>
            </p:cNvCxnSpPr>
            <p:nvPr/>
          </p:nvCxnSpPr>
          <p:spPr>
            <a:xfrm flipH="1" flipV="1">
              <a:off x="5849639" y="3850976"/>
              <a:ext cx="139362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" name="Picture 28" descr="j0431637.png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630469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3" name="Straight Connector 92"/>
            <p:cNvCxnSpPr>
              <a:stCxn id="92" idx="0"/>
            </p:cNvCxnSpPr>
            <p:nvPr/>
          </p:nvCxnSpPr>
          <p:spPr>
            <a:xfrm flipV="1">
              <a:off x="4885953" y="3837693"/>
              <a:ext cx="173445" cy="199869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Picture 28" descr="j0431637.png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911278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5" name="Straight Connector 94"/>
            <p:cNvCxnSpPr>
              <a:stCxn id="94" idx="0"/>
            </p:cNvCxnSpPr>
            <p:nvPr/>
          </p:nvCxnSpPr>
          <p:spPr>
            <a:xfrm flipH="1" flipV="1">
              <a:off x="5059398" y="3837693"/>
              <a:ext cx="139362" cy="199869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" name="Picture 28" descr="j0431637.png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774696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7" name="Straight Connector 96"/>
            <p:cNvCxnSpPr>
              <a:stCxn id="96" idx="0"/>
            </p:cNvCxnSpPr>
            <p:nvPr/>
          </p:nvCxnSpPr>
          <p:spPr>
            <a:xfrm flipV="1">
              <a:off x="4030180" y="3815321"/>
              <a:ext cx="173445" cy="22224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28" descr="j0431637.png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055505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9" name="Straight Connector 98"/>
            <p:cNvCxnSpPr>
              <a:stCxn id="98" idx="0"/>
            </p:cNvCxnSpPr>
            <p:nvPr/>
          </p:nvCxnSpPr>
          <p:spPr>
            <a:xfrm flipH="1" flipV="1">
              <a:off x="4203625" y="3815321"/>
              <a:ext cx="139362" cy="22224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28" descr="j0431637.png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984165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1" name="Straight Connector 100"/>
            <p:cNvCxnSpPr>
              <a:stCxn id="100" idx="0"/>
            </p:cNvCxnSpPr>
            <p:nvPr/>
          </p:nvCxnSpPr>
          <p:spPr>
            <a:xfrm flipV="1">
              <a:off x="3239649" y="3831061"/>
              <a:ext cx="173445" cy="20650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28" descr="j0431637.png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264974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3" name="Straight Connector 102"/>
            <p:cNvCxnSpPr>
              <a:stCxn id="102" idx="0"/>
            </p:cNvCxnSpPr>
            <p:nvPr/>
          </p:nvCxnSpPr>
          <p:spPr>
            <a:xfrm flipH="1" flipV="1">
              <a:off x="3413094" y="3831061"/>
              <a:ext cx="139362" cy="20650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Picture 28" descr="j0431637.png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133578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5" name="Straight Connector 104"/>
            <p:cNvCxnSpPr>
              <a:stCxn id="104" idx="0"/>
            </p:cNvCxnSpPr>
            <p:nvPr/>
          </p:nvCxnSpPr>
          <p:spPr>
            <a:xfrm flipV="1">
              <a:off x="2389062" y="3789137"/>
              <a:ext cx="173445" cy="24842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6" name="Picture 28" descr="j0431637.png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414387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7" name="Straight Connector 106"/>
            <p:cNvCxnSpPr>
              <a:stCxn id="106" idx="0"/>
            </p:cNvCxnSpPr>
            <p:nvPr/>
          </p:nvCxnSpPr>
          <p:spPr>
            <a:xfrm flipH="1" flipV="1">
              <a:off x="2562507" y="3789137"/>
              <a:ext cx="139362" cy="24842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Picture 28" descr="j0431637.png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123967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9" name="Straight Connector 108"/>
            <p:cNvCxnSpPr>
              <a:stCxn id="108" idx="0"/>
            </p:cNvCxnSpPr>
            <p:nvPr/>
          </p:nvCxnSpPr>
          <p:spPr>
            <a:xfrm flipV="1">
              <a:off x="7379451" y="3850976"/>
              <a:ext cx="173445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0" name="Picture 28" descr="j0431637.png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497523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1" name="Straight Connector 110"/>
            <p:cNvCxnSpPr/>
            <p:nvPr/>
          </p:nvCxnSpPr>
          <p:spPr>
            <a:xfrm flipH="1" flipV="1">
              <a:off x="7552896" y="3850976"/>
              <a:ext cx="139362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87" b="36744"/>
            <a:stretch/>
          </p:blipFill>
          <p:spPr bwMode="auto">
            <a:xfrm>
              <a:off x="1261893" y="3584273"/>
              <a:ext cx="285144" cy="185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87" b="36744"/>
            <a:stretch/>
          </p:blipFill>
          <p:spPr bwMode="auto">
            <a:xfrm>
              <a:off x="2071993" y="3595450"/>
              <a:ext cx="285144" cy="185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87" b="36744"/>
            <a:stretch/>
          </p:blipFill>
          <p:spPr bwMode="auto">
            <a:xfrm>
              <a:off x="2954504" y="3629450"/>
              <a:ext cx="285144" cy="185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87" b="36744"/>
            <a:stretch/>
          </p:blipFill>
          <p:spPr bwMode="auto">
            <a:xfrm>
              <a:off x="3697366" y="3584273"/>
              <a:ext cx="285144" cy="185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6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87" b="36744"/>
            <a:stretch/>
          </p:blipFill>
          <p:spPr bwMode="auto">
            <a:xfrm>
              <a:off x="4529538" y="3627287"/>
              <a:ext cx="285144" cy="185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7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87" b="36744"/>
            <a:stretch/>
          </p:blipFill>
          <p:spPr bwMode="auto">
            <a:xfrm>
              <a:off x="5362780" y="3637897"/>
              <a:ext cx="285144" cy="185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87" b="36744"/>
            <a:stretch/>
          </p:blipFill>
          <p:spPr bwMode="auto">
            <a:xfrm>
              <a:off x="6168101" y="3630358"/>
              <a:ext cx="285144" cy="185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87" b="36744"/>
            <a:stretch/>
          </p:blipFill>
          <p:spPr bwMode="auto">
            <a:xfrm>
              <a:off x="6981395" y="3637299"/>
              <a:ext cx="285144" cy="185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7" name="Straight Arrow Connector 26"/>
          <p:cNvCxnSpPr>
            <a:stCxn id="39" idx="0"/>
          </p:cNvCxnSpPr>
          <p:nvPr/>
        </p:nvCxnSpPr>
        <p:spPr>
          <a:xfrm flipV="1">
            <a:off x="2131080" y="4728003"/>
            <a:ext cx="486215" cy="568759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7" idx="2"/>
          </p:cNvCxnSpPr>
          <p:nvPr/>
        </p:nvCxnSpPr>
        <p:spPr>
          <a:xfrm flipH="1">
            <a:off x="2302123" y="4718865"/>
            <a:ext cx="296665" cy="540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302123" y="4559627"/>
            <a:ext cx="386988" cy="1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834947" y="5315754"/>
            <a:ext cx="386988" cy="1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831313" y="5491789"/>
            <a:ext cx="296665" cy="540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0" idx="0"/>
            <a:endCxn id="39" idx="2"/>
          </p:cNvCxnSpPr>
          <p:nvPr/>
        </p:nvCxnSpPr>
        <p:spPr>
          <a:xfrm flipV="1">
            <a:off x="1990073" y="5540953"/>
            <a:ext cx="141007" cy="242245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39" idx="2"/>
          </p:cNvCxnSpPr>
          <p:nvPr/>
        </p:nvCxnSpPr>
        <p:spPr>
          <a:xfrm flipH="1" flipV="1">
            <a:off x="2131079" y="5540953"/>
            <a:ext cx="123024" cy="253792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40" idx="0"/>
            <a:endCxn id="44" idx="2"/>
          </p:cNvCxnSpPr>
          <p:nvPr/>
        </p:nvCxnSpPr>
        <p:spPr>
          <a:xfrm flipH="1" flipV="1">
            <a:off x="2763047" y="4783159"/>
            <a:ext cx="3254" cy="561636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44" idx="0"/>
            <a:endCxn id="72" idx="2"/>
          </p:cNvCxnSpPr>
          <p:nvPr/>
        </p:nvCxnSpPr>
        <p:spPr>
          <a:xfrm flipV="1">
            <a:off x="2763047" y="4107607"/>
            <a:ext cx="1067057" cy="228491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5902472" y="1812576"/>
            <a:ext cx="1553080" cy="8580"/>
          </a:xfrm>
          <a:prstGeom prst="straightConnector1">
            <a:avLst/>
          </a:prstGeom>
          <a:noFill/>
          <a:ln w="6985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137" name="Picture 136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208" y="494831"/>
            <a:ext cx="870968" cy="6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8" name="Straight Arrow Connector 137"/>
          <p:cNvCxnSpPr>
            <a:stCxn id="4" idx="0"/>
            <a:endCxn id="137" idx="2"/>
          </p:cNvCxnSpPr>
          <p:nvPr/>
        </p:nvCxnSpPr>
        <p:spPr>
          <a:xfrm flipV="1">
            <a:off x="7807728" y="1101121"/>
            <a:ext cx="652964" cy="683567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headEnd type="none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535641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</p:bldLst>
  </p:timing>
</p:sld>
</file>

<file path=ppt/theme/theme1.xml><?xml version="1.0" encoding="utf-8"?>
<a:theme xmlns:a="http://schemas.openxmlformats.org/drawingml/2006/main" name="prp-ic-resear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p-ic-research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rp-ic-research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p-ic-research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39995</TotalTime>
  <Words>457</Words>
  <Application>Microsoft Office PowerPoint</Application>
  <PresentationFormat>On-screen Show 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ＭＳ Ｐゴシック</vt:lpstr>
      <vt:lpstr>Arial</vt:lpstr>
      <vt:lpstr>Calibri</vt:lpstr>
      <vt:lpstr>Corbel</vt:lpstr>
      <vt:lpstr>Courier New</vt:lpstr>
      <vt:lpstr>Droid Sans</vt:lpstr>
      <vt:lpstr>Lohit Hindi</vt:lpstr>
      <vt:lpstr>Tahoma</vt:lpstr>
      <vt:lpstr>Times</vt:lpstr>
      <vt:lpstr>Wingdings</vt:lpstr>
      <vt:lpstr>Wingdings 2</vt:lpstr>
      <vt:lpstr>prp-ic-research</vt:lpstr>
      <vt:lpstr>Progress to date NetAgg Box</vt:lpstr>
      <vt:lpstr>Problem Statement</vt:lpstr>
      <vt:lpstr>NetAgg</vt:lpstr>
      <vt:lpstr>How do data-intensive application scale?</vt:lpstr>
      <vt:lpstr>Partition/Aggregation Pattern</vt:lpstr>
      <vt:lpstr>Logical vs. Physical Network</vt:lpstr>
      <vt:lpstr>Logical vs. Physical Network</vt:lpstr>
      <vt:lpstr>Addressing the problem…</vt:lpstr>
      <vt:lpstr>NetAgg: A 10,000-feet View</vt:lpstr>
      <vt:lpstr>Evaluation (Testbed)</vt:lpstr>
      <vt:lpstr>Hadoop Speedup</vt:lpstr>
      <vt:lpstr>Impact of Output Ratio</vt:lpstr>
      <vt:lpstr>Large-scale Simulation Analysis</vt:lpstr>
      <vt:lpstr>Flow Completion Time</vt:lpstr>
      <vt:lpstr>Summary</vt:lpstr>
    </vt:vector>
  </TitlesOfParts>
  <Company>Imperial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Wired Geometric Routing</dc:title>
  <dc:creator>Peter Pietzuch</dc:creator>
  <cp:lastModifiedBy>Paolo Costa</cp:lastModifiedBy>
  <cp:revision>1875</cp:revision>
  <cp:lastPrinted>2005-12-14T00:42:40Z</cp:lastPrinted>
  <dcterms:created xsi:type="dcterms:W3CDTF">2009-06-16T14:03:49Z</dcterms:created>
  <dcterms:modified xsi:type="dcterms:W3CDTF">2014-12-10T10:36:07Z</dcterms:modified>
</cp:coreProperties>
</file>