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2"/>
  </p:notesMasterIdLst>
  <p:handoutMasterIdLst>
    <p:handoutMasterId r:id="rId13"/>
  </p:handoutMasterIdLst>
  <p:sldIdLst>
    <p:sldId id="689" r:id="rId2"/>
    <p:sldId id="690" r:id="rId3"/>
    <p:sldId id="698" r:id="rId4"/>
    <p:sldId id="697" r:id="rId5"/>
    <p:sldId id="692" r:id="rId6"/>
    <p:sldId id="691" r:id="rId7"/>
    <p:sldId id="693" r:id="rId8"/>
    <p:sldId id="694" r:id="rId9"/>
    <p:sldId id="695" r:id="rId10"/>
    <p:sldId id="699" r:id="rId11"/>
  </p:sldIdLst>
  <p:sldSz cx="9144000" cy="6858000" type="screen4x3"/>
  <p:notesSz cx="10234613" cy="70993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w Moore" initials="A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0E207F"/>
    <a:srgbClr val="DDEEFF"/>
    <a:srgbClr val="F9A61C"/>
    <a:srgbClr val="1D305E"/>
    <a:srgbClr val="F8F9FB"/>
    <a:srgbClr val="FAFBFD"/>
    <a:srgbClr val="3B5998"/>
    <a:srgbClr val="CC3300"/>
    <a:srgbClr val="B0C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6464" autoAdjust="0"/>
  </p:normalViewPr>
  <p:slideViewPr>
    <p:cSldViewPr snapToGrid="0">
      <p:cViewPr varScale="1">
        <p:scale>
          <a:sx n="180" d="100"/>
          <a:sy n="180" d="100"/>
        </p:scale>
        <p:origin x="-32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192"/>
    </p:cViewPr>
  </p:sorterViewPr>
  <p:notesViewPr>
    <p:cSldViewPr snapToGrid="0">
      <p:cViewPr varScale="1">
        <p:scale>
          <a:sx n="101" d="100"/>
          <a:sy n="101" d="100"/>
        </p:scale>
        <p:origin x="-1422" y="-102"/>
      </p:cViewPr>
      <p:guideLst>
        <p:guide orient="horz" pos="2235"/>
        <p:guide pos="3223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2-09T15:54:27.389" idx="1">
    <p:pos x="4298" y="947"/>
    <p:text>What is this?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148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39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148" y="674239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B1C37153-2B62-471B-A32B-CBC50802D3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8134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8793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6450" y="533400"/>
            <a:ext cx="3544888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6260" y="3372886"/>
            <a:ext cx="7502094" cy="319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4082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8793" y="6744082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338DC3CC-B773-4632-94C1-618857890D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4416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F76DA-FF62-4C1C-88BD-14E81A626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4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89300" y="5373688"/>
            <a:ext cx="256698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>
                <a:solidFill>
                  <a:schemeClr val="bg1"/>
                </a:solidFill>
              </a:rPr>
              <a:t>Peter R. Pietzuch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24200" y="5741988"/>
            <a:ext cx="289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GB" sz="1800" b="1" dirty="0" err="1">
                <a:solidFill>
                  <a:schemeClr val="bg1"/>
                </a:solidFill>
                <a:latin typeface="Courier New" pitchFamily="49" charset="0"/>
              </a:rPr>
              <a:t>prp@doc.ic.ac.uk</a:t>
            </a:r>
            <a:endParaRPr lang="en-GB" sz="18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2025650"/>
            <a:ext cx="9144000" cy="1689100"/>
          </a:xfrm>
          <a:prstGeom prst="rect">
            <a:avLst/>
          </a:prstGeom>
          <a:solidFill>
            <a:srgbClr val="DDEE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81190"/>
            <a:ext cx="7772400" cy="1905000"/>
          </a:xfrm>
          <a:noFill/>
        </p:spPr>
        <p:txBody>
          <a:bodyPr/>
          <a:lstStyle>
            <a:lvl1pPr>
              <a:defRPr sz="40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4474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93223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543800" cy="638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43100"/>
            <a:ext cx="3695700" cy="445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508750"/>
            <a:ext cx="278608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USENIX WebApps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57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38429"/>
            <a:ext cx="7772400" cy="1362075"/>
          </a:xfrm>
        </p:spPr>
        <p:txBody>
          <a:bodyPr anchorCtr="1"/>
          <a:lstStyle>
            <a:lvl1pPr algn="ctr">
              <a:defRPr sz="4000" b="0" cap="none">
                <a:solidFill>
                  <a:srgbClr val="0E207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3824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900A6-FC06-4262-8F8D-AADA2C3398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6836" y="6356350"/>
            <a:ext cx="4910328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609528A5-3777-40EA-B0F4-848130B964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2173857"/>
            <a:ext cx="4038600" cy="3952306"/>
          </a:xfrm>
        </p:spPr>
        <p:txBody>
          <a:bodyPr/>
          <a:lstStyle>
            <a:lvl1pPr>
              <a:defRPr sz="2800"/>
            </a:lvl1pPr>
            <a:lvl2pPr marL="715963" indent="-266700">
              <a:buFont typeface="Calibri" pitchFamily="34" charset="0"/>
              <a:buChar char="−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4629508" y="2179608"/>
            <a:ext cx="4057291" cy="3952306"/>
          </a:xfrm>
        </p:spPr>
        <p:txBody>
          <a:bodyPr/>
          <a:lstStyle>
            <a:lvl1pPr>
              <a:defRPr sz="2800"/>
            </a:lvl1pPr>
            <a:lvl2pPr marL="715963" indent="-266700">
              <a:buFont typeface="Calibri" pitchFamily="34" charset="0"/>
              <a:buChar char="−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89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>
            <a:lvl1pPr algn="ctr">
              <a:defRPr sz="36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16CF5-55DA-4DB4-92E4-791C7652DC8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563" indent="-182563">
              <a:spcBef>
                <a:spcPts val="18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sz="2200"/>
            </a:lvl1pPr>
            <a:lvl2pPr marL="623888" indent="-266700">
              <a:defRPr sz="1800"/>
            </a:lvl2pPr>
            <a:lvl3pPr marL="900113" indent="-179388">
              <a:defRPr sz="1600"/>
            </a:lvl3pPr>
            <a:lvl4pPr marL="1255713" indent="-177800">
              <a:buFont typeface="Tahoma" pitchFamily="34" charset="0"/>
              <a:buChar char="»"/>
              <a:defRPr sz="1600"/>
            </a:lvl4pPr>
            <a:lvl5pPr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53188"/>
            <a:ext cx="5543550" cy="252412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6563" y="6453188"/>
            <a:ext cx="1905000" cy="252412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4855F80-A598-431B-A1BD-B19543103A5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256212"/>
          </a:xfrm>
        </p:spPr>
        <p:txBody>
          <a:bodyPr/>
          <a:lstStyle>
            <a:lvl1pPr marL="177800" indent="-177800">
              <a:buClr>
                <a:schemeClr val="bg1"/>
              </a:buClr>
              <a:defRPr sz="2200"/>
            </a:lvl1pPr>
            <a:lvl2pPr marL="534988" indent="-266700"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256212"/>
          </a:xfrm>
        </p:spPr>
        <p:txBody>
          <a:bodyPr/>
          <a:lstStyle>
            <a:lvl1pPr marL="177800" indent="-177800">
              <a:buClr>
                <a:schemeClr val="bg1"/>
              </a:buClr>
              <a:defRPr sz="2200"/>
            </a:lvl1pPr>
            <a:lvl2pPr marL="534988" indent="-266700"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6E5F0-CA76-48D6-A863-39221B0EE1C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BEFB0-43D4-4670-8477-EBF0EE2DD58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D5C5B-4E20-4F66-93F5-A04A8C4CADA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FD48D-3F0B-4BEE-9649-0637B0105A5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1C1A0-3E62-4470-AAEA-801354ABF8E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A4199-C530-424F-8649-46DDA3C6218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rgbClr val="DDEE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0063" y="6453188"/>
            <a:ext cx="55435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rgbClr val="0E207F"/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0375" y="6453188"/>
            <a:ext cx="19050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rgbClr val="0E207F"/>
                </a:solidFill>
              </a:defRPr>
            </a:lvl1pPr>
          </a:lstStyle>
          <a:p>
            <a:pPr>
              <a:defRPr/>
            </a:pPr>
            <a:fld id="{A26F98EC-D792-4EEE-8C12-5EBDF266C1B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7" r:id="rId2"/>
    <p:sldLayoutId id="2147483835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6" r:id="rId10"/>
    <p:sldLayoutId id="2147483837" r:id="rId11"/>
    <p:sldLayoutId id="2147483838" r:id="rId12"/>
  </p:sldLayoutIdLst>
  <p:transition xmlns:p14="http://schemas.microsoft.com/office/powerpoint/2010/main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9pPr>
    </p:titleStyle>
    <p:bodyStyle>
      <a:lvl1pPr marL="177800" indent="-177800" algn="l" rtl="0" eaLnBrk="0" fontAlgn="base" hangingPunct="0">
        <a:spcBef>
          <a:spcPts val="1800"/>
        </a:spcBef>
        <a:spcAft>
          <a:spcPct val="0"/>
        </a:spcAft>
        <a:buClr>
          <a:schemeClr val="bg1"/>
        </a:buClr>
        <a:buChar char="•"/>
        <a:defRPr sz="2200">
          <a:solidFill>
            <a:srgbClr val="0E207F"/>
          </a:solidFill>
          <a:latin typeface="+mn-lt"/>
          <a:ea typeface="+mn-ea"/>
          <a:cs typeface="+mn-cs"/>
        </a:defRPr>
      </a:lvl1pPr>
      <a:lvl2pPr marL="623888" indent="-266700" algn="l" rtl="0" eaLnBrk="0" fontAlgn="base" hangingPunct="0">
        <a:spcBef>
          <a:spcPts val="3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2pPr>
      <a:lvl3pPr marL="900113" indent="-179388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55713" indent="-17780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wmf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microsoft.com/office/2007/relationships/hdphoto" Target="../media/hdphoto1.wdp"/><Relationship Id="rId11" Type="http://schemas.openxmlformats.org/officeDocument/2006/relationships/comments" Target="../comments/comment1.xm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3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22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9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EPSRC NaaS Project:</a:t>
            </a:r>
            <a:br>
              <a:rPr lang="en-GB" sz="4800" b="1" dirty="0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</a:br>
            <a:r>
              <a:rPr lang="en-GB" sz="4800" b="1" dirty="0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Network-as-a-Service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216820"/>
            <a:ext cx="6400800" cy="1752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sz="2000" dirty="0" smtClean="0"/>
              <a:t>University of Cambridge</a:t>
            </a:r>
          </a:p>
          <a:p>
            <a:pPr>
              <a:spcBef>
                <a:spcPts val="1200"/>
              </a:spcBef>
            </a:pPr>
            <a:r>
              <a:rPr lang="en-GB" sz="2000" dirty="0" smtClean="0"/>
              <a:t>Imperial College London</a:t>
            </a:r>
          </a:p>
          <a:p>
            <a:pPr>
              <a:spcBef>
                <a:spcPts val="1200"/>
              </a:spcBef>
            </a:pPr>
            <a:r>
              <a:rPr lang="en-GB" sz="2000" dirty="0" smtClean="0"/>
              <a:t>University of Nottingham</a:t>
            </a:r>
            <a:endParaRPr lang="en-GB" sz="2000" dirty="0"/>
          </a:p>
        </p:txBody>
      </p:sp>
      <p:pic>
        <p:nvPicPr>
          <p:cNvPr id="1026" name="Picture 2" descr="http://www.naas-project.org/naas-img-smaller2.png?itok=sgC-_R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559" y="327800"/>
            <a:ext cx="1278716" cy="142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844" y="4176889"/>
            <a:ext cx="1828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507" y="4680945"/>
            <a:ext cx="1600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738" y="5257009"/>
            <a:ext cx="1456179" cy="455056"/>
          </a:xfrm>
          <a:prstGeom prst="rect">
            <a:avLst/>
          </a:prstGeom>
        </p:spPr>
      </p:pic>
      <p:grpSp>
        <p:nvGrpSpPr>
          <p:cNvPr id="184" name="Group 183"/>
          <p:cNvGrpSpPr/>
          <p:nvPr/>
        </p:nvGrpSpPr>
        <p:grpSpPr>
          <a:xfrm>
            <a:off x="4213622" y="382440"/>
            <a:ext cx="3457537" cy="1323198"/>
            <a:chOff x="2244653" y="1304800"/>
            <a:chExt cx="5121978" cy="2250250"/>
          </a:xfrm>
        </p:grpSpPr>
        <p:grpSp>
          <p:nvGrpSpPr>
            <p:cNvPr id="185" name="Group 184"/>
            <p:cNvGrpSpPr/>
            <p:nvPr/>
          </p:nvGrpSpPr>
          <p:grpSpPr>
            <a:xfrm>
              <a:off x="2244653" y="1345917"/>
              <a:ext cx="4649759" cy="2209133"/>
              <a:chOff x="1261893" y="1350700"/>
              <a:chExt cx="6810594" cy="3266998"/>
            </a:xfrm>
          </p:grpSpPr>
          <p:pic>
            <p:nvPicPr>
              <p:cNvPr id="199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037" y="350057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44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1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78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2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4642" y="354915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3" name="Group 202"/>
              <p:cNvGrpSpPr/>
              <p:nvPr/>
            </p:nvGrpSpPr>
            <p:grpSpPr>
              <a:xfrm>
                <a:off x="4829054" y="3511255"/>
                <a:ext cx="2892625" cy="318145"/>
                <a:chOff x="4815454" y="3717903"/>
                <a:chExt cx="2892625" cy="318145"/>
              </a:xfrm>
            </p:grpSpPr>
            <p:pic>
              <p:nvPicPr>
                <p:cNvPr id="280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5454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1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7795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2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84276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3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16617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4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565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453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7838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8726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08" name="Straight Connector 207"/>
              <p:cNvCxnSpPr>
                <a:stCxn id="199" idx="0"/>
                <a:endCxn id="204" idx="2"/>
              </p:cNvCxnSpPr>
              <p:nvPr/>
            </p:nvCxnSpPr>
            <p:spPr>
              <a:xfrm flipV="1">
                <a:off x="1742767" y="2933605"/>
                <a:ext cx="830138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>
                <a:stCxn id="199" idx="0"/>
                <a:endCxn id="205" idx="2"/>
              </p:cNvCxnSpPr>
              <p:nvPr/>
            </p:nvCxnSpPr>
            <p:spPr>
              <a:xfrm flipV="1">
                <a:off x="1742767" y="2933605"/>
                <a:ext cx="1671025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>
                <a:stCxn id="200" idx="0"/>
                <a:endCxn id="204" idx="2"/>
              </p:cNvCxnSpPr>
              <p:nvPr/>
            </p:nvCxnSpPr>
            <p:spPr>
              <a:xfrm flipH="1" flipV="1">
                <a:off x="2572905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stCxn id="200" idx="0"/>
                <a:endCxn id="205" idx="2"/>
              </p:cNvCxnSpPr>
              <p:nvPr/>
            </p:nvCxnSpPr>
            <p:spPr>
              <a:xfrm flipV="1">
                <a:off x="2577179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>
                <a:stCxn id="201" idx="0"/>
                <a:endCxn id="204" idx="2"/>
              </p:cNvCxnSpPr>
              <p:nvPr/>
            </p:nvCxnSpPr>
            <p:spPr>
              <a:xfrm flipH="1" flipV="1">
                <a:off x="2572905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>
                <a:stCxn id="202" idx="0"/>
                <a:endCxn id="204" idx="2"/>
              </p:cNvCxnSpPr>
              <p:nvPr/>
            </p:nvCxnSpPr>
            <p:spPr>
              <a:xfrm flipH="1" flipV="1">
                <a:off x="2572905" y="2933605"/>
                <a:ext cx="1617469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>
                <a:stCxn id="201" idx="0"/>
                <a:endCxn id="205" idx="2"/>
              </p:cNvCxnSpPr>
              <p:nvPr/>
            </p:nvCxnSpPr>
            <p:spPr>
              <a:xfrm flipV="1">
                <a:off x="3409519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>
                <a:stCxn id="202" idx="0"/>
                <a:endCxn id="205" idx="2"/>
              </p:cNvCxnSpPr>
              <p:nvPr/>
            </p:nvCxnSpPr>
            <p:spPr>
              <a:xfrm flipH="1" flipV="1">
                <a:off x="3413793" y="2933605"/>
                <a:ext cx="776581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>
                <a:stCxn id="280" idx="0"/>
                <a:endCxn id="206" idx="2"/>
              </p:cNvCxnSpPr>
              <p:nvPr/>
            </p:nvCxnSpPr>
            <p:spPr>
              <a:xfrm flipV="1">
                <a:off x="5024785" y="2933605"/>
                <a:ext cx="941393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>
                <a:stCxn id="281" idx="0"/>
                <a:endCxn id="206" idx="2"/>
              </p:cNvCxnSpPr>
              <p:nvPr/>
            </p:nvCxnSpPr>
            <p:spPr>
              <a:xfrm flipV="1">
                <a:off x="5857126" y="2933605"/>
                <a:ext cx="109052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>
                <a:stCxn id="282" idx="0"/>
                <a:endCxn id="206" idx="2"/>
              </p:cNvCxnSpPr>
              <p:nvPr/>
            </p:nvCxnSpPr>
            <p:spPr>
              <a:xfrm flipH="1" flipV="1">
                <a:off x="5966178" y="2933605"/>
                <a:ext cx="72742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>
                <a:stCxn id="283" idx="0"/>
                <a:endCxn id="206" idx="2"/>
              </p:cNvCxnSpPr>
              <p:nvPr/>
            </p:nvCxnSpPr>
            <p:spPr>
              <a:xfrm flipH="1" flipV="1">
                <a:off x="5966178" y="2933605"/>
                <a:ext cx="1559770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>
                <a:stCxn id="283" idx="0"/>
                <a:endCxn id="207" idx="2"/>
              </p:cNvCxnSpPr>
              <p:nvPr/>
            </p:nvCxnSpPr>
            <p:spPr>
              <a:xfrm flipH="1" flipV="1">
                <a:off x="6807066" y="2933605"/>
                <a:ext cx="718882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>
                <a:stCxn id="282" idx="0"/>
                <a:endCxn id="207" idx="2"/>
              </p:cNvCxnSpPr>
              <p:nvPr/>
            </p:nvCxnSpPr>
            <p:spPr>
              <a:xfrm flipV="1">
                <a:off x="6693607" y="2933605"/>
                <a:ext cx="11345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>
                <a:stCxn id="281" idx="0"/>
                <a:endCxn id="207" idx="2"/>
              </p:cNvCxnSpPr>
              <p:nvPr/>
            </p:nvCxnSpPr>
            <p:spPr>
              <a:xfrm flipV="1">
                <a:off x="5857126" y="2933605"/>
                <a:ext cx="949940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>
                <a:stCxn id="280" idx="0"/>
                <a:endCxn id="207" idx="2"/>
              </p:cNvCxnSpPr>
              <p:nvPr/>
            </p:nvCxnSpPr>
            <p:spPr>
              <a:xfrm flipV="1">
                <a:off x="5024785" y="2933605"/>
                <a:ext cx="1782281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>
                <a:stCxn id="204" idx="0"/>
              </p:cNvCxnSpPr>
              <p:nvPr/>
            </p:nvCxnSpPr>
            <p:spPr>
              <a:xfrm flipV="1">
                <a:off x="2572905" y="2068916"/>
                <a:ext cx="1412969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>
                <a:stCxn id="205" idx="0"/>
              </p:cNvCxnSpPr>
              <p:nvPr/>
            </p:nvCxnSpPr>
            <p:spPr>
              <a:xfrm flipV="1">
                <a:off x="3413793" y="2068916"/>
                <a:ext cx="572080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>
                <a:stCxn id="204" idx="0"/>
              </p:cNvCxnSpPr>
              <p:nvPr/>
            </p:nvCxnSpPr>
            <p:spPr>
              <a:xfrm flipV="1">
                <a:off x="2572905" y="1962867"/>
                <a:ext cx="2932447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>
                <a:stCxn id="205" idx="0"/>
              </p:cNvCxnSpPr>
              <p:nvPr/>
            </p:nvCxnSpPr>
            <p:spPr>
              <a:xfrm flipV="1">
                <a:off x="3413793" y="1962867"/>
                <a:ext cx="2091558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>
                <a:stCxn id="206" idx="0"/>
              </p:cNvCxnSpPr>
              <p:nvPr/>
            </p:nvCxnSpPr>
            <p:spPr>
              <a:xfrm flipH="1" flipV="1">
                <a:off x="3985873" y="2068916"/>
                <a:ext cx="1980304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>
                <a:stCxn id="207" idx="0"/>
              </p:cNvCxnSpPr>
              <p:nvPr/>
            </p:nvCxnSpPr>
            <p:spPr>
              <a:xfrm flipH="1" flipV="1">
                <a:off x="3985873" y="2068916"/>
                <a:ext cx="2821192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>
                <a:stCxn id="207" idx="0"/>
              </p:cNvCxnSpPr>
              <p:nvPr/>
            </p:nvCxnSpPr>
            <p:spPr>
              <a:xfrm flipH="1" flipV="1">
                <a:off x="5505352" y="1962867"/>
                <a:ext cx="1301714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>
                <a:stCxn id="206" idx="0"/>
              </p:cNvCxnSpPr>
              <p:nvPr/>
            </p:nvCxnSpPr>
            <p:spPr>
              <a:xfrm flipH="1" flipV="1">
                <a:off x="5505352" y="1962867"/>
                <a:ext cx="460826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2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642" y="1350700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3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6025" y="1350702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4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7214717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5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013306" y="250097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6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831758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7" name="Picture 2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689983" y="2501499"/>
                <a:ext cx="554925" cy="361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8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034962" y="1642722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9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886853" y="159112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30206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1" name="Straight Connector 240"/>
              <p:cNvCxnSpPr>
                <a:stCxn id="240" idx="0"/>
              </p:cNvCxnSpPr>
              <p:nvPr/>
            </p:nvCxnSpPr>
            <p:spPr>
              <a:xfrm flipV="1">
                <a:off x="1557547" y="3759816"/>
                <a:ext cx="173445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2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58287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3" name="Straight Connector 242"/>
              <p:cNvCxnSpPr>
                <a:stCxn id="242" idx="0"/>
              </p:cNvCxnSpPr>
              <p:nvPr/>
            </p:nvCxnSpPr>
            <p:spPr>
              <a:xfrm flipH="1" flipV="1">
                <a:off x="1730992" y="3759816"/>
                <a:ext cx="139362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4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1067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5" name="Straight Connector 244"/>
              <p:cNvCxnSpPr>
                <a:stCxn id="244" idx="0"/>
              </p:cNvCxnSpPr>
              <p:nvPr/>
            </p:nvCxnSpPr>
            <p:spPr>
              <a:xfrm flipV="1">
                <a:off x="6566157" y="3861420"/>
                <a:ext cx="173445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6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59148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7" name="Straight Connector 246"/>
              <p:cNvCxnSpPr>
                <a:stCxn id="246" idx="0"/>
              </p:cNvCxnSpPr>
              <p:nvPr/>
            </p:nvCxnSpPr>
            <p:spPr>
              <a:xfrm flipH="1" flipV="1">
                <a:off x="6739602" y="3861420"/>
                <a:ext cx="139362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8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420710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9" name="Straight Connector 248"/>
              <p:cNvCxnSpPr>
                <a:stCxn id="248" idx="0"/>
              </p:cNvCxnSpPr>
              <p:nvPr/>
            </p:nvCxnSpPr>
            <p:spPr>
              <a:xfrm flipV="1">
                <a:off x="5676194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701519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1" name="Straight Connector 250"/>
              <p:cNvCxnSpPr>
                <a:stCxn id="250" idx="0"/>
              </p:cNvCxnSpPr>
              <p:nvPr/>
            </p:nvCxnSpPr>
            <p:spPr>
              <a:xfrm flipH="1" flipV="1">
                <a:off x="5849639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2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630469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3" name="Straight Connector 252"/>
              <p:cNvCxnSpPr>
                <a:stCxn id="252" idx="0"/>
              </p:cNvCxnSpPr>
              <p:nvPr/>
            </p:nvCxnSpPr>
            <p:spPr>
              <a:xfrm flipV="1">
                <a:off x="4885953" y="3837693"/>
                <a:ext cx="173445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4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911278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5" name="Straight Connector 254"/>
              <p:cNvCxnSpPr>
                <a:stCxn id="254" idx="0"/>
              </p:cNvCxnSpPr>
              <p:nvPr/>
            </p:nvCxnSpPr>
            <p:spPr>
              <a:xfrm flipH="1" flipV="1">
                <a:off x="5059398" y="3837693"/>
                <a:ext cx="139362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6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774696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7" name="Straight Connector 256"/>
              <p:cNvCxnSpPr>
                <a:stCxn id="256" idx="0"/>
              </p:cNvCxnSpPr>
              <p:nvPr/>
            </p:nvCxnSpPr>
            <p:spPr>
              <a:xfrm flipV="1">
                <a:off x="4030180" y="3815321"/>
                <a:ext cx="173445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8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055505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9" name="Straight Connector 258"/>
              <p:cNvCxnSpPr>
                <a:stCxn id="258" idx="0"/>
              </p:cNvCxnSpPr>
              <p:nvPr/>
            </p:nvCxnSpPr>
            <p:spPr>
              <a:xfrm flipH="1" flipV="1">
                <a:off x="4203625" y="3815321"/>
                <a:ext cx="139362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984165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1" name="Straight Connector 260"/>
              <p:cNvCxnSpPr>
                <a:stCxn id="260" idx="0"/>
              </p:cNvCxnSpPr>
              <p:nvPr/>
            </p:nvCxnSpPr>
            <p:spPr>
              <a:xfrm flipV="1">
                <a:off x="3239649" y="3831061"/>
                <a:ext cx="173445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2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264974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3" name="Straight Connector 262"/>
              <p:cNvCxnSpPr>
                <a:stCxn id="262" idx="0"/>
              </p:cNvCxnSpPr>
              <p:nvPr/>
            </p:nvCxnSpPr>
            <p:spPr>
              <a:xfrm flipH="1" flipV="1">
                <a:off x="3413094" y="3831061"/>
                <a:ext cx="139362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4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133578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5" name="Straight Connector 264"/>
              <p:cNvCxnSpPr>
                <a:stCxn id="264" idx="0"/>
              </p:cNvCxnSpPr>
              <p:nvPr/>
            </p:nvCxnSpPr>
            <p:spPr>
              <a:xfrm flipV="1">
                <a:off x="2389062" y="3789137"/>
                <a:ext cx="173445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6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14387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7" name="Straight Connector 266"/>
              <p:cNvCxnSpPr>
                <a:stCxn id="266" idx="0"/>
              </p:cNvCxnSpPr>
              <p:nvPr/>
            </p:nvCxnSpPr>
            <p:spPr>
              <a:xfrm flipH="1" flipV="1">
                <a:off x="2562507" y="3789137"/>
                <a:ext cx="139362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8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123967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9" name="Straight Connector 268"/>
              <p:cNvCxnSpPr>
                <a:stCxn id="268" idx="0"/>
              </p:cNvCxnSpPr>
              <p:nvPr/>
            </p:nvCxnSpPr>
            <p:spPr>
              <a:xfrm flipV="1">
                <a:off x="7379451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97523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71" name="Straight Connector 270"/>
              <p:cNvCxnSpPr/>
              <p:nvPr/>
            </p:nvCxnSpPr>
            <p:spPr>
              <a:xfrm flipH="1" flipV="1">
                <a:off x="7552896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2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261893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3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071993" y="3595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4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954504" y="3629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5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697366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4529538" y="362728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7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362780" y="363789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8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168101" y="3630358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9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981395" y="3637299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6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466" y="1304800"/>
              <a:ext cx="886165" cy="77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7" name="Straight Arrow Connector 186"/>
            <p:cNvCxnSpPr>
              <a:stCxn id="199" idx="0"/>
            </p:cNvCxnSpPr>
            <p:nvPr/>
          </p:nvCxnSpPr>
          <p:spPr>
            <a:xfrm flipV="1">
              <a:off x="2572959" y="2375100"/>
              <a:ext cx="436042" cy="42455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endCxn id="237" idx="2"/>
            </p:cNvCxnSpPr>
            <p:nvPr/>
          </p:nvCxnSpPr>
          <p:spPr>
            <a:xfrm flipH="1">
              <a:off x="2726352" y="2368279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2726352" y="224941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3143382" y="2249415"/>
              <a:ext cx="518067" cy="706720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2307385" y="281383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H="1">
              <a:off x="2304126" y="2945238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240" idx="0"/>
              <a:endCxn id="199" idx="2"/>
            </p:cNvCxnSpPr>
            <p:nvPr/>
          </p:nvCxnSpPr>
          <p:spPr>
            <a:xfrm flipV="1">
              <a:off x="2446503" y="2981937"/>
              <a:ext cx="126456" cy="18082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201" idx="2"/>
              <a:endCxn id="260" idx="0"/>
            </p:cNvCxnSpPr>
            <p:nvPr/>
          </p:nvCxnSpPr>
          <p:spPr>
            <a:xfrm flipH="1">
              <a:off x="3594915" y="3017793"/>
              <a:ext cx="115975" cy="14497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endCxn id="205" idx="0"/>
            </p:cNvCxnSpPr>
            <p:nvPr/>
          </p:nvCxnSpPr>
          <p:spPr>
            <a:xfrm flipH="1">
              <a:off x="3713807" y="1759862"/>
              <a:ext cx="290940" cy="322695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flipH="1" flipV="1">
              <a:off x="3835348" y="2350019"/>
              <a:ext cx="327630" cy="2211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205" idx="3"/>
            </p:cNvCxnSpPr>
            <p:nvPr/>
          </p:nvCxnSpPr>
          <p:spPr>
            <a:xfrm>
              <a:off x="3958454" y="2249415"/>
              <a:ext cx="235383" cy="0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V="1">
              <a:off x="3866207" y="1794752"/>
              <a:ext cx="238174" cy="329332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0" y="6535036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Funded by the UK Engineering and Physical Sciences Research Council (EPSRC)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99133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Peter Pietzuch, Imperial College London &lt;</a:t>
            </a:r>
            <a:r>
              <a:rPr lang="en-GB" sz="1600" dirty="0" err="1" smtClean="0">
                <a:solidFill>
                  <a:schemeClr val="tx1"/>
                </a:solidFill>
              </a:rPr>
              <a:t>prp@doc.ic.ac.uk</a:t>
            </a:r>
            <a:r>
              <a:rPr lang="en-GB" sz="1600" dirty="0" smtClean="0">
                <a:solidFill>
                  <a:schemeClr val="tx1"/>
                </a:solidFill>
              </a:rPr>
              <a:t>&gt;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0222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Meeting 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513"/>
            <a:ext cx="8397675" cy="52562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1800" dirty="0" smtClean="0"/>
              <a:t>10</a:t>
            </a:r>
            <a:r>
              <a:rPr lang="en-GB" sz="1800" dirty="0"/>
              <a:t>:50 </a:t>
            </a:r>
            <a:r>
              <a:rPr lang="en-GB" sz="1800" dirty="0" smtClean="0"/>
              <a:t>	</a:t>
            </a:r>
            <a:r>
              <a:rPr lang="en-GB" sz="1800" dirty="0" smtClean="0">
                <a:solidFill>
                  <a:srgbClr val="FF8000"/>
                </a:solidFill>
              </a:rPr>
              <a:t>NaaS </a:t>
            </a:r>
            <a:r>
              <a:rPr lang="en-GB" sz="1800" dirty="0">
                <a:solidFill>
                  <a:srgbClr val="FF8000"/>
                </a:solidFill>
              </a:rPr>
              <a:t>project overview </a:t>
            </a:r>
            <a:r>
              <a:rPr lang="en-GB" sz="1800" dirty="0"/>
              <a:t>(Peter Pietzuch)</a:t>
            </a:r>
          </a:p>
          <a:p>
            <a:pPr>
              <a:spcBef>
                <a:spcPts val="1200"/>
              </a:spcBef>
            </a:pPr>
            <a:r>
              <a:rPr lang="en-GB" sz="1800" dirty="0"/>
              <a:t>11:05 </a:t>
            </a:r>
            <a:r>
              <a:rPr lang="en-GB" sz="1800" dirty="0" smtClean="0"/>
              <a:t>	Progress </a:t>
            </a:r>
            <a:r>
              <a:rPr lang="en-GB" sz="1800" dirty="0"/>
              <a:t>to </a:t>
            </a:r>
            <a:r>
              <a:rPr lang="en-GB" sz="1800" dirty="0" smtClean="0"/>
              <a:t>date: </a:t>
            </a:r>
            <a:r>
              <a:rPr lang="en-GB" sz="1800" dirty="0" smtClean="0">
                <a:solidFill>
                  <a:srgbClr val="FF8000"/>
                </a:solidFill>
              </a:rPr>
              <a:t>”</a:t>
            </a:r>
            <a:r>
              <a:rPr lang="en-GB" sz="1800" dirty="0" err="1" smtClean="0">
                <a:solidFill>
                  <a:srgbClr val="FF8000"/>
                </a:solidFill>
              </a:rPr>
              <a:t>NetAgg</a:t>
            </a:r>
            <a:r>
              <a:rPr lang="en-GB" sz="1800" dirty="0" smtClean="0">
                <a:solidFill>
                  <a:srgbClr val="FF8000"/>
                </a:solidFill>
              </a:rPr>
              <a:t>: On-path aggregation” </a:t>
            </a:r>
            <a:r>
              <a:rPr lang="en-GB" sz="1800" dirty="0"/>
              <a:t>(Paolo Costa)</a:t>
            </a:r>
          </a:p>
          <a:p>
            <a:pPr>
              <a:spcBef>
                <a:spcPts val="0"/>
              </a:spcBef>
            </a:pPr>
            <a:r>
              <a:rPr lang="en-GB" sz="1800" dirty="0"/>
              <a:t>11:25 </a:t>
            </a:r>
            <a:r>
              <a:rPr lang="en-GB" sz="1800" dirty="0" smtClean="0"/>
              <a:t>	Progress </a:t>
            </a:r>
            <a:r>
              <a:rPr lang="en-GB" sz="1800" dirty="0"/>
              <a:t>to </a:t>
            </a:r>
            <a:r>
              <a:rPr lang="en-GB" sz="1800" dirty="0" smtClean="0"/>
              <a:t>date: </a:t>
            </a:r>
            <a:r>
              <a:rPr lang="en-GB" sz="1800" dirty="0" smtClean="0">
                <a:solidFill>
                  <a:srgbClr val="FF8000"/>
                </a:solidFill>
              </a:rPr>
              <a:t>”Mirage</a:t>
            </a:r>
            <a:r>
              <a:rPr lang="en-GB" sz="1800" dirty="0">
                <a:solidFill>
                  <a:srgbClr val="FF8000"/>
                </a:solidFill>
              </a:rPr>
              <a:t>/</a:t>
            </a:r>
            <a:r>
              <a:rPr lang="en-GB" sz="1800" dirty="0" err="1" smtClean="0">
                <a:solidFill>
                  <a:srgbClr val="FF8000"/>
                </a:solidFill>
              </a:rPr>
              <a:t>OpenFlow</a:t>
            </a:r>
            <a:r>
              <a:rPr lang="en-GB" sz="1800" dirty="0" smtClean="0">
                <a:solidFill>
                  <a:srgbClr val="FF8000"/>
                </a:solidFill>
              </a:rPr>
              <a:t>” </a:t>
            </a:r>
            <a:r>
              <a:rPr lang="en-GB" sz="1800" dirty="0"/>
              <a:t>(</a:t>
            </a:r>
            <a:r>
              <a:rPr lang="en-GB" sz="1800" dirty="0" err="1"/>
              <a:t>Masoud</a:t>
            </a:r>
            <a:r>
              <a:rPr lang="en-GB" sz="1800" dirty="0"/>
              <a:t> </a:t>
            </a:r>
            <a:r>
              <a:rPr lang="en-GB" sz="1800" dirty="0" err="1"/>
              <a:t>Koleini</a:t>
            </a:r>
            <a:r>
              <a:rPr lang="en-GB" sz="1800" dirty="0"/>
              <a:t>)</a:t>
            </a:r>
          </a:p>
          <a:p>
            <a:pPr>
              <a:spcBef>
                <a:spcPts val="1200"/>
              </a:spcBef>
            </a:pPr>
            <a:r>
              <a:rPr lang="en-GB" sz="1800" dirty="0"/>
              <a:t>11:45 </a:t>
            </a:r>
            <a:r>
              <a:rPr lang="en-GB" sz="1800" dirty="0" smtClean="0"/>
              <a:t>	Industrial </a:t>
            </a:r>
            <a:r>
              <a:rPr lang="en-GB" sz="1800" dirty="0"/>
              <a:t>Partner presentations: </a:t>
            </a:r>
            <a:r>
              <a:rPr lang="en-GB" sz="1800" dirty="0" err="1">
                <a:solidFill>
                  <a:srgbClr val="FF8000"/>
                </a:solidFill>
              </a:rPr>
              <a:t>Netronome</a:t>
            </a:r>
            <a:endParaRPr lang="en-GB" sz="1800" dirty="0">
              <a:solidFill>
                <a:srgbClr val="FF8000"/>
              </a:solidFill>
            </a:endParaRPr>
          </a:p>
          <a:p>
            <a:pPr>
              <a:spcBef>
                <a:spcPts val="0"/>
              </a:spcBef>
            </a:pPr>
            <a:r>
              <a:rPr lang="en-GB" sz="1800" dirty="0"/>
              <a:t>12:00 </a:t>
            </a:r>
            <a:r>
              <a:rPr lang="en-GB" sz="1800" dirty="0" smtClean="0"/>
              <a:t>	Industrial </a:t>
            </a:r>
            <a:r>
              <a:rPr lang="en-GB" sz="1800" dirty="0"/>
              <a:t>Partner presentations: </a:t>
            </a:r>
            <a:r>
              <a:rPr lang="en-GB" sz="1800" dirty="0">
                <a:solidFill>
                  <a:srgbClr val="FF8000"/>
                </a:solidFill>
              </a:rPr>
              <a:t>Xilinx</a:t>
            </a:r>
          </a:p>
          <a:p>
            <a:pPr>
              <a:spcBef>
                <a:spcPts val="0"/>
              </a:spcBef>
            </a:pPr>
            <a:r>
              <a:rPr lang="en-GB" sz="1800" dirty="0"/>
              <a:t>12:15 </a:t>
            </a:r>
            <a:r>
              <a:rPr lang="en-GB" sz="1800" dirty="0" smtClean="0"/>
              <a:t>	Industrial </a:t>
            </a:r>
            <a:r>
              <a:rPr lang="en-GB" sz="1800" dirty="0"/>
              <a:t>Partner presentations: </a:t>
            </a:r>
            <a:r>
              <a:rPr lang="en-GB" sz="1800" dirty="0">
                <a:solidFill>
                  <a:srgbClr val="FF8000"/>
                </a:solidFill>
              </a:rPr>
              <a:t>Citrix</a:t>
            </a:r>
          </a:p>
          <a:p>
            <a:pPr>
              <a:spcBef>
                <a:spcPts val="0"/>
              </a:spcBef>
            </a:pPr>
            <a:r>
              <a:rPr lang="en-GB" sz="1800" dirty="0"/>
              <a:t>12:30 </a:t>
            </a:r>
            <a:r>
              <a:rPr lang="en-GB" sz="1800" dirty="0" smtClean="0"/>
              <a:t>	Industrial </a:t>
            </a:r>
            <a:r>
              <a:rPr lang="en-GB" sz="1800" dirty="0"/>
              <a:t>Partner presentations: </a:t>
            </a:r>
            <a:r>
              <a:rPr lang="en-GB" sz="1800" dirty="0">
                <a:solidFill>
                  <a:srgbClr val="FF8000"/>
                </a:solidFill>
              </a:rPr>
              <a:t>BT</a:t>
            </a:r>
          </a:p>
          <a:p>
            <a:pPr>
              <a:spcBef>
                <a:spcPts val="0"/>
              </a:spcBef>
            </a:pPr>
            <a:r>
              <a:rPr lang="en-GB" sz="1800" dirty="0"/>
              <a:t>12:45 </a:t>
            </a:r>
            <a:r>
              <a:rPr lang="en-GB" sz="1800" dirty="0" smtClean="0"/>
              <a:t>	Industrial </a:t>
            </a:r>
            <a:r>
              <a:rPr lang="en-GB" sz="1800" dirty="0"/>
              <a:t>Partner presentations: </a:t>
            </a:r>
            <a:r>
              <a:rPr lang="en-GB" sz="1800" dirty="0" err="1">
                <a:solidFill>
                  <a:srgbClr val="FF8000"/>
                </a:solidFill>
              </a:rPr>
              <a:t>NetApp</a:t>
            </a:r>
            <a:endParaRPr lang="en-GB" sz="1800" dirty="0">
              <a:solidFill>
                <a:srgbClr val="FF8000"/>
              </a:solidFill>
            </a:endParaRPr>
          </a:p>
          <a:p>
            <a:pPr>
              <a:spcBef>
                <a:spcPts val="1200"/>
              </a:spcBef>
            </a:pPr>
            <a:r>
              <a:rPr lang="en-GB" sz="1800" dirty="0">
                <a:solidFill>
                  <a:schemeClr val="tx1"/>
                </a:solidFill>
              </a:rPr>
              <a:t>13:00 </a:t>
            </a:r>
            <a:r>
              <a:rPr lang="en-GB" sz="1800" dirty="0" smtClean="0">
                <a:solidFill>
                  <a:schemeClr val="tx1"/>
                </a:solidFill>
              </a:rPr>
              <a:t>	Lunch</a:t>
            </a:r>
            <a:endParaRPr lang="en-GB" sz="18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GB" sz="1800" dirty="0"/>
              <a:t>14:00 </a:t>
            </a:r>
            <a:r>
              <a:rPr lang="en-GB" sz="1800" dirty="0" smtClean="0"/>
              <a:t>	</a:t>
            </a:r>
            <a:r>
              <a:rPr lang="en-GB" sz="1800" dirty="0" err="1" smtClean="0"/>
              <a:t>Ongoing</a:t>
            </a:r>
            <a:r>
              <a:rPr lang="en-GB" sz="1800" dirty="0" smtClean="0"/>
              <a:t>: </a:t>
            </a:r>
            <a:r>
              <a:rPr lang="en-GB" sz="1800" dirty="0" smtClean="0">
                <a:solidFill>
                  <a:srgbClr val="FF8000"/>
                </a:solidFill>
              </a:rPr>
              <a:t>“NaaS Box: Application-specific </a:t>
            </a:r>
            <a:r>
              <a:rPr lang="en-GB" sz="1800" dirty="0" err="1" smtClean="0">
                <a:solidFill>
                  <a:srgbClr val="FF8000"/>
                </a:solidFill>
              </a:rPr>
              <a:t>middleboxes</a:t>
            </a:r>
            <a:r>
              <a:rPr lang="en-GB" sz="1800" dirty="0" smtClean="0">
                <a:solidFill>
                  <a:srgbClr val="FF8000"/>
                </a:solidFill>
              </a:rPr>
              <a:t>”</a:t>
            </a:r>
            <a:r>
              <a:rPr lang="en-GB" sz="1800" dirty="0" smtClean="0"/>
              <a:t> </a:t>
            </a:r>
            <a:r>
              <a:rPr lang="en-GB" sz="1800" dirty="0"/>
              <a:t>(Richard Clegg)</a:t>
            </a:r>
          </a:p>
          <a:p>
            <a:pPr>
              <a:spcBef>
                <a:spcPts val="0"/>
              </a:spcBef>
            </a:pPr>
            <a:r>
              <a:rPr lang="en-GB" sz="1800" dirty="0"/>
              <a:t>14:30 </a:t>
            </a:r>
            <a:r>
              <a:rPr lang="en-GB" sz="1800" dirty="0" smtClean="0"/>
              <a:t>	</a:t>
            </a:r>
            <a:r>
              <a:rPr lang="en-GB" sz="1800" dirty="0" err="1" smtClean="0"/>
              <a:t>Ongoing</a:t>
            </a:r>
            <a:r>
              <a:rPr lang="en-GB" sz="1800" dirty="0" smtClean="0"/>
              <a:t>: </a:t>
            </a:r>
            <a:r>
              <a:rPr lang="en-GB" sz="1800" dirty="0" smtClean="0">
                <a:solidFill>
                  <a:srgbClr val="FF8000"/>
                </a:solidFill>
              </a:rPr>
              <a:t>“</a:t>
            </a:r>
            <a:r>
              <a:rPr lang="en-GB" sz="1800" dirty="0" err="1" smtClean="0">
                <a:solidFill>
                  <a:srgbClr val="FF8000"/>
                </a:solidFill>
              </a:rPr>
              <a:t>NaaS</a:t>
            </a:r>
            <a:r>
              <a:rPr lang="en-GB" sz="1800" dirty="0" smtClean="0">
                <a:solidFill>
                  <a:srgbClr val="FF8000"/>
                </a:solidFill>
              </a:rPr>
              <a:t> Box: Endpoint teleportation” </a:t>
            </a:r>
            <a:r>
              <a:rPr lang="en-GB" sz="1800" dirty="0" smtClean="0"/>
              <a:t>(</a:t>
            </a:r>
            <a:r>
              <a:rPr lang="en-GB" sz="1800" dirty="0" err="1" smtClean="0"/>
              <a:t>Nik</a:t>
            </a:r>
            <a:r>
              <a:rPr lang="en-GB" sz="1800" dirty="0" smtClean="0"/>
              <a:t> Sultana)</a:t>
            </a:r>
            <a:endParaRPr lang="en-GB" sz="1800" dirty="0"/>
          </a:p>
          <a:p>
            <a:pPr>
              <a:spcBef>
                <a:spcPts val="0"/>
              </a:spcBef>
            </a:pPr>
            <a:r>
              <a:rPr lang="en-GB" sz="1800" dirty="0"/>
              <a:t>15:00 </a:t>
            </a:r>
            <a:r>
              <a:rPr lang="en-GB" sz="1800" dirty="0" smtClean="0"/>
              <a:t>	</a:t>
            </a:r>
            <a:r>
              <a:rPr lang="en-GB" sz="1800" dirty="0" err="1" smtClean="0"/>
              <a:t>Ongoing</a:t>
            </a:r>
            <a:r>
              <a:rPr lang="en-GB" sz="1800" dirty="0" smtClean="0"/>
              <a:t>: </a:t>
            </a:r>
            <a:r>
              <a:rPr lang="en-GB" sz="1800" dirty="0" smtClean="0">
                <a:solidFill>
                  <a:srgbClr val="FF8000"/>
                </a:solidFill>
              </a:rPr>
              <a:t>“Mirage </a:t>
            </a:r>
            <a:r>
              <a:rPr lang="en-GB" sz="1800" dirty="0">
                <a:solidFill>
                  <a:srgbClr val="FF8000"/>
                </a:solidFill>
              </a:rPr>
              <a:t>SDN switching and </a:t>
            </a:r>
            <a:r>
              <a:rPr lang="en-GB" sz="1800" dirty="0" smtClean="0">
                <a:solidFill>
                  <a:srgbClr val="FF8000"/>
                </a:solidFill>
              </a:rPr>
              <a:t>control” </a:t>
            </a:r>
            <a:r>
              <a:rPr lang="en-GB" sz="1800" dirty="0" smtClean="0"/>
              <a:t>(Richard </a:t>
            </a:r>
            <a:r>
              <a:rPr lang="en-GB" sz="1800" dirty="0" err="1" smtClean="0"/>
              <a:t>Mortier</a:t>
            </a:r>
            <a:r>
              <a:rPr lang="en-GB" sz="1800" dirty="0" smtClean="0"/>
              <a:t>)</a:t>
            </a:r>
            <a:endParaRPr lang="en-GB" sz="1800" dirty="0"/>
          </a:p>
          <a:p>
            <a:pPr>
              <a:spcBef>
                <a:spcPts val="1200"/>
              </a:spcBef>
            </a:pPr>
            <a:r>
              <a:rPr lang="en-GB" sz="1800" dirty="0">
                <a:solidFill>
                  <a:srgbClr val="000000"/>
                </a:solidFill>
              </a:rPr>
              <a:t>15:30 </a:t>
            </a:r>
            <a:r>
              <a:rPr lang="en-GB" sz="1800" dirty="0" smtClean="0">
                <a:solidFill>
                  <a:srgbClr val="000000"/>
                </a:solidFill>
              </a:rPr>
              <a:t>	Coffee </a:t>
            </a:r>
            <a:r>
              <a:rPr lang="en-GB" sz="1800" dirty="0">
                <a:solidFill>
                  <a:srgbClr val="000000"/>
                </a:solidFill>
              </a:rPr>
              <a:t>break</a:t>
            </a:r>
          </a:p>
          <a:p>
            <a:pPr>
              <a:spcBef>
                <a:spcPts val="1200"/>
              </a:spcBef>
            </a:pPr>
            <a:r>
              <a:rPr lang="en-GB" sz="1800" dirty="0"/>
              <a:t>15:45 </a:t>
            </a:r>
            <a:r>
              <a:rPr lang="en-GB" sz="1800" dirty="0" smtClean="0"/>
              <a:t>	Progress summary</a:t>
            </a:r>
            <a:r>
              <a:rPr lang="en-GB" sz="1800" dirty="0"/>
              <a:t>/</a:t>
            </a:r>
            <a:r>
              <a:rPr lang="en-GB" sz="1800" dirty="0" smtClean="0"/>
              <a:t>next steps (Alex Wolf)</a:t>
            </a:r>
            <a:endParaRPr lang="en-GB" sz="1800" dirty="0"/>
          </a:p>
          <a:p>
            <a:pPr>
              <a:spcBef>
                <a:spcPts val="1200"/>
              </a:spcBef>
            </a:pPr>
            <a:r>
              <a:rPr lang="en-GB" sz="1800" dirty="0">
                <a:solidFill>
                  <a:srgbClr val="000000"/>
                </a:solidFill>
              </a:rPr>
              <a:t>16:30 </a:t>
            </a:r>
            <a:r>
              <a:rPr lang="en-GB" sz="1800" dirty="0" smtClean="0">
                <a:solidFill>
                  <a:srgbClr val="000000"/>
                </a:solidFill>
              </a:rPr>
              <a:t>	End </a:t>
            </a:r>
            <a:r>
              <a:rPr lang="en-GB" sz="1800" dirty="0">
                <a:solidFill>
                  <a:srgbClr val="000000"/>
                </a:solidFill>
              </a:rPr>
              <a:t>of meeting</a:t>
            </a:r>
          </a:p>
        </p:txBody>
      </p:sp>
    </p:spTree>
    <p:extLst>
      <p:ext uri="{BB962C8B-B14F-4D97-AF65-F5344CB8AC3E}">
        <p14:creationId xmlns:p14="http://schemas.microsoft.com/office/powerpoint/2010/main" val="37647078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Problem Statement</a:t>
            </a:r>
            <a:endParaRPr lang="en-GB" dirty="0"/>
          </a:p>
        </p:txBody>
      </p:sp>
      <p:grpSp>
        <p:nvGrpSpPr>
          <p:cNvPr id="192" name="Group 191"/>
          <p:cNvGrpSpPr/>
          <p:nvPr/>
        </p:nvGrpSpPr>
        <p:grpSpPr>
          <a:xfrm>
            <a:off x="2114578" y="1141666"/>
            <a:ext cx="4931523" cy="1727676"/>
            <a:chOff x="1302063" y="1350700"/>
            <a:chExt cx="6770424" cy="3266998"/>
          </a:xfrm>
        </p:grpSpPr>
        <p:pic>
          <p:nvPicPr>
            <p:cNvPr id="193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037" y="3500577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448" y="35536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788" y="35536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4642" y="3549157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7" name="Group 196"/>
            <p:cNvGrpSpPr/>
            <p:nvPr/>
          </p:nvGrpSpPr>
          <p:grpSpPr>
            <a:xfrm>
              <a:off x="4829054" y="3511255"/>
              <a:ext cx="2892625" cy="318145"/>
              <a:chOff x="4815454" y="3717903"/>
              <a:chExt cx="2892625" cy="318145"/>
            </a:xfrm>
          </p:grpSpPr>
          <p:pic>
            <p:nvPicPr>
              <p:cNvPr id="260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5454" y="37179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1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7795" y="37179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2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84276" y="3766481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3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16617" y="3766481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8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4565" y="2440088"/>
              <a:ext cx="716679" cy="493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5453" y="2440088"/>
              <a:ext cx="716679" cy="493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838" y="2440088"/>
              <a:ext cx="716679" cy="493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8726" y="2440088"/>
              <a:ext cx="716679" cy="493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2" name="Straight Connector 201"/>
            <p:cNvCxnSpPr>
              <a:stCxn id="193" idx="0"/>
              <a:endCxn id="198" idx="2"/>
            </p:cNvCxnSpPr>
            <p:nvPr/>
          </p:nvCxnSpPr>
          <p:spPr>
            <a:xfrm flipV="1">
              <a:off x="1742767" y="2933605"/>
              <a:ext cx="830138" cy="566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>
              <a:stCxn id="193" idx="0"/>
              <a:endCxn id="199" idx="2"/>
            </p:cNvCxnSpPr>
            <p:nvPr/>
          </p:nvCxnSpPr>
          <p:spPr>
            <a:xfrm flipV="1">
              <a:off x="1742767" y="2933605"/>
              <a:ext cx="1671025" cy="566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194" idx="0"/>
              <a:endCxn id="198" idx="2"/>
            </p:cNvCxnSpPr>
            <p:nvPr/>
          </p:nvCxnSpPr>
          <p:spPr>
            <a:xfrm flipH="1" flipV="1">
              <a:off x="2572905" y="2933605"/>
              <a:ext cx="4273" cy="61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194" idx="0"/>
              <a:endCxn id="199" idx="2"/>
            </p:cNvCxnSpPr>
            <p:nvPr/>
          </p:nvCxnSpPr>
          <p:spPr>
            <a:xfrm flipV="1">
              <a:off x="2577179" y="2933605"/>
              <a:ext cx="836615" cy="61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195" idx="0"/>
              <a:endCxn id="198" idx="2"/>
            </p:cNvCxnSpPr>
            <p:nvPr/>
          </p:nvCxnSpPr>
          <p:spPr>
            <a:xfrm flipH="1" flipV="1">
              <a:off x="2572905" y="2933605"/>
              <a:ext cx="836615" cy="61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196" idx="0"/>
              <a:endCxn id="198" idx="2"/>
            </p:cNvCxnSpPr>
            <p:nvPr/>
          </p:nvCxnSpPr>
          <p:spPr>
            <a:xfrm flipH="1" flipV="1">
              <a:off x="2572905" y="2933605"/>
              <a:ext cx="1617469" cy="615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95" idx="0"/>
              <a:endCxn id="199" idx="2"/>
            </p:cNvCxnSpPr>
            <p:nvPr/>
          </p:nvCxnSpPr>
          <p:spPr>
            <a:xfrm flipV="1">
              <a:off x="3409519" y="2933605"/>
              <a:ext cx="4273" cy="61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196" idx="0"/>
              <a:endCxn id="199" idx="2"/>
            </p:cNvCxnSpPr>
            <p:nvPr/>
          </p:nvCxnSpPr>
          <p:spPr>
            <a:xfrm flipH="1" flipV="1">
              <a:off x="3413793" y="2933605"/>
              <a:ext cx="776581" cy="615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60" idx="0"/>
              <a:endCxn id="200" idx="2"/>
            </p:cNvCxnSpPr>
            <p:nvPr/>
          </p:nvCxnSpPr>
          <p:spPr>
            <a:xfrm flipV="1">
              <a:off x="5024785" y="2933605"/>
              <a:ext cx="941393" cy="57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61" idx="0"/>
              <a:endCxn id="200" idx="2"/>
            </p:cNvCxnSpPr>
            <p:nvPr/>
          </p:nvCxnSpPr>
          <p:spPr>
            <a:xfrm flipV="1">
              <a:off x="5857126" y="2933605"/>
              <a:ext cx="109052" cy="57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62" idx="0"/>
              <a:endCxn id="200" idx="2"/>
            </p:cNvCxnSpPr>
            <p:nvPr/>
          </p:nvCxnSpPr>
          <p:spPr>
            <a:xfrm flipH="1" flipV="1">
              <a:off x="5966178" y="2933605"/>
              <a:ext cx="727429" cy="626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63" idx="0"/>
              <a:endCxn id="200" idx="2"/>
            </p:cNvCxnSpPr>
            <p:nvPr/>
          </p:nvCxnSpPr>
          <p:spPr>
            <a:xfrm flipH="1" flipV="1">
              <a:off x="5966178" y="2933605"/>
              <a:ext cx="1559770" cy="626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263" idx="0"/>
              <a:endCxn id="201" idx="2"/>
            </p:cNvCxnSpPr>
            <p:nvPr/>
          </p:nvCxnSpPr>
          <p:spPr>
            <a:xfrm flipH="1" flipV="1">
              <a:off x="6807066" y="2933605"/>
              <a:ext cx="718882" cy="626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262" idx="0"/>
              <a:endCxn id="201" idx="2"/>
            </p:cNvCxnSpPr>
            <p:nvPr/>
          </p:nvCxnSpPr>
          <p:spPr>
            <a:xfrm flipV="1">
              <a:off x="6693607" y="2933605"/>
              <a:ext cx="113459" cy="626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261" idx="0"/>
              <a:endCxn id="201" idx="2"/>
            </p:cNvCxnSpPr>
            <p:nvPr/>
          </p:nvCxnSpPr>
          <p:spPr>
            <a:xfrm flipV="1">
              <a:off x="5857126" y="2933605"/>
              <a:ext cx="949940" cy="57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stCxn id="260" idx="0"/>
              <a:endCxn id="201" idx="2"/>
            </p:cNvCxnSpPr>
            <p:nvPr/>
          </p:nvCxnSpPr>
          <p:spPr>
            <a:xfrm flipV="1">
              <a:off x="5024785" y="2933605"/>
              <a:ext cx="1782281" cy="57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198" idx="0"/>
            </p:cNvCxnSpPr>
            <p:nvPr/>
          </p:nvCxnSpPr>
          <p:spPr>
            <a:xfrm flipV="1">
              <a:off x="2572905" y="2068916"/>
              <a:ext cx="1412969" cy="37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199" idx="0"/>
            </p:cNvCxnSpPr>
            <p:nvPr/>
          </p:nvCxnSpPr>
          <p:spPr>
            <a:xfrm flipV="1">
              <a:off x="3413793" y="2068916"/>
              <a:ext cx="572080" cy="37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198" idx="0"/>
            </p:cNvCxnSpPr>
            <p:nvPr/>
          </p:nvCxnSpPr>
          <p:spPr>
            <a:xfrm flipV="1">
              <a:off x="2572905" y="1962867"/>
              <a:ext cx="2932447" cy="47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199" idx="0"/>
            </p:cNvCxnSpPr>
            <p:nvPr/>
          </p:nvCxnSpPr>
          <p:spPr>
            <a:xfrm flipV="1">
              <a:off x="3413793" y="1962867"/>
              <a:ext cx="2091558" cy="47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>
              <a:stCxn id="200" idx="0"/>
            </p:cNvCxnSpPr>
            <p:nvPr/>
          </p:nvCxnSpPr>
          <p:spPr>
            <a:xfrm flipH="1" flipV="1">
              <a:off x="3985873" y="2068916"/>
              <a:ext cx="1980304" cy="37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201" idx="0"/>
            </p:cNvCxnSpPr>
            <p:nvPr/>
          </p:nvCxnSpPr>
          <p:spPr>
            <a:xfrm flipH="1" flipV="1">
              <a:off x="3985873" y="2068916"/>
              <a:ext cx="2821192" cy="37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201" idx="0"/>
            </p:cNvCxnSpPr>
            <p:nvPr/>
          </p:nvCxnSpPr>
          <p:spPr>
            <a:xfrm flipH="1" flipV="1">
              <a:off x="5505352" y="1962867"/>
              <a:ext cx="1301714" cy="47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200" idx="0"/>
            </p:cNvCxnSpPr>
            <p:nvPr/>
          </p:nvCxnSpPr>
          <p:spPr>
            <a:xfrm flipH="1" flipV="1">
              <a:off x="5505352" y="1962867"/>
              <a:ext cx="460826" cy="47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6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7642" y="1350700"/>
              <a:ext cx="953840" cy="837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7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025" y="1350702"/>
              <a:ext cx="953840" cy="837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8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302063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29" name="Straight Connector 228"/>
            <p:cNvCxnSpPr>
              <a:stCxn id="228" idx="0"/>
            </p:cNvCxnSpPr>
            <p:nvPr/>
          </p:nvCxnSpPr>
          <p:spPr>
            <a:xfrm flipV="1">
              <a:off x="1557547" y="3759816"/>
              <a:ext cx="173445" cy="27774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0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582872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1" name="Straight Connector 230"/>
            <p:cNvCxnSpPr>
              <a:stCxn id="230" idx="0"/>
            </p:cNvCxnSpPr>
            <p:nvPr/>
          </p:nvCxnSpPr>
          <p:spPr>
            <a:xfrm flipH="1" flipV="1">
              <a:off x="1730992" y="3759816"/>
              <a:ext cx="139362" cy="27774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2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310673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3" name="Straight Connector 232"/>
            <p:cNvCxnSpPr>
              <a:stCxn id="232" idx="0"/>
            </p:cNvCxnSpPr>
            <p:nvPr/>
          </p:nvCxnSpPr>
          <p:spPr>
            <a:xfrm flipV="1">
              <a:off x="6566157" y="3861420"/>
              <a:ext cx="173445" cy="176142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4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591482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5" name="Straight Connector 234"/>
            <p:cNvCxnSpPr>
              <a:stCxn id="234" idx="0"/>
            </p:cNvCxnSpPr>
            <p:nvPr/>
          </p:nvCxnSpPr>
          <p:spPr>
            <a:xfrm flipH="1" flipV="1">
              <a:off x="6739602" y="3861420"/>
              <a:ext cx="139362" cy="176142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6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5420710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7" name="Straight Connector 236"/>
            <p:cNvCxnSpPr>
              <a:stCxn id="236" idx="0"/>
            </p:cNvCxnSpPr>
            <p:nvPr/>
          </p:nvCxnSpPr>
          <p:spPr>
            <a:xfrm flipV="1">
              <a:off x="5676194" y="3850976"/>
              <a:ext cx="173445" cy="1865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8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5701519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9" name="Straight Connector 238"/>
            <p:cNvCxnSpPr>
              <a:stCxn id="238" idx="0"/>
            </p:cNvCxnSpPr>
            <p:nvPr/>
          </p:nvCxnSpPr>
          <p:spPr>
            <a:xfrm flipH="1" flipV="1">
              <a:off x="5849639" y="3850976"/>
              <a:ext cx="139362" cy="1865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0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630469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1" name="Straight Connector 240"/>
            <p:cNvCxnSpPr>
              <a:stCxn id="240" idx="0"/>
            </p:cNvCxnSpPr>
            <p:nvPr/>
          </p:nvCxnSpPr>
          <p:spPr>
            <a:xfrm flipV="1">
              <a:off x="4885953" y="3837693"/>
              <a:ext cx="173445" cy="199869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2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911278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3" name="Straight Connector 242"/>
            <p:cNvCxnSpPr>
              <a:stCxn id="242" idx="0"/>
            </p:cNvCxnSpPr>
            <p:nvPr/>
          </p:nvCxnSpPr>
          <p:spPr>
            <a:xfrm flipH="1" flipV="1">
              <a:off x="5059398" y="3837693"/>
              <a:ext cx="139362" cy="199869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4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774696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5" name="Straight Connector 244"/>
            <p:cNvCxnSpPr>
              <a:stCxn id="244" idx="0"/>
            </p:cNvCxnSpPr>
            <p:nvPr/>
          </p:nvCxnSpPr>
          <p:spPr>
            <a:xfrm flipV="1">
              <a:off x="4030180" y="3815321"/>
              <a:ext cx="173445" cy="22224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6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055505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7" name="Straight Connector 246"/>
            <p:cNvCxnSpPr/>
            <p:nvPr/>
          </p:nvCxnSpPr>
          <p:spPr>
            <a:xfrm flipH="1" flipV="1">
              <a:off x="4195608" y="3789137"/>
              <a:ext cx="139362" cy="22224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8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984165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9" name="Straight Connector 248"/>
            <p:cNvCxnSpPr>
              <a:stCxn id="248" idx="0"/>
            </p:cNvCxnSpPr>
            <p:nvPr/>
          </p:nvCxnSpPr>
          <p:spPr>
            <a:xfrm flipV="1">
              <a:off x="3239649" y="3831061"/>
              <a:ext cx="173445" cy="20650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0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264974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1" name="Straight Connector 250"/>
            <p:cNvCxnSpPr>
              <a:stCxn id="250" idx="0"/>
            </p:cNvCxnSpPr>
            <p:nvPr/>
          </p:nvCxnSpPr>
          <p:spPr>
            <a:xfrm flipH="1" flipV="1">
              <a:off x="3413094" y="3831061"/>
              <a:ext cx="139362" cy="20650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2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133578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3" name="Straight Connector 252"/>
            <p:cNvCxnSpPr>
              <a:stCxn id="252" idx="0"/>
            </p:cNvCxnSpPr>
            <p:nvPr/>
          </p:nvCxnSpPr>
          <p:spPr>
            <a:xfrm flipV="1">
              <a:off x="2389062" y="3789137"/>
              <a:ext cx="173445" cy="248425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4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414387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5" name="Straight Connector 254"/>
            <p:cNvCxnSpPr>
              <a:stCxn id="254" idx="0"/>
            </p:cNvCxnSpPr>
            <p:nvPr/>
          </p:nvCxnSpPr>
          <p:spPr>
            <a:xfrm flipH="1" flipV="1">
              <a:off x="2562507" y="3789137"/>
              <a:ext cx="139362" cy="248425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6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7123967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7" name="Straight Connector 256"/>
            <p:cNvCxnSpPr>
              <a:stCxn id="256" idx="0"/>
            </p:cNvCxnSpPr>
            <p:nvPr/>
          </p:nvCxnSpPr>
          <p:spPr>
            <a:xfrm flipV="1">
              <a:off x="7379451" y="3850976"/>
              <a:ext cx="173445" cy="1865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8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7497523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9" name="Straight Connector 258"/>
            <p:cNvCxnSpPr/>
            <p:nvPr/>
          </p:nvCxnSpPr>
          <p:spPr>
            <a:xfrm flipH="1" flipV="1">
              <a:off x="7552896" y="3850976"/>
              <a:ext cx="139362" cy="1865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1097506" y="3174712"/>
            <a:ext cx="2656240" cy="1296144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Network often limits</a:t>
            </a:r>
            <a:endParaRPr lang="en-GB" sz="2000" dirty="0">
              <a:solidFill>
                <a:schemeClr val="tx1"/>
              </a:solidFill>
            </a:endParaRP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p</a:t>
            </a:r>
            <a:r>
              <a:rPr lang="en-GB" sz="2000" dirty="0" smtClean="0">
                <a:solidFill>
                  <a:schemeClr val="tx1"/>
                </a:solidFill>
              </a:rPr>
              <a:t>erformance of data centre applications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5188475" y="3205092"/>
            <a:ext cx="2656240" cy="1296144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0000"/>
                </a:solidFill>
              </a:rPr>
              <a:t>Modern applications have complex network requirements</a:t>
            </a:r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006" y="4614872"/>
            <a:ext cx="2145114" cy="1412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130" y="5555094"/>
            <a:ext cx="856220" cy="8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Bent Arrow 9"/>
          <p:cNvSpPr/>
          <p:nvPr/>
        </p:nvSpPr>
        <p:spPr>
          <a:xfrm flipV="1">
            <a:off x="2797599" y="4542863"/>
            <a:ext cx="470152" cy="576064"/>
          </a:xfrm>
          <a:prstGeom prst="bentArrow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5" name="Bent Arrow 264"/>
          <p:cNvSpPr/>
          <p:nvPr/>
        </p:nvSpPr>
        <p:spPr>
          <a:xfrm flipH="1" flipV="1">
            <a:off x="5534920" y="4573243"/>
            <a:ext cx="413981" cy="576064"/>
          </a:xfrm>
          <a:prstGeom prst="bentArrow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6997" y="6295171"/>
            <a:ext cx="2724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Cloud data centres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9626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Bridging the Application/Network Gap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9822"/>
            <a:ext cx="4040188" cy="639762"/>
          </a:xfrm>
        </p:spPr>
        <p:txBody>
          <a:bodyPr/>
          <a:lstStyle/>
          <a:p>
            <a:pPr algn="ctr"/>
            <a:r>
              <a:rPr lang="en-GB" sz="2200" b="0" dirty="0" smtClean="0">
                <a:solidFill>
                  <a:srgbClr val="FF8000"/>
                </a:solidFill>
              </a:rPr>
              <a:t>Application perspective</a:t>
            </a:r>
            <a:endParaRPr lang="en-GB" sz="2200" b="0" dirty="0">
              <a:solidFill>
                <a:srgbClr val="FF8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847157" y="996486"/>
            <a:ext cx="3793992" cy="639762"/>
          </a:xfrm>
        </p:spPr>
        <p:txBody>
          <a:bodyPr/>
          <a:lstStyle/>
          <a:p>
            <a:pPr algn="ctr"/>
            <a:r>
              <a:rPr lang="en-GB" sz="2200" b="0" dirty="0" smtClean="0">
                <a:solidFill>
                  <a:srgbClr val="FF8000"/>
                </a:solidFill>
              </a:rPr>
              <a:t>Network perspective</a:t>
            </a:r>
            <a:endParaRPr lang="en-GB" sz="2200" b="0" dirty="0">
              <a:solidFill>
                <a:srgbClr val="FF80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14"/>
          </p:nvPr>
        </p:nvSpPr>
        <p:spPr>
          <a:xfrm>
            <a:off x="4549138" y="2048070"/>
            <a:ext cx="4057291" cy="1798308"/>
          </a:xfrm>
        </p:spPr>
        <p:txBody>
          <a:bodyPr>
            <a:noAutofit/>
          </a:bodyPr>
          <a:lstStyle/>
          <a:p>
            <a:r>
              <a:rPr lang="en-GB" sz="2000" dirty="0" smtClean="0"/>
              <a:t>Network </a:t>
            </a:r>
            <a:r>
              <a:rPr lang="en-GB" sz="2000" dirty="0"/>
              <a:t>only sees </a:t>
            </a:r>
            <a:r>
              <a:rPr lang="en-GB" sz="2000" dirty="0" smtClean="0"/>
              <a:t>packets</a:t>
            </a:r>
          </a:p>
          <a:p>
            <a:pPr lvl="1"/>
            <a:endParaRPr lang="en-GB" sz="1200" dirty="0" smtClean="0"/>
          </a:p>
          <a:p>
            <a:r>
              <a:rPr lang="en-GB" sz="2000" dirty="0" smtClean="0"/>
              <a:t>No </a:t>
            </a:r>
            <a:r>
              <a:rPr lang="en-GB" sz="2000" dirty="0"/>
              <a:t>insights about application </a:t>
            </a:r>
            <a:r>
              <a:rPr lang="en-GB" sz="2000" dirty="0" smtClean="0"/>
              <a:t>requirements</a:t>
            </a:r>
          </a:p>
          <a:p>
            <a:endParaRPr lang="en-GB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31666"/>
            <a:ext cx="3775436" cy="200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 useBgFill="1">
        <p:nvSpPr>
          <p:cNvPr id="89" name="Rectangle 88"/>
          <p:cNvSpPr/>
          <p:nvPr/>
        </p:nvSpPr>
        <p:spPr>
          <a:xfrm>
            <a:off x="535709" y="4027055"/>
            <a:ext cx="3629891" cy="1662867"/>
          </a:xfrm>
          <a:prstGeom prst="rect">
            <a:avLst/>
          </a:prstGeom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72" y="4553527"/>
            <a:ext cx="3405263" cy="1207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3589772" y="6109119"/>
            <a:ext cx="1039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+mn-lt"/>
              </a:rPr>
              <a:t>10.0.1.4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26436" y="6109119"/>
            <a:ext cx="1023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+mn-lt"/>
              </a:rPr>
              <a:t>10.0.2.3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3"/>
          </p:nvPr>
        </p:nvSpPr>
        <p:spPr>
          <a:xfrm>
            <a:off x="105878" y="2055655"/>
            <a:ext cx="4523630" cy="1982769"/>
          </a:xfrm>
        </p:spPr>
        <p:txBody>
          <a:bodyPr>
            <a:noAutofit/>
          </a:bodyPr>
          <a:lstStyle/>
          <a:p>
            <a:r>
              <a:rPr lang="en-GB" sz="2000" dirty="0"/>
              <a:t>Applications only see IP </a:t>
            </a:r>
            <a:r>
              <a:rPr lang="en-GB" sz="2000" dirty="0" smtClean="0"/>
              <a:t>addresses</a:t>
            </a:r>
          </a:p>
          <a:p>
            <a:pPr lvl="1"/>
            <a:r>
              <a:rPr lang="en-GB" sz="1800" dirty="0" smtClean="0"/>
              <a:t>Hard to infer locality &amp; congestion</a:t>
            </a:r>
          </a:p>
          <a:p>
            <a:r>
              <a:rPr lang="en-GB" sz="2000" dirty="0" smtClean="0"/>
              <a:t>No control over packet routing</a:t>
            </a:r>
            <a:endParaRPr lang="en-GB" sz="2000" dirty="0">
              <a:solidFill>
                <a:srgbClr val="FF0000"/>
              </a:solidFill>
            </a:endParaRPr>
          </a:p>
          <a:p>
            <a:pPr lvl="1"/>
            <a:endParaRPr lang="en-GB" sz="1600" dirty="0" smtClean="0">
              <a:solidFill>
                <a:srgbClr val="FF0000"/>
              </a:solidFill>
            </a:endParaRPr>
          </a:p>
          <a:p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584" y="4156626"/>
            <a:ext cx="3778933" cy="2001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 useBgFill="1">
        <p:nvSpPr>
          <p:cNvPr id="170" name="Rectangle 169"/>
          <p:cNvSpPr/>
          <p:nvPr/>
        </p:nvSpPr>
        <p:spPr>
          <a:xfrm>
            <a:off x="4915584" y="5734370"/>
            <a:ext cx="3778933" cy="495296"/>
          </a:xfrm>
          <a:prstGeom prst="rect">
            <a:avLst/>
          </a:prstGeom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/>
          <p:cNvSpPr txBox="1"/>
          <p:nvPr/>
        </p:nvSpPr>
        <p:spPr>
          <a:xfrm>
            <a:off x="1451648" y="5289830"/>
            <a:ext cx="22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800" dirty="0" smtClean="0">
                <a:latin typeface="+mn-lt"/>
              </a:rPr>
              <a:t>?</a:t>
            </a:r>
            <a:endParaRPr lang="en-GB" sz="1800" dirty="0">
              <a:latin typeface="+mn-lt"/>
            </a:endParaRPr>
          </a:p>
        </p:txBody>
      </p:sp>
      <p:grpSp>
        <p:nvGrpSpPr>
          <p:cNvPr id="177" name="Group 41"/>
          <p:cNvGrpSpPr>
            <a:grpSpLocks noChangeAspect="1"/>
          </p:cNvGrpSpPr>
          <p:nvPr/>
        </p:nvGrpSpPr>
        <p:grpSpPr bwMode="auto">
          <a:xfrm>
            <a:off x="6323833" y="4944072"/>
            <a:ext cx="316195" cy="224544"/>
            <a:chOff x="1564" y="3322"/>
            <a:chExt cx="483" cy="343"/>
          </a:xfrm>
          <a:effectLst/>
        </p:grpSpPr>
        <p:sp>
          <p:nvSpPr>
            <p:cNvPr id="178" name="AutoShape 40"/>
            <p:cNvSpPr>
              <a:spLocks noChangeAspect="1" noChangeArrowheads="1" noTextEdit="1"/>
            </p:cNvSpPr>
            <p:nvPr/>
          </p:nvSpPr>
          <p:spPr bwMode="auto">
            <a:xfrm>
              <a:off x="1564" y="3322"/>
              <a:ext cx="483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43"/>
            <p:cNvSpPr>
              <a:spLocks/>
            </p:cNvSpPr>
            <p:nvPr/>
          </p:nvSpPr>
          <p:spPr bwMode="auto">
            <a:xfrm>
              <a:off x="1878" y="3436"/>
              <a:ext cx="119" cy="193"/>
            </a:xfrm>
            <a:custGeom>
              <a:avLst/>
              <a:gdLst/>
              <a:ahLst/>
              <a:cxnLst>
                <a:cxn ang="0">
                  <a:pos x="475" y="0"/>
                </a:cxn>
                <a:cxn ang="0">
                  <a:pos x="410" y="325"/>
                </a:cxn>
                <a:cxn ang="0">
                  <a:pos x="373" y="653"/>
                </a:cxn>
                <a:cxn ang="0">
                  <a:pos x="323" y="772"/>
                </a:cxn>
                <a:cxn ang="0">
                  <a:pos x="230" y="713"/>
                </a:cxn>
                <a:cxn ang="0">
                  <a:pos x="0" y="199"/>
                </a:cxn>
                <a:cxn ang="0">
                  <a:pos x="475" y="0"/>
                </a:cxn>
                <a:cxn ang="0">
                  <a:pos x="475" y="0"/>
                </a:cxn>
              </a:cxnLst>
              <a:rect l="0" t="0" r="r" b="b"/>
              <a:pathLst>
                <a:path w="475" h="772">
                  <a:moveTo>
                    <a:pt x="475" y="0"/>
                  </a:moveTo>
                  <a:lnTo>
                    <a:pt x="410" y="325"/>
                  </a:lnTo>
                  <a:lnTo>
                    <a:pt x="373" y="653"/>
                  </a:lnTo>
                  <a:lnTo>
                    <a:pt x="323" y="772"/>
                  </a:lnTo>
                  <a:lnTo>
                    <a:pt x="230" y="713"/>
                  </a:lnTo>
                  <a:lnTo>
                    <a:pt x="0" y="199"/>
                  </a:lnTo>
                  <a:lnTo>
                    <a:pt x="475" y="0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44"/>
            <p:cNvSpPr>
              <a:spLocks/>
            </p:cNvSpPr>
            <p:nvPr/>
          </p:nvSpPr>
          <p:spPr bwMode="auto">
            <a:xfrm>
              <a:off x="1603" y="3476"/>
              <a:ext cx="338" cy="143"/>
            </a:xfrm>
            <a:custGeom>
              <a:avLst/>
              <a:gdLst/>
              <a:ahLst/>
              <a:cxnLst>
                <a:cxn ang="0">
                  <a:pos x="539" y="0"/>
                </a:cxn>
                <a:cxn ang="0">
                  <a:pos x="17" y="273"/>
                </a:cxn>
                <a:cxn ang="0">
                  <a:pos x="0" y="371"/>
                </a:cxn>
                <a:cxn ang="0">
                  <a:pos x="797" y="545"/>
                </a:cxn>
                <a:cxn ang="0">
                  <a:pos x="1351" y="570"/>
                </a:cxn>
                <a:cxn ang="0">
                  <a:pos x="1097" y="41"/>
                </a:cxn>
                <a:cxn ang="0">
                  <a:pos x="733" y="174"/>
                </a:cxn>
                <a:cxn ang="0">
                  <a:pos x="539" y="0"/>
                </a:cxn>
                <a:cxn ang="0">
                  <a:pos x="539" y="0"/>
                </a:cxn>
              </a:cxnLst>
              <a:rect l="0" t="0" r="r" b="b"/>
              <a:pathLst>
                <a:path w="1351" h="570">
                  <a:moveTo>
                    <a:pt x="539" y="0"/>
                  </a:moveTo>
                  <a:lnTo>
                    <a:pt x="17" y="273"/>
                  </a:lnTo>
                  <a:lnTo>
                    <a:pt x="0" y="371"/>
                  </a:lnTo>
                  <a:lnTo>
                    <a:pt x="797" y="545"/>
                  </a:lnTo>
                  <a:lnTo>
                    <a:pt x="1351" y="570"/>
                  </a:lnTo>
                  <a:lnTo>
                    <a:pt x="1097" y="41"/>
                  </a:lnTo>
                  <a:lnTo>
                    <a:pt x="733" y="174"/>
                  </a:lnTo>
                  <a:lnTo>
                    <a:pt x="539" y="0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E8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45"/>
            <p:cNvSpPr>
              <a:spLocks/>
            </p:cNvSpPr>
            <p:nvPr/>
          </p:nvSpPr>
          <p:spPr bwMode="auto">
            <a:xfrm>
              <a:off x="1652" y="3355"/>
              <a:ext cx="353" cy="1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6" y="648"/>
                </a:cxn>
                <a:cxn ang="0">
                  <a:pos x="1411" y="308"/>
                </a:cxn>
                <a:cxn ang="0">
                  <a:pos x="1409" y="227"/>
                </a:cxn>
                <a:cxn ang="0">
                  <a:pos x="860" y="85"/>
                </a:cxn>
                <a:cxn ang="0">
                  <a:pos x="432" y="1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11" h="648">
                  <a:moveTo>
                    <a:pt x="0" y="0"/>
                  </a:moveTo>
                  <a:lnTo>
                    <a:pt x="536" y="648"/>
                  </a:lnTo>
                  <a:lnTo>
                    <a:pt x="1411" y="308"/>
                  </a:lnTo>
                  <a:lnTo>
                    <a:pt x="1409" y="227"/>
                  </a:lnTo>
                  <a:lnTo>
                    <a:pt x="860" y="85"/>
                  </a:lnTo>
                  <a:lnTo>
                    <a:pt x="432" y="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E0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46"/>
            <p:cNvSpPr>
              <a:spLocks/>
            </p:cNvSpPr>
            <p:nvPr/>
          </p:nvSpPr>
          <p:spPr bwMode="auto">
            <a:xfrm>
              <a:off x="1599" y="3361"/>
              <a:ext cx="138" cy="183"/>
            </a:xfrm>
            <a:custGeom>
              <a:avLst/>
              <a:gdLst/>
              <a:ahLst/>
              <a:cxnLst>
                <a:cxn ang="0">
                  <a:pos x="200" y="0"/>
                </a:cxn>
                <a:cxn ang="0">
                  <a:pos x="555" y="482"/>
                </a:cxn>
                <a:cxn ang="0">
                  <a:pos x="0" y="734"/>
                </a:cxn>
                <a:cxn ang="0">
                  <a:pos x="147" y="78"/>
                </a:cxn>
                <a:cxn ang="0">
                  <a:pos x="200" y="0"/>
                </a:cxn>
                <a:cxn ang="0">
                  <a:pos x="200" y="0"/>
                </a:cxn>
              </a:cxnLst>
              <a:rect l="0" t="0" r="r" b="b"/>
              <a:pathLst>
                <a:path w="555" h="734">
                  <a:moveTo>
                    <a:pt x="200" y="0"/>
                  </a:moveTo>
                  <a:lnTo>
                    <a:pt x="555" y="482"/>
                  </a:lnTo>
                  <a:lnTo>
                    <a:pt x="0" y="734"/>
                  </a:lnTo>
                  <a:lnTo>
                    <a:pt x="147" y="78"/>
                  </a:lnTo>
                  <a:lnTo>
                    <a:pt x="20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47"/>
            <p:cNvSpPr>
              <a:spLocks/>
            </p:cNvSpPr>
            <p:nvPr/>
          </p:nvSpPr>
          <p:spPr bwMode="auto">
            <a:xfrm>
              <a:off x="1786" y="3421"/>
              <a:ext cx="189" cy="76"/>
            </a:xfrm>
            <a:custGeom>
              <a:avLst/>
              <a:gdLst/>
              <a:ahLst/>
              <a:cxnLst>
                <a:cxn ang="0">
                  <a:pos x="742" y="9"/>
                </a:cxn>
                <a:cxn ang="0">
                  <a:pos x="743" y="34"/>
                </a:cxn>
                <a:cxn ang="0">
                  <a:pos x="712" y="50"/>
                </a:cxn>
                <a:cxn ang="0">
                  <a:pos x="681" y="61"/>
                </a:cxn>
                <a:cxn ang="0">
                  <a:pos x="650" y="72"/>
                </a:cxn>
                <a:cxn ang="0">
                  <a:pos x="617" y="81"/>
                </a:cxn>
                <a:cxn ang="0">
                  <a:pos x="586" y="90"/>
                </a:cxn>
                <a:cxn ang="0">
                  <a:pos x="552" y="96"/>
                </a:cxn>
                <a:cxn ang="0">
                  <a:pos x="520" y="105"/>
                </a:cxn>
                <a:cxn ang="0">
                  <a:pos x="488" y="115"/>
                </a:cxn>
                <a:cxn ang="0">
                  <a:pos x="456" y="127"/>
                </a:cxn>
                <a:cxn ang="0">
                  <a:pos x="425" y="141"/>
                </a:cxn>
                <a:cxn ang="0">
                  <a:pos x="399" y="152"/>
                </a:cxn>
                <a:cxn ang="0">
                  <a:pos x="372" y="160"/>
                </a:cxn>
                <a:cxn ang="0">
                  <a:pos x="348" y="170"/>
                </a:cxn>
                <a:cxn ang="0">
                  <a:pos x="323" y="179"/>
                </a:cxn>
                <a:cxn ang="0">
                  <a:pos x="298" y="189"/>
                </a:cxn>
                <a:cxn ang="0">
                  <a:pos x="273" y="198"/>
                </a:cxn>
                <a:cxn ang="0">
                  <a:pos x="249" y="209"/>
                </a:cxn>
                <a:cxn ang="0">
                  <a:pos x="224" y="218"/>
                </a:cxn>
                <a:cxn ang="0">
                  <a:pos x="198" y="227"/>
                </a:cxn>
                <a:cxn ang="0">
                  <a:pos x="173" y="238"/>
                </a:cxn>
                <a:cxn ang="0">
                  <a:pos x="150" y="248"/>
                </a:cxn>
                <a:cxn ang="0">
                  <a:pos x="121" y="255"/>
                </a:cxn>
                <a:cxn ang="0">
                  <a:pos x="96" y="268"/>
                </a:cxn>
                <a:cxn ang="0">
                  <a:pos x="70" y="281"/>
                </a:cxn>
                <a:cxn ang="0">
                  <a:pos x="46" y="294"/>
                </a:cxn>
                <a:cxn ang="0">
                  <a:pos x="18" y="302"/>
                </a:cxn>
                <a:cxn ang="0">
                  <a:pos x="1" y="289"/>
                </a:cxn>
                <a:cxn ang="0">
                  <a:pos x="5" y="273"/>
                </a:cxn>
                <a:cxn ang="0">
                  <a:pos x="22" y="263"/>
                </a:cxn>
                <a:cxn ang="0">
                  <a:pos x="43" y="251"/>
                </a:cxn>
                <a:cxn ang="0">
                  <a:pos x="63" y="243"/>
                </a:cxn>
                <a:cxn ang="0">
                  <a:pos x="83" y="235"/>
                </a:cxn>
                <a:cxn ang="0">
                  <a:pos x="111" y="226"/>
                </a:cxn>
                <a:cxn ang="0">
                  <a:pos x="138" y="216"/>
                </a:cxn>
                <a:cxn ang="0">
                  <a:pos x="167" y="205"/>
                </a:cxn>
                <a:cxn ang="0">
                  <a:pos x="195" y="193"/>
                </a:cxn>
                <a:cxn ang="0">
                  <a:pos x="224" y="182"/>
                </a:cxn>
                <a:cxn ang="0">
                  <a:pos x="250" y="168"/>
                </a:cxn>
                <a:cxn ang="0">
                  <a:pos x="278" y="157"/>
                </a:cxn>
                <a:cxn ang="0">
                  <a:pos x="307" y="145"/>
                </a:cxn>
                <a:cxn ang="0">
                  <a:pos x="335" y="135"/>
                </a:cxn>
                <a:cxn ang="0">
                  <a:pos x="364" y="127"/>
                </a:cxn>
                <a:cxn ang="0">
                  <a:pos x="395" y="113"/>
                </a:cxn>
                <a:cxn ang="0">
                  <a:pos x="426" y="98"/>
                </a:cxn>
                <a:cxn ang="0">
                  <a:pos x="461" y="87"/>
                </a:cxn>
                <a:cxn ang="0">
                  <a:pos x="494" y="76"/>
                </a:cxn>
                <a:cxn ang="0">
                  <a:pos x="528" y="67"/>
                </a:cxn>
                <a:cxn ang="0">
                  <a:pos x="562" y="59"/>
                </a:cxn>
                <a:cxn ang="0">
                  <a:pos x="597" y="50"/>
                </a:cxn>
                <a:cxn ang="0">
                  <a:pos x="630" y="39"/>
                </a:cxn>
                <a:cxn ang="0">
                  <a:pos x="665" y="28"/>
                </a:cxn>
                <a:cxn ang="0">
                  <a:pos x="697" y="14"/>
                </a:cxn>
                <a:cxn ang="0">
                  <a:pos x="732" y="0"/>
                </a:cxn>
              </a:cxnLst>
              <a:rect l="0" t="0" r="r" b="b"/>
              <a:pathLst>
                <a:path w="754" h="304">
                  <a:moveTo>
                    <a:pt x="732" y="0"/>
                  </a:moveTo>
                  <a:lnTo>
                    <a:pt x="735" y="3"/>
                  </a:lnTo>
                  <a:lnTo>
                    <a:pt x="742" y="9"/>
                  </a:lnTo>
                  <a:lnTo>
                    <a:pt x="749" y="19"/>
                  </a:lnTo>
                  <a:lnTo>
                    <a:pt x="754" y="29"/>
                  </a:lnTo>
                  <a:lnTo>
                    <a:pt x="743" y="34"/>
                  </a:lnTo>
                  <a:lnTo>
                    <a:pt x="733" y="39"/>
                  </a:lnTo>
                  <a:lnTo>
                    <a:pt x="723" y="44"/>
                  </a:lnTo>
                  <a:lnTo>
                    <a:pt x="712" y="50"/>
                  </a:lnTo>
                  <a:lnTo>
                    <a:pt x="702" y="53"/>
                  </a:lnTo>
                  <a:lnTo>
                    <a:pt x="692" y="58"/>
                  </a:lnTo>
                  <a:lnTo>
                    <a:pt x="681" y="61"/>
                  </a:lnTo>
                  <a:lnTo>
                    <a:pt x="672" y="66"/>
                  </a:lnTo>
                  <a:lnTo>
                    <a:pt x="660" y="68"/>
                  </a:lnTo>
                  <a:lnTo>
                    <a:pt x="650" y="72"/>
                  </a:lnTo>
                  <a:lnTo>
                    <a:pt x="639" y="75"/>
                  </a:lnTo>
                  <a:lnTo>
                    <a:pt x="628" y="79"/>
                  </a:lnTo>
                  <a:lnTo>
                    <a:pt x="617" y="81"/>
                  </a:lnTo>
                  <a:lnTo>
                    <a:pt x="606" y="84"/>
                  </a:lnTo>
                  <a:lnTo>
                    <a:pt x="596" y="87"/>
                  </a:lnTo>
                  <a:lnTo>
                    <a:pt x="586" y="90"/>
                  </a:lnTo>
                  <a:lnTo>
                    <a:pt x="574" y="91"/>
                  </a:lnTo>
                  <a:lnTo>
                    <a:pt x="562" y="95"/>
                  </a:lnTo>
                  <a:lnTo>
                    <a:pt x="552" y="96"/>
                  </a:lnTo>
                  <a:lnTo>
                    <a:pt x="542" y="99"/>
                  </a:lnTo>
                  <a:lnTo>
                    <a:pt x="530" y="102"/>
                  </a:lnTo>
                  <a:lnTo>
                    <a:pt x="520" y="105"/>
                  </a:lnTo>
                  <a:lnTo>
                    <a:pt x="509" y="109"/>
                  </a:lnTo>
                  <a:lnTo>
                    <a:pt x="499" y="112"/>
                  </a:lnTo>
                  <a:lnTo>
                    <a:pt x="488" y="115"/>
                  </a:lnTo>
                  <a:lnTo>
                    <a:pt x="477" y="119"/>
                  </a:lnTo>
                  <a:lnTo>
                    <a:pt x="467" y="122"/>
                  </a:lnTo>
                  <a:lnTo>
                    <a:pt x="456" y="127"/>
                  </a:lnTo>
                  <a:lnTo>
                    <a:pt x="446" y="130"/>
                  </a:lnTo>
                  <a:lnTo>
                    <a:pt x="436" y="136"/>
                  </a:lnTo>
                  <a:lnTo>
                    <a:pt x="425" y="141"/>
                  </a:lnTo>
                  <a:lnTo>
                    <a:pt x="416" y="148"/>
                  </a:lnTo>
                  <a:lnTo>
                    <a:pt x="407" y="150"/>
                  </a:lnTo>
                  <a:lnTo>
                    <a:pt x="399" y="152"/>
                  </a:lnTo>
                  <a:lnTo>
                    <a:pt x="390" y="155"/>
                  </a:lnTo>
                  <a:lnTo>
                    <a:pt x="381" y="158"/>
                  </a:lnTo>
                  <a:lnTo>
                    <a:pt x="372" y="160"/>
                  </a:lnTo>
                  <a:lnTo>
                    <a:pt x="364" y="163"/>
                  </a:lnTo>
                  <a:lnTo>
                    <a:pt x="356" y="166"/>
                  </a:lnTo>
                  <a:lnTo>
                    <a:pt x="348" y="170"/>
                  </a:lnTo>
                  <a:lnTo>
                    <a:pt x="339" y="172"/>
                  </a:lnTo>
                  <a:lnTo>
                    <a:pt x="331" y="175"/>
                  </a:lnTo>
                  <a:lnTo>
                    <a:pt x="323" y="179"/>
                  </a:lnTo>
                  <a:lnTo>
                    <a:pt x="315" y="182"/>
                  </a:lnTo>
                  <a:lnTo>
                    <a:pt x="305" y="186"/>
                  </a:lnTo>
                  <a:lnTo>
                    <a:pt x="298" y="189"/>
                  </a:lnTo>
                  <a:lnTo>
                    <a:pt x="289" y="193"/>
                  </a:lnTo>
                  <a:lnTo>
                    <a:pt x="282" y="196"/>
                  </a:lnTo>
                  <a:lnTo>
                    <a:pt x="273" y="198"/>
                  </a:lnTo>
                  <a:lnTo>
                    <a:pt x="265" y="202"/>
                  </a:lnTo>
                  <a:lnTo>
                    <a:pt x="257" y="205"/>
                  </a:lnTo>
                  <a:lnTo>
                    <a:pt x="249" y="209"/>
                  </a:lnTo>
                  <a:lnTo>
                    <a:pt x="240" y="211"/>
                  </a:lnTo>
                  <a:lnTo>
                    <a:pt x="232" y="215"/>
                  </a:lnTo>
                  <a:lnTo>
                    <a:pt x="224" y="218"/>
                  </a:lnTo>
                  <a:lnTo>
                    <a:pt x="215" y="221"/>
                  </a:lnTo>
                  <a:lnTo>
                    <a:pt x="206" y="224"/>
                  </a:lnTo>
                  <a:lnTo>
                    <a:pt x="198" y="227"/>
                  </a:lnTo>
                  <a:lnTo>
                    <a:pt x="190" y="231"/>
                  </a:lnTo>
                  <a:lnTo>
                    <a:pt x="182" y="234"/>
                  </a:lnTo>
                  <a:lnTo>
                    <a:pt x="173" y="238"/>
                  </a:lnTo>
                  <a:lnTo>
                    <a:pt x="166" y="241"/>
                  </a:lnTo>
                  <a:lnTo>
                    <a:pt x="157" y="244"/>
                  </a:lnTo>
                  <a:lnTo>
                    <a:pt x="150" y="248"/>
                  </a:lnTo>
                  <a:lnTo>
                    <a:pt x="139" y="249"/>
                  </a:lnTo>
                  <a:lnTo>
                    <a:pt x="130" y="251"/>
                  </a:lnTo>
                  <a:lnTo>
                    <a:pt x="121" y="255"/>
                  </a:lnTo>
                  <a:lnTo>
                    <a:pt x="113" y="259"/>
                  </a:lnTo>
                  <a:lnTo>
                    <a:pt x="104" y="263"/>
                  </a:lnTo>
                  <a:lnTo>
                    <a:pt x="96" y="268"/>
                  </a:lnTo>
                  <a:lnTo>
                    <a:pt x="86" y="272"/>
                  </a:lnTo>
                  <a:lnTo>
                    <a:pt x="79" y="278"/>
                  </a:lnTo>
                  <a:lnTo>
                    <a:pt x="70" y="281"/>
                  </a:lnTo>
                  <a:lnTo>
                    <a:pt x="62" y="286"/>
                  </a:lnTo>
                  <a:lnTo>
                    <a:pt x="54" y="289"/>
                  </a:lnTo>
                  <a:lnTo>
                    <a:pt x="46" y="294"/>
                  </a:lnTo>
                  <a:lnTo>
                    <a:pt x="37" y="296"/>
                  </a:lnTo>
                  <a:lnTo>
                    <a:pt x="28" y="300"/>
                  </a:lnTo>
                  <a:lnTo>
                    <a:pt x="18" y="302"/>
                  </a:lnTo>
                  <a:lnTo>
                    <a:pt x="9" y="304"/>
                  </a:lnTo>
                  <a:lnTo>
                    <a:pt x="3" y="296"/>
                  </a:lnTo>
                  <a:lnTo>
                    <a:pt x="1" y="289"/>
                  </a:lnTo>
                  <a:lnTo>
                    <a:pt x="0" y="284"/>
                  </a:lnTo>
                  <a:lnTo>
                    <a:pt x="2" y="279"/>
                  </a:lnTo>
                  <a:lnTo>
                    <a:pt x="5" y="273"/>
                  </a:lnTo>
                  <a:lnTo>
                    <a:pt x="9" y="270"/>
                  </a:lnTo>
                  <a:lnTo>
                    <a:pt x="15" y="266"/>
                  </a:lnTo>
                  <a:lnTo>
                    <a:pt x="22" y="263"/>
                  </a:lnTo>
                  <a:lnTo>
                    <a:pt x="29" y="258"/>
                  </a:lnTo>
                  <a:lnTo>
                    <a:pt x="36" y="255"/>
                  </a:lnTo>
                  <a:lnTo>
                    <a:pt x="43" y="251"/>
                  </a:lnTo>
                  <a:lnTo>
                    <a:pt x="51" y="249"/>
                  </a:lnTo>
                  <a:lnTo>
                    <a:pt x="56" y="246"/>
                  </a:lnTo>
                  <a:lnTo>
                    <a:pt x="63" y="243"/>
                  </a:lnTo>
                  <a:lnTo>
                    <a:pt x="69" y="241"/>
                  </a:lnTo>
                  <a:lnTo>
                    <a:pt x="74" y="239"/>
                  </a:lnTo>
                  <a:lnTo>
                    <a:pt x="83" y="235"/>
                  </a:lnTo>
                  <a:lnTo>
                    <a:pt x="92" y="232"/>
                  </a:lnTo>
                  <a:lnTo>
                    <a:pt x="101" y="228"/>
                  </a:lnTo>
                  <a:lnTo>
                    <a:pt x="111" y="226"/>
                  </a:lnTo>
                  <a:lnTo>
                    <a:pt x="120" y="223"/>
                  </a:lnTo>
                  <a:lnTo>
                    <a:pt x="129" y="219"/>
                  </a:lnTo>
                  <a:lnTo>
                    <a:pt x="138" y="216"/>
                  </a:lnTo>
                  <a:lnTo>
                    <a:pt x="149" y="213"/>
                  </a:lnTo>
                  <a:lnTo>
                    <a:pt x="157" y="209"/>
                  </a:lnTo>
                  <a:lnTo>
                    <a:pt x="167" y="205"/>
                  </a:lnTo>
                  <a:lnTo>
                    <a:pt x="175" y="201"/>
                  </a:lnTo>
                  <a:lnTo>
                    <a:pt x="186" y="197"/>
                  </a:lnTo>
                  <a:lnTo>
                    <a:pt x="195" y="193"/>
                  </a:lnTo>
                  <a:lnTo>
                    <a:pt x="204" y="189"/>
                  </a:lnTo>
                  <a:lnTo>
                    <a:pt x="213" y="186"/>
                  </a:lnTo>
                  <a:lnTo>
                    <a:pt x="224" y="182"/>
                  </a:lnTo>
                  <a:lnTo>
                    <a:pt x="232" y="178"/>
                  </a:lnTo>
                  <a:lnTo>
                    <a:pt x="241" y="173"/>
                  </a:lnTo>
                  <a:lnTo>
                    <a:pt x="250" y="168"/>
                  </a:lnTo>
                  <a:lnTo>
                    <a:pt x="260" y="165"/>
                  </a:lnTo>
                  <a:lnTo>
                    <a:pt x="269" y="160"/>
                  </a:lnTo>
                  <a:lnTo>
                    <a:pt x="278" y="157"/>
                  </a:lnTo>
                  <a:lnTo>
                    <a:pt x="287" y="153"/>
                  </a:lnTo>
                  <a:lnTo>
                    <a:pt x="297" y="150"/>
                  </a:lnTo>
                  <a:lnTo>
                    <a:pt x="307" y="145"/>
                  </a:lnTo>
                  <a:lnTo>
                    <a:pt x="316" y="142"/>
                  </a:lnTo>
                  <a:lnTo>
                    <a:pt x="325" y="139"/>
                  </a:lnTo>
                  <a:lnTo>
                    <a:pt x="335" y="135"/>
                  </a:lnTo>
                  <a:lnTo>
                    <a:pt x="345" y="132"/>
                  </a:lnTo>
                  <a:lnTo>
                    <a:pt x="354" y="129"/>
                  </a:lnTo>
                  <a:lnTo>
                    <a:pt x="364" y="127"/>
                  </a:lnTo>
                  <a:lnTo>
                    <a:pt x="375" y="125"/>
                  </a:lnTo>
                  <a:lnTo>
                    <a:pt x="385" y="118"/>
                  </a:lnTo>
                  <a:lnTo>
                    <a:pt x="395" y="113"/>
                  </a:lnTo>
                  <a:lnTo>
                    <a:pt x="406" y="107"/>
                  </a:lnTo>
                  <a:lnTo>
                    <a:pt x="416" y="103"/>
                  </a:lnTo>
                  <a:lnTo>
                    <a:pt x="426" y="98"/>
                  </a:lnTo>
                  <a:lnTo>
                    <a:pt x="438" y="94"/>
                  </a:lnTo>
                  <a:lnTo>
                    <a:pt x="449" y="90"/>
                  </a:lnTo>
                  <a:lnTo>
                    <a:pt x="461" y="87"/>
                  </a:lnTo>
                  <a:lnTo>
                    <a:pt x="471" y="83"/>
                  </a:lnTo>
                  <a:lnTo>
                    <a:pt x="483" y="80"/>
                  </a:lnTo>
                  <a:lnTo>
                    <a:pt x="494" y="76"/>
                  </a:lnTo>
                  <a:lnTo>
                    <a:pt x="506" y="73"/>
                  </a:lnTo>
                  <a:lnTo>
                    <a:pt x="516" y="69"/>
                  </a:lnTo>
                  <a:lnTo>
                    <a:pt x="528" y="67"/>
                  </a:lnTo>
                  <a:lnTo>
                    <a:pt x="539" y="65"/>
                  </a:lnTo>
                  <a:lnTo>
                    <a:pt x="552" y="62"/>
                  </a:lnTo>
                  <a:lnTo>
                    <a:pt x="562" y="59"/>
                  </a:lnTo>
                  <a:lnTo>
                    <a:pt x="574" y="56"/>
                  </a:lnTo>
                  <a:lnTo>
                    <a:pt x="586" y="52"/>
                  </a:lnTo>
                  <a:lnTo>
                    <a:pt x="597" y="50"/>
                  </a:lnTo>
                  <a:lnTo>
                    <a:pt x="607" y="46"/>
                  </a:lnTo>
                  <a:lnTo>
                    <a:pt x="620" y="43"/>
                  </a:lnTo>
                  <a:lnTo>
                    <a:pt x="630" y="39"/>
                  </a:lnTo>
                  <a:lnTo>
                    <a:pt x="643" y="36"/>
                  </a:lnTo>
                  <a:lnTo>
                    <a:pt x="654" y="31"/>
                  </a:lnTo>
                  <a:lnTo>
                    <a:pt x="665" y="28"/>
                  </a:lnTo>
                  <a:lnTo>
                    <a:pt x="675" y="23"/>
                  </a:lnTo>
                  <a:lnTo>
                    <a:pt x="687" y="20"/>
                  </a:lnTo>
                  <a:lnTo>
                    <a:pt x="697" y="14"/>
                  </a:lnTo>
                  <a:lnTo>
                    <a:pt x="709" y="9"/>
                  </a:lnTo>
                  <a:lnTo>
                    <a:pt x="720" y="5"/>
                  </a:lnTo>
                  <a:lnTo>
                    <a:pt x="732" y="0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48"/>
            <p:cNvSpPr>
              <a:spLocks/>
            </p:cNvSpPr>
            <p:nvPr/>
          </p:nvSpPr>
          <p:spPr bwMode="auto">
            <a:xfrm>
              <a:off x="1706" y="3388"/>
              <a:ext cx="88" cy="109"/>
            </a:xfrm>
            <a:custGeom>
              <a:avLst/>
              <a:gdLst/>
              <a:ahLst/>
              <a:cxnLst>
                <a:cxn ang="0">
                  <a:pos x="17" y="8"/>
                </a:cxn>
                <a:cxn ang="0">
                  <a:pos x="40" y="27"/>
                </a:cxn>
                <a:cxn ang="0">
                  <a:pos x="60" y="48"/>
                </a:cxn>
                <a:cxn ang="0">
                  <a:pos x="81" y="70"/>
                </a:cxn>
                <a:cxn ang="0">
                  <a:pos x="99" y="92"/>
                </a:cxn>
                <a:cxn ang="0">
                  <a:pos x="117" y="115"/>
                </a:cxn>
                <a:cxn ang="0">
                  <a:pos x="134" y="139"/>
                </a:cxn>
                <a:cxn ang="0">
                  <a:pos x="151" y="163"/>
                </a:cxn>
                <a:cxn ang="0">
                  <a:pos x="167" y="187"/>
                </a:cxn>
                <a:cxn ang="0">
                  <a:pos x="183" y="210"/>
                </a:cxn>
                <a:cxn ang="0">
                  <a:pos x="201" y="235"/>
                </a:cxn>
                <a:cxn ang="0">
                  <a:pos x="218" y="259"/>
                </a:cxn>
                <a:cxn ang="0">
                  <a:pos x="236" y="283"/>
                </a:cxn>
                <a:cxn ang="0">
                  <a:pos x="256" y="306"/>
                </a:cxn>
                <a:cxn ang="0">
                  <a:pos x="277" y="329"/>
                </a:cxn>
                <a:cxn ang="0">
                  <a:pos x="299" y="352"/>
                </a:cxn>
                <a:cxn ang="0">
                  <a:pos x="316" y="371"/>
                </a:cxn>
                <a:cxn ang="0">
                  <a:pos x="331" y="386"/>
                </a:cxn>
                <a:cxn ang="0">
                  <a:pos x="345" y="402"/>
                </a:cxn>
                <a:cxn ang="0">
                  <a:pos x="354" y="421"/>
                </a:cxn>
                <a:cxn ang="0">
                  <a:pos x="345" y="433"/>
                </a:cxn>
                <a:cxn ang="0">
                  <a:pos x="330" y="435"/>
                </a:cxn>
                <a:cxn ang="0">
                  <a:pos x="317" y="428"/>
                </a:cxn>
                <a:cxn ang="0">
                  <a:pos x="303" y="411"/>
                </a:cxn>
                <a:cxn ang="0">
                  <a:pos x="288" y="394"/>
                </a:cxn>
                <a:cxn ang="0">
                  <a:pos x="275" y="376"/>
                </a:cxn>
                <a:cxn ang="0">
                  <a:pos x="260" y="360"/>
                </a:cxn>
                <a:cxn ang="0">
                  <a:pos x="243" y="344"/>
                </a:cxn>
                <a:cxn ang="0">
                  <a:pos x="228" y="328"/>
                </a:cxn>
                <a:cxn ang="0">
                  <a:pos x="215" y="312"/>
                </a:cxn>
                <a:cxn ang="0">
                  <a:pos x="200" y="296"/>
                </a:cxn>
                <a:cxn ang="0">
                  <a:pos x="186" y="280"/>
                </a:cxn>
                <a:cxn ang="0">
                  <a:pos x="172" y="262"/>
                </a:cxn>
                <a:cxn ang="0">
                  <a:pos x="159" y="246"/>
                </a:cxn>
                <a:cxn ang="0">
                  <a:pos x="147" y="229"/>
                </a:cxn>
                <a:cxn ang="0">
                  <a:pos x="135" y="212"/>
                </a:cxn>
                <a:cxn ang="0">
                  <a:pos x="125" y="194"/>
                </a:cxn>
                <a:cxn ang="0">
                  <a:pos x="115" y="176"/>
                </a:cxn>
                <a:cxn ang="0">
                  <a:pos x="105" y="159"/>
                </a:cxn>
                <a:cxn ang="0">
                  <a:pos x="92" y="140"/>
                </a:cxn>
                <a:cxn ang="0">
                  <a:pos x="80" y="123"/>
                </a:cxn>
                <a:cxn ang="0">
                  <a:pos x="67" y="106"/>
                </a:cxn>
                <a:cxn ang="0">
                  <a:pos x="55" y="90"/>
                </a:cxn>
                <a:cxn ang="0">
                  <a:pos x="43" y="72"/>
                </a:cxn>
                <a:cxn ang="0">
                  <a:pos x="27" y="57"/>
                </a:cxn>
                <a:cxn ang="0">
                  <a:pos x="9" y="43"/>
                </a:cxn>
                <a:cxn ang="0">
                  <a:pos x="0" y="33"/>
                </a:cxn>
                <a:cxn ang="0">
                  <a:pos x="0" y="23"/>
                </a:cxn>
                <a:cxn ang="0">
                  <a:pos x="4" y="5"/>
                </a:cxn>
                <a:cxn ang="0">
                  <a:pos x="6" y="0"/>
                </a:cxn>
              </a:cxnLst>
              <a:rect l="0" t="0" r="r" b="b"/>
              <a:pathLst>
                <a:path w="354" h="437">
                  <a:moveTo>
                    <a:pt x="6" y="0"/>
                  </a:moveTo>
                  <a:lnTo>
                    <a:pt x="17" y="8"/>
                  </a:lnTo>
                  <a:lnTo>
                    <a:pt x="29" y="17"/>
                  </a:lnTo>
                  <a:lnTo>
                    <a:pt x="40" y="27"/>
                  </a:lnTo>
                  <a:lnTo>
                    <a:pt x="52" y="38"/>
                  </a:lnTo>
                  <a:lnTo>
                    <a:pt x="60" y="48"/>
                  </a:lnTo>
                  <a:lnTo>
                    <a:pt x="70" y="58"/>
                  </a:lnTo>
                  <a:lnTo>
                    <a:pt x="81" y="70"/>
                  </a:lnTo>
                  <a:lnTo>
                    <a:pt x="92" y="81"/>
                  </a:lnTo>
                  <a:lnTo>
                    <a:pt x="99" y="92"/>
                  </a:lnTo>
                  <a:lnTo>
                    <a:pt x="109" y="103"/>
                  </a:lnTo>
                  <a:lnTo>
                    <a:pt x="117" y="115"/>
                  </a:lnTo>
                  <a:lnTo>
                    <a:pt x="126" y="128"/>
                  </a:lnTo>
                  <a:lnTo>
                    <a:pt x="134" y="139"/>
                  </a:lnTo>
                  <a:lnTo>
                    <a:pt x="143" y="152"/>
                  </a:lnTo>
                  <a:lnTo>
                    <a:pt x="151" y="163"/>
                  </a:lnTo>
                  <a:lnTo>
                    <a:pt x="160" y="176"/>
                  </a:lnTo>
                  <a:lnTo>
                    <a:pt x="167" y="187"/>
                  </a:lnTo>
                  <a:lnTo>
                    <a:pt x="177" y="199"/>
                  </a:lnTo>
                  <a:lnTo>
                    <a:pt x="183" y="210"/>
                  </a:lnTo>
                  <a:lnTo>
                    <a:pt x="193" y="223"/>
                  </a:lnTo>
                  <a:lnTo>
                    <a:pt x="201" y="235"/>
                  </a:lnTo>
                  <a:lnTo>
                    <a:pt x="210" y="247"/>
                  </a:lnTo>
                  <a:lnTo>
                    <a:pt x="218" y="259"/>
                  </a:lnTo>
                  <a:lnTo>
                    <a:pt x="228" y="272"/>
                  </a:lnTo>
                  <a:lnTo>
                    <a:pt x="236" y="283"/>
                  </a:lnTo>
                  <a:lnTo>
                    <a:pt x="246" y="295"/>
                  </a:lnTo>
                  <a:lnTo>
                    <a:pt x="256" y="306"/>
                  </a:lnTo>
                  <a:lnTo>
                    <a:pt x="266" y="319"/>
                  </a:lnTo>
                  <a:lnTo>
                    <a:pt x="277" y="329"/>
                  </a:lnTo>
                  <a:lnTo>
                    <a:pt x="287" y="341"/>
                  </a:lnTo>
                  <a:lnTo>
                    <a:pt x="299" y="352"/>
                  </a:lnTo>
                  <a:lnTo>
                    <a:pt x="311" y="364"/>
                  </a:lnTo>
                  <a:lnTo>
                    <a:pt x="316" y="371"/>
                  </a:lnTo>
                  <a:lnTo>
                    <a:pt x="323" y="377"/>
                  </a:lnTo>
                  <a:lnTo>
                    <a:pt x="331" y="386"/>
                  </a:lnTo>
                  <a:lnTo>
                    <a:pt x="339" y="394"/>
                  </a:lnTo>
                  <a:lnTo>
                    <a:pt x="345" y="402"/>
                  </a:lnTo>
                  <a:lnTo>
                    <a:pt x="352" y="411"/>
                  </a:lnTo>
                  <a:lnTo>
                    <a:pt x="354" y="421"/>
                  </a:lnTo>
                  <a:lnTo>
                    <a:pt x="354" y="433"/>
                  </a:lnTo>
                  <a:lnTo>
                    <a:pt x="345" y="433"/>
                  </a:lnTo>
                  <a:lnTo>
                    <a:pt x="337" y="434"/>
                  </a:lnTo>
                  <a:lnTo>
                    <a:pt x="330" y="435"/>
                  </a:lnTo>
                  <a:lnTo>
                    <a:pt x="324" y="437"/>
                  </a:lnTo>
                  <a:lnTo>
                    <a:pt x="317" y="428"/>
                  </a:lnTo>
                  <a:lnTo>
                    <a:pt x="310" y="420"/>
                  </a:lnTo>
                  <a:lnTo>
                    <a:pt x="303" y="411"/>
                  </a:lnTo>
                  <a:lnTo>
                    <a:pt x="296" y="403"/>
                  </a:lnTo>
                  <a:lnTo>
                    <a:pt x="288" y="394"/>
                  </a:lnTo>
                  <a:lnTo>
                    <a:pt x="281" y="386"/>
                  </a:lnTo>
                  <a:lnTo>
                    <a:pt x="275" y="376"/>
                  </a:lnTo>
                  <a:lnTo>
                    <a:pt x="268" y="369"/>
                  </a:lnTo>
                  <a:lnTo>
                    <a:pt x="260" y="360"/>
                  </a:lnTo>
                  <a:lnTo>
                    <a:pt x="251" y="352"/>
                  </a:lnTo>
                  <a:lnTo>
                    <a:pt x="243" y="344"/>
                  </a:lnTo>
                  <a:lnTo>
                    <a:pt x="236" y="337"/>
                  </a:lnTo>
                  <a:lnTo>
                    <a:pt x="228" y="328"/>
                  </a:lnTo>
                  <a:lnTo>
                    <a:pt x="221" y="320"/>
                  </a:lnTo>
                  <a:lnTo>
                    <a:pt x="215" y="312"/>
                  </a:lnTo>
                  <a:lnTo>
                    <a:pt x="208" y="305"/>
                  </a:lnTo>
                  <a:lnTo>
                    <a:pt x="200" y="296"/>
                  </a:lnTo>
                  <a:lnTo>
                    <a:pt x="193" y="288"/>
                  </a:lnTo>
                  <a:lnTo>
                    <a:pt x="186" y="280"/>
                  </a:lnTo>
                  <a:lnTo>
                    <a:pt x="179" y="272"/>
                  </a:lnTo>
                  <a:lnTo>
                    <a:pt x="172" y="262"/>
                  </a:lnTo>
                  <a:lnTo>
                    <a:pt x="165" y="254"/>
                  </a:lnTo>
                  <a:lnTo>
                    <a:pt x="159" y="246"/>
                  </a:lnTo>
                  <a:lnTo>
                    <a:pt x="153" y="238"/>
                  </a:lnTo>
                  <a:lnTo>
                    <a:pt x="147" y="229"/>
                  </a:lnTo>
                  <a:lnTo>
                    <a:pt x="141" y="221"/>
                  </a:lnTo>
                  <a:lnTo>
                    <a:pt x="135" y="212"/>
                  </a:lnTo>
                  <a:lnTo>
                    <a:pt x="130" y="204"/>
                  </a:lnTo>
                  <a:lnTo>
                    <a:pt x="125" y="194"/>
                  </a:lnTo>
                  <a:lnTo>
                    <a:pt x="120" y="185"/>
                  </a:lnTo>
                  <a:lnTo>
                    <a:pt x="115" y="176"/>
                  </a:lnTo>
                  <a:lnTo>
                    <a:pt x="112" y="168"/>
                  </a:lnTo>
                  <a:lnTo>
                    <a:pt x="105" y="159"/>
                  </a:lnTo>
                  <a:lnTo>
                    <a:pt x="98" y="149"/>
                  </a:lnTo>
                  <a:lnTo>
                    <a:pt x="92" y="140"/>
                  </a:lnTo>
                  <a:lnTo>
                    <a:pt x="87" y="132"/>
                  </a:lnTo>
                  <a:lnTo>
                    <a:pt x="80" y="123"/>
                  </a:lnTo>
                  <a:lnTo>
                    <a:pt x="75" y="115"/>
                  </a:lnTo>
                  <a:lnTo>
                    <a:pt x="67" y="106"/>
                  </a:lnTo>
                  <a:lnTo>
                    <a:pt x="64" y="99"/>
                  </a:lnTo>
                  <a:lnTo>
                    <a:pt x="55" y="90"/>
                  </a:lnTo>
                  <a:lnTo>
                    <a:pt x="49" y="81"/>
                  </a:lnTo>
                  <a:lnTo>
                    <a:pt x="43" y="72"/>
                  </a:lnTo>
                  <a:lnTo>
                    <a:pt x="36" y="65"/>
                  </a:lnTo>
                  <a:lnTo>
                    <a:pt x="27" y="57"/>
                  </a:lnTo>
                  <a:lnTo>
                    <a:pt x="19" y="50"/>
                  </a:lnTo>
                  <a:lnTo>
                    <a:pt x="9" y="43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4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49"/>
            <p:cNvSpPr>
              <a:spLocks/>
            </p:cNvSpPr>
            <p:nvPr/>
          </p:nvSpPr>
          <p:spPr bwMode="auto">
            <a:xfrm>
              <a:off x="1890" y="3414"/>
              <a:ext cx="22" cy="3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1" y="4"/>
                </a:cxn>
                <a:cxn ang="0">
                  <a:pos x="27" y="8"/>
                </a:cxn>
                <a:cxn ang="0">
                  <a:pos x="32" y="13"/>
                </a:cxn>
                <a:cxn ang="0">
                  <a:pos x="38" y="20"/>
                </a:cxn>
                <a:cxn ang="0">
                  <a:pos x="42" y="26"/>
                </a:cxn>
                <a:cxn ang="0">
                  <a:pos x="47" y="33"/>
                </a:cxn>
                <a:cxn ang="0">
                  <a:pos x="50" y="39"/>
                </a:cxn>
                <a:cxn ang="0">
                  <a:pos x="55" y="48"/>
                </a:cxn>
                <a:cxn ang="0">
                  <a:pos x="59" y="54"/>
                </a:cxn>
                <a:cxn ang="0">
                  <a:pos x="62" y="61"/>
                </a:cxn>
                <a:cxn ang="0">
                  <a:pos x="65" y="69"/>
                </a:cxn>
                <a:cxn ang="0">
                  <a:pos x="69" y="78"/>
                </a:cxn>
                <a:cxn ang="0">
                  <a:pos x="72" y="84"/>
                </a:cxn>
                <a:cxn ang="0">
                  <a:pos x="76" y="91"/>
                </a:cxn>
                <a:cxn ang="0">
                  <a:pos x="80" y="98"/>
                </a:cxn>
                <a:cxn ang="0">
                  <a:pos x="86" y="105"/>
                </a:cxn>
                <a:cxn ang="0">
                  <a:pos x="75" y="113"/>
                </a:cxn>
                <a:cxn ang="0">
                  <a:pos x="68" y="124"/>
                </a:cxn>
                <a:cxn ang="0">
                  <a:pos x="59" y="118"/>
                </a:cxn>
                <a:cxn ang="0">
                  <a:pos x="53" y="113"/>
                </a:cxn>
                <a:cxn ang="0">
                  <a:pos x="46" y="107"/>
                </a:cxn>
                <a:cxn ang="0">
                  <a:pos x="42" y="103"/>
                </a:cxn>
                <a:cxn ang="0">
                  <a:pos x="37" y="96"/>
                </a:cxn>
                <a:cxn ang="0">
                  <a:pos x="33" y="90"/>
                </a:cxn>
                <a:cxn ang="0">
                  <a:pos x="30" y="83"/>
                </a:cxn>
                <a:cxn ang="0">
                  <a:pos x="27" y="78"/>
                </a:cxn>
                <a:cxn ang="0">
                  <a:pos x="24" y="71"/>
                </a:cxn>
                <a:cxn ang="0">
                  <a:pos x="21" y="64"/>
                </a:cxn>
                <a:cxn ang="0">
                  <a:pos x="17" y="57"/>
                </a:cxn>
                <a:cxn ang="0">
                  <a:pos x="15" y="50"/>
                </a:cxn>
                <a:cxn ang="0">
                  <a:pos x="11" y="43"/>
                </a:cxn>
                <a:cxn ang="0">
                  <a:pos x="8" y="36"/>
                </a:cxn>
                <a:cxn ang="0">
                  <a:pos x="3" y="30"/>
                </a:cxn>
                <a:cxn ang="0">
                  <a:pos x="0" y="25"/>
                </a:cxn>
                <a:cxn ang="0">
                  <a:pos x="2" y="16"/>
                </a:cxn>
                <a:cxn ang="0">
                  <a:pos x="6" y="10"/>
                </a:cxn>
                <a:cxn ang="0">
                  <a:pos x="9" y="3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86" h="124">
                  <a:moveTo>
                    <a:pt x="14" y="0"/>
                  </a:moveTo>
                  <a:lnTo>
                    <a:pt x="21" y="4"/>
                  </a:lnTo>
                  <a:lnTo>
                    <a:pt x="27" y="8"/>
                  </a:lnTo>
                  <a:lnTo>
                    <a:pt x="32" y="13"/>
                  </a:lnTo>
                  <a:lnTo>
                    <a:pt x="38" y="20"/>
                  </a:lnTo>
                  <a:lnTo>
                    <a:pt x="42" y="26"/>
                  </a:lnTo>
                  <a:lnTo>
                    <a:pt x="47" y="33"/>
                  </a:lnTo>
                  <a:lnTo>
                    <a:pt x="50" y="39"/>
                  </a:lnTo>
                  <a:lnTo>
                    <a:pt x="55" y="48"/>
                  </a:lnTo>
                  <a:lnTo>
                    <a:pt x="59" y="54"/>
                  </a:lnTo>
                  <a:lnTo>
                    <a:pt x="62" y="61"/>
                  </a:lnTo>
                  <a:lnTo>
                    <a:pt x="65" y="69"/>
                  </a:lnTo>
                  <a:lnTo>
                    <a:pt x="69" y="78"/>
                  </a:lnTo>
                  <a:lnTo>
                    <a:pt x="72" y="84"/>
                  </a:lnTo>
                  <a:lnTo>
                    <a:pt x="76" y="91"/>
                  </a:lnTo>
                  <a:lnTo>
                    <a:pt x="80" y="98"/>
                  </a:lnTo>
                  <a:lnTo>
                    <a:pt x="86" y="105"/>
                  </a:lnTo>
                  <a:lnTo>
                    <a:pt x="75" y="113"/>
                  </a:lnTo>
                  <a:lnTo>
                    <a:pt x="68" y="124"/>
                  </a:lnTo>
                  <a:lnTo>
                    <a:pt x="59" y="118"/>
                  </a:lnTo>
                  <a:lnTo>
                    <a:pt x="53" y="113"/>
                  </a:lnTo>
                  <a:lnTo>
                    <a:pt x="46" y="107"/>
                  </a:lnTo>
                  <a:lnTo>
                    <a:pt x="42" y="103"/>
                  </a:lnTo>
                  <a:lnTo>
                    <a:pt x="37" y="96"/>
                  </a:lnTo>
                  <a:lnTo>
                    <a:pt x="33" y="90"/>
                  </a:lnTo>
                  <a:lnTo>
                    <a:pt x="30" y="83"/>
                  </a:lnTo>
                  <a:lnTo>
                    <a:pt x="27" y="78"/>
                  </a:lnTo>
                  <a:lnTo>
                    <a:pt x="24" y="71"/>
                  </a:lnTo>
                  <a:lnTo>
                    <a:pt x="21" y="64"/>
                  </a:lnTo>
                  <a:lnTo>
                    <a:pt x="17" y="57"/>
                  </a:lnTo>
                  <a:lnTo>
                    <a:pt x="15" y="50"/>
                  </a:lnTo>
                  <a:lnTo>
                    <a:pt x="11" y="43"/>
                  </a:lnTo>
                  <a:lnTo>
                    <a:pt x="8" y="36"/>
                  </a:lnTo>
                  <a:lnTo>
                    <a:pt x="3" y="30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6" y="10"/>
                  </a:lnTo>
                  <a:lnTo>
                    <a:pt x="9" y="3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50"/>
            <p:cNvSpPr>
              <a:spLocks/>
            </p:cNvSpPr>
            <p:nvPr/>
          </p:nvSpPr>
          <p:spPr bwMode="auto">
            <a:xfrm>
              <a:off x="1873" y="3416"/>
              <a:ext cx="22" cy="3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8" y="3"/>
                </a:cxn>
                <a:cxn ang="0">
                  <a:pos x="24" y="9"/>
                </a:cxn>
                <a:cxn ang="0">
                  <a:pos x="28" y="16"/>
                </a:cxn>
                <a:cxn ang="0">
                  <a:pos x="32" y="23"/>
                </a:cxn>
                <a:cxn ang="0">
                  <a:pos x="36" y="29"/>
                </a:cxn>
                <a:cxn ang="0">
                  <a:pos x="39" y="36"/>
                </a:cxn>
                <a:cxn ang="0">
                  <a:pos x="43" y="44"/>
                </a:cxn>
                <a:cxn ang="0">
                  <a:pos x="46" y="53"/>
                </a:cxn>
                <a:cxn ang="0">
                  <a:pos x="48" y="59"/>
                </a:cxn>
                <a:cxn ang="0">
                  <a:pos x="51" y="68"/>
                </a:cxn>
                <a:cxn ang="0">
                  <a:pos x="54" y="76"/>
                </a:cxn>
                <a:cxn ang="0">
                  <a:pos x="58" y="84"/>
                </a:cxn>
                <a:cxn ang="0">
                  <a:pos x="61" y="91"/>
                </a:cxn>
                <a:cxn ang="0">
                  <a:pos x="67" y="99"/>
                </a:cxn>
                <a:cxn ang="0">
                  <a:pos x="73" y="106"/>
                </a:cxn>
                <a:cxn ang="0">
                  <a:pos x="81" y="114"/>
                </a:cxn>
                <a:cxn ang="0">
                  <a:pos x="81" y="119"/>
                </a:cxn>
                <a:cxn ang="0">
                  <a:pos x="82" y="126"/>
                </a:cxn>
                <a:cxn ang="0">
                  <a:pos x="83" y="133"/>
                </a:cxn>
                <a:cxn ang="0">
                  <a:pos x="85" y="140"/>
                </a:cxn>
                <a:cxn ang="0">
                  <a:pos x="78" y="140"/>
                </a:cxn>
                <a:cxn ang="0">
                  <a:pos x="71" y="140"/>
                </a:cxn>
                <a:cxn ang="0">
                  <a:pos x="64" y="140"/>
                </a:cxn>
                <a:cxn ang="0">
                  <a:pos x="58" y="141"/>
                </a:cxn>
                <a:cxn ang="0">
                  <a:pos x="49" y="133"/>
                </a:cxn>
                <a:cxn ang="0">
                  <a:pos x="43" y="125"/>
                </a:cxn>
                <a:cxn ang="0">
                  <a:pos x="37" y="117"/>
                </a:cxn>
                <a:cxn ang="0">
                  <a:pos x="32" y="110"/>
                </a:cxn>
                <a:cxn ang="0">
                  <a:pos x="26" y="102"/>
                </a:cxn>
                <a:cxn ang="0">
                  <a:pos x="23" y="94"/>
                </a:cxn>
                <a:cxn ang="0">
                  <a:pos x="19" y="86"/>
                </a:cxn>
                <a:cxn ang="0">
                  <a:pos x="16" y="79"/>
                </a:cxn>
                <a:cxn ang="0">
                  <a:pos x="13" y="70"/>
                </a:cxn>
                <a:cxn ang="0">
                  <a:pos x="9" y="62"/>
                </a:cxn>
                <a:cxn ang="0">
                  <a:pos x="7" y="53"/>
                </a:cxn>
                <a:cxn ang="0">
                  <a:pos x="6" y="44"/>
                </a:cxn>
                <a:cxn ang="0">
                  <a:pos x="3" y="35"/>
                </a:cxn>
                <a:cxn ang="0">
                  <a:pos x="2" y="27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6" y="4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85" h="141">
                  <a:moveTo>
                    <a:pt x="13" y="0"/>
                  </a:moveTo>
                  <a:lnTo>
                    <a:pt x="18" y="3"/>
                  </a:lnTo>
                  <a:lnTo>
                    <a:pt x="24" y="9"/>
                  </a:lnTo>
                  <a:lnTo>
                    <a:pt x="28" y="16"/>
                  </a:lnTo>
                  <a:lnTo>
                    <a:pt x="32" y="23"/>
                  </a:lnTo>
                  <a:lnTo>
                    <a:pt x="36" y="29"/>
                  </a:lnTo>
                  <a:lnTo>
                    <a:pt x="39" y="36"/>
                  </a:lnTo>
                  <a:lnTo>
                    <a:pt x="43" y="44"/>
                  </a:lnTo>
                  <a:lnTo>
                    <a:pt x="46" y="53"/>
                  </a:lnTo>
                  <a:lnTo>
                    <a:pt x="48" y="59"/>
                  </a:lnTo>
                  <a:lnTo>
                    <a:pt x="51" y="68"/>
                  </a:lnTo>
                  <a:lnTo>
                    <a:pt x="54" y="76"/>
                  </a:lnTo>
                  <a:lnTo>
                    <a:pt x="58" y="84"/>
                  </a:lnTo>
                  <a:lnTo>
                    <a:pt x="61" y="91"/>
                  </a:lnTo>
                  <a:lnTo>
                    <a:pt x="67" y="99"/>
                  </a:lnTo>
                  <a:lnTo>
                    <a:pt x="73" y="106"/>
                  </a:lnTo>
                  <a:lnTo>
                    <a:pt x="81" y="114"/>
                  </a:lnTo>
                  <a:lnTo>
                    <a:pt x="81" y="119"/>
                  </a:lnTo>
                  <a:lnTo>
                    <a:pt x="82" y="126"/>
                  </a:lnTo>
                  <a:lnTo>
                    <a:pt x="83" y="133"/>
                  </a:lnTo>
                  <a:lnTo>
                    <a:pt x="85" y="140"/>
                  </a:lnTo>
                  <a:lnTo>
                    <a:pt x="78" y="140"/>
                  </a:lnTo>
                  <a:lnTo>
                    <a:pt x="71" y="140"/>
                  </a:lnTo>
                  <a:lnTo>
                    <a:pt x="64" y="140"/>
                  </a:lnTo>
                  <a:lnTo>
                    <a:pt x="58" y="141"/>
                  </a:lnTo>
                  <a:lnTo>
                    <a:pt x="49" y="133"/>
                  </a:lnTo>
                  <a:lnTo>
                    <a:pt x="43" y="125"/>
                  </a:lnTo>
                  <a:lnTo>
                    <a:pt x="37" y="117"/>
                  </a:lnTo>
                  <a:lnTo>
                    <a:pt x="32" y="110"/>
                  </a:lnTo>
                  <a:lnTo>
                    <a:pt x="26" y="102"/>
                  </a:lnTo>
                  <a:lnTo>
                    <a:pt x="23" y="94"/>
                  </a:lnTo>
                  <a:lnTo>
                    <a:pt x="19" y="86"/>
                  </a:lnTo>
                  <a:lnTo>
                    <a:pt x="16" y="79"/>
                  </a:lnTo>
                  <a:lnTo>
                    <a:pt x="13" y="70"/>
                  </a:lnTo>
                  <a:lnTo>
                    <a:pt x="9" y="62"/>
                  </a:lnTo>
                  <a:lnTo>
                    <a:pt x="7" y="53"/>
                  </a:lnTo>
                  <a:lnTo>
                    <a:pt x="6" y="44"/>
                  </a:lnTo>
                  <a:lnTo>
                    <a:pt x="3" y="35"/>
                  </a:lnTo>
                  <a:lnTo>
                    <a:pt x="2" y="27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6" y="4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51"/>
            <p:cNvSpPr>
              <a:spLocks/>
            </p:cNvSpPr>
            <p:nvPr/>
          </p:nvSpPr>
          <p:spPr bwMode="auto">
            <a:xfrm>
              <a:off x="1855" y="3420"/>
              <a:ext cx="25" cy="3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8" y="5"/>
                </a:cxn>
                <a:cxn ang="0">
                  <a:pos x="24" y="11"/>
                </a:cxn>
                <a:cxn ang="0">
                  <a:pos x="30" y="18"/>
                </a:cxn>
                <a:cxn ang="0">
                  <a:pos x="37" y="28"/>
                </a:cxn>
                <a:cxn ang="0">
                  <a:pos x="42" y="35"/>
                </a:cxn>
                <a:cxn ang="0">
                  <a:pos x="46" y="44"/>
                </a:cxn>
                <a:cxn ang="0">
                  <a:pos x="51" y="52"/>
                </a:cxn>
                <a:cxn ang="0">
                  <a:pos x="57" y="62"/>
                </a:cxn>
                <a:cxn ang="0">
                  <a:pos x="60" y="70"/>
                </a:cxn>
                <a:cxn ang="0">
                  <a:pos x="65" y="79"/>
                </a:cxn>
                <a:cxn ang="0">
                  <a:pos x="69" y="89"/>
                </a:cxn>
                <a:cxn ang="0">
                  <a:pos x="74" y="99"/>
                </a:cxn>
                <a:cxn ang="0">
                  <a:pos x="79" y="107"/>
                </a:cxn>
                <a:cxn ang="0">
                  <a:pos x="84" y="116"/>
                </a:cxn>
                <a:cxn ang="0">
                  <a:pos x="91" y="124"/>
                </a:cxn>
                <a:cxn ang="0">
                  <a:pos x="99" y="134"/>
                </a:cxn>
                <a:cxn ang="0">
                  <a:pos x="88" y="142"/>
                </a:cxn>
                <a:cxn ang="0">
                  <a:pos x="81" y="152"/>
                </a:cxn>
                <a:cxn ang="0">
                  <a:pos x="72" y="145"/>
                </a:cxn>
                <a:cxn ang="0">
                  <a:pos x="65" y="139"/>
                </a:cxn>
                <a:cxn ang="0">
                  <a:pos x="58" y="132"/>
                </a:cxn>
                <a:cxn ang="0">
                  <a:pos x="52" y="126"/>
                </a:cxn>
                <a:cxn ang="0">
                  <a:pos x="45" y="117"/>
                </a:cxn>
                <a:cxn ang="0">
                  <a:pos x="41" y="111"/>
                </a:cxn>
                <a:cxn ang="0">
                  <a:pos x="35" y="103"/>
                </a:cxn>
                <a:cxn ang="0">
                  <a:pos x="31" y="96"/>
                </a:cxn>
                <a:cxn ang="0">
                  <a:pos x="26" y="86"/>
                </a:cxn>
                <a:cxn ang="0">
                  <a:pos x="21" y="79"/>
                </a:cxn>
                <a:cxn ang="0">
                  <a:pos x="18" y="70"/>
                </a:cxn>
                <a:cxn ang="0">
                  <a:pos x="14" y="63"/>
                </a:cxn>
                <a:cxn ang="0">
                  <a:pos x="11" y="54"/>
                </a:cxn>
                <a:cxn ang="0">
                  <a:pos x="7" y="46"/>
                </a:cxn>
                <a:cxn ang="0">
                  <a:pos x="4" y="38"/>
                </a:cxn>
                <a:cxn ang="0">
                  <a:pos x="0" y="31"/>
                </a:cxn>
                <a:cxn ang="0">
                  <a:pos x="0" y="22"/>
                </a:cxn>
                <a:cxn ang="0">
                  <a:pos x="4" y="13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99" h="152">
                  <a:moveTo>
                    <a:pt x="11" y="0"/>
                  </a:moveTo>
                  <a:lnTo>
                    <a:pt x="18" y="5"/>
                  </a:lnTo>
                  <a:lnTo>
                    <a:pt x="24" y="11"/>
                  </a:lnTo>
                  <a:lnTo>
                    <a:pt x="30" y="18"/>
                  </a:lnTo>
                  <a:lnTo>
                    <a:pt x="37" y="28"/>
                  </a:lnTo>
                  <a:lnTo>
                    <a:pt x="42" y="35"/>
                  </a:lnTo>
                  <a:lnTo>
                    <a:pt x="46" y="44"/>
                  </a:lnTo>
                  <a:lnTo>
                    <a:pt x="51" y="52"/>
                  </a:lnTo>
                  <a:lnTo>
                    <a:pt x="57" y="62"/>
                  </a:lnTo>
                  <a:lnTo>
                    <a:pt x="60" y="70"/>
                  </a:lnTo>
                  <a:lnTo>
                    <a:pt x="65" y="79"/>
                  </a:lnTo>
                  <a:lnTo>
                    <a:pt x="69" y="89"/>
                  </a:lnTo>
                  <a:lnTo>
                    <a:pt x="74" y="99"/>
                  </a:lnTo>
                  <a:lnTo>
                    <a:pt x="79" y="107"/>
                  </a:lnTo>
                  <a:lnTo>
                    <a:pt x="84" y="116"/>
                  </a:lnTo>
                  <a:lnTo>
                    <a:pt x="91" y="124"/>
                  </a:lnTo>
                  <a:lnTo>
                    <a:pt x="99" y="134"/>
                  </a:lnTo>
                  <a:lnTo>
                    <a:pt x="88" y="142"/>
                  </a:lnTo>
                  <a:lnTo>
                    <a:pt x="81" y="152"/>
                  </a:lnTo>
                  <a:lnTo>
                    <a:pt x="72" y="145"/>
                  </a:lnTo>
                  <a:lnTo>
                    <a:pt x="65" y="139"/>
                  </a:lnTo>
                  <a:lnTo>
                    <a:pt x="58" y="132"/>
                  </a:lnTo>
                  <a:lnTo>
                    <a:pt x="52" y="126"/>
                  </a:lnTo>
                  <a:lnTo>
                    <a:pt x="45" y="117"/>
                  </a:lnTo>
                  <a:lnTo>
                    <a:pt x="41" y="111"/>
                  </a:lnTo>
                  <a:lnTo>
                    <a:pt x="35" y="103"/>
                  </a:lnTo>
                  <a:lnTo>
                    <a:pt x="31" y="96"/>
                  </a:lnTo>
                  <a:lnTo>
                    <a:pt x="26" y="86"/>
                  </a:lnTo>
                  <a:lnTo>
                    <a:pt x="21" y="79"/>
                  </a:lnTo>
                  <a:lnTo>
                    <a:pt x="18" y="70"/>
                  </a:lnTo>
                  <a:lnTo>
                    <a:pt x="14" y="63"/>
                  </a:lnTo>
                  <a:lnTo>
                    <a:pt x="11" y="54"/>
                  </a:lnTo>
                  <a:lnTo>
                    <a:pt x="7" y="46"/>
                  </a:lnTo>
                  <a:lnTo>
                    <a:pt x="4" y="38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4" y="13"/>
                  </a:lnTo>
                  <a:lnTo>
                    <a:pt x="7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52"/>
            <p:cNvSpPr>
              <a:spLocks/>
            </p:cNvSpPr>
            <p:nvPr/>
          </p:nvSpPr>
          <p:spPr bwMode="auto">
            <a:xfrm>
              <a:off x="1837" y="3426"/>
              <a:ext cx="26" cy="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1" y="6"/>
                </a:cxn>
                <a:cxn ang="0">
                  <a:pos x="18" y="13"/>
                </a:cxn>
                <a:cxn ang="0">
                  <a:pos x="24" y="20"/>
                </a:cxn>
                <a:cxn ang="0">
                  <a:pos x="31" y="28"/>
                </a:cxn>
                <a:cxn ang="0">
                  <a:pos x="37" y="35"/>
                </a:cxn>
                <a:cxn ang="0">
                  <a:pos x="44" y="43"/>
                </a:cxn>
                <a:cxn ang="0">
                  <a:pos x="49" y="51"/>
                </a:cxn>
                <a:cxn ang="0">
                  <a:pos x="56" y="60"/>
                </a:cxn>
                <a:cxn ang="0">
                  <a:pos x="61" y="67"/>
                </a:cxn>
                <a:cxn ang="0">
                  <a:pos x="67" y="76"/>
                </a:cxn>
                <a:cxn ang="0">
                  <a:pos x="72" y="84"/>
                </a:cxn>
                <a:cxn ang="0">
                  <a:pos x="78" y="93"/>
                </a:cxn>
                <a:cxn ang="0">
                  <a:pos x="84" y="101"/>
                </a:cxn>
                <a:cxn ang="0">
                  <a:pos x="90" y="109"/>
                </a:cxn>
                <a:cxn ang="0">
                  <a:pos x="95" y="118"/>
                </a:cxn>
                <a:cxn ang="0">
                  <a:pos x="102" y="127"/>
                </a:cxn>
                <a:cxn ang="0">
                  <a:pos x="98" y="137"/>
                </a:cxn>
                <a:cxn ang="0">
                  <a:pos x="94" y="150"/>
                </a:cxn>
                <a:cxn ang="0">
                  <a:pos x="84" y="147"/>
                </a:cxn>
                <a:cxn ang="0">
                  <a:pos x="77" y="144"/>
                </a:cxn>
                <a:cxn ang="0">
                  <a:pos x="70" y="139"/>
                </a:cxn>
                <a:cxn ang="0">
                  <a:pos x="64" y="136"/>
                </a:cxn>
                <a:cxn ang="0">
                  <a:pos x="59" y="129"/>
                </a:cxn>
                <a:cxn ang="0">
                  <a:pos x="54" y="122"/>
                </a:cxn>
                <a:cxn ang="0">
                  <a:pos x="49" y="115"/>
                </a:cxn>
                <a:cxn ang="0">
                  <a:pos x="46" y="108"/>
                </a:cxn>
                <a:cxn ang="0">
                  <a:pos x="41" y="99"/>
                </a:cxn>
                <a:cxn ang="0">
                  <a:pos x="37" y="92"/>
                </a:cxn>
                <a:cxn ang="0">
                  <a:pos x="32" y="83"/>
                </a:cxn>
                <a:cxn ang="0">
                  <a:pos x="27" y="76"/>
                </a:cxn>
                <a:cxn ang="0">
                  <a:pos x="22" y="69"/>
                </a:cxn>
                <a:cxn ang="0">
                  <a:pos x="16" y="62"/>
                </a:cxn>
                <a:cxn ang="0">
                  <a:pos x="8" y="55"/>
                </a:cxn>
                <a:cxn ang="0">
                  <a:pos x="1" y="52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0" y="30"/>
                </a:cxn>
                <a:cxn ang="0">
                  <a:pos x="0" y="22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02" h="150">
                  <a:moveTo>
                    <a:pt x="6" y="0"/>
                  </a:moveTo>
                  <a:lnTo>
                    <a:pt x="11" y="6"/>
                  </a:lnTo>
                  <a:lnTo>
                    <a:pt x="18" y="13"/>
                  </a:lnTo>
                  <a:lnTo>
                    <a:pt x="24" y="20"/>
                  </a:lnTo>
                  <a:lnTo>
                    <a:pt x="31" y="28"/>
                  </a:lnTo>
                  <a:lnTo>
                    <a:pt x="37" y="35"/>
                  </a:lnTo>
                  <a:lnTo>
                    <a:pt x="44" y="43"/>
                  </a:lnTo>
                  <a:lnTo>
                    <a:pt x="49" y="51"/>
                  </a:lnTo>
                  <a:lnTo>
                    <a:pt x="56" y="60"/>
                  </a:lnTo>
                  <a:lnTo>
                    <a:pt x="61" y="67"/>
                  </a:lnTo>
                  <a:lnTo>
                    <a:pt x="67" y="76"/>
                  </a:lnTo>
                  <a:lnTo>
                    <a:pt x="72" y="84"/>
                  </a:lnTo>
                  <a:lnTo>
                    <a:pt x="78" y="93"/>
                  </a:lnTo>
                  <a:lnTo>
                    <a:pt x="84" y="101"/>
                  </a:lnTo>
                  <a:lnTo>
                    <a:pt x="90" y="109"/>
                  </a:lnTo>
                  <a:lnTo>
                    <a:pt x="95" y="118"/>
                  </a:lnTo>
                  <a:lnTo>
                    <a:pt x="102" y="127"/>
                  </a:lnTo>
                  <a:lnTo>
                    <a:pt x="98" y="137"/>
                  </a:lnTo>
                  <a:lnTo>
                    <a:pt x="94" y="150"/>
                  </a:lnTo>
                  <a:lnTo>
                    <a:pt x="84" y="147"/>
                  </a:lnTo>
                  <a:lnTo>
                    <a:pt x="77" y="144"/>
                  </a:lnTo>
                  <a:lnTo>
                    <a:pt x="70" y="139"/>
                  </a:lnTo>
                  <a:lnTo>
                    <a:pt x="64" y="136"/>
                  </a:lnTo>
                  <a:lnTo>
                    <a:pt x="59" y="129"/>
                  </a:lnTo>
                  <a:lnTo>
                    <a:pt x="54" y="122"/>
                  </a:lnTo>
                  <a:lnTo>
                    <a:pt x="49" y="115"/>
                  </a:lnTo>
                  <a:lnTo>
                    <a:pt x="46" y="108"/>
                  </a:lnTo>
                  <a:lnTo>
                    <a:pt x="41" y="99"/>
                  </a:lnTo>
                  <a:lnTo>
                    <a:pt x="37" y="92"/>
                  </a:lnTo>
                  <a:lnTo>
                    <a:pt x="32" y="83"/>
                  </a:lnTo>
                  <a:lnTo>
                    <a:pt x="27" y="76"/>
                  </a:lnTo>
                  <a:lnTo>
                    <a:pt x="22" y="69"/>
                  </a:lnTo>
                  <a:lnTo>
                    <a:pt x="16" y="62"/>
                  </a:lnTo>
                  <a:lnTo>
                    <a:pt x="8" y="55"/>
                  </a:lnTo>
                  <a:lnTo>
                    <a:pt x="1" y="5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2" y="7"/>
                  </a:lnTo>
                  <a:lnTo>
                    <a:pt x="3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53"/>
            <p:cNvSpPr>
              <a:spLocks/>
            </p:cNvSpPr>
            <p:nvPr/>
          </p:nvSpPr>
          <p:spPr bwMode="auto">
            <a:xfrm>
              <a:off x="1820" y="3437"/>
              <a:ext cx="24" cy="34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5" y="4"/>
                </a:cxn>
                <a:cxn ang="0">
                  <a:pos x="22" y="9"/>
                </a:cxn>
                <a:cxn ang="0">
                  <a:pos x="27" y="13"/>
                </a:cxn>
                <a:cxn ang="0">
                  <a:pos x="32" y="20"/>
                </a:cxn>
                <a:cxn ang="0">
                  <a:pos x="36" y="27"/>
                </a:cxn>
                <a:cxn ang="0">
                  <a:pos x="39" y="34"/>
                </a:cxn>
                <a:cxn ang="0">
                  <a:pos x="42" y="42"/>
                </a:cxn>
                <a:cxn ang="0">
                  <a:pos x="46" y="50"/>
                </a:cxn>
                <a:cxn ang="0">
                  <a:pos x="48" y="57"/>
                </a:cxn>
                <a:cxn ang="0">
                  <a:pos x="51" y="64"/>
                </a:cxn>
                <a:cxn ang="0">
                  <a:pos x="54" y="72"/>
                </a:cxn>
                <a:cxn ang="0">
                  <a:pos x="59" y="80"/>
                </a:cxn>
                <a:cxn ang="0">
                  <a:pos x="62" y="86"/>
                </a:cxn>
                <a:cxn ang="0">
                  <a:pos x="68" y="93"/>
                </a:cxn>
                <a:cxn ang="0">
                  <a:pos x="74" y="100"/>
                </a:cxn>
                <a:cxn ang="0">
                  <a:pos x="82" y="106"/>
                </a:cxn>
                <a:cxn ang="0">
                  <a:pos x="89" y="118"/>
                </a:cxn>
                <a:cxn ang="0">
                  <a:pos x="95" y="131"/>
                </a:cxn>
                <a:cxn ang="0">
                  <a:pos x="87" y="132"/>
                </a:cxn>
                <a:cxn ang="0">
                  <a:pos x="80" y="134"/>
                </a:cxn>
                <a:cxn ang="0">
                  <a:pos x="75" y="136"/>
                </a:cxn>
                <a:cxn ang="0">
                  <a:pos x="69" y="140"/>
                </a:cxn>
                <a:cxn ang="0">
                  <a:pos x="61" y="133"/>
                </a:cxn>
                <a:cxn ang="0">
                  <a:pos x="54" y="126"/>
                </a:cxn>
                <a:cxn ang="0">
                  <a:pos x="47" y="119"/>
                </a:cxn>
                <a:cxn ang="0">
                  <a:pos x="41" y="112"/>
                </a:cxn>
                <a:cxn ang="0">
                  <a:pos x="34" y="104"/>
                </a:cxn>
                <a:cxn ang="0">
                  <a:pos x="30" y="97"/>
                </a:cxn>
                <a:cxn ang="0">
                  <a:pos x="24" y="89"/>
                </a:cxn>
                <a:cxn ang="0">
                  <a:pos x="21" y="81"/>
                </a:cxn>
                <a:cxn ang="0">
                  <a:pos x="16" y="72"/>
                </a:cxn>
                <a:cxn ang="0">
                  <a:pos x="12" y="64"/>
                </a:cxn>
                <a:cxn ang="0">
                  <a:pos x="9" y="55"/>
                </a:cxn>
                <a:cxn ang="0">
                  <a:pos x="7" y="47"/>
                </a:cxn>
                <a:cxn ang="0">
                  <a:pos x="3" y="37"/>
                </a:cxn>
                <a:cxn ang="0">
                  <a:pos x="2" y="29"/>
                </a:cxn>
                <a:cxn ang="0">
                  <a:pos x="0" y="21"/>
                </a:cxn>
                <a:cxn ang="0">
                  <a:pos x="0" y="13"/>
                </a:cxn>
                <a:cxn ang="0">
                  <a:pos x="3" y="6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5" h="140">
                  <a:moveTo>
                    <a:pt x="9" y="0"/>
                  </a:moveTo>
                  <a:lnTo>
                    <a:pt x="15" y="4"/>
                  </a:lnTo>
                  <a:lnTo>
                    <a:pt x="22" y="9"/>
                  </a:lnTo>
                  <a:lnTo>
                    <a:pt x="27" y="13"/>
                  </a:lnTo>
                  <a:lnTo>
                    <a:pt x="32" y="20"/>
                  </a:lnTo>
                  <a:lnTo>
                    <a:pt x="36" y="27"/>
                  </a:lnTo>
                  <a:lnTo>
                    <a:pt x="39" y="34"/>
                  </a:lnTo>
                  <a:lnTo>
                    <a:pt x="42" y="42"/>
                  </a:lnTo>
                  <a:lnTo>
                    <a:pt x="46" y="50"/>
                  </a:lnTo>
                  <a:lnTo>
                    <a:pt x="48" y="57"/>
                  </a:lnTo>
                  <a:lnTo>
                    <a:pt x="51" y="64"/>
                  </a:lnTo>
                  <a:lnTo>
                    <a:pt x="54" y="72"/>
                  </a:lnTo>
                  <a:lnTo>
                    <a:pt x="59" y="80"/>
                  </a:lnTo>
                  <a:lnTo>
                    <a:pt x="62" y="86"/>
                  </a:lnTo>
                  <a:lnTo>
                    <a:pt x="68" y="93"/>
                  </a:lnTo>
                  <a:lnTo>
                    <a:pt x="74" y="100"/>
                  </a:lnTo>
                  <a:lnTo>
                    <a:pt x="82" y="106"/>
                  </a:lnTo>
                  <a:lnTo>
                    <a:pt x="89" y="118"/>
                  </a:lnTo>
                  <a:lnTo>
                    <a:pt x="95" y="131"/>
                  </a:lnTo>
                  <a:lnTo>
                    <a:pt x="87" y="132"/>
                  </a:lnTo>
                  <a:lnTo>
                    <a:pt x="80" y="134"/>
                  </a:lnTo>
                  <a:lnTo>
                    <a:pt x="75" y="136"/>
                  </a:lnTo>
                  <a:lnTo>
                    <a:pt x="69" y="140"/>
                  </a:lnTo>
                  <a:lnTo>
                    <a:pt x="61" y="133"/>
                  </a:lnTo>
                  <a:lnTo>
                    <a:pt x="54" y="126"/>
                  </a:lnTo>
                  <a:lnTo>
                    <a:pt x="47" y="119"/>
                  </a:lnTo>
                  <a:lnTo>
                    <a:pt x="41" y="112"/>
                  </a:lnTo>
                  <a:lnTo>
                    <a:pt x="34" y="104"/>
                  </a:lnTo>
                  <a:lnTo>
                    <a:pt x="30" y="97"/>
                  </a:lnTo>
                  <a:lnTo>
                    <a:pt x="24" y="89"/>
                  </a:lnTo>
                  <a:lnTo>
                    <a:pt x="21" y="81"/>
                  </a:lnTo>
                  <a:lnTo>
                    <a:pt x="16" y="72"/>
                  </a:lnTo>
                  <a:lnTo>
                    <a:pt x="12" y="64"/>
                  </a:lnTo>
                  <a:lnTo>
                    <a:pt x="9" y="55"/>
                  </a:lnTo>
                  <a:lnTo>
                    <a:pt x="7" y="47"/>
                  </a:lnTo>
                  <a:lnTo>
                    <a:pt x="3" y="37"/>
                  </a:lnTo>
                  <a:lnTo>
                    <a:pt x="2" y="29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3" y="6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54"/>
            <p:cNvSpPr>
              <a:spLocks/>
            </p:cNvSpPr>
            <p:nvPr/>
          </p:nvSpPr>
          <p:spPr bwMode="auto">
            <a:xfrm>
              <a:off x="1808" y="3450"/>
              <a:ext cx="17" cy="2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1" y="9"/>
                </a:cxn>
                <a:cxn ang="0">
                  <a:pos x="32" y="22"/>
                </a:cxn>
                <a:cxn ang="0">
                  <a:pos x="35" y="27"/>
                </a:cxn>
                <a:cxn ang="0">
                  <a:pos x="40" y="34"/>
                </a:cxn>
                <a:cxn ang="0">
                  <a:pos x="44" y="41"/>
                </a:cxn>
                <a:cxn ang="0">
                  <a:pos x="49" y="49"/>
                </a:cxn>
                <a:cxn ang="0">
                  <a:pos x="51" y="56"/>
                </a:cxn>
                <a:cxn ang="0">
                  <a:pos x="55" y="63"/>
                </a:cxn>
                <a:cxn ang="0">
                  <a:pos x="57" y="70"/>
                </a:cxn>
                <a:cxn ang="0">
                  <a:pos x="61" y="78"/>
                </a:cxn>
                <a:cxn ang="0">
                  <a:pos x="62" y="85"/>
                </a:cxn>
                <a:cxn ang="0">
                  <a:pos x="64" y="94"/>
                </a:cxn>
                <a:cxn ang="0">
                  <a:pos x="65" y="101"/>
                </a:cxn>
                <a:cxn ang="0">
                  <a:pos x="66" y="110"/>
                </a:cxn>
                <a:cxn ang="0">
                  <a:pos x="58" y="109"/>
                </a:cxn>
                <a:cxn ang="0">
                  <a:pos x="51" y="109"/>
                </a:cxn>
                <a:cxn ang="0">
                  <a:pos x="44" y="108"/>
                </a:cxn>
                <a:cxn ang="0">
                  <a:pos x="39" y="108"/>
                </a:cxn>
                <a:cxn ang="0">
                  <a:pos x="34" y="101"/>
                </a:cxn>
                <a:cxn ang="0">
                  <a:pos x="29" y="94"/>
                </a:cxn>
                <a:cxn ang="0">
                  <a:pos x="25" y="87"/>
                </a:cxn>
                <a:cxn ang="0">
                  <a:pos x="21" y="81"/>
                </a:cxn>
                <a:cxn ang="0">
                  <a:pos x="17" y="75"/>
                </a:cxn>
                <a:cxn ang="0">
                  <a:pos x="12" y="68"/>
                </a:cxn>
                <a:cxn ang="0">
                  <a:pos x="9" y="61"/>
                </a:cxn>
                <a:cxn ang="0">
                  <a:pos x="6" y="54"/>
                </a:cxn>
                <a:cxn ang="0">
                  <a:pos x="3" y="46"/>
                </a:cxn>
                <a:cxn ang="0">
                  <a:pos x="1" y="39"/>
                </a:cxn>
                <a:cxn ang="0">
                  <a:pos x="0" y="32"/>
                </a:cxn>
                <a:cxn ang="0">
                  <a:pos x="0" y="25"/>
                </a:cxn>
                <a:cxn ang="0">
                  <a:pos x="0" y="18"/>
                </a:cxn>
                <a:cxn ang="0">
                  <a:pos x="3" y="11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66" h="110">
                  <a:moveTo>
                    <a:pt x="12" y="0"/>
                  </a:moveTo>
                  <a:lnTo>
                    <a:pt x="21" y="9"/>
                  </a:lnTo>
                  <a:lnTo>
                    <a:pt x="32" y="22"/>
                  </a:lnTo>
                  <a:lnTo>
                    <a:pt x="35" y="27"/>
                  </a:lnTo>
                  <a:lnTo>
                    <a:pt x="40" y="34"/>
                  </a:lnTo>
                  <a:lnTo>
                    <a:pt x="44" y="41"/>
                  </a:lnTo>
                  <a:lnTo>
                    <a:pt x="49" y="49"/>
                  </a:lnTo>
                  <a:lnTo>
                    <a:pt x="51" y="56"/>
                  </a:lnTo>
                  <a:lnTo>
                    <a:pt x="55" y="63"/>
                  </a:lnTo>
                  <a:lnTo>
                    <a:pt x="57" y="70"/>
                  </a:lnTo>
                  <a:lnTo>
                    <a:pt x="61" y="78"/>
                  </a:lnTo>
                  <a:lnTo>
                    <a:pt x="62" y="85"/>
                  </a:lnTo>
                  <a:lnTo>
                    <a:pt x="64" y="94"/>
                  </a:lnTo>
                  <a:lnTo>
                    <a:pt x="65" y="101"/>
                  </a:lnTo>
                  <a:lnTo>
                    <a:pt x="66" y="110"/>
                  </a:lnTo>
                  <a:lnTo>
                    <a:pt x="58" y="109"/>
                  </a:lnTo>
                  <a:lnTo>
                    <a:pt x="51" y="109"/>
                  </a:lnTo>
                  <a:lnTo>
                    <a:pt x="44" y="108"/>
                  </a:lnTo>
                  <a:lnTo>
                    <a:pt x="39" y="108"/>
                  </a:lnTo>
                  <a:lnTo>
                    <a:pt x="34" y="101"/>
                  </a:lnTo>
                  <a:lnTo>
                    <a:pt x="29" y="94"/>
                  </a:lnTo>
                  <a:lnTo>
                    <a:pt x="25" y="87"/>
                  </a:lnTo>
                  <a:lnTo>
                    <a:pt x="21" y="81"/>
                  </a:lnTo>
                  <a:lnTo>
                    <a:pt x="17" y="75"/>
                  </a:lnTo>
                  <a:lnTo>
                    <a:pt x="12" y="68"/>
                  </a:lnTo>
                  <a:lnTo>
                    <a:pt x="9" y="61"/>
                  </a:lnTo>
                  <a:lnTo>
                    <a:pt x="6" y="54"/>
                  </a:lnTo>
                  <a:lnTo>
                    <a:pt x="3" y="46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18"/>
                  </a:lnTo>
                  <a:lnTo>
                    <a:pt x="3" y="11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55"/>
            <p:cNvSpPr>
              <a:spLocks/>
            </p:cNvSpPr>
            <p:nvPr/>
          </p:nvSpPr>
          <p:spPr bwMode="auto">
            <a:xfrm>
              <a:off x="1627" y="3430"/>
              <a:ext cx="42" cy="25"/>
            </a:xfrm>
            <a:custGeom>
              <a:avLst/>
              <a:gdLst/>
              <a:ahLst/>
              <a:cxnLst>
                <a:cxn ang="0">
                  <a:pos x="151" y="0"/>
                </a:cxn>
                <a:cxn ang="0">
                  <a:pos x="158" y="4"/>
                </a:cxn>
                <a:cxn ang="0">
                  <a:pos x="164" y="10"/>
                </a:cxn>
                <a:cxn ang="0">
                  <a:pos x="166" y="16"/>
                </a:cxn>
                <a:cxn ang="0">
                  <a:pos x="168" y="23"/>
                </a:cxn>
                <a:cxn ang="0">
                  <a:pos x="164" y="29"/>
                </a:cxn>
                <a:cxn ang="0">
                  <a:pos x="162" y="34"/>
                </a:cxn>
                <a:cxn ang="0">
                  <a:pos x="156" y="40"/>
                </a:cxn>
                <a:cxn ang="0">
                  <a:pos x="150" y="47"/>
                </a:cxn>
                <a:cxn ang="0">
                  <a:pos x="142" y="52"/>
                </a:cxn>
                <a:cxn ang="0">
                  <a:pos x="134" y="56"/>
                </a:cxn>
                <a:cxn ang="0">
                  <a:pos x="125" y="61"/>
                </a:cxn>
                <a:cxn ang="0">
                  <a:pos x="118" y="66"/>
                </a:cxn>
                <a:cxn ang="0">
                  <a:pos x="109" y="68"/>
                </a:cxn>
                <a:cxn ang="0">
                  <a:pos x="102" y="71"/>
                </a:cxn>
                <a:cxn ang="0">
                  <a:pos x="95" y="72"/>
                </a:cxn>
                <a:cxn ang="0">
                  <a:pos x="90" y="74"/>
                </a:cxn>
                <a:cxn ang="0">
                  <a:pos x="78" y="74"/>
                </a:cxn>
                <a:cxn ang="0">
                  <a:pos x="67" y="77"/>
                </a:cxn>
                <a:cxn ang="0">
                  <a:pos x="57" y="82"/>
                </a:cxn>
                <a:cxn ang="0">
                  <a:pos x="47" y="89"/>
                </a:cxn>
                <a:cxn ang="0">
                  <a:pos x="35" y="93"/>
                </a:cxn>
                <a:cxn ang="0">
                  <a:pos x="25" y="98"/>
                </a:cxn>
                <a:cxn ang="0">
                  <a:pos x="13" y="100"/>
                </a:cxn>
                <a:cxn ang="0">
                  <a:pos x="3" y="100"/>
                </a:cxn>
                <a:cxn ang="0">
                  <a:pos x="0" y="92"/>
                </a:cxn>
                <a:cxn ang="0">
                  <a:pos x="0" y="85"/>
                </a:cxn>
                <a:cxn ang="0">
                  <a:pos x="0" y="79"/>
                </a:cxn>
                <a:cxn ang="0">
                  <a:pos x="0" y="74"/>
                </a:cxn>
                <a:cxn ang="0">
                  <a:pos x="7" y="66"/>
                </a:cxn>
                <a:cxn ang="0">
                  <a:pos x="17" y="59"/>
                </a:cxn>
                <a:cxn ang="0">
                  <a:pos x="26" y="54"/>
                </a:cxn>
                <a:cxn ang="0">
                  <a:pos x="36" y="51"/>
                </a:cxn>
                <a:cxn ang="0">
                  <a:pos x="45" y="47"/>
                </a:cxn>
                <a:cxn ang="0">
                  <a:pos x="55" y="45"/>
                </a:cxn>
                <a:cxn ang="0">
                  <a:pos x="65" y="41"/>
                </a:cxn>
                <a:cxn ang="0">
                  <a:pos x="75" y="40"/>
                </a:cxn>
                <a:cxn ang="0">
                  <a:pos x="85" y="37"/>
                </a:cxn>
                <a:cxn ang="0">
                  <a:pos x="95" y="34"/>
                </a:cxn>
                <a:cxn ang="0">
                  <a:pos x="104" y="31"/>
                </a:cxn>
                <a:cxn ang="0">
                  <a:pos x="115" y="27"/>
                </a:cxn>
                <a:cxn ang="0">
                  <a:pos x="124" y="22"/>
                </a:cxn>
                <a:cxn ang="0">
                  <a:pos x="133" y="16"/>
                </a:cxn>
                <a:cxn ang="0">
                  <a:pos x="142" y="8"/>
                </a:cxn>
                <a:cxn ang="0">
                  <a:pos x="151" y="0"/>
                </a:cxn>
                <a:cxn ang="0">
                  <a:pos x="151" y="0"/>
                </a:cxn>
              </a:cxnLst>
              <a:rect l="0" t="0" r="r" b="b"/>
              <a:pathLst>
                <a:path w="168" h="100">
                  <a:moveTo>
                    <a:pt x="151" y="0"/>
                  </a:moveTo>
                  <a:lnTo>
                    <a:pt x="158" y="4"/>
                  </a:lnTo>
                  <a:lnTo>
                    <a:pt x="164" y="10"/>
                  </a:lnTo>
                  <a:lnTo>
                    <a:pt x="166" y="16"/>
                  </a:lnTo>
                  <a:lnTo>
                    <a:pt x="168" y="23"/>
                  </a:lnTo>
                  <a:lnTo>
                    <a:pt x="164" y="29"/>
                  </a:lnTo>
                  <a:lnTo>
                    <a:pt x="162" y="34"/>
                  </a:lnTo>
                  <a:lnTo>
                    <a:pt x="156" y="40"/>
                  </a:lnTo>
                  <a:lnTo>
                    <a:pt x="150" y="47"/>
                  </a:lnTo>
                  <a:lnTo>
                    <a:pt x="142" y="52"/>
                  </a:lnTo>
                  <a:lnTo>
                    <a:pt x="134" y="56"/>
                  </a:lnTo>
                  <a:lnTo>
                    <a:pt x="125" y="61"/>
                  </a:lnTo>
                  <a:lnTo>
                    <a:pt x="118" y="66"/>
                  </a:lnTo>
                  <a:lnTo>
                    <a:pt x="109" y="68"/>
                  </a:lnTo>
                  <a:lnTo>
                    <a:pt x="102" y="71"/>
                  </a:lnTo>
                  <a:lnTo>
                    <a:pt x="95" y="72"/>
                  </a:lnTo>
                  <a:lnTo>
                    <a:pt x="90" y="74"/>
                  </a:lnTo>
                  <a:lnTo>
                    <a:pt x="78" y="74"/>
                  </a:lnTo>
                  <a:lnTo>
                    <a:pt x="67" y="77"/>
                  </a:lnTo>
                  <a:lnTo>
                    <a:pt x="57" y="82"/>
                  </a:lnTo>
                  <a:lnTo>
                    <a:pt x="47" y="89"/>
                  </a:lnTo>
                  <a:lnTo>
                    <a:pt x="35" y="93"/>
                  </a:lnTo>
                  <a:lnTo>
                    <a:pt x="25" y="98"/>
                  </a:lnTo>
                  <a:lnTo>
                    <a:pt x="13" y="100"/>
                  </a:lnTo>
                  <a:lnTo>
                    <a:pt x="3" y="100"/>
                  </a:lnTo>
                  <a:lnTo>
                    <a:pt x="0" y="92"/>
                  </a:lnTo>
                  <a:lnTo>
                    <a:pt x="0" y="85"/>
                  </a:lnTo>
                  <a:lnTo>
                    <a:pt x="0" y="79"/>
                  </a:lnTo>
                  <a:lnTo>
                    <a:pt x="0" y="74"/>
                  </a:lnTo>
                  <a:lnTo>
                    <a:pt x="7" y="66"/>
                  </a:lnTo>
                  <a:lnTo>
                    <a:pt x="17" y="59"/>
                  </a:lnTo>
                  <a:lnTo>
                    <a:pt x="26" y="54"/>
                  </a:lnTo>
                  <a:lnTo>
                    <a:pt x="36" y="51"/>
                  </a:lnTo>
                  <a:lnTo>
                    <a:pt x="45" y="47"/>
                  </a:lnTo>
                  <a:lnTo>
                    <a:pt x="55" y="45"/>
                  </a:lnTo>
                  <a:lnTo>
                    <a:pt x="65" y="41"/>
                  </a:lnTo>
                  <a:lnTo>
                    <a:pt x="75" y="40"/>
                  </a:lnTo>
                  <a:lnTo>
                    <a:pt x="85" y="37"/>
                  </a:lnTo>
                  <a:lnTo>
                    <a:pt x="95" y="34"/>
                  </a:lnTo>
                  <a:lnTo>
                    <a:pt x="104" y="31"/>
                  </a:lnTo>
                  <a:lnTo>
                    <a:pt x="115" y="27"/>
                  </a:lnTo>
                  <a:lnTo>
                    <a:pt x="124" y="22"/>
                  </a:lnTo>
                  <a:lnTo>
                    <a:pt x="133" y="16"/>
                  </a:lnTo>
                  <a:lnTo>
                    <a:pt x="142" y="8"/>
                  </a:lnTo>
                  <a:lnTo>
                    <a:pt x="151" y="0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56"/>
            <p:cNvSpPr>
              <a:spLocks/>
            </p:cNvSpPr>
            <p:nvPr/>
          </p:nvSpPr>
          <p:spPr bwMode="auto">
            <a:xfrm>
              <a:off x="1618" y="3451"/>
              <a:ext cx="54" cy="31"/>
            </a:xfrm>
            <a:custGeom>
              <a:avLst/>
              <a:gdLst/>
              <a:ahLst/>
              <a:cxnLst>
                <a:cxn ang="0">
                  <a:pos x="200" y="0"/>
                </a:cxn>
                <a:cxn ang="0">
                  <a:pos x="202" y="5"/>
                </a:cxn>
                <a:cxn ang="0">
                  <a:pos x="208" y="13"/>
                </a:cxn>
                <a:cxn ang="0">
                  <a:pos x="213" y="21"/>
                </a:cxn>
                <a:cxn ang="0">
                  <a:pos x="217" y="29"/>
                </a:cxn>
                <a:cxn ang="0">
                  <a:pos x="209" y="30"/>
                </a:cxn>
                <a:cxn ang="0">
                  <a:pos x="202" y="32"/>
                </a:cxn>
                <a:cxn ang="0">
                  <a:pos x="195" y="36"/>
                </a:cxn>
                <a:cxn ang="0">
                  <a:pos x="188" y="39"/>
                </a:cxn>
                <a:cxn ang="0">
                  <a:pos x="181" y="42"/>
                </a:cxn>
                <a:cxn ang="0">
                  <a:pos x="174" y="45"/>
                </a:cxn>
                <a:cxn ang="0">
                  <a:pos x="168" y="49"/>
                </a:cxn>
                <a:cxn ang="0">
                  <a:pos x="162" y="53"/>
                </a:cxn>
                <a:cxn ang="0">
                  <a:pos x="155" y="57"/>
                </a:cxn>
                <a:cxn ang="0">
                  <a:pos x="148" y="60"/>
                </a:cxn>
                <a:cxn ang="0">
                  <a:pos x="141" y="65"/>
                </a:cxn>
                <a:cxn ang="0">
                  <a:pos x="135" y="69"/>
                </a:cxn>
                <a:cxn ang="0">
                  <a:pos x="128" y="73"/>
                </a:cxn>
                <a:cxn ang="0">
                  <a:pos x="123" y="76"/>
                </a:cxn>
                <a:cxn ang="0">
                  <a:pos x="116" y="81"/>
                </a:cxn>
                <a:cxn ang="0">
                  <a:pos x="110" y="85"/>
                </a:cxn>
                <a:cxn ang="0">
                  <a:pos x="103" y="89"/>
                </a:cxn>
                <a:cxn ang="0">
                  <a:pos x="96" y="92"/>
                </a:cxn>
                <a:cxn ang="0">
                  <a:pos x="89" y="96"/>
                </a:cxn>
                <a:cxn ang="0">
                  <a:pos x="83" y="100"/>
                </a:cxn>
                <a:cxn ang="0">
                  <a:pos x="76" y="103"/>
                </a:cxn>
                <a:cxn ang="0">
                  <a:pos x="70" y="106"/>
                </a:cxn>
                <a:cxn ang="0">
                  <a:pos x="63" y="109"/>
                </a:cxn>
                <a:cxn ang="0">
                  <a:pos x="57" y="112"/>
                </a:cxn>
                <a:cxn ang="0">
                  <a:pos x="49" y="113"/>
                </a:cxn>
                <a:cxn ang="0">
                  <a:pos x="42" y="115"/>
                </a:cxn>
                <a:cxn ang="0">
                  <a:pos x="35" y="118"/>
                </a:cxn>
                <a:cxn ang="0">
                  <a:pos x="28" y="120"/>
                </a:cxn>
                <a:cxn ang="0">
                  <a:pos x="21" y="120"/>
                </a:cxn>
                <a:cxn ang="0">
                  <a:pos x="14" y="121"/>
                </a:cxn>
                <a:cxn ang="0">
                  <a:pos x="7" y="121"/>
                </a:cxn>
                <a:cxn ang="0">
                  <a:pos x="0" y="122"/>
                </a:cxn>
                <a:cxn ang="0">
                  <a:pos x="0" y="115"/>
                </a:cxn>
                <a:cxn ang="0">
                  <a:pos x="2" y="109"/>
                </a:cxn>
                <a:cxn ang="0">
                  <a:pos x="2" y="102"/>
                </a:cxn>
                <a:cxn ang="0">
                  <a:pos x="5" y="96"/>
                </a:cxn>
                <a:cxn ang="0">
                  <a:pos x="17" y="90"/>
                </a:cxn>
                <a:cxn ang="0">
                  <a:pos x="29" y="84"/>
                </a:cxn>
                <a:cxn ang="0">
                  <a:pos x="41" y="79"/>
                </a:cxn>
                <a:cxn ang="0">
                  <a:pos x="53" y="74"/>
                </a:cxn>
                <a:cxn ang="0">
                  <a:pos x="65" y="67"/>
                </a:cxn>
                <a:cxn ang="0">
                  <a:pos x="78" y="61"/>
                </a:cxn>
                <a:cxn ang="0">
                  <a:pos x="89" y="54"/>
                </a:cxn>
                <a:cxn ang="0">
                  <a:pos x="102" y="49"/>
                </a:cxn>
                <a:cxn ang="0">
                  <a:pos x="113" y="42"/>
                </a:cxn>
                <a:cxn ang="0">
                  <a:pos x="125" y="35"/>
                </a:cxn>
                <a:cxn ang="0">
                  <a:pos x="136" y="28"/>
                </a:cxn>
                <a:cxn ang="0">
                  <a:pos x="149" y="22"/>
                </a:cxn>
                <a:cxn ang="0">
                  <a:pos x="161" y="15"/>
                </a:cxn>
                <a:cxn ang="0">
                  <a:pos x="173" y="9"/>
                </a:cxn>
                <a:cxn ang="0">
                  <a:pos x="179" y="6"/>
                </a:cxn>
                <a:cxn ang="0">
                  <a:pos x="186" y="4"/>
                </a:cxn>
                <a:cxn ang="0">
                  <a:pos x="193" y="1"/>
                </a:cxn>
                <a:cxn ang="0">
                  <a:pos x="200" y="0"/>
                </a:cxn>
                <a:cxn ang="0">
                  <a:pos x="200" y="0"/>
                </a:cxn>
              </a:cxnLst>
              <a:rect l="0" t="0" r="r" b="b"/>
              <a:pathLst>
                <a:path w="217" h="122">
                  <a:moveTo>
                    <a:pt x="200" y="0"/>
                  </a:moveTo>
                  <a:lnTo>
                    <a:pt x="202" y="5"/>
                  </a:lnTo>
                  <a:lnTo>
                    <a:pt x="208" y="13"/>
                  </a:lnTo>
                  <a:lnTo>
                    <a:pt x="213" y="21"/>
                  </a:lnTo>
                  <a:lnTo>
                    <a:pt x="217" y="29"/>
                  </a:lnTo>
                  <a:lnTo>
                    <a:pt x="209" y="30"/>
                  </a:lnTo>
                  <a:lnTo>
                    <a:pt x="202" y="32"/>
                  </a:lnTo>
                  <a:lnTo>
                    <a:pt x="195" y="36"/>
                  </a:lnTo>
                  <a:lnTo>
                    <a:pt x="188" y="39"/>
                  </a:lnTo>
                  <a:lnTo>
                    <a:pt x="181" y="42"/>
                  </a:lnTo>
                  <a:lnTo>
                    <a:pt x="174" y="45"/>
                  </a:lnTo>
                  <a:lnTo>
                    <a:pt x="168" y="49"/>
                  </a:lnTo>
                  <a:lnTo>
                    <a:pt x="162" y="53"/>
                  </a:lnTo>
                  <a:lnTo>
                    <a:pt x="155" y="57"/>
                  </a:lnTo>
                  <a:lnTo>
                    <a:pt x="148" y="60"/>
                  </a:lnTo>
                  <a:lnTo>
                    <a:pt x="141" y="65"/>
                  </a:lnTo>
                  <a:lnTo>
                    <a:pt x="135" y="69"/>
                  </a:lnTo>
                  <a:lnTo>
                    <a:pt x="128" y="73"/>
                  </a:lnTo>
                  <a:lnTo>
                    <a:pt x="123" y="76"/>
                  </a:lnTo>
                  <a:lnTo>
                    <a:pt x="116" y="81"/>
                  </a:lnTo>
                  <a:lnTo>
                    <a:pt x="110" y="85"/>
                  </a:lnTo>
                  <a:lnTo>
                    <a:pt x="103" y="89"/>
                  </a:lnTo>
                  <a:lnTo>
                    <a:pt x="96" y="92"/>
                  </a:lnTo>
                  <a:lnTo>
                    <a:pt x="89" y="96"/>
                  </a:lnTo>
                  <a:lnTo>
                    <a:pt x="83" y="100"/>
                  </a:lnTo>
                  <a:lnTo>
                    <a:pt x="76" y="103"/>
                  </a:lnTo>
                  <a:lnTo>
                    <a:pt x="70" y="106"/>
                  </a:lnTo>
                  <a:lnTo>
                    <a:pt x="63" y="109"/>
                  </a:lnTo>
                  <a:lnTo>
                    <a:pt x="57" y="112"/>
                  </a:lnTo>
                  <a:lnTo>
                    <a:pt x="49" y="113"/>
                  </a:lnTo>
                  <a:lnTo>
                    <a:pt x="42" y="115"/>
                  </a:lnTo>
                  <a:lnTo>
                    <a:pt x="35" y="118"/>
                  </a:lnTo>
                  <a:lnTo>
                    <a:pt x="28" y="120"/>
                  </a:lnTo>
                  <a:lnTo>
                    <a:pt x="21" y="120"/>
                  </a:lnTo>
                  <a:lnTo>
                    <a:pt x="14" y="121"/>
                  </a:lnTo>
                  <a:lnTo>
                    <a:pt x="7" y="121"/>
                  </a:lnTo>
                  <a:lnTo>
                    <a:pt x="0" y="122"/>
                  </a:lnTo>
                  <a:lnTo>
                    <a:pt x="0" y="115"/>
                  </a:lnTo>
                  <a:lnTo>
                    <a:pt x="2" y="109"/>
                  </a:lnTo>
                  <a:lnTo>
                    <a:pt x="2" y="102"/>
                  </a:lnTo>
                  <a:lnTo>
                    <a:pt x="5" y="96"/>
                  </a:lnTo>
                  <a:lnTo>
                    <a:pt x="17" y="90"/>
                  </a:lnTo>
                  <a:lnTo>
                    <a:pt x="29" y="84"/>
                  </a:lnTo>
                  <a:lnTo>
                    <a:pt x="41" y="79"/>
                  </a:lnTo>
                  <a:lnTo>
                    <a:pt x="53" y="74"/>
                  </a:lnTo>
                  <a:lnTo>
                    <a:pt x="65" y="67"/>
                  </a:lnTo>
                  <a:lnTo>
                    <a:pt x="78" y="61"/>
                  </a:lnTo>
                  <a:lnTo>
                    <a:pt x="89" y="54"/>
                  </a:lnTo>
                  <a:lnTo>
                    <a:pt x="102" y="49"/>
                  </a:lnTo>
                  <a:lnTo>
                    <a:pt x="113" y="42"/>
                  </a:lnTo>
                  <a:lnTo>
                    <a:pt x="125" y="35"/>
                  </a:lnTo>
                  <a:lnTo>
                    <a:pt x="136" y="28"/>
                  </a:lnTo>
                  <a:lnTo>
                    <a:pt x="149" y="22"/>
                  </a:lnTo>
                  <a:lnTo>
                    <a:pt x="161" y="15"/>
                  </a:lnTo>
                  <a:lnTo>
                    <a:pt x="173" y="9"/>
                  </a:lnTo>
                  <a:lnTo>
                    <a:pt x="179" y="6"/>
                  </a:lnTo>
                  <a:lnTo>
                    <a:pt x="186" y="4"/>
                  </a:lnTo>
                  <a:lnTo>
                    <a:pt x="193" y="1"/>
                  </a:lnTo>
                  <a:lnTo>
                    <a:pt x="20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57"/>
            <p:cNvSpPr>
              <a:spLocks/>
            </p:cNvSpPr>
            <p:nvPr/>
          </p:nvSpPr>
          <p:spPr bwMode="auto">
            <a:xfrm>
              <a:off x="1616" y="3465"/>
              <a:ext cx="64" cy="43"/>
            </a:xfrm>
            <a:custGeom>
              <a:avLst/>
              <a:gdLst/>
              <a:ahLst/>
              <a:cxnLst>
                <a:cxn ang="0">
                  <a:pos x="241" y="3"/>
                </a:cxn>
                <a:cxn ang="0">
                  <a:pos x="254" y="19"/>
                </a:cxn>
                <a:cxn ang="0">
                  <a:pos x="249" y="31"/>
                </a:cxn>
                <a:cxn ang="0">
                  <a:pos x="233" y="39"/>
                </a:cxn>
                <a:cxn ang="0">
                  <a:pos x="218" y="47"/>
                </a:cxn>
                <a:cxn ang="0">
                  <a:pos x="202" y="57"/>
                </a:cxn>
                <a:cxn ang="0">
                  <a:pos x="187" y="66"/>
                </a:cxn>
                <a:cxn ang="0">
                  <a:pos x="171" y="75"/>
                </a:cxn>
                <a:cxn ang="0">
                  <a:pos x="156" y="85"/>
                </a:cxn>
                <a:cxn ang="0">
                  <a:pos x="140" y="95"/>
                </a:cxn>
                <a:cxn ang="0">
                  <a:pos x="125" y="104"/>
                </a:cxn>
                <a:cxn ang="0">
                  <a:pos x="109" y="113"/>
                </a:cxn>
                <a:cxn ang="0">
                  <a:pos x="94" y="123"/>
                </a:cxn>
                <a:cxn ang="0">
                  <a:pos x="78" y="133"/>
                </a:cxn>
                <a:cxn ang="0">
                  <a:pos x="63" y="142"/>
                </a:cxn>
                <a:cxn ang="0">
                  <a:pos x="46" y="151"/>
                </a:cxn>
                <a:cxn ang="0">
                  <a:pos x="31" y="160"/>
                </a:cxn>
                <a:cxn ang="0">
                  <a:pos x="16" y="170"/>
                </a:cxn>
                <a:cxn ang="0">
                  <a:pos x="6" y="167"/>
                </a:cxn>
                <a:cxn ang="0">
                  <a:pos x="0" y="155"/>
                </a:cxn>
                <a:cxn ang="0">
                  <a:pos x="11" y="138"/>
                </a:cxn>
                <a:cxn ang="0">
                  <a:pos x="35" y="120"/>
                </a:cxn>
                <a:cxn ang="0">
                  <a:pos x="53" y="107"/>
                </a:cxn>
                <a:cxn ang="0">
                  <a:pos x="66" y="99"/>
                </a:cxn>
                <a:cxn ang="0">
                  <a:pos x="79" y="91"/>
                </a:cxn>
                <a:cxn ang="0">
                  <a:pos x="91" y="84"/>
                </a:cxn>
                <a:cxn ang="0">
                  <a:pos x="104" y="76"/>
                </a:cxn>
                <a:cxn ang="0">
                  <a:pos x="117" y="69"/>
                </a:cxn>
                <a:cxn ang="0">
                  <a:pos x="129" y="61"/>
                </a:cxn>
                <a:cxn ang="0">
                  <a:pos x="142" y="54"/>
                </a:cxn>
                <a:cxn ang="0">
                  <a:pos x="155" y="46"/>
                </a:cxn>
                <a:cxn ang="0">
                  <a:pos x="167" y="38"/>
                </a:cxn>
                <a:cxn ang="0">
                  <a:pos x="180" y="30"/>
                </a:cxn>
                <a:cxn ang="0">
                  <a:pos x="193" y="22"/>
                </a:cxn>
                <a:cxn ang="0">
                  <a:pos x="202" y="15"/>
                </a:cxn>
                <a:cxn ang="0">
                  <a:pos x="214" y="9"/>
                </a:cxn>
                <a:cxn ang="0">
                  <a:pos x="231" y="3"/>
                </a:cxn>
                <a:cxn ang="0">
                  <a:pos x="239" y="0"/>
                </a:cxn>
              </a:cxnLst>
              <a:rect l="0" t="0" r="r" b="b"/>
              <a:pathLst>
                <a:path w="259" h="175">
                  <a:moveTo>
                    <a:pt x="239" y="0"/>
                  </a:moveTo>
                  <a:lnTo>
                    <a:pt x="241" y="3"/>
                  </a:lnTo>
                  <a:lnTo>
                    <a:pt x="248" y="11"/>
                  </a:lnTo>
                  <a:lnTo>
                    <a:pt x="254" y="19"/>
                  </a:lnTo>
                  <a:lnTo>
                    <a:pt x="259" y="28"/>
                  </a:lnTo>
                  <a:lnTo>
                    <a:pt x="249" y="31"/>
                  </a:lnTo>
                  <a:lnTo>
                    <a:pt x="241" y="35"/>
                  </a:lnTo>
                  <a:lnTo>
                    <a:pt x="233" y="39"/>
                  </a:lnTo>
                  <a:lnTo>
                    <a:pt x="226" y="44"/>
                  </a:lnTo>
                  <a:lnTo>
                    <a:pt x="218" y="47"/>
                  </a:lnTo>
                  <a:lnTo>
                    <a:pt x="210" y="52"/>
                  </a:lnTo>
                  <a:lnTo>
                    <a:pt x="202" y="57"/>
                  </a:lnTo>
                  <a:lnTo>
                    <a:pt x="195" y="62"/>
                  </a:lnTo>
                  <a:lnTo>
                    <a:pt x="187" y="66"/>
                  </a:lnTo>
                  <a:lnTo>
                    <a:pt x="179" y="72"/>
                  </a:lnTo>
                  <a:lnTo>
                    <a:pt x="171" y="75"/>
                  </a:lnTo>
                  <a:lnTo>
                    <a:pt x="164" y="81"/>
                  </a:lnTo>
                  <a:lnTo>
                    <a:pt x="156" y="85"/>
                  </a:lnTo>
                  <a:lnTo>
                    <a:pt x="148" y="90"/>
                  </a:lnTo>
                  <a:lnTo>
                    <a:pt x="140" y="95"/>
                  </a:lnTo>
                  <a:lnTo>
                    <a:pt x="133" y="100"/>
                  </a:lnTo>
                  <a:lnTo>
                    <a:pt x="125" y="104"/>
                  </a:lnTo>
                  <a:lnTo>
                    <a:pt x="117" y="110"/>
                  </a:lnTo>
                  <a:lnTo>
                    <a:pt x="109" y="113"/>
                  </a:lnTo>
                  <a:lnTo>
                    <a:pt x="102" y="119"/>
                  </a:lnTo>
                  <a:lnTo>
                    <a:pt x="94" y="123"/>
                  </a:lnTo>
                  <a:lnTo>
                    <a:pt x="86" y="128"/>
                  </a:lnTo>
                  <a:lnTo>
                    <a:pt x="78" y="133"/>
                  </a:lnTo>
                  <a:lnTo>
                    <a:pt x="71" y="138"/>
                  </a:lnTo>
                  <a:lnTo>
                    <a:pt x="63" y="142"/>
                  </a:lnTo>
                  <a:lnTo>
                    <a:pt x="55" y="148"/>
                  </a:lnTo>
                  <a:lnTo>
                    <a:pt x="46" y="151"/>
                  </a:lnTo>
                  <a:lnTo>
                    <a:pt x="40" y="157"/>
                  </a:lnTo>
                  <a:lnTo>
                    <a:pt x="31" y="160"/>
                  </a:lnTo>
                  <a:lnTo>
                    <a:pt x="25" y="166"/>
                  </a:lnTo>
                  <a:lnTo>
                    <a:pt x="16" y="170"/>
                  </a:lnTo>
                  <a:lnTo>
                    <a:pt x="10" y="175"/>
                  </a:lnTo>
                  <a:lnTo>
                    <a:pt x="6" y="167"/>
                  </a:lnTo>
                  <a:lnTo>
                    <a:pt x="3" y="160"/>
                  </a:lnTo>
                  <a:lnTo>
                    <a:pt x="0" y="155"/>
                  </a:lnTo>
                  <a:lnTo>
                    <a:pt x="0" y="149"/>
                  </a:lnTo>
                  <a:lnTo>
                    <a:pt x="11" y="138"/>
                  </a:lnTo>
                  <a:lnTo>
                    <a:pt x="23" y="129"/>
                  </a:lnTo>
                  <a:lnTo>
                    <a:pt x="35" y="120"/>
                  </a:lnTo>
                  <a:lnTo>
                    <a:pt x="48" y="112"/>
                  </a:lnTo>
                  <a:lnTo>
                    <a:pt x="53" y="107"/>
                  </a:lnTo>
                  <a:lnTo>
                    <a:pt x="59" y="104"/>
                  </a:lnTo>
                  <a:lnTo>
                    <a:pt x="66" y="99"/>
                  </a:lnTo>
                  <a:lnTo>
                    <a:pt x="73" y="96"/>
                  </a:lnTo>
                  <a:lnTo>
                    <a:pt x="79" y="91"/>
                  </a:lnTo>
                  <a:lnTo>
                    <a:pt x="84" y="88"/>
                  </a:lnTo>
                  <a:lnTo>
                    <a:pt x="91" y="84"/>
                  </a:lnTo>
                  <a:lnTo>
                    <a:pt x="98" y="81"/>
                  </a:lnTo>
                  <a:lnTo>
                    <a:pt x="104" y="76"/>
                  </a:lnTo>
                  <a:lnTo>
                    <a:pt x="111" y="73"/>
                  </a:lnTo>
                  <a:lnTo>
                    <a:pt x="117" y="69"/>
                  </a:lnTo>
                  <a:lnTo>
                    <a:pt x="124" y="66"/>
                  </a:lnTo>
                  <a:lnTo>
                    <a:pt x="129" y="61"/>
                  </a:lnTo>
                  <a:lnTo>
                    <a:pt x="136" y="58"/>
                  </a:lnTo>
                  <a:lnTo>
                    <a:pt x="142" y="54"/>
                  </a:lnTo>
                  <a:lnTo>
                    <a:pt x="149" y="51"/>
                  </a:lnTo>
                  <a:lnTo>
                    <a:pt x="155" y="46"/>
                  </a:lnTo>
                  <a:lnTo>
                    <a:pt x="162" y="43"/>
                  </a:lnTo>
                  <a:lnTo>
                    <a:pt x="167" y="38"/>
                  </a:lnTo>
                  <a:lnTo>
                    <a:pt x="174" y="35"/>
                  </a:lnTo>
                  <a:lnTo>
                    <a:pt x="180" y="30"/>
                  </a:lnTo>
                  <a:lnTo>
                    <a:pt x="187" y="27"/>
                  </a:lnTo>
                  <a:lnTo>
                    <a:pt x="193" y="22"/>
                  </a:lnTo>
                  <a:lnTo>
                    <a:pt x="200" y="19"/>
                  </a:lnTo>
                  <a:lnTo>
                    <a:pt x="202" y="15"/>
                  </a:lnTo>
                  <a:lnTo>
                    <a:pt x="208" y="13"/>
                  </a:lnTo>
                  <a:lnTo>
                    <a:pt x="214" y="9"/>
                  </a:lnTo>
                  <a:lnTo>
                    <a:pt x="221" y="7"/>
                  </a:lnTo>
                  <a:lnTo>
                    <a:pt x="231" y="3"/>
                  </a:lnTo>
                  <a:lnTo>
                    <a:pt x="239" y="0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58"/>
            <p:cNvSpPr>
              <a:spLocks/>
            </p:cNvSpPr>
            <p:nvPr/>
          </p:nvSpPr>
          <p:spPr bwMode="auto">
            <a:xfrm>
              <a:off x="1616" y="3486"/>
              <a:ext cx="65" cy="40"/>
            </a:xfrm>
            <a:custGeom>
              <a:avLst/>
              <a:gdLst/>
              <a:ahLst/>
              <a:cxnLst>
                <a:cxn ang="0">
                  <a:pos x="248" y="3"/>
                </a:cxn>
                <a:cxn ang="0">
                  <a:pos x="259" y="19"/>
                </a:cxn>
                <a:cxn ang="0">
                  <a:pos x="254" y="31"/>
                </a:cxn>
                <a:cxn ang="0">
                  <a:pos x="238" y="40"/>
                </a:cxn>
                <a:cxn ang="0">
                  <a:pos x="223" y="48"/>
                </a:cxn>
                <a:cxn ang="0">
                  <a:pos x="208" y="55"/>
                </a:cxn>
                <a:cxn ang="0">
                  <a:pos x="193" y="61"/>
                </a:cxn>
                <a:cxn ang="0">
                  <a:pos x="178" y="68"/>
                </a:cxn>
                <a:cxn ang="0">
                  <a:pos x="163" y="74"/>
                </a:cxn>
                <a:cxn ang="0">
                  <a:pos x="148" y="80"/>
                </a:cxn>
                <a:cxn ang="0">
                  <a:pos x="133" y="86"/>
                </a:cxn>
                <a:cxn ang="0">
                  <a:pos x="117" y="92"/>
                </a:cxn>
                <a:cxn ang="0">
                  <a:pos x="102" y="99"/>
                </a:cxn>
                <a:cxn ang="0">
                  <a:pos x="87" y="107"/>
                </a:cxn>
                <a:cxn ang="0">
                  <a:pos x="73" y="115"/>
                </a:cxn>
                <a:cxn ang="0">
                  <a:pos x="59" y="125"/>
                </a:cxn>
                <a:cxn ang="0">
                  <a:pos x="45" y="137"/>
                </a:cxn>
                <a:cxn ang="0">
                  <a:pos x="33" y="150"/>
                </a:cxn>
                <a:cxn ang="0">
                  <a:pos x="20" y="154"/>
                </a:cxn>
                <a:cxn ang="0">
                  <a:pos x="6" y="153"/>
                </a:cxn>
                <a:cxn ang="0">
                  <a:pos x="3" y="140"/>
                </a:cxn>
                <a:cxn ang="0">
                  <a:pos x="13" y="120"/>
                </a:cxn>
                <a:cxn ang="0">
                  <a:pos x="28" y="103"/>
                </a:cxn>
                <a:cxn ang="0">
                  <a:pos x="47" y="91"/>
                </a:cxn>
                <a:cxn ang="0">
                  <a:pos x="67" y="78"/>
                </a:cxn>
                <a:cxn ang="0">
                  <a:pos x="88" y="69"/>
                </a:cxn>
                <a:cxn ang="0">
                  <a:pos x="109" y="61"/>
                </a:cxn>
                <a:cxn ang="0">
                  <a:pos x="128" y="53"/>
                </a:cxn>
                <a:cxn ang="0">
                  <a:pos x="145" y="46"/>
                </a:cxn>
                <a:cxn ang="0">
                  <a:pos x="158" y="40"/>
                </a:cxn>
                <a:cxn ang="0">
                  <a:pos x="172" y="34"/>
                </a:cxn>
                <a:cxn ang="0">
                  <a:pos x="186" y="29"/>
                </a:cxn>
                <a:cxn ang="0">
                  <a:pos x="199" y="23"/>
                </a:cxn>
                <a:cxn ang="0">
                  <a:pos x="213" y="16"/>
                </a:cxn>
                <a:cxn ang="0">
                  <a:pos x="225" y="9"/>
                </a:cxn>
                <a:cxn ang="0">
                  <a:pos x="239" y="2"/>
                </a:cxn>
                <a:cxn ang="0">
                  <a:pos x="246" y="0"/>
                </a:cxn>
              </a:cxnLst>
              <a:rect l="0" t="0" r="r" b="b"/>
              <a:pathLst>
                <a:path w="262" h="158">
                  <a:moveTo>
                    <a:pt x="246" y="0"/>
                  </a:moveTo>
                  <a:lnTo>
                    <a:pt x="248" y="3"/>
                  </a:lnTo>
                  <a:lnTo>
                    <a:pt x="254" y="11"/>
                  </a:lnTo>
                  <a:lnTo>
                    <a:pt x="259" y="19"/>
                  </a:lnTo>
                  <a:lnTo>
                    <a:pt x="262" y="27"/>
                  </a:lnTo>
                  <a:lnTo>
                    <a:pt x="254" y="31"/>
                  </a:lnTo>
                  <a:lnTo>
                    <a:pt x="246" y="35"/>
                  </a:lnTo>
                  <a:lnTo>
                    <a:pt x="238" y="40"/>
                  </a:lnTo>
                  <a:lnTo>
                    <a:pt x="231" y="45"/>
                  </a:lnTo>
                  <a:lnTo>
                    <a:pt x="223" y="48"/>
                  </a:lnTo>
                  <a:lnTo>
                    <a:pt x="216" y="52"/>
                  </a:lnTo>
                  <a:lnTo>
                    <a:pt x="208" y="55"/>
                  </a:lnTo>
                  <a:lnTo>
                    <a:pt x="201" y="59"/>
                  </a:lnTo>
                  <a:lnTo>
                    <a:pt x="193" y="61"/>
                  </a:lnTo>
                  <a:lnTo>
                    <a:pt x="185" y="64"/>
                  </a:lnTo>
                  <a:lnTo>
                    <a:pt x="178" y="68"/>
                  </a:lnTo>
                  <a:lnTo>
                    <a:pt x="171" y="71"/>
                  </a:lnTo>
                  <a:lnTo>
                    <a:pt x="163" y="74"/>
                  </a:lnTo>
                  <a:lnTo>
                    <a:pt x="155" y="77"/>
                  </a:lnTo>
                  <a:lnTo>
                    <a:pt x="148" y="80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25" y="90"/>
                  </a:lnTo>
                  <a:lnTo>
                    <a:pt x="117" y="92"/>
                  </a:lnTo>
                  <a:lnTo>
                    <a:pt x="110" y="95"/>
                  </a:lnTo>
                  <a:lnTo>
                    <a:pt x="102" y="99"/>
                  </a:lnTo>
                  <a:lnTo>
                    <a:pt x="94" y="102"/>
                  </a:lnTo>
                  <a:lnTo>
                    <a:pt x="87" y="107"/>
                  </a:lnTo>
                  <a:lnTo>
                    <a:pt x="80" y="112"/>
                  </a:lnTo>
                  <a:lnTo>
                    <a:pt x="73" y="115"/>
                  </a:lnTo>
                  <a:lnTo>
                    <a:pt x="66" y="121"/>
                  </a:lnTo>
                  <a:lnTo>
                    <a:pt x="59" y="125"/>
                  </a:lnTo>
                  <a:lnTo>
                    <a:pt x="52" y="131"/>
                  </a:lnTo>
                  <a:lnTo>
                    <a:pt x="45" y="137"/>
                  </a:lnTo>
                  <a:lnTo>
                    <a:pt x="39" y="143"/>
                  </a:lnTo>
                  <a:lnTo>
                    <a:pt x="33" y="150"/>
                  </a:lnTo>
                  <a:lnTo>
                    <a:pt x="27" y="158"/>
                  </a:lnTo>
                  <a:lnTo>
                    <a:pt x="20" y="154"/>
                  </a:lnTo>
                  <a:lnTo>
                    <a:pt x="13" y="153"/>
                  </a:lnTo>
                  <a:lnTo>
                    <a:pt x="6" y="153"/>
                  </a:lnTo>
                  <a:lnTo>
                    <a:pt x="0" y="153"/>
                  </a:lnTo>
                  <a:lnTo>
                    <a:pt x="3" y="140"/>
                  </a:lnTo>
                  <a:lnTo>
                    <a:pt x="7" y="130"/>
                  </a:lnTo>
                  <a:lnTo>
                    <a:pt x="13" y="120"/>
                  </a:lnTo>
                  <a:lnTo>
                    <a:pt x="21" y="113"/>
                  </a:lnTo>
                  <a:lnTo>
                    <a:pt x="28" y="103"/>
                  </a:lnTo>
                  <a:lnTo>
                    <a:pt x="37" y="97"/>
                  </a:lnTo>
                  <a:lnTo>
                    <a:pt x="47" y="91"/>
                  </a:lnTo>
                  <a:lnTo>
                    <a:pt x="57" y="85"/>
                  </a:lnTo>
                  <a:lnTo>
                    <a:pt x="67" y="78"/>
                  </a:lnTo>
                  <a:lnTo>
                    <a:pt x="78" y="74"/>
                  </a:lnTo>
                  <a:lnTo>
                    <a:pt x="88" y="69"/>
                  </a:lnTo>
                  <a:lnTo>
                    <a:pt x="100" y="65"/>
                  </a:lnTo>
                  <a:lnTo>
                    <a:pt x="109" y="61"/>
                  </a:lnTo>
                  <a:lnTo>
                    <a:pt x="119" y="57"/>
                  </a:lnTo>
                  <a:lnTo>
                    <a:pt x="128" y="53"/>
                  </a:lnTo>
                  <a:lnTo>
                    <a:pt x="139" y="49"/>
                  </a:lnTo>
                  <a:lnTo>
                    <a:pt x="145" y="46"/>
                  </a:lnTo>
                  <a:lnTo>
                    <a:pt x="152" y="44"/>
                  </a:lnTo>
                  <a:lnTo>
                    <a:pt x="158" y="40"/>
                  </a:lnTo>
                  <a:lnTo>
                    <a:pt x="165" y="38"/>
                  </a:lnTo>
                  <a:lnTo>
                    <a:pt x="172" y="34"/>
                  </a:lnTo>
                  <a:lnTo>
                    <a:pt x="179" y="32"/>
                  </a:lnTo>
                  <a:lnTo>
                    <a:pt x="186" y="29"/>
                  </a:lnTo>
                  <a:lnTo>
                    <a:pt x="193" y="26"/>
                  </a:lnTo>
                  <a:lnTo>
                    <a:pt x="199" y="23"/>
                  </a:lnTo>
                  <a:lnTo>
                    <a:pt x="206" y="19"/>
                  </a:lnTo>
                  <a:lnTo>
                    <a:pt x="213" y="16"/>
                  </a:lnTo>
                  <a:lnTo>
                    <a:pt x="220" y="12"/>
                  </a:lnTo>
                  <a:lnTo>
                    <a:pt x="225" y="9"/>
                  </a:lnTo>
                  <a:lnTo>
                    <a:pt x="232" y="6"/>
                  </a:lnTo>
                  <a:lnTo>
                    <a:pt x="239" y="2"/>
                  </a:lnTo>
                  <a:lnTo>
                    <a:pt x="246" y="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59"/>
            <p:cNvSpPr>
              <a:spLocks/>
            </p:cNvSpPr>
            <p:nvPr/>
          </p:nvSpPr>
          <p:spPr bwMode="auto">
            <a:xfrm>
              <a:off x="1638" y="3414"/>
              <a:ext cx="22" cy="17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66" y="3"/>
                </a:cxn>
                <a:cxn ang="0">
                  <a:pos x="73" y="8"/>
                </a:cxn>
                <a:cxn ang="0">
                  <a:pos x="80" y="16"/>
                </a:cxn>
                <a:cxn ang="0">
                  <a:pos x="87" y="25"/>
                </a:cxn>
                <a:cxn ang="0">
                  <a:pos x="76" y="29"/>
                </a:cxn>
                <a:cxn ang="0">
                  <a:pos x="67" y="36"/>
                </a:cxn>
                <a:cxn ang="0">
                  <a:pos x="57" y="43"/>
                </a:cxn>
                <a:cxn ang="0">
                  <a:pos x="49" y="50"/>
                </a:cxn>
                <a:cxn ang="0">
                  <a:pos x="38" y="56"/>
                </a:cxn>
                <a:cxn ang="0">
                  <a:pos x="29" y="61"/>
                </a:cxn>
                <a:cxn ang="0">
                  <a:pos x="20" y="66"/>
                </a:cxn>
                <a:cxn ang="0">
                  <a:pos x="11" y="69"/>
                </a:cxn>
                <a:cxn ang="0">
                  <a:pos x="5" y="58"/>
                </a:cxn>
                <a:cxn ang="0">
                  <a:pos x="0" y="46"/>
                </a:cxn>
                <a:cxn ang="0">
                  <a:pos x="7" y="36"/>
                </a:cxn>
                <a:cxn ang="0">
                  <a:pos x="14" y="29"/>
                </a:cxn>
                <a:cxn ang="0">
                  <a:pos x="22" y="22"/>
                </a:cxn>
                <a:cxn ang="0">
                  <a:pos x="30" y="18"/>
                </a:cxn>
                <a:cxn ang="0">
                  <a:pos x="37" y="12"/>
                </a:cxn>
                <a:cxn ang="0">
                  <a:pos x="46" y="8"/>
                </a:cxn>
                <a:cxn ang="0">
                  <a:pos x="53" y="4"/>
                </a:cxn>
                <a:cxn ang="0">
                  <a:pos x="63" y="0"/>
                </a:cxn>
                <a:cxn ang="0">
                  <a:pos x="63" y="0"/>
                </a:cxn>
              </a:cxnLst>
              <a:rect l="0" t="0" r="r" b="b"/>
              <a:pathLst>
                <a:path w="87" h="69">
                  <a:moveTo>
                    <a:pt x="63" y="0"/>
                  </a:moveTo>
                  <a:lnTo>
                    <a:pt x="66" y="3"/>
                  </a:lnTo>
                  <a:lnTo>
                    <a:pt x="73" y="8"/>
                  </a:lnTo>
                  <a:lnTo>
                    <a:pt x="80" y="16"/>
                  </a:lnTo>
                  <a:lnTo>
                    <a:pt x="87" y="25"/>
                  </a:lnTo>
                  <a:lnTo>
                    <a:pt x="76" y="29"/>
                  </a:lnTo>
                  <a:lnTo>
                    <a:pt x="67" y="36"/>
                  </a:lnTo>
                  <a:lnTo>
                    <a:pt x="57" y="43"/>
                  </a:lnTo>
                  <a:lnTo>
                    <a:pt x="49" y="50"/>
                  </a:lnTo>
                  <a:lnTo>
                    <a:pt x="38" y="56"/>
                  </a:lnTo>
                  <a:lnTo>
                    <a:pt x="29" y="61"/>
                  </a:lnTo>
                  <a:lnTo>
                    <a:pt x="20" y="66"/>
                  </a:lnTo>
                  <a:lnTo>
                    <a:pt x="11" y="69"/>
                  </a:lnTo>
                  <a:lnTo>
                    <a:pt x="5" y="58"/>
                  </a:lnTo>
                  <a:lnTo>
                    <a:pt x="0" y="46"/>
                  </a:lnTo>
                  <a:lnTo>
                    <a:pt x="7" y="36"/>
                  </a:lnTo>
                  <a:lnTo>
                    <a:pt x="14" y="29"/>
                  </a:lnTo>
                  <a:lnTo>
                    <a:pt x="22" y="22"/>
                  </a:lnTo>
                  <a:lnTo>
                    <a:pt x="30" y="18"/>
                  </a:lnTo>
                  <a:lnTo>
                    <a:pt x="37" y="12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60"/>
            <p:cNvSpPr>
              <a:spLocks/>
            </p:cNvSpPr>
            <p:nvPr/>
          </p:nvSpPr>
          <p:spPr bwMode="auto">
            <a:xfrm>
              <a:off x="1642" y="3503"/>
              <a:ext cx="99" cy="55"/>
            </a:xfrm>
            <a:custGeom>
              <a:avLst/>
              <a:gdLst/>
              <a:ahLst/>
              <a:cxnLst>
                <a:cxn ang="0">
                  <a:pos x="382" y="4"/>
                </a:cxn>
                <a:cxn ang="0">
                  <a:pos x="392" y="21"/>
                </a:cxn>
                <a:cxn ang="0">
                  <a:pos x="385" y="36"/>
                </a:cxn>
                <a:cxn ang="0">
                  <a:pos x="365" y="48"/>
                </a:cxn>
                <a:cxn ang="0">
                  <a:pos x="344" y="59"/>
                </a:cxn>
                <a:cxn ang="0">
                  <a:pos x="323" y="71"/>
                </a:cxn>
                <a:cxn ang="0">
                  <a:pos x="305" y="82"/>
                </a:cxn>
                <a:cxn ang="0">
                  <a:pos x="284" y="92"/>
                </a:cxn>
                <a:cxn ang="0">
                  <a:pos x="264" y="103"/>
                </a:cxn>
                <a:cxn ang="0">
                  <a:pos x="243" y="114"/>
                </a:cxn>
                <a:cxn ang="0">
                  <a:pos x="224" y="125"/>
                </a:cxn>
                <a:cxn ang="0">
                  <a:pos x="203" y="134"/>
                </a:cxn>
                <a:cxn ang="0">
                  <a:pos x="184" y="144"/>
                </a:cxn>
                <a:cxn ang="0">
                  <a:pos x="163" y="155"/>
                </a:cxn>
                <a:cxn ang="0">
                  <a:pos x="143" y="165"/>
                </a:cxn>
                <a:cxn ang="0">
                  <a:pos x="122" y="174"/>
                </a:cxn>
                <a:cxn ang="0">
                  <a:pos x="102" y="185"/>
                </a:cxn>
                <a:cxn ang="0">
                  <a:pos x="81" y="194"/>
                </a:cxn>
                <a:cxn ang="0">
                  <a:pos x="61" y="202"/>
                </a:cxn>
                <a:cxn ang="0">
                  <a:pos x="48" y="210"/>
                </a:cxn>
                <a:cxn ang="0">
                  <a:pos x="33" y="219"/>
                </a:cxn>
                <a:cxn ang="0">
                  <a:pos x="16" y="224"/>
                </a:cxn>
                <a:cxn ang="0">
                  <a:pos x="3" y="216"/>
                </a:cxn>
                <a:cxn ang="0">
                  <a:pos x="0" y="203"/>
                </a:cxn>
                <a:cxn ang="0">
                  <a:pos x="5" y="193"/>
                </a:cxn>
                <a:cxn ang="0">
                  <a:pos x="15" y="183"/>
                </a:cxn>
                <a:cxn ang="0">
                  <a:pos x="29" y="175"/>
                </a:cxn>
                <a:cxn ang="0">
                  <a:pos x="43" y="168"/>
                </a:cxn>
                <a:cxn ang="0">
                  <a:pos x="57" y="163"/>
                </a:cxn>
                <a:cxn ang="0">
                  <a:pos x="68" y="157"/>
                </a:cxn>
                <a:cxn ang="0">
                  <a:pos x="82" y="150"/>
                </a:cxn>
                <a:cxn ang="0">
                  <a:pos x="102" y="141"/>
                </a:cxn>
                <a:cxn ang="0">
                  <a:pos x="121" y="133"/>
                </a:cxn>
                <a:cxn ang="0">
                  <a:pos x="141" y="125"/>
                </a:cxn>
                <a:cxn ang="0">
                  <a:pos x="160" y="115"/>
                </a:cxn>
                <a:cxn ang="0">
                  <a:pos x="179" y="106"/>
                </a:cxn>
                <a:cxn ang="0">
                  <a:pos x="199" y="96"/>
                </a:cxn>
                <a:cxn ang="0">
                  <a:pos x="218" y="87"/>
                </a:cxn>
                <a:cxn ang="0">
                  <a:pos x="237" y="77"/>
                </a:cxn>
                <a:cxn ang="0">
                  <a:pos x="255" y="66"/>
                </a:cxn>
                <a:cxn ang="0">
                  <a:pos x="275" y="56"/>
                </a:cxn>
                <a:cxn ang="0">
                  <a:pos x="293" y="45"/>
                </a:cxn>
                <a:cxn ang="0">
                  <a:pos x="311" y="35"/>
                </a:cxn>
                <a:cxn ang="0">
                  <a:pos x="331" y="24"/>
                </a:cxn>
                <a:cxn ang="0">
                  <a:pos x="350" y="14"/>
                </a:cxn>
                <a:cxn ang="0">
                  <a:pos x="369" y="4"/>
                </a:cxn>
                <a:cxn ang="0">
                  <a:pos x="379" y="0"/>
                </a:cxn>
              </a:cxnLst>
              <a:rect l="0" t="0" r="r" b="b"/>
              <a:pathLst>
                <a:path w="396" h="224">
                  <a:moveTo>
                    <a:pt x="379" y="0"/>
                  </a:moveTo>
                  <a:lnTo>
                    <a:pt x="382" y="4"/>
                  </a:lnTo>
                  <a:lnTo>
                    <a:pt x="388" y="12"/>
                  </a:lnTo>
                  <a:lnTo>
                    <a:pt x="392" y="21"/>
                  </a:lnTo>
                  <a:lnTo>
                    <a:pt x="396" y="31"/>
                  </a:lnTo>
                  <a:lnTo>
                    <a:pt x="385" y="36"/>
                  </a:lnTo>
                  <a:lnTo>
                    <a:pt x="375" y="43"/>
                  </a:lnTo>
                  <a:lnTo>
                    <a:pt x="365" y="48"/>
                  </a:lnTo>
                  <a:lnTo>
                    <a:pt x="354" y="54"/>
                  </a:lnTo>
                  <a:lnTo>
                    <a:pt x="344" y="59"/>
                  </a:lnTo>
                  <a:lnTo>
                    <a:pt x="333" y="66"/>
                  </a:lnTo>
                  <a:lnTo>
                    <a:pt x="323" y="71"/>
                  </a:lnTo>
                  <a:lnTo>
                    <a:pt x="315" y="77"/>
                  </a:lnTo>
                  <a:lnTo>
                    <a:pt x="305" y="82"/>
                  </a:lnTo>
                  <a:lnTo>
                    <a:pt x="294" y="88"/>
                  </a:lnTo>
                  <a:lnTo>
                    <a:pt x="284" y="92"/>
                  </a:lnTo>
                  <a:lnTo>
                    <a:pt x="275" y="98"/>
                  </a:lnTo>
                  <a:lnTo>
                    <a:pt x="264" y="103"/>
                  </a:lnTo>
                  <a:lnTo>
                    <a:pt x="254" y="109"/>
                  </a:lnTo>
                  <a:lnTo>
                    <a:pt x="243" y="114"/>
                  </a:lnTo>
                  <a:lnTo>
                    <a:pt x="234" y="120"/>
                  </a:lnTo>
                  <a:lnTo>
                    <a:pt x="224" y="125"/>
                  </a:lnTo>
                  <a:lnTo>
                    <a:pt x="213" y="129"/>
                  </a:lnTo>
                  <a:lnTo>
                    <a:pt x="203" y="134"/>
                  </a:lnTo>
                  <a:lnTo>
                    <a:pt x="194" y="140"/>
                  </a:lnTo>
                  <a:lnTo>
                    <a:pt x="184" y="144"/>
                  </a:lnTo>
                  <a:lnTo>
                    <a:pt x="173" y="150"/>
                  </a:lnTo>
                  <a:lnTo>
                    <a:pt x="163" y="155"/>
                  </a:lnTo>
                  <a:lnTo>
                    <a:pt x="154" y="160"/>
                  </a:lnTo>
                  <a:lnTo>
                    <a:pt x="143" y="165"/>
                  </a:lnTo>
                  <a:lnTo>
                    <a:pt x="133" y="170"/>
                  </a:lnTo>
                  <a:lnTo>
                    <a:pt x="122" y="174"/>
                  </a:lnTo>
                  <a:lnTo>
                    <a:pt x="112" y="180"/>
                  </a:lnTo>
                  <a:lnTo>
                    <a:pt x="102" y="185"/>
                  </a:lnTo>
                  <a:lnTo>
                    <a:pt x="91" y="189"/>
                  </a:lnTo>
                  <a:lnTo>
                    <a:pt x="81" y="194"/>
                  </a:lnTo>
                  <a:lnTo>
                    <a:pt x="72" y="200"/>
                  </a:lnTo>
                  <a:lnTo>
                    <a:pt x="61" y="202"/>
                  </a:lnTo>
                  <a:lnTo>
                    <a:pt x="54" y="205"/>
                  </a:lnTo>
                  <a:lnTo>
                    <a:pt x="48" y="210"/>
                  </a:lnTo>
                  <a:lnTo>
                    <a:pt x="41" y="216"/>
                  </a:lnTo>
                  <a:lnTo>
                    <a:pt x="33" y="219"/>
                  </a:lnTo>
                  <a:lnTo>
                    <a:pt x="24" y="223"/>
                  </a:lnTo>
                  <a:lnTo>
                    <a:pt x="16" y="224"/>
                  </a:lnTo>
                  <a:lnTo>
                    <a:pt x="7" y="224"/>
                  </a:lnTo>
                  <a:lnTo>
                    <a:pt x="3" y="216"/>
                  </a:lnTo>
                  <a:lnTo>
                    <a:pt x="0" y="209"/>
                  </a:lnTo>
                  <a:lnTo>
                    <a:pt x="0" y="203"/>
                  </a:lnTo>
                  <a:lnTo>
                    <a:pt x="3" y="198"/>
                  </a:lnTo>
                  <a:lnTo>
                    <a:pt x="5" y="193"/>
                  </a:lnTo>
                  <a:lnTo>
                    <a:pt x="9" y="188"/>
                  </a:lnTo>
                  <a:lnTo>
                    <a:pt x="15" y="183"/>
                  </a:lnTo>
                  <a:lnTo>
                    <a:pt x="22" y="180"/>
                  </a:lnTo>
                  <a:lnTo>
                    <a:pt x="29" y="175"/>
                  </a:lnTo>
                  <a:lnTo>
                    <a:pt x="36" y="172"/>
                  </a:lnTo>
                  <a:lnTo>
                    <a:pt x="43" y="168"/>
                  </a:lnTo>
                  <a:lnTo>
                    <a:pt x="51" y="166"/>
                  </a:lnTo>
                  <a:lnTo>
                    <a:pt x="57" y="163"/>
                  </a:lnTo>
                  <a:lnTo>
                    <a:pt x="64" y="159"/>
                  </a:lnTo>
                  <a:lnTo>
                    <a:pt x="68" y="157"/>
                  </a:lnTo>
                  <a:lnTo>
                    <a:pt x="73" y="155"/>
                  </a:lnTo>
                  <a:lnTo>
                    <a:pt x="82" y="150"/>
                  </a:lnTo>
                  <a:lnTo>
                    <a:pt x="91" y="145"/>
                  </a:lnTo>
                  <a:lnTo>
                    <a:pt x="102" y="141"/>
                  </a:lnTo>
                  <a:lnTo>
                    <a:pt x="112" y="137"/>
                  </a:lnTo>
                  <a:lnTo>
                    <a:pt x="121" y="133"/>
                  </a:lnTo>
                  <a:lnTo>
                    <a:pt x="131" y="129"/>
                  </a:lnTo>
                  <a:lnTo>
                    <a:pt x="141" y="125"/>
                  </a:lnTo>
                  <a:lnTo>
                    <a:pt x="151" y="121"/>
                  </a:lnTo>
                  <a:lnTo>
                    <a:pt x="160" y="115"/>
                  </a:lnTo>
                  <a:lnTo>
                    <a:pt x="170" y="111"/>
                  </a:lnTo>
                  <a:lnTo>
                    <a:pt x="179" y="106"/>
                  </a:lnTo>
                  <a:lnTo>
                    <a:pt x="189" y="102"/>
                  </a:lnTo>
                  <a:lnTo>
                    <a:pt x="199" y="96"/>
                  </a:lnTo>
                  <a:lnTo>
                    <a:pt x="209" y="92"/>
                  </a:lnTo>
                  <a:lnTo>
                    <a:pt x="218" y="87"/>
                  </a:lnTo>
                  <a:lnTo>
                    <a:pt x="228" y="83"/>
                  </a:lnTo>
                  <a:lnTo>
                    <a:pt x="237" y="77"/>
                  </a:lnTo>
                  <a:lnTo>
                    <a:pt x="247" y="72"/>
                  </a:lnTo>
                  <a:lnTo>
                    <a:pt x="255" y="66"/>
                  </a:lnTo>
                  <a:lnTo>
                    <a:pt x="265" y="61"/>
                  </a:lnTo>
                  <a:lnTo>
                    <a:pt x="275" y="56"/>
                  </a:lnTo>
                  <a:lnTo>
                    <a:pt x="284" y="51"/>
                  </a:lnTo>
                  <a:lnTo>
                    <a:pt x="293" y="45"/>
                  </a:lnTo>
                  <a:lnTo>
                    <a:pt x="303" y="41"/>
                  </a:lnTo>
                  <a:lnTo>
                    <a:pt x="311" y="35"/>
                  </a:lnTo>
                  <a:lnTo>
                    <a:pt x="321" y="30"/>
                  </a:lnTo>
                  <a:lnTo>
                    <a:pt x="331" y="24"/>
                  </a:lnTo>
                  <a:lnTo>
                    <a:pt x="341" y="20"/>
                  </a:lnTo>
                  <a:lnTo>
                    <a:pt x="350" y="14"/>
                  </a:lnTo>
                  <a:lnTo>
                    <a:pt x="359" y="10"/>
                  </a:lnTo>
                  <a:lnTo>
                    <a:pt x="369" y="4"/>
                  </a:lnTo>
                  <a:lnTo>
                    <a:pt x="379" y="0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61"/>
            <p:cNvSpPr>
              <a:spLocks/>
            </p:cNvSpPr>
            <p:nvPr/>
          </p:nvSpPr>
          <p:spPr bwMode="auto">
            <a:xfrm>
              <a:off x="1640" y="3549"/>
              <a:ext cx="258" cy="47"/>
            </a:xfrm>
            <a:custGeom>
              <a:avLst/>
              <a:gdLst/>
              <a:ahLst/>
              <a:cxnLst>
                <a:cxn ang="0">
                  <a:pos x="42" y="4"/>
                </a:cxn>
                <a:cxn ang="0">
                  <a:pos x="81" y="11"/>
                </a:cxn>
                <a:cxn ang="0">
                  <a:pos x="119" y="18"/>
                </a:cxn>
                <a:cxn ang="0">
                  <a:pos x="158" y="25"/>
                </a:cxn>
                <a:cxn ang="0">
                  <a:pos x="196" y="33"/>
                </a:cxn>
                <a:cxn ang="0">
                  <a:pos x="235" y="41"/>
                </a:cxn>
                <a:cxn ang="0">
                  <a:pos x="275" y="48"/>
                </a:cxn>
                <a:cxn ang="0">
                  <a:pos x="313" y="56"/>
                </a:cxn>
                <a:cxn ang="0">
                  <a:pos x="351" y="64"/>
                </a:cxn>
                <a:cxn ang="0">
                  <a:pos x="391" y="71"/>
                </a:cxn>
                <a:cxn ang="0">
                  <a:pos x="429" y="78"/>
                </a:cxn>
                <a:cxn ang="0">
                  <a:pos x="469" y="85"/>
                </a:cxn>
                <a:cxn ang="0">
                  <a:pos x="509" y="89"/>
                </a:cxn>
                <a:cxn ang="0">
                  <a:pos x="549" y="95"/>
                </a:cxn>
                <a:cxn ang="0">
                  <a:pos x="589" y="100"/>
                </a:cxn>
                <a:cxn ang="0">
                  <a:pos x="631" y="104"/>
                </a:cxn>
                <a:cxn ang="0">
                  <a:pos x="675" y="110"/>
                </a:cxn>
                <a:cxn ang="0">
                  <a:pos x="720" y="116"/>
                </a:cxn>
                <a:cxn ang="0">
                  <a:pos x="766" y="121"/>
                </a:cxn>
                <a:cxn ang="0">
                  <a:pos x="812" y="126"/>
                </a:cxn>
                <a:cxn ang="0">
                  <a:pos x="858" y="131"/>
                </a:cxn>
                <a:cxn ang="0">
                  <a:pos x="904" y="137"/>
                </a:cxn>
                <a:cxn ang="0">
                  <a:pos x="950" y="141"/>
                </a:cxn>
                <a:cxn ang="0">
                  <a:pos x="997" y="148"/>
                </a:cxn>
                <a:cxn ang="0">
                  <a:pos x="1029" y="177"/>
                </a:cxn>
                <a:cxn ang="0">
                  <a:pos x="996" y="184"/>
                </a:cxn>
                <a:cxn ang="0">
                  <a:pos x="962" y="178"/>
                </a:cxn>
                <a:cxn ang="0">
                  <a:pos x="927" y="174"/>
                </a:cxn>
                <a:cxn ang="0">
                  <a:pos x="893" y="170"/>
                </a:cxn>
                <a:cxn ang="0">
                  <a:pos x="858" y="165"/>
                </a:cxn>
                <a:cxn ang="0">
                  <a:pos x="823" y="161"/>
                </a:cxn>
                <a:cxn ang="0">
                  <a:pos x="789" y="156"/>
                </a:cxn>
                <a:cxn ang="0">
                  <a:pos x="754" y="153"/>
                </a:cxn>
                <a:cxn ang="0">
                  <a:pos x="718" y="148"/>
                </a:cxn>
                <a:cxn ang="0">
                  <a:pos x="684" y="145"/>
                </a:cxn>
                <a:cxn ang="0">
                  <a:pos x="649" y="140"/>
                </a:cxn>
                <a:cxn ang="0">
                  <a:pos x="615" y="137"/>
                </a:cxn>
                <a:cxn ang="0">
                  <a:pos x="580" y="133"/>
                </a:cxn>
                <a:cxn ang="0">
                  <a:pos x="546" y="130"/>
                </a:cxn>
                <a:cxn ang="0">
                  <a:pos x="511" y="126"/>
                </a:cxn>
                <a:cxn ang="0">
                  <a:pos x="476" y="123"/>
                </a:cxn>
                <a:cxn ang="0">
                  <a:pos x="446" y="118"/>
                </a:cxn>
                <a:cxn ang="0">
                  <a:pos x="418" y="112"/>
                </a:cxn>
                <a:cxn ang="0">
                  <a:pos x="390" y="108"/>
                </a:cxn>
                <a:cxn ang="0">
                  <a:pos x="362" y="102"/>
                </a:cxn>
                <a:cxn ang="0">
                  <a:pos x="335" y="98"/>
                </a:cxn>
                <a:cxn ang="0">
                  <a:pos x="307" y="92"/>
                </a:cxn>
                <a:cxn ang="0">
                  <a:pos x="280" y="87"/>
                </a:cxn>
                <a:cxn ang="0">
                  <a:pos x="253" y="81"/>
                </a:cxn>
                <a:cxn ang="0">
                  <a:pos x="226" y="76"/>
                </a:cxn>
                <a:cxn ang="0">
                  <a:pos x="199" y="70"/>
                </a:cxn>
                <a:cxn ang="0">
                  <a:pos x="171" y="65"/>
                </a:cxn>
                <a:cxn ang="0">
                  <a:pos x="143" y="60"/>
                </a:cxn>
                <a:cxn ang="0">
                  <a:pos x="117" y="54"/>
                </a:cxn>
                <a:cxn ang="0">
                  <a:pos x="89" y="48"/>
                </a:cxn>
                <a:cxn ang="0">
                  <a:pos x="63" y="43"/>
                </a:cxn>
                <a:cxn ang="0">
                  <a:pos x="35" y="38"/>
                </a:cxn>
                <a:cxn ang="0">
                  <a:pos x="7" y="26"/>
                </a:cxn>
                <a:cxn ang="0">
                  <a:pos x="10" y="2"/>
                </a:cxn>
              </a:cxnLst>
              <a:rect l="0" t="0" r="r" b="b"/>
              <a:pathLst>
                <a:path w="1033" h="189">
                  <a:moveTo>
                    <a:pt x="14" y="0"/>
                  </a:moveTo>
                  <a:lnTo>
                    <a:pt x="23" y="1"/>
                  </a:lnTo>
                  <a:lnTo>
                    <a:pt x="33" y="3"/>
                  </a:lnTo>
                  <a:lnTo>
                    <a:pt x="42" y="4"/>
                  </a:lnTo>
                  <a:lnTo>
                    <a:pt x="52" y="7"/>
                  </a:lnTo>
                  <a:lnTo>
                    <a:pt x="61" y="8"/>
                  </a:lnTo>
                  <a:lnTo>
                    <a:pt x="71" y="10"/>
                  </a:lnTo>
                  <a:lnTo>
                    <a:pt x="81" y="11"/>
                  </a:lnTo>
                  <a:lnTo>
                    <a:pt x="91" y="13"/>
                  </a:lnTo>
                  <a:lnTo>
                    <a:pt x="101" y="15"/>
                  </a:lnTo>
                  <a:lnTo>
                    <a:pt x="110" y="17"/>
                  </a:lnTo>
                  <a:lnTo>
                    <a:pt x="119" y="18"/>
                  </a:lnTo>
                  <a:lnTo>
                    <a:pt x="129" y="20"/>
                  </a:lnTo>
                  <a:lnTo>
                    <a:pt x="139" y="21"/>
                  </a:lnTo>
                  <a:lnTo>
                    <a:pt x="148" y="24"/>
                  </a:lnTo>
                  <a:lnTo>
                    <a:pt x="158" y="25"/>
                  </a:lnTo>
                  <a:lnTo>
                    <a:pt x="169" y="28"/>
                  </a:lnTo>
                  <a:lnTo>
                    <a:pt x="178" y="30"/>
                  </a:lnTo>
                  <a:lnTo>
                    <a:pt x="187" y="32"/>
                  </a:lnTo>
                  <a:lnTo>
                    <a:pt x="196" y="33"/>
                  </a:lnTo>
                  <a:lnTo>
                    <a:pt x="207" y="35"/>
                  </a:lnTo>
                  <a:lnTo>
                    <a:pt x="216" y="36"/>
                  </a:lnTo>
                  <a:lnTo>
                    <a:pt x="226" y="39"/>
                  </a:lnTo>
                  <a:lnTo>
                    <a:pt x="235" y="41"/>
                  </a:lnTo>
                  <a:lnTo>
                    <a:pt x="246" y="43"/>
                  </a:lnTo>
                  <a:lnTo>
                    <a:pt x="255" y="45"/>
                  </a:lnTo>
                  <a:lnTo>
                    <a:pt x="264" y="47"/>
                  </a:lnTo>
                  <a:lnTo>
                    <a:pt x="275" y="48"/>
                  </a:lnTo>
                  <a:lnTo>
                    <a:pt x="285" y="51"/>
                  </a:lnTo>
                  <a:lnTo>
                    <a:pt x="294" y="53"/>
                  </a:lnTo>
                  <a:lnTo>
                    <a:pt x="303" y="55"/>
                  </a:lnTo>
                  <a:lnTo>
                    <a:pt x="313" y="56"/>
                  </a:lnTo>
                  <a:lnTo>
                    <a:pt x="323" y="60"/>
                  </a:lnTo>
                  <a:lnTo>
                    <a:pt x="333" y="61"/>
                  </a:lnTo>
                  <a:lnTo>
                    <a:pt x="343" y="63"/>
                  </a:lnTo>
                  <a:lnTo>
                    <a:pt x="351" y="64"/>
                  </a:lnTo>
                  <a:lnTo>
                    <a:pt x="361" y="66"/>
                  </a:lnTo>
                  <a:lnTo>
                    <a:pt x="372" y="68"/>
                  </a:lnTo>
                  <a:lnTo>
                    <a:pt x="381" y="70"/>
                  </a:lnTo>
                  <a:lnTo>
                    <a:pt x="391" y="71"/>
                  </a:lnTo>
                  <a:lnTo>
                    <a:pt x="401" y="73"/>
                  </a:lnTo>
                  <a:lnTo>
                    <a:pt x="411" y="74"/>
                  </a:lnTo>
                  <a:lnTo>
                    <a:pt x="420" y="77"/>
                  </a:lnTo>
                  <a:lnTo>
                    <a:pt x="429" y="78"/>
                  </a:lnTo>
                  <a:lnTo>
                    <a:pt x="440" y="80"/>
                  </a:lnTo>
                  <a:lnTo>
                    <a:pt x="449" y="81"/>
                  </a:lnTo>
                  <a:lnTo>
                    <a:pt x="459" y="84"/>
                  </a:lnTo>
                  <a:lnTo>
                    <a:pt x="469" y="85"/>
                  </a:lnTo>
                  <a:lnTo>
                    <a:pt x="480" y="87"/>
                  </a:lnTo>
                  <a:lnTo>
                    <a:pt x="489" y="87"/>
                  </a:lnTo>
                  <a:lnTo>
                    <a:pt x="499" y="89"/>
                  </a:lnTo>
                  <a:lnTo>
                    <a:pt x="509" y="89"/>
                  </a:lnTo>
                  <a:lnTo>
                    <a:pt x="519" y="92"/>
                  </a:lnTo>
                  <a:lnTo>
                    <a:pt x="528" y="93"/>
                  </a:lnTo>
                  <a:lnTo>
                    <a:pt x="539" y="94"/>
                  </a:lnTo>
                  <a:lnTo>
                    <a:pt x="549" y="95"/>
                  </a:lnTo>
                  <a:lnTo>
                    <a:pt x="559" y="98"/>
                  </a:lnTo>
                  <a:lnTo>
                    <a:pt x="569" y="98"/>
                  </a:lnTo>
                  <a:lnTo>
                    <a:pt x="579" y="100"/>
                  </a:lnTo>
                  <a:lnTo>
                    <a:pt x="589" y="100"/>
                  </a:lnTo>
                  <a:lnTo>
                    <a:pt x="600" y="102"/>
                  </a:lnTo>
                  <a:lnTo>
                    <a:pt x="610" y="102"/>
                  </a:lnTo>
                  <a:lnTo>
                    <a:pt x="621" y="104"/>
                  </a:lnTo>
                  <a:lnTo>
                    <a:pt x="631" y="104"/>
                  </a:lnTo>
                  <a:lnTo>
                    <a:pt x="641" y="107"/>
                  </a:lnTo>
                  <a:lnTo>
                    <a:pt x="652" y="108"/>
                  </a:lnTo>
                  <a:lnTo>
                    <a:pt x="663" y="109"/>
                  </a:lnTo>
                  <a:lnTo>
                    <a:pt x="675" y="110"/>
                  </a:lnTo>
                  <a:lnTo>
                    <a:pt x="686" y="112"/>
                  </a:lnTo>
                  <a:lnTo>
                    <a:pt x="697" y="114"/>
                  </a:lnTo>
                  <a:lnTo>
                    <a:pt x="709" y="115"/>
                  </a:lnTo>
                  <a:lnTo>
                    <a:pt x="720" y="116"/>
                  </a:lnTo>
                  <a:lnTo>
                    <a:pt x="732" y="118"/>
                  </a:lnTo>
                  <a:lnTo>
                    <a:pt x="743" y="118"/>
                  </a:lnTo>
                  <a:lnTo>
                    <a:pt x="754" y="121"/>
                  </a:lnTo>
                  <a:lnTo>
                    <a:pt x="766" y="121"/>
                  </a:lnTo>
                  <a:lnTo>
                    <a:pt x="778" y="123"/>
                  </a:lnTo>
                  <a:lnTo>
                    <a:pt x="789" y="124"/>
                  </a:lnTo>
                  <a:lnTo>
                    <a:pt x="800" y="125"/>
                  </a:lnTo>
                  <a:lnTo>
                    <a:pt x="812" y="126"/>
                  </a:lnTo>
                  <a:lnTo>
                    <a:pt x="825" y="129"/>
                  </a:lnTo>
                  <a:lnTo>
                    <a:pt x="835" y="129"/>
                  </a:lnTo>
                  <a:lnTo>
                    <a:pt x="846" y="131"/>
                  </a:lnTo>
                  <a:lnTo>
                    <a:pt x="858" y="131"/>
                  </a:lnTo>
                  <a:lnTo>
                    <a:pt x="871" y="133"/>
                  </a:lnTo>
                  <a:lnTo>
                    <a:pt x="881" y="134"/>
                  </a:lnTo>
                  <a:lnTo>
                    <a:pt x="893" y="136"/>
                  </a:lnTo>
                  <a:lnTo>
                    <a:pt x="904" y="137"/>
                  </a:lnTo>
                  <a:lnTo>
                    <a:pt x="917" y="139"/>
                  </a:lnTo>
                  <a:lnTo>
                    <a:pt x="927" y="139"/>
                  </a:lnTo>
                  <a:lnTo>
                    <a:pt x="940" y="141"/>
                  </a:lnTo>
                  <a:lnTo>
                    <a:pt x="950" y="141"/>
                  </a:lnTo>
                  <a:lnTo>
                    <a:pt x="963" y="144"/>
                  </a:lnTo>
                  <a:lnTo>
                    <a:pt x="974" y="145"/>
                  </a:lnTo>
                  <a:lnTo>
                    <a:pt x="986" y="147"/>
                  </a:lnTo>
                  <a:lnTo>
                    <a:pt x="997" y="148"/>
                  </a:lnTo>
                  <a:lnTo>
                    <a:pt x="1010" y="151"/>
                  </a:lnTo>
                  <a:lnTo>
                    <a:pt x="1022" y="157"/>
                  </a:lnTo>
                  <a:lnTo>
                    <a:pt x="1033" y="165"/>
                  </a:lnTo>
                  <a:lnTo>
                    <a:pt x="1029" y="177"/>
                  </a:lnTo>
                  <a:lnTo>
                    <a:pt x="1024" y="189"/>
                  </a:lnTo>
                  <a:lnTo>
                    <a:pt x="1014" y="186"/>
                  </a:lnTo>
                  <a:lnTo>
                    <a:pt x="1006" y="185"/>
                  </a:lnTo>
                  <a:lnTo>
                    <a:pt x="996" y="184"/>
                  </a:lnTo>
                  <a:lnTo>
                    <a:pt x="988" y="183"/>
                  </a:lnTo>
                  <a:lnTo>
                    <a:pt x="979" y="180"/>
                  </a:lnTo>
                  <a:lnTo>
                    <a:pt x="971" y="180"/>
                  </a:lnTo>
                  <a:lnTo>
                    <a:pt x="962" y="178"/>
                  </a:lnTo>
                  <a:lnTo>
                    <a:pt x="954" y="178"/>
                  </a:lnTo>
                  <a:lnTo>
                    <a:pt x="944" y="176"/>
                  </a:lnTo>
                  <a:lnTo>
                    <a:pt x="936" y="176"/>
                  </a:lnTo>
                  <a:lnTo>
                    <a:pt x="927" y="174"/>
                  </a:lnTo>
                  <a:lnTo>
                    <a:pt x="919" y="174"/>
                  </a:lnTo>
                  <a:lnTo>
                    <a:pt x="910" y="172"/>
                  </a:lnTo>
                  <a:lnTo>
                    <a:pt x="902" y="171"/>
                  </a:lnTo>
                  <a:lnTo>
                    <a:pt x="893" y="170"/>
                  </a:lnTo>
                  <a:lnTo>
                    <a:pt x="884" y="170"/>
                  </a:lnTo>
                  <a:lnTo>
                    <a:pt x="875" y="168"/>
                  </a:lnTo>
                  <a:lnTo>
                    <a:pt x="867" y="167"/>
                  </a:lnTo>
                  <a:lnTo>
                    <a:pt x="858" y="165"/>
                  </a:lnTo>
                  <a:lnTo>
                    <a:pt x="850" y="165"/>
                  </a:lnTo>
                  <a:lnTo>
                    <a:pt x="841" y="163"/>
                  </a:lnTo>
                  <a:lnTo>
                    <a:pt x="833" y="162"/>
                  </a:lnTo>
                  <a:lnTo>
                    <a:pt x="823" y="161"/>
                  </a:lnTo>
                  <a:lnTo>
                    <a:pt x="815" y="161"/>
                  </a:lnTo>
                  <a:lnTo>
                    <a:pt x="806" y="159"/>
                  </a:lnTo>
                  <a:lnTo>
                    <a:pt x="798" y="159"/>
                  </a:lnTo>
                  <a:lnTo>
                    <a:pt x="789" y="156"/>
                  </a:lnTo>
                  <a:lnTo>
                    <a:pt x="781" y="156"/>
                  </a:lnTo>
                  <a:lnTo>
                    <a:pt x="772" y="155"/>
                  </a:lnTo>
                  <a:lnTo>
                    <a:pt x="763" y="154"/>
                  </a:lnTo>
                  <a:lnTo>
                    <a:pt x="754" y="153"/>
                  </a:lnTo>
                  <a:lnTo>
                    <a:pt x="746" y="153"/>
                  </a:lnTo>
                  <a:lnTo>
                    <a:pt x="737" y="151"/>
                  </a:lnTo>
                  <a:lnTo>
                    <a:pt x="728" y="149"/>
                  </a:lnTo>
                  <a:lnTo>
                    <a:pt x="718" y="148"/>
                  </a:lnTo>
                  <a:lnTo>
                    <a:pt x="710" y="148"/>
                  </a:lnTo>
                  <a:lnTo>
                    <a:pt x="701" y="147"/>
                  </a:lnTo>
                  <a:lnTo>
                    <a:pt x="693" y="146"/>
                  </a:lnTo>
                  <a:lnTo>
                    <a:pt x="684" y="145"/>
                  </a:lnTo>
                  <a:lnTo>
                    <a:pt x="676" y="145"/>
                  </a:lnTo>
                  <a:lnTo>
                    <a:pt x="667" y="142"/>
                  </a:lnTo>
                  <a:lnTo>
                    <a:pt x="659" y="141"/>
                  </a:lnTo>
                  <a:lnTo>
                    <a:pt x="649" y="140"/>
                  </a:lnTo>
                  <a:lnTo>
                    <a:pt x="641" y="140"/>
                  </a:lnTo>
                  <a:lnTo>
                    <a:pt x="632" y="139"/>
                  </a:lnTo>
                  <a:lnTo>
                    <a:pt x="624" y="138"/>
                  </a:lnTo>
                  <a:lnTo>
                    <a:pt x="615" y="137"/>
                  </a:lnTo>
                  <a:lnTo>
                    <a:pt x="607" y="137"/>
                  </a:lnTo>
                  <a:lnTo>
                    <a:pt x="597" y="136"/>
                  </a:lnTo>
                  <a:lnTo>
                    <a:pt x="589" y="134"/>
                  </a:lnTo>
                  <a:lnTo>
                    <a:pt x="580" y="133"/>
                  </a:lnTo>
                  <a:lnTo>
                    <a:pt x="572" y="133"/>
                  </a:lnTo>
                  <a:lnTo>
                    <a:pt x="563" y="132"/>
                  </a:lnTo>
                  <a:lnTo>
                    <a:pt x="555" y="131"/>
                  </a:lnTo>
                  <a:lnTo>
                    <a:pt x="546" y="130"/>
                  </a:lnTo>
                  <a:lnTo>
                    <a:pt x="538" y="130"/>
                  </a:lnTo>
                  <a:lnTo>
                    <a:pt x="528" y="129"/>
                  </a:lnTo>
                  <a:lnTo>
                    <a:pt x="520" y="127"/>
                  </a:lnTo>
                  <a:lnTo>
                    <a:pt x="511" y="126"/>
                  </a:lnTo>
                  <a:lnTo>
                    <a:pt x="503" y="126"/>
                  </a:lnTo>
                  <a:lnTo>
                    <a:pt x="494" y="125"/>
                  </a:lnTo>
                  <a:lnTo>
                    <a:pt x="486" y="124"/>
                  </a:lnTo>
                  <a:lnTo>
                    <a:pt x="476" y="123"/>
                  </a:lnTo>
                  <a:lnTo>
                    <a:pt x="468" y="123"/>
                  </a:lnTo>
                  <a:lnTo>
                    <a:pt x="460" y="121"/>
                  </a:lnTo>
                  <a:lnTo>
                    <a:pt x="453" y="119"/>
                  </a:lnTo>
                  <a:lnTo>
                    <a:pt x="446" y="118"/>
                  </a:lnTo>
                  <a:lnTo>
                    <a:pt x="440" y="117"/>
                  </a:lnTo>
                  <a:lnTo>
                    <a:pt x="431" y="115"/>
                  </a:lnTo>
                  <a:lnTo>
                    <a:pt x="425" y="115"/>
                  </a:lnTo>
                  <a:lnTo>
                    <a:pt x="418" y="112"/>
                  </a:lnTo>
                  <a:lnTo>
                    <a:pt x="411" y="112"/>
                  </a:lnTo>
                  <a:lnTo>
                    <a:pt x="404" y="110"/>
                  </a:lnTo>
                  <a:lnTo>
                    <a:pt x="397" y="109"/>
                  </a:lnTo>
                  <a:lnTo>
                    <a:pt x="390" y="108"/>
                  </a:lnTo>
                  <a:lnTo>
                    <a:pt x="383" y="107"/>
                  </a:lnTo>
                  <a:lnTo>
                    <a:pt x="376" y="104"/>
                  </a:lnTo>
                  <a:lnTo>
                    <a:pt x="369" y="104"/>
                  </a:lnTo>
                  <a:lnTo>
                    <a:pt x="362" y="102"/>
                  </a:lnTo>
                  <a:lnTo>
                    <a:pt x="355" y="102"/>
                  </a:lnTo>
                  <a:lnTo>
                    <a:pt x="350" y="100"/>
                  </a:lnTo>
                  <a:lnTo>
                    <a:pt x="343" y="99"/>
                  </a:lnTo>
                  <a:lnTo>
                    <a:pt x="335" y="98"/>
                  </a:lnTo>
                  <a:lnTo>
                    <a:pt x="328" y="96"/>
                  </a:lnTo>
                  <a:lnTo>
                    <a:pt x="322" y="94"/>
                  </a:lnTo>
                  <a:lnTo>
                    <a:pt x="315" y="94"/>
                  </a:lnTo>
                  <a:lnTo>
                    <a:pt x="307" y="92"/>
                  </a:lnTo>
                  <a:lnTo>
                    <a:pt x="301" y="92"/>
                  </a:lnTo>
                  <a:lnTo>
                    <a:pt x="294" y="89"/>
                  </a:lnTo>
                  <a:lnTo>
                    <a:pt x="287" y="88"/>
                  </a:lnTo>
                  <a:lnTo>
                    <a:pt x="280" y="87"/>
                  </a:lnTo>
                  <a:lnTo>
                    <a:pt x="274" y="86"/>
                  </a:lnTo>
                  <a:lnTo>
                    <a:pt x="267" y="84"/>
                  </a:lnTo>
                  <a:lnTo>
                    <a:pt x="260" y="84"/>
                  </a:lnTo>
                  <a:lnTo>
                    <a:pt x="253" y="81"/>
                  </a:lnTo>
                  <a:lnTo>
                    <a:pt x="247" y="81"/>
                  </a:lnTo>
                  <a:lnTo>
                    <a:pt x="240" y="79"/>
                  </a:lnTo>
                  <a:lnTo>
                    <a:pt x="233" y="78"/>
                  </a:lnTo>
                  <a:lnTo>
                    <a:pt x="226" y="76"/>
                  </a:lnTo>
                  <a:lnTo>
                    <a:pt x="219" y="76"/>
                  </a:lnTo>
                  <a:lnTo>
                    <a:pt x="212" y="73"/>
                  </a:lnTo>
                  <a:lnTo>
                    <a:pt x="206" y="72"/>
                  </a:lnTo>
                  <a:lnTo>
                    <a:pt x="199" y="70"/>
                  </a:lnTo>
                  <a:lnTo>
                    <a:pt x="192" y="70"/>
                  </a:lnTo>
                  <a:lnTo>
                    <a:pt x="185" y="68"/>
                  </a:lnTo>
                  <a:lnTo>
                    <a:pt x="178" y="66"/>
                  </a:lnTo>
                  <a:lnTo>
                    <a:pt x="171" y="65"/>
                  </a:lnTo>
                  <a:lnTo>
                    <a:pt x="164" y="64"/>
                  </a:lnTo>
                  <a:lnTo>
                    <a:pt x="157" y="62"/>
                  </a:lnTo>
                  <a:lnTo>
                    <a:pt x="150" y="62"/>
                  </a:lnTo>
                  <a:lnTo>
                    <a:pt x="143" y="60"/>
                  </a:lnTo>
                  <a:lnTo>
                    <a:pt x="138" y="60"/>
                  </a:lnTo>
                  <a:lnTo>
                    <a:pt x="131" y="57"/>
                  </a:lnTo>
                  <a:lnTo>
                    <a:pt x="124" y="56"/>
                  </a:lnTo>
                  <a:lnTo>
                    <a:pt x="117" y="54"/>
                  </a:lnTo>
                  <a:lnTo>
                    <a:pt x="110" y="54"/>
                  </a:lnTo>
                  <a:lnTo>
                    <a:pt x="103" y="51"/>
                  </a:lnTo>
                  <a:lnTo>
                    <a:pt x="96" y="50"/>
                  </a:lnTo>
                  <a:lnTo>
                    <a:pt x="89" y="48"/>
                  </a:lnTo>
                  <a:lnTo>
                    <a:pt x="83" y="48"/>
                  </a:lnTo>
                  <a:lnTo>
                    <a:pt x="76" y="46"/>
                  </a:lnTo>
                  <a:lnTo>
                    <a:pt x="69" y="45"/>
                  </a:lnTo>
                  <a:lnTo>
                    <a:pt x="63" y="43"/>
                  </a:lnTo>
                  <a:lnTo>
                    <a:pt x="56" y="42"/>
                  </a:lnTo>
                  <a:lnTo>
                    <a:pt x="49" y="40"/>
                  </a:lnTo>
                  <a:lnTo>
                    <a:pt x="42" y="40"/>
                  </a:lnTo>
                  <a:lnTo>
                    <a:pt x="35" y="38"/>
                  </a:lnTo>
                  <a:lnTo>
                    <a:pt x="29" y="38"/>
                  </a:lnTo>
                  <a:lnTo>
                    <a:pt x="21" y="33"/>
                  </a:lnTo>
                  <a:lnTo>
                    <a:pt x="14" y="30"/>
                  </a:lnTo>
                  <a:lnTo>
                    <a:pt x="7" y="26"/>
                  </a:lnTo>
                  <a:lnTo>
                    <a:pt x="0" y="23"/>
                  </a:lnTo>
                  <a:lnTo>
                    <a:pt x="3" y="15"/>
                  </a:lnTo>
                  <a:lnTo>
                    <a:pt x="6" y="8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62"/>
            <p:cNvSpPr>
              <a:spLocks/>
            </p:cNvSpPr>
            <p:nvPr/>
          </p:nvSpPr>
          <p:spPr bwMode="auto">
            <a:xfrm>
              <a:off x="1840" y="3511"/>
              <a:ext cx="43" cy="12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8" y="2"/>
                </a:cxn>
                <a:cxn ang="0">
                  <a:pos x="165" y="5"/>
                </a:cxn>
                <a:cxn ang="0">
                  <a:pos x="169" y="10"/>
                </a:cxn>
                <a:cxn ang="0">
                  <a:pos x="172" y="15"/>
                </a:cxn>
                <a:cxn ang="0">
                  <a:pos x="170" y="24"/>
                </a:cxn>
                <a:cxn ang="0">
                  <a:pos x="163" y="33"/>
                </a:cxn>
                <a:cxn ang="0">
                  <a:pos x="156" y="36"/>
                </a:cxn>
                <a:cxn ang="0">
                  <a:pos x="150" y="40"/>
                </a:cxn>
                <a:cxn ang="0">
                  <a:pos x="143" y="42"/>
                </a:cxn>
                <a:cxn ang="0">
                  <a:pos x="137" y="46"/>
                </a:cxn>
                <a:cxn ang="0">
                  <a:pos x="130" y="47"/>
                </a:cxn>
                <a:cxn ang="0">
                  <a:pos x="123" y="48"/>
                </a:cxn>
                <a:cxn ang="0">
                  <a:pos x="116" y="48"/>
                </a:cxn>
                <a:cxn ang="0">
                  <a:pos x="111" y="48"/>
                </a:cxn>
                <a:cxn ang="0">
                  <a:pos x="98" y="48"/>
                </a:cxn>
                <a:cxn ang="0">
                  <a:pos x="87" y="48"/>
                </a:cxn>
                <a:cxn ang="0">
                  <a:pos x="75" y="48"/>
                </a:cxn>
                <a:cxn ang="0">
                  <a:pos x="65" y="48"/>
                </a:cxn>
                <a:cxn ang="0">
                  <a:pos x="54" y="48"/>
                </a:cxn>
                <a:cxn ang="0">
                  <a:pos x="42" y="48"/>
                </a:cxn>
                <a:cxn ang="0">
                  <a:pos x="30" y="48"/>
                </a:cxn>
                <a:cxn ang="0">
                  <a:pos x="20" y="48"/>
                </a:cxn>
                <a:cxn ang="0">
                  <a:pos x="11" y="44"/>
                </a:cxn>
                <a:cxn ang="0">
                  <a:pos x="5" y="42"/>
                </a:cxn>
                <a:cxn ang="0">
                  <a:pos x="2" y="39"/>
                </a:cxn>
                <a:cxn ang="0">
                  <a:pos x="0" y="35"/>
                </a:cxn>
                <a:cxn ang="0">
                  <a:pos x="2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0" y="6"/>
                </a:cxn>
                <a:cxn ang="0">
                  <a:pos x="42" y="5"/>
                </a:cxn>
                <a:cxn ang="0">
                  <a:pos x="51" y="11"/>
                </a:cxn>
                <a:cxn ang="0">
                  <a:pos x="57" y="10"/>
                </a:cxn>
                <a:cxn ang="0">
                  <a:pos x="63" y="10"/>
                </a:cxn>
                <a:cxn ang="0">
                  <a:pos x="70" y="10"/>
                </a:cxn>
                <a:cxn ang="0">
                  <a:pos x="77" y="10"/>
                </a:cxn>
                <a:cxn ang="0">
                  <a:pos x="82" y="10"/>
                </a:cxn>
                <a:cxn ang="0">
                  <a:pos x="88" y="10"/>
                </a:cxn>
                <a:cxn ang="0">
                  <a:pos x="95" y="10"/>
                </a:cxn>
                <a:cxn ang="0">
                  <a:pos x="102" y="10"/>
                </a:cxn>
                <a:cxn ang="0">
                  <a:pos x="113" y="8"/>
                </a:cxn>
                <a:cxn ang="0">
                  <a:pos x="126" y="6"/>
                </a:cxn>
                <a:cxn ang="0">
                  <a:pos x="138" y="3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172" h="48">
                  <a:moveTo>
                    <a:pt x="150" y="0"/>
                  </a:moveTo>
                  <a:lnTo>
                    <a:pt x="158" y="2"/>
                  </a:lnTo>
                  <a:lnTo>
                    <a:pt x="165" y="5"/>
                  </a:lnTo>
                  <a:lnTo>
                    <a:pt x="169" y="10"/>
                  </a:lnTo>
                  <a:lnTo>
                    <a:pt x="172" y="15"/>
                  </a:lnTo>
                  <a:lnTo>
                    <a:pt x="170" y="24"/>
                  </a:lnTo>
                  <a:lnTo>
                    <a:pt x="163" y="33"/>
                  </a:lnTo>
                  <a:lnTo>
                    <a:pt x="156" y="36"/>
                  </a:lnTo>
                  <a:lnTo>
                    <a:pt x="150" y="40"/>
                  </a:lnTo>
                  <a:lnTo>
                    <a:pt x="143" y="42"/>
                  </a:lnTo>
                  <a:lnTo>
                    <a:pt x="137" y="46"/>
                  </a:lnTo>
                  <a:lnTo>
                    <a:pt x="130" y="47"/>
                  </a:lnTo>
                  <a:lnTo>
                    <a:pt x="123" y="48"/>
                  </a:lnTo>
                  <a:lnTo>
                    <a:pt x="116" y="48"/>
                  </a:lnTo>
                  <a:lnTo>
                    <a:pt x="111" y="48"/>
                  </a:lnTo>
                  <a:lnTo>
                    <a:pt x="98" y="48"/>
                  </a:lnTo>
                  <a:lnTo>
                    <a:pt x="87" y="48"/>
                  </a:lnTo>
                  <a:lnTo>
                    <a:pt x="75" y="48"/>
                  </a:lnTo>
                  <a:lnTo>
                    <a:pt x="65" y="48"/>
                  </a:lnTo>
                  <a:lnTo>
                    <a:pt x="54" y="48"/>
                  </a:lnTo>
                  <a:lnTo>
                    <a:pt x="42" y="48"/>
                  </a:lnTo>
                  <a:lnTo>
                    <a:pt x="30" y="48"/>
                  </a:lnTo>
                  <a:lnTo>
                    <a:pt x="20" y="48"/>
                  </a:lnTo>
                  <a:lnTo>
                    <a:pt x="11" y="44"/>
                  </a:lnTo>
                  <a:lnTo>
                    <a:pt x="5" y="42"/>
                  </a:lnTo>
                  <a:lnTo>
                    <a:pt x="2" y="39"/>
                  </a:lnTo>
                  <a:lnTo>
                    <a:pt x="0" y="35"/>
                  </a:lnTo>
                  <a:lnTo>
                    <a:pt x="2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0" y="6"/>
                  </a:lnTo>
                  <a:lnTo>
                    <a:pt x="42" y="5"/>
                  </a:lnTo>
                  <a:lnTo>
                    <a:pt x="51" y="11"/>
                  </a:lnTo>
                  <a:lnTo>
                    <a:pt x="57" y="10"/>
                  </a:lnTo>
                  <a:lnTo>
                    <a:pt x="63" y="10"/>
                  </a:lnTo>
                  <a:lnTo>
                    <a:pt x="70" y="10"/>
                  </a:lnTo>
                  <a:lnTo>
                    <a:pt x="77" y="10"/>
                  </a:lnTo>
                  <a:lnTo>
                    <a:pt x="82" y="10"/>
                  </a:lnTo>
                  <a:lnTo>
                    <a:pt x="88" y="10"/>
                  </a:lnTo>
                  <a:lnTo>
                    <a:pt x="95" y="10"/>
                  </a:lnTo>
                  <a:lnTo>
                    <a:pt x="102" y="10"/>
                  </a:lnTo>
                  <a:lnTo>
                    <a:pt x="113" y="8"/>
                  </a:lnTo>
                  <a:lnTo>
                    <a:pt x="126" y="6"/>
                  </a:lnTo>
                  <a:lnTo>
                    <a:pt x="138" y="3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63"/>
            <p:cNvSpPr>
              <a:spLocks/>
            </p:cNvSpPr>
            <p:nvPr/>
          </p:nvSpPr>
          <p:spPr bwMode="auto">
            <a:xfrm>
              <a:off x="1833" y="3526"/>
              <a:ext cx="60" cy="15"/>
            </a:xfrm>
            <a:custGeom>
              <a:avLst/>
              <a:gdLst/>
              <a:ahLst/>
              <a:cxnLst>
                <a:cxn ang="0">
                  <a:pos x="225" y="3"/>
                </a:cxn>
                <a:cxn ang="0">
                  <a:pos x="237" y="21"/>
                </a:cxn>
                <a:cxn ang="0">
                  <a:pos x="234" y="32"/>
                </a:cxn>
                <a:cxn ang="0">
                  <a:pos x="220" y="36"/>
                </a:cxn>
                <a:cxn ang="0">
                  <a:pos x="206" y="39"/>
                </a:cxn>
                <a:cxn ang="0">
                  <a:pos x="192" y="41"/>
                </a:cxn>
                <a:cxn ang="0">
                  <a:pos x="177" y="44"/>
                </a:cxn>
                <a:cxn ang="0">
                  <a:pos x="163" y="46"/>
                </a:cxn>
                <a:cxn ang="0">
                  <a:pos x="149" y="48"/>
                </a:cxn>
                <a:cxn ang="0">
                  <a:pos x="136" y="51"/>
                </a:cxn>
                <a:cxn ang="0">
                  <a:pos x="121" y="52"/>
                </a:cxn>
                <a:cxn ang="0">
                  <a:pos x="106" y="52"/>
                </a:cxn>
                <a:cxn ang="0">
                  <a:pos x="92" y="53"/>
                </a:cxn>
                <a:cxn ang="0">
                  <a:pos x="78" y="54"/>
                </a:cxn>
                <a:cxn ang="0">
                  <a:pos x="63" y="55"/>
                </a:cxn>
                <a:cxn ang="0">
                  <a:pos x="48" y="55"/>
                </a:cxn>
                <a:cxn ang="0">
                  <a:pos x="34" y="56"/>
                </a:cxn>
                <a:cxn ang="0">
                  <a:pos x="20" y="57"/>
                </a:cxn>
                <a:cxn ang="0">
                  <a:pos x="5" y="51"/>
                </a:cxn>
                <a:cxn ang="0">
                  <a:pos x="0" y="38"/>
                </a:cxn>
                <a:cxn ang="0">
                  <a:pos x="4" y="30"/>
                </a:cxn>
                <a:cxn ang="0">
                  <a:pos x="16" y="23"/>
                </a:cxn>
                <a:cxn ang="0">
                  <a:pos x="32" y="19"/>
                </a:cxn>
                <a:cxn ang="0">
                  <a:pos x="51" y="18"/>
                </a:cxn>
                <a:cxn ang="0">
                  <a:pos x="68" y="18"/>
                </a:cxn>
                <a:cxn ang="0">
                  <a:pos x="83" y="19"/>
                </a:cxn>
                <a:cxn ang="0">
                  <a:pos x="96" y="18"/>
                </a:cxn>
                <a:cxn ang="0">
                  <a:pos x="112" y="15"/>
                </a:cxn>
                <a:cxn ang="0">
                  <a:pos x="130" y="14"/>
                </a:cxn>
                <a:cxn ang="0">
                  <a:pos x="147" y="13"/>
                </a:cxn>
                <a:cxn ang="0">
                  <a:pos x="163" y="11"/>
                </a:cxn>
                <a:cxn ang="0">
                  <a:pos x="180" y="9"/>
                </a:cxn>
                <a:cxn ang="0">
                  <a:pos x="197" y="6"/>
                </a:cxn>
                <a:cxn ang="0">
                  <a:pos x="214" y="1"/>
                </a:cxn>
                <a:cxn ang="0">
                  <a:pos x="223" y="0"/>
                </a:cxn>
              </a:cxnLst>
              <a:rect l="0" t="0" r="r" b="b"/>
              <a:pathLst>
                <a:path w="242" h="59">
                  <a:moveTo>
                    <a:pt x="223" y="0"/>
                  </a:moveTo>
                  <a:lnTo>
                    <a:pt x="225" y="3"/>
                  </a:lnTo>
                  <a:lnTo>
                    <a:pt x="231" y="11"/>
                  </a:lnTo>
                  <a:lnTo>
                    <a:pt x="237" y="21"/>
                  </a:lnTo>
                  <a:lnTo>
                    <a:pt x="242" y="31"/>
                  </a:lnTo>
                  <a:lnTo>
                    <a:pt x="234" y="32"/>
                  </a:lnTo>
                  <a:lnTo>
                    <a:pt x="227" y="34"/>
                  </a:lnTo>
                  <a:lnTo>
                    <a:pt x="220" y="36"/>
                  </a:lnTo>
                  <a:lnTo>
                    <a:pt x="213" y="38"/>
                  </a:lnTo>
                  <a:lnTo>
                    <a:pt x="206" y="39"/>
                  </a:lnTo>
                  <a:lnTo>
                    <a:pt x="199" y="40"/>
                  </a:lnTo>
                  <a:lnTo>
                    <a:pt x="192" y="41"/>
                  </a:lnTo>
                  <a:lnTo>
                    <a:pt x="185" y="44"/>
                  </a:lnTo>
                  <a:lnTo>
                    <a:pt x="177" y="44"/>
                  </a:lnTo>
                  <a:lnTo>
                    <a:pt x="170" y="45"/>
                  </a:lnTo>
                  <a:lnTo>
                    <a:pt x="163" y="46"/>
                  </a:lnTo>
                  <a:lnTo>
                    <a:pt x="156" y="47"/>
                  </a:lnTo>
                  <a:lnTo>
                    <a:pt x="149" y="48"/>
                  </a:lnTo>
                  <a:lnTo>
                    <a:pt x="142" y="49"/>
                  </a:lnTo>
                  <a:lnTo>
                    <a:pt x="136" y="51"/>
                  </a:lnTo>
                  <a:lnTo>
                    <a:pt x="129" y="52"/>
                  </a:lnTo>
                  <a:lnTo>
                    <a:pt x="121" y="52"/>
                  </a:lnTo>
                  <a:lnTo>
                    <a:pt x="114" y="52"/>
                  </a:lnTo>
                  <a:lnTo>
                    <a:pt x="106" y="52"/>
                  </a:lnTo>
                  <a:lnTo>
                    <a:pt x="99" y="53"/>
                  </a:lnTo>
                  <a:lnTo>
                    <a:pt x="92" y="53"/>
                  </a:lnTo>
                  <a:lnTo>
                    <a:pt x="85" y="54"/>
                  </a:lnTo>
                  <a:lnTo>
                    <a:pt x="78" y="54"/>
                  </a:lnTo>
                  <a:lnTo>
                    <a:pt x="71" y="55"/>
                  </a:lnTo>
                  <a:lnTo>
                    <a:pt x="63" y="55"/>
                  </a:lnTo>
                  <a:lnTo>
                    <a:pt x="56" y="55"/>
                  </a:lnTo>
                  <a:lnTo>
                    <a:pt x="48" y="55"/>
                  </a:lnTo>
                  <a:lnTo>
                    <a:pt x="41" y="56"/>
                  </a:lnTo>
                  <a:lnTo>
                    <a:pt x="34" y="56"/>
                  </a:lnTo>
                  <a:lnTo>
                    <a:pt x="27" y="57"/>
                  </a:lnTo>
                  <a:lnTo>
                    <a:pt x="20" y="57"/>
                  </a:lnTo>
                  <a:lnTo>
                    <a:pt x="13" y="59"/>
                  </a:lnTo>
                  <a:lnTo>
                    <a:pt x="5" y="51"/>
                  </a:lnTo>
                  <a:lnTo>
                    <a:pt x="1" y="45"/>
                  </a:lnTo>
                  <a:lnTo>
                    <a:pt x="0" y="38"/>
                  </a:lnTo>
                  <a:lnTo>
                    <a:pt x="2" y="34"/>
                  </a:lnTo>
                  <a:lnTo>
                    <a:pt x="4" y="30"/>
                  </a:lnTo>
                  <a:lnTo>
                    <a:pt x="10" y="26"/>
                  </a:lnTo>
                  <a:lnTo>
                    <a:pt x="16" y="23"/>
                  </a:lnTo>
                  <a:lnTo>
                    <a:pt x="25" y="22"/>
                  </a:lnTo>
                  <a:lnTo>
                    <a:pt x="32" y="19"/>
                  </a:lnTo>
                  <a:lnTo>
                    <a:pt x="42" y="18"/>
                  </a:lnTo>
                  <a:lnTo>
                    <a:pt x="51" y="18"/>
                  </a:lnTo>
                  <a:lnTo>
                    <a:pt x="61" y="18"/>
                  </a:lnTo>
                  <a:lnTo>
                    <a:pt x="68" y="18"/>
                  </a:lnTo>
                  <a:lnTo>
                    <a:pt x="76" y="18"/>
                  </a:lnTo>
                  <a:lnTo>
                    <a:pt x="83" y="19"/>
                  </a:lnTo>
                  <a:lnTo>
                    <a:pt x="88" y="21"/>
                  </a:lnTo>
                  <a:lnTo>
                    <a:pt x="96" y="18"/>
                  </a:lnTo>
                  <a:lnTo>
                    <a:pt x="104" y="17"/>
                  </a:lnTo>
                  <a:lnTo>
                    <a:pt x="112" y="15"/>
                  </a:lnTo>
                  <a:lnTo>
                    <a:pt x="122" y="15"/>
                  </a:lnTo>
                  <a:lnTo>
                    <a:pt x="130" y="14"/>
                  </a:lnTo>
                  <a:lnTo>
                    <a:pt x="139" y="14"/>
                  </a:lnTo>
                  <a:lnTo>
                    <a:pt x="147" y="13"/>
                  </a:lnTo>
                  <a:lnTo>
                    <a:pt x="156" y="13"/>
                  </a:lnTo>
                  <a:lnTo>
                    <a:pt x="163" y="11"/>
                  </a:lnTo>
                  <a:lnTo>
                    <a:pt x="172" y="10"/>
                  </a:lnTo>
                  <a:lnTo>
                    <a:pt x="180" y="9"/>
                  </a:lnTo>
                  <a:lnTo>
                    <a:pt x="190" y="8"/>
                  </a:lnTo>
                  <a:lnTo>
                    <a:pt x="197" y="6"/>
                  </a:lnTo>
                  <a:lnTo>
                    <a:pt x="206" y="3"/>
                  </a:lnTo>
                  <a:lnTo>
                    <a:pt x="214" y="1"/>
                  </a:lnTo>
                  <a:lnTo>
                    <a:pt x="223" y="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64"/>
            <p:cNvSpPr>
              <a:spLocks/>
            </p:cNvSpPr>
            <p:nvPr/>
          </p:nvSpPr>
          <p:spPr bwMode="auto">
            <a:xfrm>
              <a:off x="1837" y="3548"/>
              <a:ext cx="66" cy="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0"/>
                </a:cxn>
                <a:cxn ang="0">
                  <a:pos x="40" y="0"/>
                </a:cxn>
                <a:cxn ang="0">
                  <a:pos x="55" y="0"/>
                </a:cxn>
                <a:cxn ang="0">
                  <a:pos x="70" y="1"/>
                </a:cxn>
                <a:cxn ang="0">
                  <a:pos x="84" y="1"/>
                </a:cxn>
                <a:cxn ang="0">
                  <a:pos x="99" y="1"/>
                </a:cxn>
                <a:cxn ang="0">
                  <a:pos x="115" y="1"/>
                </a:cxn>
                <a:cxn ang="0">
                  <a:pos x="130" y="2"/>
                </a:cxn>
                <a:cxn ang="0">
                  <a:pos x="145" y="2"/>
                </a:cxn>
                <a:cxn ang="0">
                  <a:pos x="160" y="2"/>
                </a:cxn>
                <a:cxn ang="0">
                  <a:pos x="175" y="2"/>
                </a:cxn>
                <a:cxn ang="0">
                  <a:pos x="190" y="4"/>
                </a:cxn>
                <a:cxn ang="0">
                  <a:pos x="205" y="4"/>
                </a:cxn>
                <a:cxn ang="0">
                  <a:pos x="220" y="4"/>
                </a:cxn>
                <a:cxn ang="0">
                  <a:pos x="236" y="4"/>
                </a:cxn>
                <a:cxn ang="0">
                  <a:pos x="253" y="14"/>
                </a:cxn>
                <a:cxn ang="0">
                  <a:pos x="253" y="28"/>
                </a:cxn>
                <a:cxn ang="0">
                  <a:pos x="234" y="35"/>
                </a:cxn>
                <a:cxn ang="0">
                  <a:pos x="214" y="38"/>
                </a:cxn>
                <a:cxn ang="0">
                  <a:pos x="193" y="39"/>
                </a:cxn>
                <a:cxn ang="0">
                  <a:pos x="172" y="38"/>
                </a:cxn>
                <a:cxn ang="0">
                  <a:pos x="150" y="36"/>
                </a:cxn>
                <a:cxn ang="0">
                  <a:pos x="128" y="35"/>
                </a:cxn>
                <a:cxn ang="0">
                  <a:pos x="107" y="35"/>
                </a:cxn>
                <a:cxn ang="0">
                  <a:pos x="85" y="36"/>
                </a:cxn>
                <a:cxn ang="0">
                  <a:pos x="61" y="35"/>
                </a:cxn>
                <a:cxn ang="0">
                  <a:pos x="42" y="35"/>
                </a:cxn>
                <a:cxn ang="0">
                  <a:pos x="30" y="35"/>
                </a:cxn>
                <a:cxn ang="0">
                  <a:pos x="11" y="35"/>
                </a:cxn>
                <a:cxn ang="0">
                  <a:pos x="0" y="28"/>
                </a:cxn>
                <a:cxn ang="0">
                  <a:pos x="2" y="6"/>
                </a:cxn>
                <a:cxn ang="0">
                  <a:pos x="6" y="0"/>
                </a:cxn>
              </a:cxnLst>
              <a:rect l="0" t="0" r="r" b="b"/>
              <a:pathLst>
                <a:path w="263" h="39">
                  <a:moveTo>
                    <a:pt x="6" y="0"/>
                  </a:moveTo>
                  <a:lnTo>
                    <a:pt x="12" y="0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55" y="0"/>
                  </a:lnTo>
                  <a:lnTo>
                    <a:pt x="63" y="1"/>
                  </a:lnTo>
                  <a:lnTo>
                    <a:pt x="70" y="1"/>
                  </a:lnTo>
                  <a:lnTo>
                    <a:pt x="77" y="1"/>
                  </a:lnTo>
                  <a:lnTo>
                    <a:pt x="84" y="1"/>
                  </a:lnTo>
                  <a:lnTo>
                    <a:pt x="92" y="1"/>
                  </a:lnTo>
                  <a:lnTo>
                    <a:pt x="99" y="1"/>
                  </a:lnTo>
                  <a:lnTo>
                    <a:pt x="107" y="1"/>
                  </a:lnTo>
                  <a:lnTo>
                    <a:pt x="115" y="1"/>
                  </a:lnTo>
                  <a:lnTo>
                    <a:pt x="123" y="2"/>
                  </a:lnTo>
                  <a:lnTo>
                    <a:pt x="130" y="2"/>
                  </a:lnTo>
                  <a:lnTo>
                    <a:pt x="137" y="2"/>
                  </a:lnTo>
                  <a:lnTo>
                    <a:pt x="145" y="2"/>
                  </a:lnTo>
                  <a:lnTo>
                    <a:pt x="153" y="2"/>
                  </a:lnTo>
                  <a:lnTo>
                    <a:pt x="160" y="2"/>
                  </a:lnTo>
                  <a:lnTo>
                    <a:pt x="167" y="2"/>
                  </a:lnTo>
                  <a:lnTo>
                    <a:pt x="175" y="2"/>
                  </a:lnTo>
                  <a:lnTo>
                    <a:pt x="183" y="4"/>
                  </a:lnTo>
                  <a:lnTo>
                    <a:pt x="190" y="4"/>
                  </a:lnTo>
                  <a:lnTo>
                    <a:pt x="198" y="4"/>
                  </a:lnTo>
                  <a:lnTo>
                    <a:pt x="205" y="4"/>
                  </a:lnTo>
                  <a:lnTo>
                    <a:pt x="213" y="4"/>
                  </a:lnTo>
                  <a:lnTo>
                    <a:pt x="220" y="4"/>
                  </a:lnTo>
                  <a:lnTo>
                    <a:pt x="228" y="4"/>
                  </a:lnTo>
                  <a:lnTo>
                    <a:pt x="236" y="4"/>
                  </a:lnTo>
                  <a:lnTo>
                    <a:pt x="244" y="5"/>
                  </a:lnTo>
                  <a:lnTo>
                    <a:pt x="253" y="14"/>
                  </a:lnTo>
                  <a:lnTo>
                    <a:pt x="263" y="23"/>
                  </a:lnTo>
                  <a:lnTo>
                    <a:pt x="253" y="28"/>
                  </a:lnTo>
                  <a:lnTo>
                    <a:pt x="244" y="32"/>
                  </a:lnTo>
                  <a:lnTo>
                    <a:pt x="234" y="35"/>
                  </a:lnTo>
                  <a:lnTo>
                    <a:pt x="225" y="38"/>
                  </a:lnTo>
                  <a:lnTo>
                    <a:pt x="214" y="38"/>
                  </a:lnTo>
                  <a:lnTo>
                    <a:pt x="204" y="39"/>
                  </a:lnTo>
                  <a:lnTo>
                    <a:pt x="193" y="39"/>
                  </a:lnTo>
                  <a:lnTo>
                    <a:pt x="183" y="39"/>
                  </a:lnTo>
                  <a:lnTo>
                    <a:pt x="172" y="38"/>
                  </a:lnTo>
                  <a:lnTo>
                    <a:pt x="160" y="37"/>
                  </a:lnTo>
                  <a:lnTo>
                    <a:pt x="150" y="36"/>
                  </a:lnTo>
                  <a:lnTo>
                    <a:pt x="139" y="36"/>
                  </a:lnTo>
                  <a:lnTo>
                    <a:pt x="128" y="35"/>
                  </a:lnTo>
                  <a:lnTo>
                    <a:pt x="117" y="35"/>
                  </a:lnTo>
                  <a:lnTo>
                    <a:pt x="107" y="35"/>
                  </a:lnTo>
                  <a:lnTo>
                    <a:pt x="98" y="38"/>
                  </a:lnTo>
                  <a:lnTo>
                    <a:pt x="85" y="36"/>
                  </a:lnTo>
                  <a:lnTo>
                    <a:pt x="74" y="35"/>
                  </a:lnTo>
                  <a:lnTo>
                    <a:pt x="61" y="35"/>
                  </a:lnTo>
                  <a:lnTo>
                    <a:pt x="49" y="35"/>
                  </a:lnTo>
                  <a:lnTo>
                    <a:pt x="42" y="35"/>
                  </a:lnTo>
                  <a:lnTo>
                    <a:pt x="36" y="35"/>
                  </a:lnTo>
                  <a:lnTo>
                    <a:pt x="30" y="35"/>
                  </a:lnTo>
                  <a:lnTo>
                    <a:pt x="24" y="35"/>
                  </a:lnTo>
                  <a:lnTo>
                    <a:pt x="11" y="35"/>
                  </a:lnTo>
                  <a:lnTo>
                    <a:pt x="1" y="36"/>
                  </a:lnTo>
                  <a:lnTo>
                    <a:pt x="0" y="28"/>
                  </a:lnTo>
                  <a:lnTo>
                    <a:pt x="0" y="17"/>
                  </a:lnTo>
                  <a:lnTo>
                    <a:pt x="2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65"/>
            <p:cNvSpPr>
              <a:spLocks/>
            </p:cNvSpPr>
            <p:nvPr/>
          </p:nvSpPr>
          <p:spPr bwMode="auto">
            <a:xfrm>
              <a:off x="1840" y="3560"/>
              <a:ext cx="76" cy="1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33" y="2"/>
                </a:cxn>
                <a:cxn ang="0">
                  <a:pos x="50" y="4"/>
                </a:cxn>
                <a:cxn ang="0">
                  <a:pos x="66" y="7"/>
                </a:cxn>
                <a:cxn ang="0">
                  <a:pos x="83" y="9"/>
                </a:cxn>
                <a:cxn ang="0">
                  <a:pos x="101" y="10"/>
                </a:cxn>
                <a:cxn ang="0">
                  <a:pos x="118" y="11"/>
                </a:cxn>
                <a:cxn ang="0">
                  <a:pos x="135" y="14"/>
                </a:cxn>
                <a:cxn ang="0">
                  <a:pos x="153" y="15"/>
                </a:cxn>
                <a:cxn ang="0">
                  <a:pos x="170" y="16"/>
                </a:cxn>
                <a:cxn ang="0">
                  <a:pos x="187" y="17"/>
                </a:cxn>
                <a:cxn ang="0">
                  <a:pos x="205" y="19"/>
                </a:cxn>
                <a:cxn ang="0">
                  <a:pos x="222" y="21"/>
                </a:cxn>
                <a:cxn ang="0">
                  <a:pos x="239" y="23"/>
                </a:cxn>
                <a:cxn ang="0">
                  <a:pos x="258" y="25"/>
                </a:cxn>
                <a:cxn ang="0">
                  <a:pos x="275" y="27"/>
                </a:cxn>
                <a:cxn ang="0">
                  <a:pos x="293" y="37"/>
                </a:cxn>
                <a:cxn ang="0">
                  <a:pos x="294" y="53"/>
                </a:cxn>
                <a:cxn ang="0">
                  <a:pos x="276" y="62"/>
                </a:cxn>
                <a:cxn ang="0">
                  <a:pos x="260" y="60"/>
                </a:cxn>
                <a:cxn ang="0">
                  <a:pos x="243" y="59"/>
                </a:cxn>
                <a:cxn ang="0">
                  <a:pos x="226" y="56"/>
                </a:cxn>
                <a:cxn ang="0">
                  <a:pos x="210" y="55"/>
                </a:cxn>
                <a:cxn ang="0">
                  <a:pos x="194" y="54"/>
                </a:cxn>
                <a:cxn ang="0">
                  <a:pos x="179" y="53"/>
                </a:cxn>
                <a:cxn ang="0">
                  <a:pos x="163" y="52"/>
                </a:cxn>
                <a:cxn ang="0">
                  <a:pos x="147" y="51"/>
                </a:cxn>
                <a:cxn ang="0">
                  <a:pos x="131" y="48"/>
                </a:cxn>
                <a:cxn ang="0">
                  <a:pos x="115" y="47"/>
                </a:cxn>
                <a:cxn ang="0">
                  <a:pos x="98" y="46"/>
                </a:cxn>
                <a:cxn ang="0">
                  <a:pos x="82" y="45"/>
                </a:cxn>
                <a:cxn ang="0">
                  <a:pos x="66" y="44"/>
                </a:cxn>
                <a:cxn ang="0">
                  <a:pos x="51" y="42"/>
                </a:cxn>
                <a:cxn ang="0">
                  <a:pos x="35" y="41"/>
                </a:cxn>
                <a:cxn ang="0">
                  <a:pos x="19" y="37"/>
                </a:cxn>
                <a:cxn ang="0">
                  <a:pos x="5" y="31"/>
                </a:cxn>
                <a:cxn ang="0">
                  <a:pos x="0" y="21"/>
                </a:cxn>
                <a:cxn ang="0">
                  <a:pos x="6" y="4"/>
                </a:cxn>
                <a:cxn ang="0">
                  <a:pos x="10" y="0"/>
                </a:cxn>
              </a:cxnLst>
              <a:rect l="0" t="0" r="r" b="b"/>
              <a:pathLst>
                <a:path w="305" h="63">
                  <a:moveTo>
                    <a:pt x="10" y="0"/>
                  </a:moveTo>
                  <a:lnTo>
                    <a:pt x="17" y="0"/>
                  </a:lnTo>
                  <a:lnTo>
                    <a:pt x="26" y="2"/>
                  </a:lnTo>
                  <a:lnTo>
                    <a:pt x="33" y="2"/>
                  </a:lnTo>
                  <a:lnTo>
                    <a:pt x="42" y="4"/>
                  </a:lnTo>
                  <a:lnTo>
                    <a:pt x="50" y="4"/>
                  </a:lnTo>
                  <a:lnTo>
                    <a:pt x="58" y="7"/>
                  </a:lnTo>
                  <a:lnTo>
                    <a:pt x="66" y="7"/>
                  </a:lnTo>
                  <a:lnTo>
                    <a:pt x="75" y="9"/>
                  </a:lnTo>
                  <a:lnTo>
                    <a:pt x="83" y="9"/>
                  </a:lnTo>
                  <a:lnTo>
                    <a:pt x="93" y="10"/>
                  </a:lnTo>
                  <a:lnTo>
                    <a:pt x="101" y="10"/>
                  </a:lnTo>
                  <a:lnTo>
                    <a:pt x="110" y="11"/>
                  </a:lnTo>
                  <a:lnTo>
                    <a:pt x="118" y="11"/>
                  </a:lnTo>
                  <a:lnTo>
                    <a:pt x="127" y="13"/>
                  </a:lnTo>
                  <a:lnTo>
                    <a:pt x="135" y="14"/>
                  </a:lnTo>
                  <a:lnTo>
                    <a:pt x="145" y="15"/>
                  </a:lnTo>
                  <a:lnTo>
                    <a:pt x="153" y="15"/>
                  </a:lnTo>
                  <a:lnTo>
                    <a:pt x="162" y="16"/>
                  </a:lnTo>
                  <a:lnTo>
                    <a:pt x="170" y="16"/>
                  </a:lnTo>
                  <a:lnTo>
                    <a:pt x="179" y="17"/>
                  </a:lnTo>
                  <a:lnTo>
                    <a:pt x="187" y="17"/>
                  </a:lnTo>
                  <a:lnTo>
                    <a:pt x="196" y="18"/>
                  </a:lnTo>
                  <a:lnTo>
                    <a:pt x="205" y="19"/>
                  </a:lnTo>
                  <a:lnTo>
                    <a:pt x="214" y="21"/>
                  </a:lnTo>
                  <a:lnTo>
                    <a:pt x="222" y="21"/>
                  </a:lnTo>
                  <a:lnTo>
                    <a:pt x="231" y="22"/>
                  </a:lnTo>
                  <a:lnTo>
                    <a:pt x="239" y="23"/>
                  </a:lnTo>
                  <a:lnTo>
                    <a:pt x="249" y="24"/>
                  </a:lnTo>
                  <a:lnTo>
                    <a:pt x="258" y="25"/>
                  </a:lnTo>
                  <a:lnTo>
                    <a:pt x="267" y="26"/>
                  </a:lnTo>
                  <a:lnTo>
                    <a:pt x="275" y="27"/>
                  </a:lnTo>
                  <a:lnTo>
                    <a:pt x="285" y="30"/>
                  </a:lnTo>
                  <a:lnTo>
                    <a:pt x="293" y="37"/>
                  </a:lnTo>
                  <a:lnTo>
                    <a:pt x="305" y="45"/>
                  </a:lnTo>
                  <a:lnTo>
                    <a:pt x="294" y="53"/>
                  </a:lnTo>
                  <a:lnTo>
                    <a:pt x="285" y="63"/>
                  </a:lnTo>
                  <a:lnTo>
                    <a:pt x="276" y="62"/>
                  </a:lnTo>
                  <a:lnTo>
                    <a:pt x="268" y="61"/>
                  </a:lnTo>
                  <a:lnTo>
                    <a:pt x="260" y="60"/>
                  </a:lnTo>
                  <a:lnTo>
                    <a:pt x="252" y="60"/>
                  </a:lnTo>
                  <a:lnTo>
                    <a:pt x="243" y="59"/>
                  </a:lnTo>
                  <a:lnTo>
                    <a:pt x="236" y="57"/>
                  </a:lnTo>
                  <a:lnTo>
                    <a:pt x="226" y="56"/>
                  </a:lnTo>
                  <a:lnTo>
                    <a:pt x="220" y="56"/>
                  </a:lnTo>
                  <a:lnTo>
                    <a:pt x="210" y="55"/>
                  </a:lnTo>
                  <a:lnTo>
                    <a:pt x="203" y="54"/>
                  </a:lnTo>
                  <a:lnTo>
                    <a:pt x="194" y="54"/>
                  </a:lnTo>
                  <a:lnTo>
                    <a:pt x="187" y="54"/>
                  </a:lnTo>
                  <a:lnTo>
                    <a:pt x="179" y="53"/>
                  </a:lnTo>
                  <a:lnTo>
                    <a:pt x="171" y="52"/>
                  </a:lnTo>
                  <a:lnTo>
                    <a:pt x="163" y="52"/>
                  </a:lnTo>
                  <a:lnTo>
                    <a:pt x="156" y="52"/>
                  </a:lnTo>
                  <a:lnTo>
                    <a:pt x="147" y="51"/>
                  </a:lnTo>
                  <a:lnTo>
                    <a:pt x="139" y="49"/>
                  </a:lnTo>
                  <a:lnTo>
                    <a:pt x="131" y="48"/>
                  </a:lnTo>
                  <a:lnTo>
                    <a:pt x="124" y="48"/>
                  </a:lnTo>
                  <a:lnTo>
                    <a:pt x="115" y="47"/>
                  </a:lnTo>
                  <a:lnTo>
                    <a:pt x="107" y="47"/>
                  </a:lnTo>
                  <a:lnTo>
                    <a:pt x="98" y="46"/>
                  </a:lnTo>
                  <a:lnTo>
                    <a:pt x="92" y="46"/>
                  </a:lnTo>
                  <a:lnTo>
                    <a:pt x="82" y="45"/>
                  </a:lnTo>
                  <a:lnTo>
                    <a:pt x="75" y="44"/>
                  </a:lnTo>
                  <a:lnTo>
                    <a:pt x="66" y="44"/>
                  </a:lnTo>
                  <a:lnTo>
                    <a:pt x="59" y="44"/>
                  </a:lnTo>
                  <a:lnTo>
                    <a:pt x="51" y="42"/>
                  </a:lnTo>
                  <a:lnTo>
                    <a:pt x="43" y="41"/>
                  </a:lnTo>
                  <a:lnTo>
                    <a:pt x="35" y="41"/>
                  </a:lnTo>
                  <a:lnTo>
                    <a:pt x="28" y="41"/>
                  </a:lnTo>
                  <a:lnTo>
                    <a:pt x="19" y="37"/>
                  </a:lnTo>
                  <a:lnTo>
                    <a:pt x="12" y="33"/>
                  </a:lnTo>
                  <a:lnTo>
                    <a:pt x="5" y="31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4" y="13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66"/>
            <p:cNvSpPr>
              <a:spLocks/>
            </p:cNvSpPr>
            <p:nvPr/>
          </p:nvSpPr>
          <p:spPr bwMode="auto">
            <a:xfrm>
              <a:off x="1592" y="3328"/>
              <a:ext cx="399" cy="302"/>
            </a:xfrm>
            <a:custGeom>
              <a:avLst/>
              <a:gdLst/>
              <a:ahLst/>
              <a:cxnLst>
                <a:cxn ang="0">
                  <a:pos x="121" y="718"/>
                </a:cxn>
                <a:cxn ang="0">
                  <a:pos x="162" y="524"/>
                </a:cxn>
                <a:cxn ang="0">
                  <a:pos x="206" y="334"/>
                </a:cxn>
                <a:cxn ang="0">
                  <a:pos x="243" y="133"/>
                </a:cxn>
                <a:cxn ang="0">
                  <a:pos x="211" y="247"/>
                </a:cxn>
                <a:cxn ang="0">
                  <a:pos x="184" y="378"/>
                </a:cxn>
                <a:cxn ang="0">
                  <a:pos x="167" y="447"/>
                </a:cxn>
                <a:cxn ang="0">
                  <a:pos x="179" y="335"/>
                </a:cxn>
                <a:cxn ang="0">
                  <a:pos x="203" y="206"/>
                </a:cxn>
                <a:cxn ang="0">
                  <a:pos x="237" y="54"/>
                </a:cxn>
                <a:cxn ang="0">
                  <a:pos x="186" y="203"/>
                </a:cxn>
                <a:cxn ang="0">
                  <a:pos x="148" y="380"/>
                </a:cxn>
                <a:cxn ang="0">
                  <a:pos x="156" y="264"/>
                </a:cxn>
                <a:cxn ang="0">
                  <a:pos x="183" y="131"/>
                </a:cxn>
                <a:cxn ang="0">
                  <a:pos x="214" y="2"/>
                </a:cxn>
                <a:cxn ang="0">
                  <a:pos x="173" y="108"/>
                </a:cxn>
                <a:cxn ang="0">
                  <a:pos x="141" y="225"/>
                </a:cxn>
                <a:cxn ang="0">
                  <a:pos x="114" y="291"/>
                </a:cxn>
                <a:cxn ang="0">
                  <a:pos x="96" y="321"/>
                </a:cxn>
                <a:cxn ang="0">
                  <a:pos x="76" y="472"/>
                </a:cxn>
                <a:cxn ang="0">
                  <a:pos x="54" y="638"/>
                </a:cxn>
                <a:cxn ang="0">
                  <a:pos x="33" y="759"/>
                </a:cxn>
                <a:cxn ang="0">
                  <a:pos x="46" y="653"/>
                </a:cxn>
                <a:cxn ang="0">
                  <a:pos x="64" y="488"/>
                </a:cxn>
                <a:cxn ang="0">
                  <a:pos x="54" y="417"/>
                </a:cxn>
                <a:cxn ang="0">
                  <a:pos x="45" y="556"/>
                </a:cxn>
                <a:cxn ang="0">
                  <a:pos x="26" y="698"/>
                </a:cxn>
                <a:cxn ang="0">
                  <a:pos x="8" y="839"/>
                </a:cxn>
                <a:cxn ang="0">
                  <a:pos x="0" y="984"/>
                </a:cxn>
                <a:cxn ang="0">
                  <a:pos x="111" y="1007"/>
                </a:cxn>
                <a:cxn ang="0">
                  <a:pos x="245" y="1037"/>
                </a:cxn>
                <a:cxn ang="0">
                  <a:pos x="371" y="1064"/>
                </a:cxn>
                <a:cxn ang="0">
                  <a:pos x="486" y="1088"/>
                </a:cxn>
                <a:cxn ang="0">
                  <a:pos x="619" y="1111"/>
                </a:cxn>
                <a:cxn ang="0">
                  <a:pos x="750" y="1135"/>
                </a:cxn>
                <a:cxn ang="0">
                  <a:pos x="877" y="1166"/>
                </a:cxn>
                <a:cxn ang="0">
                  <a:pos x="870" y="1175"/>
                </a:cxn>
                <a:cxn ang="0">
                  <a:pos x="1020" y="1195"/>
                </a:cxn>
                <a:cxn ang="0">
                  <a:pos x="1173" y="1206"/>
                </a:cxn>
                <a:cxn ang="0">
                  <a:pos x="1325" y="1210"/>
                </a:cxn>
                <a:cxn ang="0">
                  <a:pos x="1482" y="1207"/>
                </a:cxn>
                <a:cxn ang="0">
                  <a:pos x="1412" y="1198"/>
                </a:cxn>
                <a:cxn ang="0">
                  <a:pos x="1292" y="1199"/>
                </a:cxn>
                <a:cxn ang="0">
                  <a:pos x="1369" y="1189"/>
                </a:cxn>
                <a:cxn ang="0">
                  <a:pos x="1240" y="1184"/>
                </a:cxn>
                <a:cxn ang="0">
                  <a:pos x="1288" y="1179"/>
                </a:cxn>
                <a:cxn ang="0">
                  <a:pos x="1390" y="1175"/>
                </a:cxn>
                <a:cxn ang="0">
                  <a:pos x="1496" y="1170"/>
                </a:cxn>
                <a:cxn ang="0">
                  <a:pos x="1506" y="1152"/>
                </a:cxn>
                <a:cxn ang="0">
                  <a:pos x="1399" y="1152"/>
                </a:cxn>
                <a:cxn ang="0">
                  <a:pos x="1276" y="1153"/>
                </a:cxn>
                <a:cxn ang="0">
                  <a:pos x="1165" y="1151"/>
                </a:cxn>
                <a:cxn ang="0">
                  <a:pos x="1226" y="1139"/>
                </a:cxn>
                <a:cxn ang="0">
                  <a:pos x="1366" y="1142"/>
                </a:cxn>
                <a:cxn ang="0">
                  <a:pos x="1506" y="1136"/>
                </a:cxn>
                <a:cxn ang="0">
                  <a:pos x="1454" y="1123"/>
                </a:cxn>
                <a:cxn ang="0">
                  <a:pos x="1317" y="1122"/>
                </a:cxn>
                <a:cxn ang="0">
                  <a:pos x="1169" y="1116"/>
                </a:cxn>
                <a:cxn ang="0">
                  <a:pos x="994" y="1096"/>
                </a:cxn>
                <a:cxn ang="0">
                  <a:pos x="762" y="1060"/>
                </a:cxn>
                <a:cxn ang="0">
                  <a:pos x="531" y="1017"/>
                </a:cxn>
                <a:cxn ang="0">
                  <a:pos x="306" y="968"/>
                </a:cxn>
                <a:cxn ang="0">
                  <a:pos x="123" y="922"/>
                </a:cxn>
              </a:cxnLst>
              <a:rect l="0" t="0" r="r" b="b"/>
              <a:pathLst>
                <a:path w="1599" h="1211">
                  <a:moveTo>
                    <a:pt x="115" y="920"/>
                  </a:moveTo>
                  <a:lnTo>
                    <a:pt x="94" y="911"/>
                  </a:lnTo>
                  <a:lnTo>
                    <a:pt x="94" y="896"/>
                  </a:lnTo>
                  <a:lnTo>
                    <a:pt x="96" y="881"/>
                  </a:lnTo>
                  <a:lnTo>
                    <a:pt x="98" y="866"/>
                  </a:lnTo>
                  <a:lnTo>
                    <a:pt x="100" y="852"/>
                  </a:lnTo>
                  <a:lnTo>
                    <a:pt x="101" y="839"/>
                  </a:lnTo>
                  <a:lnTo>
                    <a:pt x="103" y="825"/>
                  </a:lnTo>
                  <a:lnTo>
                    <a:pt x="105" y="811"/>
                  </a:lnTo>
                  <a:lnTo>
                    <a:pt x="108" y="798"/>
                  </a:lnTo>
                  <a:lnTo>
                    <a:pt x="109" y="785"/>
                  </a:lnTo>
                  <a:lnTo>
                    <a:pt x="111" y="771"/>
                  </a:lnTo>
                  <a:lnTo>
                    <a:pt x="114" y="757"/>
                  </a:lnTo>
                  <a:lnTo>
                    <a:pt x="116" y="744"/>
                  </a:lnTo>
                  <a:lnTo>
                    <a:pt x="118" y="730"/>
                  </a:lnTo>
                  <a:lnTo>
                    <a:pt x="121" y="718"/>
                  </a:lnTo>
                  <a:lnTo>
                    <a:pt x="123" y="705"/>
                  </a:lnTo>
                  <a:lnTo>
                    <a:pt x="126" y="694"/>
                  </a:lnTo>
                  <a:lnTo>
                    <a:pt x="128" y="680"/>
                  </a:lnTo>
                  <a:lnTo>
                    <a:pt x="130" y="668"/>
                  </a:lnTo>
                  <a:lnTo>
                    <a:pt x="132" y="654"/>
                  </a:lnTo>
                  <a:lnTo>
                    <a:pt x="136" y="643"/>
                  </a:lnTo>
                  <a:lnTo>
                    <a:pt x="138" y="630"/>
                  </a:lnTo>
                  <a:lnTo>
                    <a:pt x="140" y="619"/>
                  </a:lnTo>
                  <a:lnTo>
                    <a:pt x="143" y="606"/>
                  </a:lnTo>
                  <a:lnTo>
                    <a:pt x="146" y="596"/>
                  </a:lnTo>
                  <a:lnTo>
                    <a:pt x="148" y="583"/>
                  </a:lnTo>
                  <a:lnTo>
                    <a:pt x="151" y="571"/>
                  </a:lnTo>
                  <a:lnTo>
                    <a:pt x="154" y="559"/>
                  </a:lnTo>
                  <a:lnTo>
                    <a:pt x="158" y="547"/>
                  </a:lnTo>
                  <a:lnTo>
                    <a:pt x="160" y="535"/>
                  </a:lnTo>
                  <a:lnTo>
                    <a:pt x="162" y="524"/>
                  </a:lnTo>
                  <a:lnTo>
                    <a:pt x="166" y="512"/>
                  </a:lnTo>
                  <a:lnTo>
                    <a:pt x="169" y="501"/>
                  </a:lnTo>
                  <a:lnTo>
                    <a:pt x="171" y="488"/>
                  </a:lnTo>
                  <a:lnTo>
                    <a:pt x="174" y="477"/>
                  </a:lnTo>
                  <a:lnTo>
                    <a:pt x="176" y="464"/>
                  </a:lnTo>
                  <a:lnTo>
                    <a:pt x="179" y="453"/>
                  </a:lnTo>
                  <a:lnTo>
                    <a:pt x="182" y="440"/>
                  </a:lnTo>
                  <a:lnTo>
                    <a:pt x="184" y="429"/>
                  </a:lnTo>
                  <a:lnTo>
                    <a:pt x="186" y="417"/>
                  </a:lnTo>
                  <a:lnTo>
                    <a:pt x="190" y="406"/>
                  </a:lnTo>
                  <a:lnTo>
                    <a:pt x="192" y="393"/>
                  </a:lnTo>
                  <a:lnTo>
                    <a:pt x="194" y="381"/>
                  </a:lnTo>
                  <a:lnTo>
                    <a:pt x="197" y="370"/>
                  </a:lnTo>
                  <a:lnTo>
                    <a:pt x="200" y="358"/>
                  </a:lnTo>
                  <a:lnTo>
                    <a:pt x="203" y="346"/>
                  </a:lnTo>
                  <a:lnTo>
                    <a:pt x="206" y="334"/>
                  </a:lnTo>
                  <a:lnTo>
                    <a:pt x="208" y="323"/>
                  </a:lnTo>
                  <a:lnTo>
                    <a:pt x="212" y="311"/>
                  </a:lnTo>
                  <a:lnTo>
                    <a:pt x="213" y="298"/>
                  </a:lnTo>
                  <a:lnTo>
                    <a:pt x="215" y="286"/>
                  </a:lnTo>
                  <a:lnTo>
                    <a:pt x="218" y="273"/>
                  </a:lnTo>
                  <a:lnTo>
                    <a:pt x="221" y="262"/>
                  </a:lnTo>
                  <a:lnTo>
                    <a:pt x="222" y="249"/>
                  </a:lnTo>
                  <a:lnTo>
                    <a:pt x="224" y="236"/>
                  </a:lnTo>
                  <a:lnTo>
                    <a:pt x="227" y="224"/>
                  </a:lnTo>
                  <a:lnTo>
                    <a:pt x="230" y="212"/>
                  </a:lnTo>
                  <a:lnTo>
                    <a:pt x="231" y="198"/>
                  </a:lnTo>
                  <a:lnTo>
                    <a:pt x="234" y="186"/>
                  </a:lnTo>
                  <a:lnTo>
                    <a:pt x="236" y="172"/>
                  </a:lnTo>
                  <a:lnTo>
                    <a:pt x="238" y="159"/>
                  </a:lnTo>
                  <a:lnTo>
                    <a:pt x="239" y="145"/>
                  </a:lnTo>
                  <a:lnTo>
                    <a:pt x="243" y="133"/>
                  </a:lnTo>
                  <a:lnTo>
                    <a:pt x="244" y="120"/>
                  </a:lnTo>
                  <a:lnTo>
                    <a:pt x="248" y="107"/>
                  </a:lnTo>
                  <a:lnTo>
                    <a:pt x="244" y="116"/>
                  </a:lnTo>
                  <a:lnTo>
                    <a:pt x="242" y="127"/>
                  </a:lnTo>
                  <a:lnTo>
                    <a:pt x="239" y="136"/>
                  </a:lnTo>
                  <a:lnTo>
                    <a:pt x="237" y="146"/>
                  </a:lnTo>
                  <a:lnTo>
                    <a:pt x="234" y="156"/>
                  </a:lnTo>
                  <a:lnTo>
                    <a:pt x="231" y="166"/>
                  </a:lnTo>
                  <a:lnTo>
                    <a:pt x="229" y="176"/>
                  </a:lnTo>
                  <a:lnTo>
                    <a:pt x="227" y="187"/>
                  </a:lnTo>
                  <a:lnTo>
                    <a:pt x="223" y="196"/>
                  </a:lnTo>
                  <a:lnTo>
                    <a:pt x="221" y="206"/>
                  </a:lnTo>
                  <a:lnTo>
                    <a:pt x="219" y="217"/>
                  </a:lnTo>
                  <a:lnTo>
                    <a:pt x="216" y="227"/>
                  </a:lnTo>
                  <a:lnTo>
                    <a:pt x="213" y="236"/>
                  </a:lnTo>
                  <a:lnTo>
                    <a:pt x="211" y="247"/>
                  </a:lnTo>
                  <a:lnTo>
                    <a:pt x="208" y="257"/>
                  </a:lnTo>
                  <a:lnTo>
                    <a:pt x="207" y="267"/>
                  </a:lnTo>
                  <a:lnTo>
                    <a:pt x="204" y="274"/>
                  </a:lnTo>
                  <a:lnTo>
                    <a:pt x="201" y="281"/>
                  </a:lnTo>
                  <a:lnTo>
                    <a:pt x="199" y="288"/>
                  </a:lnTo>
                  <a:lnTo>
                    <a:pt x="198" y="296"/>
                  </a:lnTo>
                  <a:lnTo>
                    <a:pt x="196" y="303"/>
                  </a:lnTo>
                  <a:lnTo>
                    <a:pt x="194" y="311"/>
                  </a:lnTo>
                  <a:lnTo>
                    <a:pt x="192" y="318"/>
                  </a:lnTo>
                  <a:lnTo>
                    <a:pt x="191" y="326"/>
                  </a:lnTo>
                  <a:lnTo>
                    <a:pt x="189" y="333"/>
                  </a:lnTo>
                  <a:lnTo>
                    <a:pt x="188" y="341"/>
                  </a:lnTo>
                  <a:lnTo>
                    <a:pt x="186" y="349"/>
                  </a:lnTo>
                  <a:lnTo>
                    <a:pt x="186" y="359"/>
                  </a:lnTo>
                  <a:lnTo>
                    <a:pt x="185" y="369"/>
                  </a:lnTo>
                  <a:lnTo>
                    <a:pt x="184" y="378"/>
                  </a:lnTo>
                  <a:lnTo>
                    <a:pt x="183" y="388"/>
                  </a:lnTo>
                  <a:lnTo>
                    <a:pt x="183" y="399"/>
                  </a:lnTo>
                  <a:lnTo>
                    <a:pt x="181" y="408"/>
                  </a:lnTo>
                  <a:lnTo>
                    <a:pt x="179" y="417"/>
                  </a:lnTo>
                  <a:lnTo>
                    <a:pt x="178" y="426"/>
                  </a:lnTo>
                  <a:lnTo>
                    <a:pt x="177" y="435"/>
                  </a:lnTo>
                  <a:lnTo>
                    <a:pt x="175" y="444"/>
                  </a:lnTo>
                  <a:lnTo>
                    <a:pt x="174" y="452"/>
                  </a:lnTo>
                  <a:lnTo>
                    <a:pt x="171" y="460"/>
                  </a:lnTo>
                  <a:lnTo>
                    <a:pt x="169" y="468"/>
                  </a:lnTo>
                  <a:lnTo>
                    <a:pt x="166" y="472"/>
                  </a:lnTo>
                  <a:lnTo>
                    <a:pt x="162" y="477"/>
                  </a:lnTo>
                  <a:lnTo>
                    <a:pt x="163" y="470"/>
                  </a:lnTo>
                  <a:lnTo>
                    <a:pt x="165" y="463"/>
                  </a:lnTo>
                  <a:lnTo>
                    <a:pt x="166" y="455"/>
                  </a:lnTo>
                  <a:lnTo>
                    <a:pt x="167" y="447"/>
                  </a:lnTo>
                  <a:lnTo>
                    <a:pt x="167" y="438"/>
                  </a:lnTo>
                  <a:lnTo>
                    <a:pt x="168" y="430"/>
                  </a:lnTo>
                  <a:lnTo>
                    <a:pt x="168" y="423"/>
                  </a:lnTo>
                  <a:lnTo>
                    <a:pt x="169" y="417"/>
                  </a:lnTo>
                  <a:lnTo>
                    <a:pt x="169" y="409"/>
                  </a:lnTo>
                  <a:lnTo>
                    <a:pt x="169" y="402"/>
                  </a:lnTo>
                  <a:lnTo>
                    <a:pt x="170" y="395"/>
                  </a:lnTo>
                  <a:lnTo>
                    <a:pt x="171" y="388"/>
                  </a:lnTo>
                  <a:lnTo>
                    <a:pt x="171" y="381"/>
                  </a:lnTo>
                  <a:lnTo>
                    <a:pt x="174" y="374"/>
                  </a:lnTo>
                  <a:lnTo>
                    <a:pt x="175" y="368"/>
                  </a:lnTo>
                  <a:lnTo>
                    <a:pt x="177" y="362"/>
                  </a:lnTo>
                  <a:lnTo>
                    <a:pt x="177" y="356"/>
                  </a:lnTo>
                  <a:lnTo>
                    <a:pt x="178" y="347"/>
                  </a:lnTo>
                  <a:lnTo>
                    <a:pt x="178" y="341"/>
                  </a:lnTo>
                  <a:lnTo>
                    <a:pt x="179" y="335"/>
                  </a:lnTo>
                  <a:lnTo>
                    <a:pt x="181" y="328"/>
                  </a:lnTo>
                  <a:lnTo>
                    <a:pt x="183" y="323"/>
                  </a:lnTo>
                  <a:lnTo>
                    <a:pt x="183" y="315"/>
                  </a:lnTo>
                  <a:lnTo>
                    <a:pt x="185" y="306"/>
                  </a:lnTo>
                  <a:lnTo>
                    <a:pt x="186" y="298"/>
                  </a:lnTo>
                  <a:lnTo>
                    <a:pt x="189" y="290"/>
                  </a:lnTo>
                  <a:lnTo>
                    <a:pt x="190" y="281"/>
                  </a:lnTo>
                  <a:lnTo>
                    <a:pt x="192" y="273"/>
                  </a:lnTo>
                  <a:lnTo>
                    <a:pt x="193" y="265"/>
                  </a:lnTo>
                  <a:lnTo>
                    <a:pt x="196" y="257"/>
                  </a:lnTo>
                  <a:lnTo>
                    <a:pt x="196" y="248"/>
                  </a:lnTo>
                  <a:lnTo>
                    <a:pt x="198" y="240"/>
                  </a:lnTo>
                  <a:lnTo>
                    <a:pt x="198" y="230"/>
                  </a:lnTo>
                  <a:lnTo>
                    <a:pt x="200" y="222"/>
                  </a:lnTo>
                  <a:lnTo>
                    <a:pt x="201" y="214"/>
                  </a:lnTo>
                  <a:lnTo>
                    <a:pt x="203" y="206"/>
                  </a:lnTo>
                  <a:lnTo>
                    <a:pt x="204" y="199"/>
                  </a:lnTo>
                  <a:lnTo>
                    <a:pt x="206" y="194"/>
                  </a:lnTo>
                  <a:lnTo>
                    <a:pt x="206" y="187"/>
                  </a:lnTo>
                  <a:lnTo>
                    <a:pt x="207" y="181"/>
                  </a:lnTo>
                  <a:lnTo>
                    <a:pt x="208" y="176"/>
                  </a:lnTo>
                  <a:lnTo>
                    <a:pt x="209" y="173"/>
                  </a:lnTo>
                  <a:lnTo>
                    <a:pt x="211" y="167"/>
                  </a:lnTo>
                  <a:lnTo>
                    <a:pt x="213" y="166"/>
                  </a:lnTo>
                  <a:lnTo>
                    <a:pt x="222" y="123"/>
                  </a:lnTo>
                  <a:lnTo>
                    <a:pt x="224" y="118"/>
                  </a:lnTo>
                  <a:lnTo>
                    <a:pt x="227" y="108"/>
                  </a:lnTo>
                  <a:lnTo>
                    <a:pt x="229" y="98"/>
                  </a:lnTo>
                  <a:lnTo>
                    <a:pt x="233" y="88"/>
                  </a:lnTo>
                  <a:lnTo>
                    <a:pt x="234" y="75"/>
                  </a:lnTo>
                  <a:lnTo>
                    <a:pt x="236" y="65"/>
                  </a:lnTo>
                  <a:lnTo>
                    <a:pt x="237" y="54"/>
                  </a:lnTo>
                  <a:lnTo>
                    <a:pt x="239" y="48"/>
                  </a:lnTo>
                  <a:lnTo>
                    <a:pt x="233" y="56"/>
                  </a:lnTo>
                  <a:lnTo>
                    <a:pt x="228" y="66"/>
                  </a:lnTo>
                  <a:lnTo>
                    <a:pt x="222" y="75"/>
                  </a:lnTo>
                  <a:lnTo>
                    <a:pt x="219" y="85"/>
                  </a:lnTo>
                  <a:lnTo>
                    <a:pt x="214" y="95"/>
                  </a:lnTo>
                  <a:lnTo>
                    <a:pt x="211" y="105"/>
                  </a:lnTo>
                  <a:lnTo>
                    <a:pt x="207" y="115"/>
                  </a:lnTo>
                  <a:lnTo>
                    <a:pt x="204" y="126"/>
                  </a:lnTo>
                  <a:lnTo>
                    <a:pt x="200" y="136"/>
                  </a:lnTo>
                  <a:lnTo>
                    <a:pt x="197" y="146"/>
                  </a:lnTo>
                  <a:lnTo>
                    <a:pt x="194" y="158"/>
                  </a:lnTo>
                  <a:lnTo>
                    <a:pt x="192" y="169"/>
                  </a:lnTo>
                  <a:lnTo>
                    <a:pt x="190" y="180"/>
                  </a:lnTo>
                  <a:lnTo>
                    <a:pt x="189" y="191"/>
                  </a:lnTo>
                  <a:lnTo>
                    <a:pt x="186" y="203"/>
                  </a:lnTo>
                  <a:lnTo>
                    <a:pt x="185" y="215"/>
                  </a:lnTo>
                  <a:lnTo>
                    <a:pt x="183" y="226"/>
                  </a:lnTo>
                  <a:lnTo>
                    <a:pt x="181" y="238"/>
                  </a:lnTo>
                  <a:lnTo>
                    <a:pt x="178" y="249"/>
                  </a:lnTo>
                  <a:lnTo>
                    <a:pt x="177" y="262"/>
                  </a:lnTo>
                  <a:lnTo>
                    <a:pt x="175" y="272"/>
                  </a:lnTo>
                  <a:lnTo>
                    <a:pt x="174" y="283"/>
                  </a:lnTo>
                  <a:lnTo>
                    <a:pt x="171" y="295"/>
                  </a:lnTo>
                  <a:lnTo>
                    <a:pt x="170" y="306"/>
                  </a:lnTo>
                  <a:lnTo>
                    <a:pt x="167" y="317"/>
                  </a:lnTo>
                  <a:lnTo>
                    <a:pt x="165" y="328"/>
                  </a:lnTo>
                  <a:lnTo>
                    <a:pt x="161" y="339"/>
                  </a:lnTo>
                  <a:lnTo>
                    <a:pt x="159" y="350"/>
                  </a:lnTo>
                  <a:lnTo>
                    <a:pt x="155" y="359"/>
                  </a:lnTo>
                  <a:lnTo>
                    <a:pt x="152" y="370"/>
                  </a:lnTo>
                  <a:lnTo>
                    <a:pt x="148" y="380"/>
                  </a:lnTo>
                  <a:lnTo>
                    <a:pt x="145" y="391"/>
                  </a:lnTo>
                  <a:lnTo>
                    <a:pt x="145" y="381"/>
                  </a:lnTo>
                  <a:lnTo>
                    <a:pt x="145" y="373"/>
                  </a:lnTo>
                  <a:lnTo>
                    <a:pt x="145" y="365"/>
                  </a:lnTo>
                  <a:lnTo>
                    <a:pt x="145" y="357"/>
                  </a:lnTo>
                  <a:lnTo>
                    <a:pt x="145" y="348"/>
                  </a:lnTo>
                  <a:lnTo>
                    <a:pt x="146" y="340"/>
                  </a:lnTo>
                  <a:lnTo>
                    <a:pt x="147" y="332"/>
                  </a:lnTo>
                  <a:lnTo>
                    <a:pt x="148" y="324"/>
                  </a:lnTo>
                  <a:lnTo>
                    <a:pt x="150" y="315"/>
                  </a:lnTo>
                  <a:lnTo>
                    <a:pt x="151" y="306"/>
                  </a:lnTo>
                  <a:lnTo>
                    <a:pt x="152" y="298"/>
                  </a:lnTo>
                  <a:lnTo>
                    <a:pt x="154" y="290"/>
                  </a:lnTo>
                  <a:lnTo>
                    <a:pt x="154" y="281"/>
                  </a:lnTo>
                  <a:lnTo>
                    <a:pt x="156" y="273"/>
                  </a:lnTo>
                  <a:lnTo>
                    <a:pt x="156" y="264"/>
                  </a:lnTo>
                  <a:lnTo>
                    <a:pt x="159" y="257"/>
                  </a:lnTo>
                  <a:lnTo>
                    <a:pt x="160" y="248"/>
                  </a:lnTo>
                  <a:lnTo>
                    <a:pt x="162" y="240"/>
                  </a:lnTo>
                  <a:lnTo>
                    <a:pt x="163" y="230"/>
                  </a:lnTo>
                  <a:lnTo>
                    <a:pt x="166" y="224"/>
                  </a:lnTo>
                  <a:lnTo>
                    <a:pt x="166" y="214"/>
                  </a:lnTo>
                  <a:lnTo>
                    <a:pt x="168" y="206"/>
                  </a:lnTo>
                  <a:lnTo>
                    <a:pt x="169" y="197"/>
                  </a:lnTo>
                  <a:lnTo>
                    <a:pt x="171" y="189"/>
                  </a:lnTo>
                  <a:lnTo>
                    <a:pt x="173" y="180"/>
                  </a:lnTo>
                  <a:lnTo>
                    <a:pt x="175" y="172"/>
                  </a:lnTo>
                  <a:lnTo>
                    <a:pt x="176" y="162"/>
                  </a:lnTo>
                  <a:lnTo>
                    <a:pt x="178" y="156"/>
                  </a:lnTo>
                  <a:lnTo>
                    <a:pt x="179" y="147"/>
                  </a:lnTo>
                  <a:lnTo>
                    <a:pt x="182" y="139"/>
                  </a:lnTo>
                  <a:lnTo>
                    <a:pt x="183" y="131"/>
                  </a:lnTo>
                  <a:lnTo>
                    <a:pt x="185" y="124"/>
                  </a:lnTo>
                  <a:lnTo>
                    <a:pt x="186" y="116"/>
                  </a:lnTo>
                  <a:lnTo>
                    <a:pt x="190" y="108"/>
                  </a:lnTo>
                  <a:lnTo>
                    <a:pt x="191" y="101"/>
                  </a:lnTo>
                  <a:lnTo>
                    <a:pt x="194" y="95"/>
                  </a:lnTo>
                  <a:lnTo>
                    <a:pt x="197" y="84"/>
                  </a:lnTo>
                  <a:lnTo>
                    <a:pt x="199" y="75"/>
                  </a:lnTo>
                  <a:lnTo>
                    <a:pt x="201" y="65"/>
                  </a:lnTo>
                  <a:lnTo>
                    <a:pt x="205" y="56"/>
                  </a:lnTo>
                  <a:lnTo>
                    <a:pt x="206" y="47"/>
                  </a:lnTo>
                  <a:lnTo>
                    <a:pt x="208" y="38"/>
                  </a:lnTo>
                  <a:lnTo>
                    <a:pt x="211" y="29"/>
                  </a:lnTo>
                  <a:lnTo>
                    <a:pt x="213" y="21"/>
                  </a:lnTo>
                  <a:lnTo>
                    <a:pt x="213" y="16"/>
                  </a:lnTo>
                  <a:lnTo>
                    <a:pt x="214" y="9"/>
                  </a:lnTo>
                  <a:lnTo>
                    <a:pt x="214" y="2"/>
                  </a:lnTo>
                  <a:lnTo>
                    <a:pt x="214" y="0"/>
                  </a:lnTo>
                  <a:lnTo>
                    <a:pt x="208" y="7"/>
                  </a:lnTo>
                  <a:lnTo>
                    <a:pt x="204" y="14"/>
                  </a:lnTo>
                  <a:lnTo>
                    <a:pt x="200" y="21"/>
                  </a:lnTo>
                  <a:lnTo>
                    <a:pt x="197" y="29"/>
                  </a:lnTo>
                  <a:lnTo>
                    <a:pt x="194" y="37"/>
                  </a:lnTo>
                  <a:lnTo>
                    <a:pt x="191" y="44"/>
                  </a:lnTo>
                  <a:lnTo>
                    <a:pt x="190" y="52"/>
                  </a:lnTo>
                  <a:lnTo>
                    <a:pt x="188" y="60"/>
                  </a:lnTo>
                  <a:lnTo>
                    <a:pt x="186" y="68"/>
                  </a:lnTo>
                  <a:lnTo>
                    <a:pt x="183" y="74"/>
                  </a:lnTo>
                  <a:lnTo>
                    <a:pt x="182" y="81"/>
                  </a:lnTo>
                  <a:lnTo>
                    <a:pt x="178" y="88"/>
                  </a:lnTo>
                  <a:lnTo>
                    <a:pt x="177" y="95"/>
                  </a:lnTo>
                  <a:lnTo>
                    <a:pt x="175" y="101"/>
                  </a:lnTo>
                  <a:lnTo>
                    <a:pt x="173" y="108"/>
                  </a:lnTo>
                  <a:lnTo>
                    <a:pt x="170" y="115"/>
                  </a:lnTo>
                  <a:lnTo>
                    <a:pt x="169" y="123"/>
                  </a:lnTo>
                  <a:lnTo>
                    <a:pt x="167" y="130"/>
                  </a:lnTo>
                  <a:lnTo>
                    <a:pt x="165" y="137"/>
                  </a:lnTo>
                  <a:lnTo>
                    <a:pt x="162" y="145"/>
                  </a:lnTo>
                  <a:lnTo>
                    <a:pt x="161" y="153"/>
                  </a:lnTo>
                  <a:lnTo>
                    <a:pt x="159" y="160"/>
                  </a:lnTo>
                  <a:lnTo>
                    <a:pt x="158" y="167"/>
                  </a:lnTo>
                  <a:lnTo>
                    <a:pt x="155" y="175"/>
                  </a:lnTo>
                  <a:lnTo>
                    <a:pt x="154" y="183"/>
                  </a:lnTo>
                  <a:lnTo>
                    <a:pt x="151" y="190"/>
                  </a:lnTo>
                  <a:lnTo>
                    <a:pt x="150" y="197"/>
                  </a:lnTo>
                  <a:lnTo>
                    <a:pt x="147" y="204"/>
                  </a:lnTo>
                  <a:lnTo>
                    <a:pt x="146" y="211"/>
                  </a:lnTo>
                  <a:lnTo>
                    <a:pt x="143" y="218"/>
                  </a:lnTo>
                  <a:lnTo>
                    <a:pt x="141" y="225"/>
                  </a:lnTo>
                  <a:lnTo>
                    <a:pt x="139" y="232"/>
                  </a:lnTo>
                  <a:lnTo>
                    <a:pt x="138" y="238"/>
                  </a:lnTo>
                  <a:lnTo>
                    <a:pt x="136" y="244"/>
                  </a:lnTo>
                  <a:lnTo>
                    <a:pt x="135" y="251"/>
                  </a:lnTo>
                  <a:lnTo>
                    <a:pt x="132" y="258"/>
                  </a:lnTo>
                  <a:lnTo>
                    <a:pt x="131" y="265"/>
                  </a:lnTo>
                  <a:lnTo>
                    <a:pt x="129" y="271"/>
                  </a:lnTo>
                  <a:lnTo>
                    <a:pt x="128" y="278"/>
                  </a:lnTo>
                  <a:lnTo>
                    <a:pt x="125" y="285"/>
                  </a:lnTo>
                  <a:lnTo>
                    <a:pt x="124" y="291"/>
                  </a:lnTo>
                  <a:lnTo>
                    <a:pt x="122" y="295"/>
                  </a:lnTo>
                  <a:lnTo>
                    <a:pt x="120" y="302"/>
                  </a:lnTo>
                  <a:lnTo>
                    <a:pt x="116" y="306"/>
                  </a:lnTo>
                  <a:lnTo>
                    <a:pt x="115" y="305"/>
                  </a:lnTo>
                  <a:lnTo>
                    <a:pt x="114" y="298"/>
                  </a:lnTo>
                  <a:lnTo>
                    <a:pt x="114" y="291"/>
                  </a:lnTo>
                  <a:lnTo>
                    <a:pt x="115" y="283"/>
                  </a:lnTo>
                  <a:lnTo>
                    <a:pt x="116" y="277"/>
                  </a:lnTo>
                  <a:lnTo>
                    <a:pt x="117" y="268"/>
                  </a:lnTo>
                  <a:lnTo>
                    <a:pt x="118" y="260"/>
                  </a:lnTo>
                  <a:lnTo>
                    <a:pt x="120" y="253"/>
                  </a:lnTo>
                  <a:lnTo>
                    <a:pt x="122" y="248"/>
                  </a:lnTo>
                  <a:lnTo>
                    <a:pt x="118" y="250"/>
                  </a:lnTo>
                  <a:lnTo>
                    <a:pt x="115" y="255"/>
                  </a:lnTo>
                  <a:lnTo>
                    <a:pt x="111" y="262"/>
                  </a:lnTo>
                  <a:lnTo>
                    <a:pt x="108" y="271"/>
                  </a:lnTo>
                  <a:lnTo>
                    <a:pt x="105" y="280"/>
                  </a:lnTo>
                  <a:lnTo>
                    <a:pt x="102" y="293"/>
                  </a:lnTo>
                  <a:lnTo>
                    <a:pt x="100" y="298"/>
                  </a:lnTo>
                  <a:lnTo>
                    <a:pt x="99" y="305"/>
                  </a:lnTo>
                  <a:lnTo>
                    <a:pt x="96" y="313"/>
                  </a:lnTo>
                  <a:lnTo>
                    <a:pt x="96" y="321"/>
                  </a:lnTo>
                  <a:lnTo>
                    <a:pt x="94" y="328"/>
                  </a:lnTo>
                  <a:lnTo>
                    <a:pt x="93" y="336"/>
                  </a:lnTo>
                  <a:lnTo>
                    <a:pt x="92" y="344"/>
                  </a:lnTo>
                  <a:lnTo>
                    <a:pt x="91" y="354"/>
                  </a:lnTo>
                  <a:lnTo>
                    <a:pt x="88" y="362"/>
                  </a:lnTo>
                  <a:lnTo>
                    <a:pt x="88" y="371"/>
                  </a:lnTo>
                  <a:lnTo>
                    <a:pt x="86" y="380"/>
                  </a:lnTo>
                  <a:lnTo>
                    <a:pt x="86" y="391"/>
                  </a:lnTo>
                  <a:lnTo>
                    <a:pt x="84" y="400"/>
                  </a:lnTo>
                  <a:lnTo>
                    <a:pt x="83" y="409"/>
                  </a:lnTo>
                  <a:lnTo>
                    <a:pt x="82" y="419"/>
                  </a:lnTo>
                  <a:lnTo>
                    <a:pt x="80" y="430"/>
                  </a:lnTo>
                  <a:lnTo>
                    <a:pt x="78" y="440"/>
                  </a:lnTo>
                  <a:lnTo>
                    <a:pt x="78" y="450"/>
                  </a:lnTo>
                  <a:lnTo>
                    <a:pt x="76" y="461"/>
                  </a:lnTo>
                  <a:lnTo>
                    <a:pt x="76" y="472"/>
                  </a:lnTo>
                  <a:lnTo>
                    <a:pt x="73" y="483"/>
                  </a:lnTo>
                  <a:lnTo>
                    <a:pt x="72" y="493"/>
                  </a:lnTo>
                  <a:lnTo>
                    <a:pt x="71" y="503"/>
                  </a:lnTo>
                  <a:lnTo>
                    <a:pt x="70" y="514"/>
                  </a:lnTo>
                  <a:lnTo>
                    <a:pt x="68" y="524"/>
                  </a:lnTo>
                  <a:lnTo>
                    <a:pt x="67" y="535"/>
                  </a:lnTo>
                  <a:lnTo>
                    <a:pt x="65" y="545"/>
                  </a:lnTo>
                  <a:lnTo>
                    <a:pt x="64" y="556"/>
                  </a:lnTo>
                  <a:lnTo>
                    <a:pt x="62" y="567"/>
                  </a:lnTo>
                  <a:lnTo>
                    <a:pt x="61" y="577"/>
                  </a:lnTo>
                  <a:lnTo>
                    <a:pt x="60" y="588"/>
                  </a:lnTo>
                  <a:lnTo>
                    <a:pt x="58" y="598"/>
                  </a:lnTo>
                  <a:lnTo>
                    <a:pt x="56" y="607"/>
                  </a:lnTo>
                  <a:lnTo>
                    <a:pt x="56" y="617"/>
                  </a:lnTo>
                  <a:lnTo>
                    <a:pt x="54" y="628"/>
                  </a:lnTo>
                  <a:lnTo>
                    <a:pt x="54" y="638"/>
                  </a:lnTo>
                  <a:lnTo>
                    <a:pt x="52" y="646"/>
                  </a:lnTo>
                  <a:lnTo>
                    <a:pt x="50" y="657"/>
                  </a:lnTo>
                  <a:lnTo>
                    <a:pt x="49" y="665"/>
                  </a:lnTo>
                  <a:lnTo>
                    <a:pt x="48" y="675"/>
                  </a:lnTo>
                  <a:lnTo>
                    <a:pt x="46" y="683"/>
                  </a:lnTo>
                  <a:lnTo>
                    <a:pt x="46" y="691"/>
                  </a:lnTo>
                  <a:lnTo>
                    <a:pt x="43" y="699"/>
                  </a:lnTo>
                  <a:lnTo>
                    <a:pt x="43" y="709"/>
                  </a:lnTo>
                  <a:lnTo>
                    <a:pt x="41" y="715"/>
                  </a:lnTo>
                  <a:lnTo>
                    <a:pt x="40" y="722"/>
                  </a:lnTo>
                  <a:lnTo>
                    <a:pt x="39" y="729"/>
                  </a:lnTo>
                  <a:lnTo>
                    <a:pt x="38" y="736"/>
                  </a:lnTo>
                  <a:lnTo>
                    <a:pt x="35" y="742"/>
                  </a:lnTo>
                  <a:lnTo>
                    <a:pt x="35" y="748"/>
                  </a:lnTo>
                  <a:lnTo>
                    <a:pt x="33" y="753"/>
                  </a:lnTo>
                  <a:lnTo>
                    <a:pt x="33" y="759"/>
                  </a:lnTo>
                  <a:lnTo>
                    <a:pt x="32" y="753"/>
                  </a:lnTo>
                  <a:lnTo>
                    <a:pt x="32" y="749"/>
                  </a:lnTo>
                  <a:lnTo>
                    <a:pt x="32" y="743"/>
                  </a:lnTo>
                  <a:lnTo>
                    <a:pt x="33" y="737"/>
                  </a:lnTo>
                  <a:lnTo>
                    <a:pt x="33" y="729"/>
                  </a:lnTo>
                  <a:lnTo>
                    <a:pt x="34" y="722"/>
                  </a:lnTo>
                  <a:lnTo>
                    <a:pt x="35" y="715"/>
                  </a:lnTo>
                  <a:lnTo>
                    <a:pt x="38" y="709"/>
                  </a:lnTo>
                  <a:lnTo>
                    <a:pt x="38" y="700"/>
                  </a:lnTo>
                  <a:lnTo>
                    <a:pt x="39" y="692"/>
                  </a:lnTo>
                  <a:lnTo>
                    <a:pt x="40" y="685"/>
                  </a:lnTo>
                  <a:lnTo>
                    <a:pt x="41" y="679"/>
                  </a:lnTo>
                  <a:lnTo>
                    <a:pt x="41" y="670"/>
                  </a:lnTo>
                  <a:lnTo>
                    <a:pt x="43" y="664"/>
                  </a:lnTo>
                  <a:lnTo>
                    <a:pt x="43" y="658"/>
                  </a:lnTo>
                  <a:lnTo>
                    <a:pt x="46" y="653"/>
                  </a:lnTo>
                  <a:lnTo>
                    <a:pt x="46" y="642"/>
                  </a:lnTo>
                  <a:lnTo>
                    <a:pt x="47" y="631"/>
                  </a:lnTo>
                  <a:lnTo>
                    <a:pt x="48" y="620"/>
                  </a:lnTo>
                  <a:lnTo>
                    <a:pt x="49" y="609"/>
                  </a:lnTo>
                  <a:lnTo>
                    <a:pt x="50" y="598"/>
                  </a:lnTo>
                  <a:lnTo>
                    <a:pt x="52" y="588"/>
                  </a:lnTo>
                  <a:lnTo>
                    <a:pt x="53" y="577"/>
                  </a:lnTo>
                  <a:lnTo>
                    <a:pt x="55" y="567"/>
                  </a:lnTo>
                  <a:lnTo>
                    <a:pt x="55" y="556"/>
                  </a:lnTo>
                  <a:lnTo>
                    <a:pt x="57" y="546"/>
                  </a:lnTo>
                  <a:lnTo>
                    <a:pt x="57" y="536"/>
                  </a:lnTo>
                  <a:lnTo>
                    <a:pt x="60" y="525"/>
                  </a:lnTo>
                  <a:lnTo>
                    <a:pt x="60" y="515"/>
                  </a:lnTo>
                  <a:lnTo>
                    <a:pt x="62" y="506"/>
                  </a:lnTo>
                  <a:lnTo>
                    <a:pt x="62" y="497"/>
                  </a:lnTo>
                  <a:lnTo>
                    <a:pt x="64" y="488"/>
                  </a:lnTo>
                  <a:lnTo>
                    <a:pt x="64" y="478"/>
                  </a:lnTo>
                  <a:lnTo>
                    <a:pt x="65" y="470"/>
                  </a:lnTo>
                  <a:lnTo>
                    <a:pt x="65" y="461"/>
                  </a:lnTo>
                  <a:lnTo>
                    <a:pt x="67" y="454"/>
                  </a:lnTo>
                  <a:lnTo>
                    <a:pt x="67" y="445"/>
                  </a:lnTo>
                  <a:lnTo>
                    <a:pt x="67" y="438"/>
                  </a:lnTo>
                  <a:lnTo>
                    <a:pt x="67" y="431"/>
                  </a:lnTo>
                  <a:lnTo>
                    <a:pt x="68" y="424"/>
                  </a:lnTo>
                  <a:lnTo>
                    <a:pt x="68" y="417"/>
                  </a:lnTo>
                  <a:lnTo>
                    <a:pt x="68" y="410"/>
                  </a:lnTo>
                  <a:lnTo>
                    <a:pt x="68" y="404"/>
                  </a:lnTo>
                  <a:lnTo>
                    <a:pt x="68" y="401"/>
                  </a:lnTo>
                  <a:lnTo>
                    <a:pt x="67" y="392"/>
                  </a:lnTo>
                  <a:lnTo>
                    <a:pt x="65" y="386"/>
                  </a:lnTo>
                  <a:lnTo>
                    <a:pt x="56" y="412"/>
                  </a:lnTo>
                  <a:lnTo>
                    <a:pt x="54" y="417"/>
                  </a:lnTo>
                  <a:lnTo>
                    <a:pt x="53" y="425"/>
                  </a:lnTo>
                  <a:lnTo>
                    <a:pt x="53" y="434"/>
                  </a:lnTo>
                  <a:lnTo>
                    <a:pt x="53" y="442"/>
                  </a:lnTo>
                  <a:lnTo>
                    <a:pt x="53" y="452"/>
                  </a:lnTo>
                  <a:lnTo>
                    <a:pt x="52" y="460"/>
                  </a:lnTo>
                  <a:lnTo>
                    <a:pt x="52" y="469"/>
                  </a:lnTo>
                  <a:lnTo>
                    <a:pt x="50" y="477"/>
                  </a:lnTo>
                  <a:lnTo>
                    <a:pt x="50" y="486"/>
                  </a:lnTo>
                  <a:lnTo>
                    <a:pt x="49" y="494"/>
                  </a:lnTo>
                  <a:lnTo>
                    <a:pt x="48" y="503"/>
                  </a:lnTo>
                  <a:lnTo>
                    <a:pt x="47" y="512"/>
                  </a:lnTo>
                  <a:lnTo>
                    <a:pt x="47" y="521"/>
                  </a:lnTo>
                  <a:lnTo>
                    <a:pt x="46" y="529"/>
                  </a:lnTo>
                  <a:lnTo>
                    <a:pt x="46" y="538"/>
                  </a:lnTo>
                  <a:lnTo>
                    <a:pt x="45" y="547"/>
                  </a:lnTo>
                  <a:lnTo>
                    <a:pt x="45" y="556"/>
                  </a:lnTo>
                  <a:lnTo>
                    <a:pt x="42" y="565"/>
                  </a:lnTo>
                  <a:lnTo>
                    <a:pt x="42" y="574"/>
                  </a:lnTo>
                  <a:lnTo>
                    <a:pt x="40" y="582"/>
                  </a:lnTo>
                  <a:lnTo>
                    <a:pt x="40" y="591"/>
                  </a:lnTo>
                  <a:lnTo>
                    <a:pt x="38" y="599"/>
                  </a:lnTo>
                  <a:lnTo>
                    <a:pt x="38" y="608"/>
                  </a:lnTo>
                  <a:lnTo>
                    <a:pt x="35" y="617"/>
                  </a:lnTo>
                  <a:lnTo>
                    <a:pt x="35" y="627"/>
                  </a:lnTo>
                  <a:lnTo>
                    <a:pt x="33" y="635"/>
                  </a:lnTo>
                  <a:lnTo>
                    <a:pt x="33" y="644"/>
                  </a:lnTo>
                  <a:lnTo>
                    <a:pt x="31" y="652"/>
                  </a:lnTo>
                  <a:lnTo>
                    <a:pt x="31" y="662"/>
                  </a:lnTo>
                  <a:lnTo>
                    <a:pt x="28" y="670"/>
                  </a:lnTo>
                  <a:lnTo>
                    <a:pt x="28" y="680"/>
                  </a:lnTo>
                  <a:lnTo>
                    <a:pt x="26" y="688"/>
                  </a:lnTo>
                  <a:lnTo>
                    <a:pt x="26" y="698"/>
                  </a:lnTo>
                  <a:lnTo>
                    <a:pt x="24" y="706"/>
                  </a:lnTo>
                  <a:lnTo>
                    <a:pt x="23" y="715"/>
                  </a:lnTo>
                  <a:lnTo>
                    <a:pt x="22" y="723"/>
                  </a:lnTo>
                  <a:lnTo>
                    <a:pt x="20" y="733"/>
                  </a:lnTo>
                  <a:lnTo>
                    <a:pt x="18" y="741"/>
                  </a:lnTo>
                  <a:lnTo>
                    <a:pt x="18" y="750"/>
                  </a:lnTo>
                  <a:lnTo>
                    <a:pt x="16" y="758"/>
                  </a:lnTo>
                  <a:lnTo>
                    <a:pt x="16" y="767"/>
                  </a:lnTo>
                  <a:lnTo>
                    <a:pt x="13" y="775"/>
                  </a:lnTo>
                  <a:lnTo>
                    <a:pt x="12" y="785"/>
                  </a:lnTo>
                  <a:lnTo>
                    <a:pt x="11" y="793"/>
                  </a:lnTo>
                  <a:lnTo>
                    <a:pt x="11" y="803"/>
                  </a:lnTo>
                  <a:lnTo>
                    <a:pt x="10" y="811"/>
                  </a:lnTo>
                  <a:lnTo>
                    <a:pt x="9" y="820"/>
                  </a:lnTo>
                  <a:lnTo>
                    <a:pt x="8" y="828"/>
                  </a:lnTo>
                  <a:lnTo>
                    <a:pt x="8" y="839"/>
                  </a:lnTo>
                  <a:lnTo>
                    <a:pt x="5" y="847"/>
                  </a:lnTo>
                  <a:lnTo>
                    <a:pt x="4" y="856"/>
                  </a:lnTo>
                  <a:lnTo>
                    <a:pt x="3" y="865"/>
                  </a:lnTo>
                  <a:lnTo>
                    <a:pt x="3" y="874"/>
                  </a:lnTo>
                  <a:lnTo>
                    <a:pt x="2" y="882"/>
                  </a:lnTo>
                  <a:lnTo>
                    <a:pt x="1" y="893"/>
                  </a:lnTo>
                  <a:lnTo>
                    <a:pt x="1" y="901"/>
                  </a:lnTo>
                  <a:lnTo>
                    <a:pt x="1" y="911"/>
                  </a:lnTo>
                  <a:lnTo>
                    <a:pt x="0" y="919"/>
                  </a:lnTo>
                  <a:lnTo>
                    <a:pt x="0" y="929"/>
                  </a:lnTo>
                  <a:lnTo>
                    <a:pt x="0" y="938"/>
                  </a:lnTo>
                  <a:lnTo>
                    <a:pt x="0" y="947"/>
                  </a:lnTo>
                  <a:lnTo>
                    <a:pt x="0" y="955"/>
                  </a:lnTo>
                  <a:lnTo>
                    <a:pt x="0" y="965"/>
                  </a:lnTo>
                  <a:lnTo>
                    <a:pt x="0" y="973"/>
                  </a:lnTo>
                  <a:lnTo>
                    <a:pt x="0" y="984"/>
                  </a:lnTo>
                  <a:lnTo>
                    <a:pt x="2" y="984"/>
                  </a:lnTo>
                  <a:lnTo>
                    <a:pt x="7" y="985"/>
                  </a:lnTo>
                  <a:lnTo>
                    <a:pt x="12" y="986"/>
                  </a:lnTo>
                  <a:lnTo>
                    <a:pt x="22" y="988"/>
                  </a:lnTo>
                  <a:lnTo>
                    <a:pt x="31" y="990"/>
                  </a:lnTo>
                  <a:lnTo>
                    <a:pt x="42" y="992"/>
                  </a:lnTo>
                  <a:lnTo>
                    <a:pt x="48" y="993"/>
                  </a:lnTo>
                  <a:lnTo>
                    <a:pt x="55" y="994"/>
                  </a:lnTo>
                  <a:lnTo>
                    <a:pt x="62" y="995"/>
                  </a:lnTo>
                  <a:lnTo>
                    <a:pt x="69" y="998"/>
                  </a:lnTo>
                  <a:lnTo>
                    <a:pt x="75" y="998"/>
                  </a:lnTo>
                  <a:lnTo>
                    <a:pt x="82" y="1000"/>
                  </a:lnTo>
                  <a:lnTo>
                    <a:pt x="88" y="1001"/>
                  </a:lnTo>
                  <a:lnTo>
                    <a:pt x="96" y="1003"/>
                  </a:lnTo>
                  <a:lnTo>
                    <a:pt x="103" y="1005"/>
                  </a:lnTo>
                  <a:lnTo>
                    <a:pt x="111" y="1007"/>
                  </a:lnTo>
                  <a:lnTo>
                    <a:pt x="120" y="1008"/>
                  </a:lnTo>
                  <a:lnTo>
                    <a:pt x="129" y="1010"/>
                  </a:lnTo>
                  <a:lnTo>
                    <a:pt x="136" y="1011"/>
                  </a:lnTo>
                  <a:lnTo>
                    <a:pt x="145" y="1014"/>
                  </a:lnTo>
                  <a:lnTo>
                    <a:pt x="153" y="1015"/>
                  </a:lnTo>
                  <a:lnTo>
                    <a:pt x="162" y="1018"/>
                  </a:lnTo>
                  <a:lnTo>
                    <a:pt x="170" y="1020"/>
                  </a:lnTo>
                  <a:lnTo>
                    <a:pt x="179" y="1022"/>
                  </a:lnTo>
                  <a:lnTo>
                    <a:pt x="188" y="1023"/>
                  </a:lnTo>
                  <a:lnTo>
                    <a:pt x="197" y="1026"/>
                  </a:lnTo>
                  <a:lnTo>
                    <a:pt x="204" y="1028"/>
                  </a:lnTo>
                  <a:lnTo>
                    <a:pt x="213" y="1030"/>
                  </a:lnTo>
                  <a:lnTo>
                    <a:pt x="220" y="1031"/>
                  </a:lnTo>
                  <a:lnTo>
                    <a:pt x="229" y="1033"/>
                  </a:lnTo>
                  <a:lnTo>
                    <a:pt x="237" y="1035"/>
                  </a:lnTo>
                  <a:lnTo>
                    <a:pt x="245" y="1037"/>
                  </a:lnTo>
                  <a:lnTo>
                    <a:pt x="253" y="1038"/>
                  </a:lnTo>
                  <a:lnTo>
                    <a:pt x="262" y="1040"/>
                  </a:lnTo>
                  <a:lnTo>
                    <a:pt x="269" y="1041"/>
                  </a:lnTo>
                  <a:lnTo>
                    <a:pt x="277" y="1044"/>
                  </a:lnTo>
                  <a:lnTo>
                    <a:pt x="284" y="1045"/>
                  </a:lnTo>
                  <a:lnTo>
                    <a:pt x="292" y="1047"/>
                  </a:lnTo>
                  <a:lnTo>
                    <a:pt x="299" y="1048"/>
                  </a:lnTo>
                  <a:lnTo>
                    <a:pt x="306" y="1051"/>
                  </a:lnTo>
                  <a:lnTo>
                    <a:pt x="313" y="1052"/>
                  </a:lnTo>
                  <a:lnTo>
                    <a:pt x="320" y="1054"/>
                  </a:lnTo>
                  <a:lnTo>
                    <a:pt x="331" y="1055"/>
                  </a:lnTo>
                  <a:lnTo>
                    <a:pt x="342" y="1058"/>
                  </a:lnTo>
                  <a:lnTo>
                    <a:pt x="351" y="1060"/>
                  </a:lnTo>
                  <a:lnTo>
                    <a:pt x="359" y="1062"/>
                  </a:lnTo>
                  <a:lnTo>
                    <a:pt x="365" y="1063"/>
                  </a:lnTo>
                  <a:lnTo>
                    <a:pt x="371" y="1064"/>
                  </a:lnTo>
                  <a:lnTo>
                    <a:pt x="373" y="1066"/>
                  </a:lnTo>
                  <a:lnTo>
                    <a:pt x="375" y="1067"/>
                  </a:lnTo>
                  <a:lnTo>
                    <a:pt x="382" y="1068"/>
                  </a:lnTo>
                  <a:lnTo>
                    <a:pt x="390" y="1069"/>
                  </a:lnTo>
                  <a:lnTo>
                    <a:pt x="399" y="1070"/>
                  </a:lnTo>
                  <a:lnTo>
                    <a:pt x="407" y="1073"/>
                  </a:lnTo>
                  <a:lnTo>
                    <a:pt x="413" y="1074"/>
                  </a:lnTo>
                  <a:lnTo>
                    <a:pt x="422" y="1075"/>
                  </a:lnTo>
                  <a:lnTo>
                    <a:pt x="430" y="1076"/>
                  </a:lnTo>
                  <a:lnTo>
                    <a:pt x="438" y="1078"/>
                  </a:lnTo>
                  <a:lnTo>
                    <a:pt x="445" y="1079"/>
                  </a:lnTo>
                  <a:lnTo>
                    <a:pt x="454" y="1081"/>
                  </a:lnTo>
                  <a:lnTo>
                    <a:pt x="461" y="1082"/>
                  </a:lnTo>
                  <a:lnTo>
                    <a:pt x="470" y="1084"/>
                  </a:lnTo>
                  <a:lnTo>
                    <a:pt x="478" y="1085"/>
                  </a:lnTo>
                  <a:lnTo>
                    <a:pt x="486" y="1088"/>
                  </a:lnTo>
                  <a:lnTo>
                    <a:pt x="494" y="1089"/>
                  </a:lnTo>
                  <a:lnTo>
                    <a:pt x="503" y="1091"/>
                  </a:lnTo>
                  <a:lnTo>
                    <a:pt x="510" y="1091"/>
                  </a:lnTo>
                  <a:lnTo>
                    <a:pt x="520" y="1093"/>
                  </a:lnTo>
                  <a:lnTo>
                    <a:pt x="526" y="1093"/>
                  </a:lnTo>
                  <a:lnTo>
                    <a:pt x="536" y="1096"/>
                  </a:lnTo>
                  <a:lnTo>
                    <a:pt x="543" y="1097"/>
                  </a:lnTo>
                  <a:lnTo>
                    <a:pt x="551" y="1098"/>
                  </a:lnTo>
                  <a:lnTo>
                    <a:pt x="559" y="1099"/>
                  </a:lnTo>
                  <a:lnTo>
                    <a:pt x="568" y="1101"/>
                  </a:lnTo>
                  <a:lnTo>
                    <a:pt x="576" y="1102"/>
                  </a:lnTo>
                  <a:lnTo>
                    <a:pt x="584" y="1104"/>
                  </a:lnTo>
                  <a:lnTo>
                    <a:pt x="592" y="1105"/>
                  </a:lnTo>
                  <a:lnTo>
                    <a:pt x="601" y="1107"/>
                  </a:lnTo>
                  <a:lnTo>
                    <a:pt x="609" y="1108"/>
                  </a:lnTo>
                  <a:lnTo>
                    <a:pt x="619" y="1111"/>
                  </a:lnTo>
                  <a:lnTo>
                    <a:pt x="627" y="1112"/>
                  </a:lnTo>
                  <a:lnTo>
                    <a:pt x="636" y="1114"/>
                  </a:lnTo>
                  <a:lnTo>
                    <a:pt x="643" y="1114"/>
                  </a:lnTo>
                  <a:lnTo>
                    <a:pt x="652" y="1116"/>
                  </a:lnTo>
                  <a:lnTo>
                    <a:pt x="659" y="1116"/>
                  </a:lnTo>
                  <a:lnTo>
                    <a:pt x="668" y="1119"/>
                  </a:lnTo>
                  <a:lnTo>
                    <a:pt x="676" y="1120"/>
                  </a:lnTo>
                  <a:lnTo>
                    <a:pt x="684" y="1121"/>
                  </a:lnTo>
                  <a:lnTo>
                    <a:pt x="692" y="1122"/>
                  </a:lnTo>
                  <a:lnTo>
                    <a:pt x="702" y="1124"/>
                  </a:lnTo>
                  <a:lnTo>
                    <a:pt x="709" y="1126"/>
                  </a:lnTo>
                  <a:lnTo>
                    <a:pt x="718" y="1128"/>
                  </a:lnTo>
                  <a:lnTo>
                    <a:pt x="725" y="1129"/>
                  </a:lnTo>
                  <a:lnTo>
                    <a:pt x="734" y="1131"/>
                  </a:lnTo>
                  <a:lnTo>
                    <a:pt x="742" y="1132"/>
                  </a:lnTo>
                  <a:lnTo>
                    <a:pt x="750" y="1135"/>
                  </a:lnTo>
                  <a:lnTo>
                    <a:pt x="758" y="1136"/>
                  </a:lnTo>
                  <a:lnTo>
                    <a:pt x="767" y="1138"/>
                  </a:lnTo>
                  <a:lnTo>
                    <a:pt x="774" y="1139"/>
                  </a:lnTo>
                  <a:lnTo>
                    <a:pt x="782" y="1142"/>
                  </a:lnTo>
                  <a:lnTo>
                    <a:pt x="790" y="1143"/>
                  </a:lnTo>
                  <a:lnTo>
                    <a:pt x="799" y="1145"/>
                  </a:lnTo>
                  <a:lnTo>
                    <a:pt x="805" y="1146"/>
                  </a:lnTo>
                  <a:lnTo>
                    <a:pt x="815" y="1149"/>
                  </a:lnTo>
                  <a:lnTo>
                    <a:pt x="822" y="1150"/>
                  </a:lnTo>
                  <a:lnTo>
                    <a:pt x="831" y="1153"/>
                  </a:lnTo>
                  <a:lnTo>
                    <a:pt x="838" y="1154"/>
                  </a:lnTo>
                  <a:lnTo>
                    <a:pt x="846" y="1157"/>
                  </a:lnTo>
                  <a:lnTo>
                    <a:pt x="854" y="1159"/>
                  </a:lnTo>
                  <a:lnTo>
                    <a:pt x="862" y="1161"/>
                  </a:lnTo>
                  <a:lnTo>
                    <a:pt x="869" y="1164"/>
                  </a:lnTo>
                  <a:lnTo>
                    <a:pt x="877" y="1166"/>
                  </a:lnTo>
                  <a:lnTo>
                    <a:pt x="885" y="1168"/>
                  </a:lnTo>
                  <a:lnTo>
                    <a:pt x="893" y="1172"/>
                  </a:lnTo>
                  <a:lnTo>
                    <a:pt x="883" y="1170"/>
                  </a:lnTo>
                  <a:lnTo>
                    <a:pt x="873" y="1170"/>
                  </a:lnTo>
                  <a:lnTo>
                    <a:pt x="864" y="1169"/>
                  </a:lnTo>
                  <a:lnTo>
                    <a:pt x="855" y="1168"/>
                  </a:lnTo>
                  <a:lnTo>
                    <a:pt x="845" y="1167"/>
                  </a:lnTo>
                  <a:lnTo>
                    <a:pt x="835" y="1166"/>
                  </a:lnTo>
                  <a:lnTo>
                    <a:pt x="826" y="1166"/>
                  </a:lnTo>
                  <a:lnTo>
                    <a:pt x="817" y="1166"/>
                  </a:lnTo>
                  <a:lnTo>
                    <a:pt x="825" y="1167"/>
                  </a:lnTo>
                  <a:lnTo>
                    <a:pt x="834" y="1168"/>
                  </a:lnTo>
                  <a:lnTo>
                    <a:pt x="842" y="1169"/>
                  </a:lnTo>
                  <a:lnTo>
                    <a:pt x="852" y="1172"/>
                  </a:lnTo>
                  <a:lnTo>
                    <a:pt x="860" y="1173"/>
                  </a:lnTo>
                  <a:lnTo>
                    <a:pt x="870" y="1175"/>
                  </a:lnTo>
                  <a:lnTo>
                    <a:pt x="878" y="1176"/>
                  </a:lnTo>
                  <a:lnTo>
                    <a:pt x="888" y="1179"/>
                  </a:lnTo>
                  <a:lnTo>
                    <a:pt x="898" y="1179"/>
                  </a:lnTo>
                  <a:lnTo>
                    <a:pt x="907" y="1181"/>
                  </a:lnTo>
                  <a:lnTo>
                    <a:pt x="916" y="1181"/>
                  </a:lnTo>
                  <a:lnTo>
                    <a:pt x="926" y="1183"/>
                  </a:lnTo>
                  <a:lnTo>
                    <a:pt x="936" y="1184"/>
                  </a:lnTo>
                  <a:lnTo>
                    <a:pt x="945" y="1185"/>
                  </a:lnTo>
                  <a:lnTo>
                    <a:pt x="954" y="1187"/>
                  </a:lnTo>
                  <a:lnTo>
                    <a:pt x="965" y="1189"/>
                  </a:lnTo>
                  <a:lnTo>
                    <a:pt x="973" y="1189"/>
                  </a:lnTo>
                  <a:lnTo>
                    <a:pt x="982" y="1190"/>
                  </a:lnTo>
                  <a:lnTo>
                    <a:pt x="991" y="1191"/>
                  </a:lnTo>
                  <a:lnTo>
                    <a:pt x="1001" y="1192"/>
                  </a:lnTo>
                  <a:lnTo>
                    <a:pt x="1011" y="1193"/>
                  </a:lnTo>
                  <a:lnTo>
                    <a:pt x="1020" y="1195"/>
                  </a:lnTo>
                  <a:lnTo>
                    <a:pt x="1029" y="1196"/>
                  </a:lnTo>
                  <a:lnTo>
                    <a:pt x="1039" y="1197"/>
                  </a:lnTo>
                  <a:lnTo>
                    <a:pt x="1049" y="1197"/>
                  </a:lnTo>
                  <a:lnTo>
                    <a:pt x="1058" y="1198"/>
                  </a:lnTo>
                  <a:lnTo>
                    <a:pt x="1067" y="1199"/>
                  </a:lnTo>
                  <a:lnTo>
                    <a:pt x="1077" y="1200"/>
                  </a:lnTo>
                  <a:lnTo>
                    <a:pt x="1087" y="1200"/>
                  </a:lnTo>
                  <a:lnTo>
                    <a:pt x="1097" y="1202"/>
                  </a:lnTo>
                  <a:lnTo>
                    <a:pt x="1106" y="1203"/>
                  </a:lnTo>
                  <a:lnTo>
                    <a:pt x="1117" y="1204"/>
                  </a:lnTo>
                  <a:lnTo>
                    <a:pt x="1126" y="1204"/>
                  </a:lnTo>
                  <a:lnTo>
                    <a:pt x="1135" y="1204"/>
                  </a:lnTo>
                  <a:lnTo>
                    <a:pt x="1144" y="1204"/>
                  </a:lnTo>
                  <a:lnTo>
                    <a:pt x="1155" y="1205"/>
                  </a:lnTo>
                  <a:lnTo>
                    <a:pt x="1164" y="1205"/>
                  </a:lnTo>
                  <a:lnTo>
                    <a:pt x="1173" y="1206"/>
                  </a:lnTo>
                  <a:lnTo>
                    <a:pt x="1182" y="1206"/>
                  </a:lnTo>
                  <a:lnTo>
                    <a:pt x="1193" y="1207"/>
                  </a:lnTo>
                  <a:lnTo>
                    <a:pt x="1202" y="1207"/>
                  </a:lnTo>
                  <a:lnTo>
                    <a:pt x="1211" y="1207"/>
                  </a:lnTo>
                  <a:lnTo>
                    <a:pt x="1220" y="1207"/>
                  </a:lnTo>
                  <a:lnTo>
                    <a:pt x="1231" y="1208"/>
                  </a:lnTo>
                  <a:lnTo>
                    <a:pt x="1240" y="1208"/>
                  </a:lnTo>
                  <a:lnTo>
                    <a:pt x="1250" y="1208"/>
                  </a:lnTo>
                  <a:lnTo>
                    <a:pt x="1260" y="1208"/>
                  </a:lnTo>
                  <a:lnTo>
                    <a:pt x="1270" y="1210"/>
                  </a:lnTo>
                  <a:lnTo>
                    <a:pt x="1278" y="1210"/>
                  </a:lnTo>
                  <a:lnTo>
                    <a:pt x="1288" y="1210"/>
                  </a:lnTo>
                  <a:lnTo>
                    <a:pt x="1297" y="1210"/>
                  </a:lnTo>
                  <a:lnTo>
                    <a:pt x="1307" y="1210"/>
                  </a:lnTo>
                  <a:lnTo>
                    <a:pt x="1316" y="1210"/>
                  </a:lnTo>
                  <a:lnTo>
                    <a:pt x="1325" y="1210"/>
                  </a:lnTo>
                  <a:lnTo>
                    <a:pt x="1335" y="1210"/>
                  </a:lnTo>
                  <a:lnTo>
                    <a:pt x="1345" y="1210"/>
                  </a:lnTo>
                  <a:lnTo>
                    <a:pt x="1353" y="1210"/>
                  </a:lnTo>
                  <a:lnTo>
                    <a:pt x="1363" y="1210"/>
                  </a:lnTo>
                  <a:lnTo>
                    <a:pt x="1371" y="1210"/>
                  </a:lnTo>
                  <a:lnTo>
                    <a:pt x="1382" y="1210"/>
                  </a:lnTo>
                  <a:lnTo>
                    <a:pt x="1391" y="1210"/>
                  </a:lnTo>
                  <a:lnTo>
                    <a:pt x="1400" y="1210"/>
                  </a:lnTo>
                  <a:lnTo>
                    <a:pt x="1409" y="1210"/>
                  </a:lnTo>
                  <a:lnTo>
                    <a:pt x="1420" y="1211"/>
                  </a:lnTo>
                  <a:lnTo>
                    <a:pt x="1429" y="1210"/>
                  </a:lnTo>
                  <a:lnTo>
                    <a:pt x="1439" y="1210"/>
                  </a:lnTo>
                  <a:lnTo>
                    <a:pt x="1450" y="1208"/>
                  </a:lnTo>
                  <a:lnTo>
                    <a:pt x="1461" y="1208"/>
                  </a:lnTo>
                  <a:lnTo>
                    <a:pt x="1472" y="1207"/>
                  </a:lnTo>
                  <a:lnTo>
                    <a:pt x="1482" y="1207"/>
                  </a:lnTo>
                  <a:lnTo>
                    <a:pt x="1492" y="1206"/>
                  </a:lnTo>
                  <a:lnTo>
                    <a:pt x="1504" y="1206"/>
                  </a:lnTo>
                  <a:lnTo>
                    <a:pt x="1510" y="1205"/>
                  </a:lnTo>
                  <a:lnTo>
                    <a:pt x="1513" y="1204"/>
                  </a:lnTo>
                  <a:lnTo>
                    <a:pt x="1513" y="1203"/>
                  </a:lnTo>
                  <a:lnTo>
                    <a:pt x="1512" y="1202"/>
                  </a:lnTo>
                  <a:lnTo>
                    <a:pt x="1504" y="1198"/>
                  </a:lnTo>
                  <a:lnTo>
                    <a:pt x="1497" y="1198"/>
                  </a:lnTo>
                  <a:lnTo>
                    <a:pt x="1466" y="1197"/>
                  </a:lnTo>
                  <a:lnTo>
                    <a:pt x="1458" y="1197"/>
                  </a:lnTo>
                  <a:lnTo>
                    <a:pt x="1450" y="1198"/>
                  </a:lnTo>
                  <a:lnTo>
                    <a:pt x="1441" y="1198"/>
                  </a:lnTo>
                  <a:lnTo>
                    <a:pt x="1433" y="1199"/>
                  </a:lnTo>
                  <a:lnTo>
                    <a:pt x="1427" y="1199"/>
                  </a:lnTo>
                  <a:lnTo>
                    <a:pt x="1420" y="1199"/>
                  </a:lnTo>
                  <a:lnTo>
                    <a:pt x="1412" y="1198"/>
                  </a:lnTo>
                  <a:lnTo>
                    <a:pt x="1405" y="1198"/>
                  </a:lnTo>
                  <a:lnTo>
                    <a:pt x="1398" y="1198"/>
                  </a:lnTo>
                  <a:lnTo>
                    <a:pt x="1391" y="1198"/>
                  </a:lnTo>
                  <a:lnTo>
                    <a:pt x="1383" y="1198"/>
                  </a:lnTo>
                  <a:lnTo>
                    <a:pt x="1376" y="1198"/>
                  </a:lnTo>
                  <a:lnTo>
                    <a:pt x="1368" y="1198"/>
                  </a:lnTo>
                  <a:lnTo>
                    <a:pt x="1361" y="1198"/>
                  </a:lnTo>
                  <a:lnTo>
                    <a:pt x="1353" y="1198"/>
                  </a:lnTo>
                  <a:lnTo>
                    <a:pt x="1346" y="1198"/>
                  </a:lnTo>
                  <a:lnTo>
                    <a:pt x="1338" y="1198"/>
                  </a:lnTo>
                  <a:lnTo>
                    <a:pt x="1331" y="1198"/>
                  </a:lnTo>
                  <a:lnTo>
                    <a:pt x="1324" y="1198"/>
                  </a:lnTo>
                  <a:lnTo>
                    <a:pt x="1317" y="1198"/>
                  </a:lnTo>
                  <a:lnTo>
                    <a:pt x="1310" y="1198"/>
                  </a:lnTo>
                  <a:lnTo>
                    <a:pt x="1303" y="1199"/>
                  </a:lnTo>
                  <a:lnTo>
                    <a:pt x="1292" y="1199"/>
                  </a:lnTo>
                  <a:lnTo>
                    <a:pt x="1284" y="1199"/>
                  </a:lnTo>
                  <a:lnTo>
                    <a:pt x="1277" y="1198"/>
                  </a:lnTo>
                  <a:lnTo>
                    <a:pt x="1271" y="1195"/>
                  </a:lnTo>
                  <a:lnTo>
                    <a:pt x="1278" y="1193"/>
                  </a:lnTo>
                  <a:lnTo>
                    <a:pt x="1287" y="1193"/>
                  </a:lnTo>
                  <a:lnTo>
                    <a:pt x="1294" y="1193"/>
                  </a:lnTo>
                  <a:lnTo>
                    <a:pt x="1303" y="1193"/>
                  </a:lnTo>
                  <a:lnTo>
                    <a:pt x="1311" y="1193"/>
                  </a:lnTo>
                  <a:lnTo>
                    <a:pt x="1320" y="1193"/>
                  </a:lnTo>
                  <a:lnTo>
                    <a:pt x="1328" y="1193"/>
                  </a:lnTo>
                  <a:lnTo>
                    <a:pt x="1337" y="1193"/>
                  </a:lnTo>
                  <a:lnTo>
                    <a:pt x="1360" y="1193"/>
                  </a:lnTo>
                  <a:lnTo>
                    <a:pt x="1361" y="1191"/>
                  </a:lnTo>
                  <a:lnTo>
                    <a:pt x="1365" y="1191"/>
                  </a:lnTo>
                  <a:lnTo>
                    <a:pt x="1367" y="1189"/>
                  </a:lnTo>
                  <a:lnTo>
                    <a:pt x="1369" y="1189"/>
                  </a:lnTo>
                  <a:lnTo>
                    <a:pt x="1361" y="1185"/>
                  </a:lnTo>
                  <a:lnTo>
                    <a:pt x="1355" y="1184"/>
                  </a:lnTo>
                  <a:lnTo>
                    <a:pt x="1348" y="1184"/>
                  </a:lnTo>
                  <a:lnTo>
                    <a:pt x="1338" y="1184"/>
                  </a:lnTo>
                  <a:lnTo>
                    <a:pt x="1326" y="1184"/>
                  </a:lnTo>
                  <a:lnTo>
                    <a:pt x="1318" y="1184"/>
                  </a:lnTo>
                  <a:lnTo>
                    <a:pt x="1311" y="1184"/>
                  </a:lnTo>
                  <a:lnTo>
                    <a:pt x="1305" y="1184"/>
                  </a:lnTo>
                  <a:lnTo>
                    <a:pt x="1298" y="1184"/>
                  </a:lnTo>
                  <a:lnTo>
                    <a:pt x="1288" y="1184"/>
                  </a:lnTo>
                  <a:lnTo>
                    <a:pt x="1282" y="1184"/>
                  </a:lnTo>
                  <a:lnTo>
                    <a:pt x="1272" y="1184"/>
                  </a:lnTo>
                  <a:lnTo>
                    <a:pt x="1265" y="1184"/>
                  </a:lnTo>
                  <a:lnTo>
                    <a:pt x="1256" y="1184"/>
                  </a:lnTo>
                  <a:lnTo>
                    <a:pt x="1248" y="1184"/>
                  </a:lnTo>
                  <a:lnTo>
                    <a:pt x="1240" y="1184"/>
                  </a:lnTo>
                  <a:lnTo>
                    <a:pt x="1233" y="1184"/>
                  </a:lnTo>
                  <a:lnTo>
                    <a:pt x="1225" y="1184"/>
                  </a:lnTo>
                  <a:lnTo>
                    <a:pt x="1218" y="1184"/>
                  </a:lnTo>
                  <a:lnTo>
                    <a:pt x="1211" y="1184"/>
                  </a:lnTo>
                  <a:lnTo>
                    <a:pt x="1205" y="1184"/>
                  </a:lnTo>
                  <a:lnTo>
                    <a:pt x="1194" y="1184"/>
                  </a:lnTo>
                  <a:lnTo>
                    <a:pt x="1189" y="1183"/>
                  </a:lnTo>
                  <a:lnTo>
                    <a:pt x="1201" y="1182"/>
                  </a:lnTo>
                  <a:lnTo>
                    <a:pt x="1212" y="1181"/>
                  </a:lnTo>
                  <a:lnTo>
                    <a:pt x="1224" y="1181"/>
                  </a:lnTo>
                  <a:lnTo>
                    <a:pt x="1234" y="1181"/>
                  </a:lnTo>
                  <a:lnTo>
                    <a:pt x="1247" y="1181"/>
                  </a:lnTo>
                  <a:lnTo>
                    <a:pt x="1257" y="1181"/>
                  </a:lnTo>
                  <a:lnTo>
                    <a:pt x="1270" y="1181"/>
                  </a:lnTo>
                  <a:lnTo>
                    <a:pt x="1277" y="1180"/>
                  </a:lnTo>
                  <a:lnTo>
                    <a:pt x="1288" y="1179"/>
                  </a:lnTo>
                  <a:lnTo>
                    <a:pt x="1295" y="1177"/>
                  </a:lnTo>
                  <a:lnTo>
                    <a:pt x="1298" y="1179"/>
                  </a:lnTo>
                  <a:lnTo>
                    <a:pt x="1303" y="1177"/>
                  </a:lnTo>
                  <a:lnTo>
                    <a:pt x="1310" y="1177"/>
                  </a:lnTo>
                  <a:lnTo>
                    <a:pt x="1317" y="1177"/>
                  </a:lnTo>
                  <a:lnTo>
                    <a:pt x="1324" y="1177"/>
                  </a:lnTo>
                  <a:lnTo>
                    <a:pt x="1330" y="1176"/>
                  </a:lnTo>
                  <a:lnTo>
                    <a:pt x="1337" y="1176"/>
                  </a:lnTo>
                  <a:lnTo>
                    <a:pt x="1344" y="1176"/>
                  </a:lnTo>
                  <a:lnTo>
                    <a:pt x="1351" y="1176"/>
                  </a:lnTo>
                  <a:lnTo>
                    <a:pt x="1356" y="1175"/>
                  </a:lnTo>
                  <a:lnTo>
                    <a:pt x="1363" y="1175"/>
                  </a:lnTo>
                  <a:lnTo>
                    <a:pt x="1370" y="1175"/>
                  </a:lnTo>
                  <a:lnTo>
                    <a:pt x="1377" y="1175"/>
                  </a:lnTo>
                  <a:lnTo>
                    <a:pt x="1383" y="1175"/>
                  </a:lnTo>
                  <a:lnTo>
                    <a:pt x="1390" y="1175"/>
                  </a:lnTo>
                  <a:lnTo>
                    <a:pt x="1397" y="1175"/>
                  </a:lnTo>
                  <a:lnTo>
                    <a:pt x="1404" y="1175"/>
                  </a:lnTo>
                  <a:lnTo>
                    <a:pt x="1409" y="1174"/>
                  </a:lnTo>
                  <a:lnTo>
                    <a:pt x="1416" y="1174"/>
                  </a:lnTo>
                  <a:lnTo>
                    <a:pt x="1422" y="1174"/>
                  </a:lnTo>
                  <a:lnTo>
                    <a:pt x="1429" y="1174"/>
                  </a:lnTo>
                  <a:lnTo>
                    <a:pt x="1435" y="1173"/>
                  </a:lnTo>
                  <a:lnTo>
                    <a:pt x="1442" y="1173"/>
                  </a:lnTo>
                  <a:lnTo>
                    <a:pt x="1449" y="1173"/>
                  </a:lnTo>
                  <a:lnTo>
                    <a:pt x="1456" y="1173"/>
                  </a:lnTo>
                  <a:lnTo>
                    <a:pt x="1461" y="1172"/>
                  </a:lnTo>
                  <a:lnTo>
                    <a:pt x="1468" y="1172"/>
                  </a:lnTo>
                  <a:lnTo>
                    <a:pt x="1475" y="1172"/>
                  </a:lnTo>
                  <a:lnTo>
                    <a:pt x="1482" y="1172"/>
                  </a:lnTo>
                  <a:lnTo>
                    <a:pt x="1489" y="1170"/>
                  </a:lnTo>
                  <a:lnTo>
                    <a:pt x="1496" y="1170"/>
                  </a:lnTo>
                  <a:lnTo>
                    <a:pt x="1503" y="1170"/>
                  </a:lnTo>
                  <a:lnTo>
                    <a:pt x="1510" y="1170"/>
                  </a:lnTo>
                  <a:lnTo>
                    <a:pt x="1564" y="1167"/>
                  </a:lnTo>
                  <a:lnTo>
                    <a:pt x="1595" y="1164"/>
                  </a:lnTo>
                  <a:lnTo>
                    <a:pt x="1599" y="1161"/>
                  </a:lnTo>
                  <a:lnTo>
                    <a:pt x="1592" y="1158"/>
                  </a:lnTo>
                  <a:lnTo>
                    <a:pt x="1587" y="1157"/>
                  </a:lnTo>
                  <a:lnTo>
                    <a:pt x="1581" y="1155"/>
                  </a:lnTo>
                  <a:lnTo>
                    <a:pt x="1574" y="1154"/>
                  </a:lnTo>
                  <a:lnTo>
                    <a:pt x="1569" y="1154"/>
                  </a:lnTo>
                  <a:lnTo>
                    <a:pt x="1559" y="1153"/>
                  </a:lnTo>
                  <a:lnTo>
                    <a:pt x="1551" y="1153"/>
                  </a:lnTo>
                  <a:lnTo>
                    <a:pt x="1541" y="1153"/>
                  </a:lnTo>
                  <a:lnTo>
                    <a:pt x="1531" y="1153"/>
                  </a:lnTo>
                  <a:lnTo>
                    <a:pt x="1518" y="1152"/>
                  </a:lnTo>
                  <a:lnTo>
                    <a:pt x="1506" y="1152"/>
                  </a:lnTo>
                  <a:lnTo>
                    <a:pt x="1499" y="1152"/>
                  </a:lnTo>
                  <a:lnTo>
                    <a:pt x="1494" y="1152"/>
                  </a:lnTo>
                  <a:lnTo>
                    <a:pt x="1487" y="1152"/>
                  </a:lnTo>
                  <a:lnTo>
                    <a:pt x="1481" y="1152"/>
                  </a:lnTo>
                  <a:lnTo>
                    <a:pt x="1474" y="1152"/>
                  </a:lnTo>
                  <a:lnTo>
                    <a:pt x="1467" y="1152"/>
                  </a:lnTo>
                  <a:lnTo>
                    <a:pt x="1460" y="1152"/>
                  </a:lnTo>
                  <a:lnTo>
                    <a:pt x="1453" y="1152"/>
                  </a:lnTo>
                  <a:lnTo>
                    <a:pt x="1446" y="1152"/>
                  </a:lnTo>
                  <a:lnTo>
                    <a:pt x="1439" y="1152"/>
                  </a:lnTo>
                  <a:lnTo>
                    <a:pt x="1433" y="1152"/>
                  </a:lnTo>
                  <a:lnTo>
                    <a:pt x="1427" y="1152"/>
                  </a:lnTo>
                  <a:lnTo>
                    <a:pt x="1420" y="1152"/>
                  </a:lnTo>
                  <a:lnTo>
                    <a:pt x="1413" y="1152"/>
                  </a:lnTo>
                  <a:lnTo>
                    <a:pt x="1406" y="1152"/>
                  </a:lnTo>
                  <a:lnTo>
                    <a:pt x="1399" y="1152"/>
                  </a:lnTo>
                  <a:lnTo>
                    <a:pt x="1392" y="1152"/>
                  </a:lnTo>
                  <a:lnTo>
                    <a:pt x="1385" y="1152"/>
                  </a:lnTo>
                  <a:lnTo>
                    <a:pt x="1378" y="1152"/>
                  </a:lnTo>
                  <a:lnTo>
                    <a:pt x="1373" y="1152"/>
                  </a:lnTo>
                  <a:lnTo>
                    <a:pt x="1366" y="1152"/>
                  </a:lnTo>
                  <a:lnTo>
                    <a:pt x="1359" y="1152"/>
                  </a:lnTo>
                  <a:lnTo>
                    <a:pt x="1353" y="1152"/>
                  </a:lnTo>
                  <a:lnTo>
                    <a:pt x="1347" y="1152"/>
                  </a:lnTo>
                  <a:lnTo>
                    <a:pt x="1336" y="1152"/>
                  </a:lnTo>
                  <a:lnTo>
                    <a:pt x="1325" y="1152"/>
                  </a:lnTo>
                  <a:lnTo>
                    <a:pt x="1314" y="1152"/>
                  </a:lnTo>
                  <a:lnTo>
                    <a:pt x="1305" y="1152"/>
                  </a:lnTo>
                  <a:lnTo>
                    <a:pt x="1295" y="1152"/>
                  </a:lnTo>
                  <a:lnTo>
                    <a:pt x="1288" y="1153"/>
                  </a:lnTo>
                  <a:lnTo>
                    <a:pt x="1282" y="1153"/>
                  </a:lnTo>
                  <a:lnTo>
                    <a:pt x="1276" y="1153"/>
                  </a:lnTo>
                  <a:lnTo>
                    <a:pt x="1272" y="1153"/>
                  </a:lnTo>
                  <a:lnTo>
                    <a:pt x="1270" y="1154"/>
                  </a:lnTo>
                  <a:lnTo>
                    <a:pt x="1263" y="1154"/>
                  </a:lnTo>
                  <a:lnTo>
                    <a:pt x="1257" y="1154"/>
                  </a:lnTo>
                  <a:lnTo>
                    <a:pt x="1250" y="1154"/>
                  </a:lnTo>
                  <a:lnTo>
                    <a:pt x="1243" y="1155"/>
                  </a:lnTo>
                  <a:lnTo>
                    <a:pt x="1235" y="1155"/>
                  </a:lnTo>
                  <a:lnTo>
                    <a:pt x="1227" y="1155"/>
                  </a:lnTo>
                  <a:lnTo>
                    <a:pt x="1219" y="1155"/>
                  </a:lnTo>
                  <a:lnTo>
                    <a:pt x="1212" y="1155"/>
                  </a:lnTo>
                  <a:lnTo>
                    <a:pt x="1203" y="1154"/>
                  </a:lnTo>
                  <a:lnTo>
                    <a:pt x="1195" y="1154"/>
                  </a:lnTo>
                  <a:lnTo>
                    <a:pt x="1187" y="1153"/>
                  </a:lnTo>
                  <a:lnTo>
                    <a:pt x="1180" y="1153"/>
                  </a:lnTo>
                  <a:lnTo>
                    <a:pt x="1172" y="1152"/>
                  </a:lnTo>
                  <a:lnTo>
                    <a:pt x="1165" y="1151"/>
                  </a:lnTo>
                  <a:lnTo>
                    <a:pt x="1159" y="1150"/>
                  </a:lnTo>
                  <a:lnTo>
                    <a:pt x="1155" y="1150"/>
                  </a:lnTo>
                  <a:lnTo>
                    <a:pt x="1150" y="1147"/>
                  </a:lnTo>
                  <a:lnTo>
                    <a:pt x="1142" y="1144"/>
                  </a:lnTo>
                  <a:lnTo>
                    <a:pt x="1136" y="1140"/>
                  </a:lnTo>
                  <a:lnTo>
                    <a:pt x="1139" y="1140"/>
                  </a:lnTo>
                  <a:lnTo>
                    <a:pt x="1147" y="1139"/>
                  </a:lnTo>
                  <a:lnTo>
                    <a:pt x="1156" y="1139"/>
                  </a:lnTo>
                  <a:lnTo>
                    <a:pt x="1164" y="1139"/>
                  </a:lnTo>
                  <a:lnTo>
                    <a:pt x="1173" y="1139"/>
                  </a:lnTo>
                  <a:lnTo>
                    <a:pt x="1181" y="1139"/>
                  </a:lnTo>
                  <a:lnTo>
                    <a:pt x="1190" y="1139"/>
                  </a:lnTo>
                  <a:lnTo>
                    <a:pt x="1199" y="1139"/>
                  </a:lnTo>
                  <a:lnTo>
                    <a:pt x="1209" y="1139"/>
                  </a:lnTo>
                  <a:lnTo>
                    <a:pt x="1217" y="1139"/>
                  </a:lnTo>
                  <a:lnTo>
                    <a:pt x="1226" y="1139"/>
                  </a:lnTo>
                  <a:lnTo>
                    <a:pt x="1234" y="1139"/>
                  </a:lnTo>
                  <a:lnTo>
                    <a:pt x="1243" y="1139"/>
                  </a:lnTo>
                  <a:lnTo>
                    <a:pt x="1252" y="1139"/>
                  </a:lnTo>
                  <a:lnTo>
                    <a:pt x="1261" y="1139"/>
                  </a:lnTo>
                  <a:lnTo>
                    <a:pt x="1269" y="1139"/>
                  </a:lnTo>
                  <a:lnTo>
                    <a:pt x="1279" y="1140"/>
                  </a:lnTo>
                  <a:lnTo>
                    <a:pt x="1287" y="1140"/>
                  </a:lnTo>
                  <a:lnTo>
                    <a:pt x="1297" y="1140"/>
                  </a:lnTo>
                  <a:lnTo>
                    <a:pt x="1305" y="1140"/>
                  </a:lnTo>
                  <a:lnTo>
                    <a:pt x="1314" y="1140"/>
                  </a:lnTo>
                  <a:lnTo>
                    <a:pt x="1322" y="1140"/>
                  </a:lnTo>
                  <a:lnTo>
                    <a:pt x="1331" y="1140"/>
                  </a:lnTo>
                  <a:lnTo>
                    <a:pt x="1339" y="1140"/>
                  </a:lnTo>
                  <a:lnTo>
                    <a:pt x="1348" y="1142"/>
                  </a:lnTo>
                  <a:lnTo>
                    <a:pt x="1356" y="1142"/>
                  </a:lnTo>
                  <a:lnTo>
                    <a:pt x="1366" y="1142"/>
                  </a:lnTo>
                  <a:lnTo>
                    <a:pt x="1374" y="1142"/>
                  </a:lnTo>
                  <a:lnTo>
                    <a:pt x="1384" y="1142"/>
                  </a:lnTo>
                  <a:lnTo>
                    <a:pt x="1392" y="1142"/>
                  </a:lnTo>
                  <a:lnTo>
                    <a:pt x="1401" y="1142"/>
                  </a:lnTo>
                  <a:lnTo>
                    <a:pt x="1409" y="1142"/>
                  </a:lnTo>
                  <a:lnTo>
                    <a:pt x="1420" y="1143"/>
                  </a:lnTo>
                  <a:lnTo>
                    <a:pt x="1429" y="1142"/>
                  </a:lnTo>
                  <a:lnTo>
                    <a:pt x="1439" y="1142"/>
                  </a:lnTo>
                  <a:lnTo>
                    <a:pt x="1449" y="1140"/>
                  </a:lnTo>
                  <a:lnTo>
                    <a:pt x="1459" y="1140"/>
                  </a:lnTo>
                  <a:lnTo>
                    <a:pt x="1468" y="1139"/>
                  </a:lnTo>
                  <a:lnTo>
                    <a:pt x="1477" y="1139"/>
                  </a:lnTo>
                  <a:lnTo>
                    <a:pt x="1487" y="1138"/>
                  </a:lnTo>
                  <a:lnTo>
                    <a:pt x="1497" y="1138"/>
                  </a:lnTo>
                  <a:lnTo>
                    <a:pt x="1499" y="1137"/>
                  </a:lnTo>
                  <a:lnTo>
                    <a:pt x="1506" y="1136"/>
                  </a:lnTo>
                  <a:lnTo>
                    <a:pt x="1512" y="1135"/>
                  </a:lnTo>
                  <a:lnTo>
                    <a:pt x="1520" y="1134"/>
                  </a:lnTo>
                  <a:lnTo>
                    <a:pt x="1526" y="1131"/>
                  </a:lnTo>
                  <a:lnTo>
                    <a:pt x="1533" y="1131"/>
                  </a:lnTo>
                  <a:lnTo>
                    <a:pt x="1537" y="1130"/>
                  </a:lnTo>
                  <a:lnTo>
                    <a:pt x="1540" y="1130"/>
                  </a:lnTo>
                  <a:lnTo>
                    <a:pt x="1537" y="1127"/>
                  </a:lnTo>
                  <a:lnTo>
                    <a:pt x="1533" y="1127"/>
                  </a:lnTo>
                  <a:lnTo>
                    <a:pt x="1527" y="1127"/>
                  </a:lnTo>
                  <a:lnTo>
                    <a:pt x="1526" y="1127"/>
                  </a:lnTo>
                  <a:lnTo>
                    <a:pt x="1497" y="1126"/>
                  </a:lnTo>
                  <a:lnTo>
                    <a:pt x="1488" y="1124"/>
                  </a:lnTo>
                  <a:lnTo>
                    <a:pt x="1480" y="1123"/>
                  </a:lnTo>
                  <a:lnTo>
                    <a:pt x="1472" y="1123"/>
                  </a:lnTo>
                  <a:lnTo>
                    <a:pt x="1464" y="1123"/>
                  </a:lnTo>
                  <a:lnTo>
                    <a:pt x="1454" y="1123"/>
                  </a:lnTo>
                  <a:lnTo>
                    <a:pt x="1448" y="1124"/>
                  </a:lnTo>
                  <a:lnTo>
                    <a:pt x="1438" y="1124"/>
                  </a:lnTo>
                  <a:lnTo>
                    <a:pt x="1431" y="1126"/>
                  </a:lnTo>
                  <a:lnTo>
                    <a:pt x="1422" y="1126"/>
                  </a:lnTo>
                  <a:lnTo>
                    <a:pt x="1414" y="1126"/>
                  </a:lnTo>
                  <a:lnTo>
                    <a:pt x="1405" y="1126"/>
                  </a:lnTo>
                  <a:lnTo>
                    <a:pt x="1397" y="1127"/>
                  </a:lnTo>
                  <a:lnTo>
                    <a:pt x="1389" y="1127"/>
                  </a:lnTo>
                  <a:lnTo>
                    <a:pt x="1381" y="1127"/>
                  </a:lnTo>
                  <a:lnTo>
                    <a:pt x="1373" y="1127"/>
                  </a:lnTo>
                  <a:lnTo>
                    <a:pt x="1366" y="1127"/>
                  </a:lnTo>
                  <a:lnTo>
                    <a:pt x="1355" y="1126"/>
                  </a:lnTo>
                  <a:lnTo>
                    <a:pt x="1346" y="1124"/>
                  </a:lnTo>
                  <a:lnTo>
                    <a:pt x="1337" y="1123"/>
                  </a:lnTo>
                  <a:lnTo>
                    <a:pt x="1328" y="1123"/>
                  </a:lnTo>
                  <a:lnTo>
                    <a:pt x="1317" y="1122"/>
                  </a:lnTo>
                  <a:lnTo>
                    <a:pt x="1309" y="1122"/>
                  </a:lnTo>
                  <a:lnTo>
                    <a:pt x="1299" y="1122"/>
                  </a:lnTo>
                  <a:lnTo>
                    <a:pt x="1291" y="1122"/>
                  </a:lnTo>
                  <a:lnTo>
                    <a:pt x="1280" y="1121"/>
                  </a:lnTo>
                  <a:lnTo>
                    <a:pt x="1271" y="1121"/>
                  </a:lnTo>
                  <a:lnTo>
                    <a:pt x="1262" y="1121"/>
                  </a:lnTo>
                  <a:lnTo>
                    <a:pt x="1254" y="1121"/>
                  </a:lnTo>
                  <a:lnTo>
                    <a:pt x="1243" y="1120"/>
                  </a:lnTo>
                  <a:lnTo>
                    <a:pt x="1234" y="1120"/>
                  </a:lnTo>
                  <a:lnTo>
                    <a:pt x="1225" y="1120"/>
                  </a:lnTo>
                  <a:lnTo>
                    <a:pt x="1217" y="1120"/>
                  </a:lnTo>
                  <a:lnTo>
                    <a:pt x="1207" y="1119"/>
                  </a:lnTo>
                  <a:lnTo>
                    <a:pt x="1197" y="1119"/>
                  </a:lnTo>
                  <a:lnTo>
                    <a:pt x="1188" y="1117"/>
                  </a:lnTo>
                  <a:lnTo>
                    <a:pt x="1179" y="1117"/>
                  </a:lnTo>
                  <a:lnTo>
                    <a:pt x="1169" y="1116"/>
                  </a:lnTo>
                  <a:lnTo>
                    <a:pt x="1160" y="1116"/>
                  </a:lnTo>
                  <a:lnTo>
                    <a:pt x="1150" y="1115"/>
                  </a:lnTo>
                  <a:lnTo>
                    <a:pt x="1142" y="1115"/>
                  </a:lnTo>
                  <a:lnTo>
                    <a:pt x="1132" y="1114"/>
                  </a:lnTo>
                  <a:lnTo>
                    <a:pt x="1122" y="1113"/>
                  </a:lnTo>
                  <a:lnTo>
                    <a:pt x="1113" y="1112"/>
                  </a:lnTo>
                  <a:lnTo>
                    <a:pt x="1105" y="1112"/>
                  </a:lnTo>
                  <a:lnTo>
                    <a:pt x="1095" y="1111"/>
                  </a:lnTo>
                  <a:lnTo>
                    <a:pt x="1086" y="1109"/>
                  </a:lnTo>
                  <a:lnTo>
                    <a:pt x="1076" y="1108"/>
                  </a:lnTo>
                  <a:lnTo>
                    <a:pt x="1068" y="1108"/>
                  </a:lnTo>
                  <a:lnTo>
                    <a:pt x="1053" y="1105"/>
                  </a:lnTo>
                  <a:lnTo>
                    <a:pt x="1038" y="1104"/>
                  </a:lnTo>
                  <a:lnTo>
                    <a:pt x="1023" y="1100"/>
                  </a:lnTo>
                  <a:lnTo>
                    <a:pt x="1009" y="1099"/>
                  </a:lnTo>
                  <a:lnTo>
                    <a:pt x="994" y="1096"/>
                  </a:lnTo>
                  <a:lnTo>
                    <a:pt x="979" y="1094"/>
                  </a:lnTo>
                  <a:lnTo>
                    <a:pt x="966" y="1091"/>
                  </a:lnTo>
                  <a:lnTo>
                    <a:pt x="952" y="1090"/>
                  </a:lnTo>
                  <a:lnTo>
                    <a:pt x="937" y="1086"/>
                  </a:lnTo>
                  <a:lnTo>
                    <a:pt x="922" y="1085"/>
                  </a:lnTo>
                  <a:lnTo>
                    <a:pt x="907" y="1082"/>
                  </a:lnTo>
                  <a:lnTo>
                    <a:pt x="893" y="1081"/>
                  </a:lnTo>
                  <a:lnTo>
                    <a:pt x="878" y="1078"/>
                  </a:lnTo>
                  <a:lnTo>
                    <a:pt x="863" y="1076"/>
                  </a:lnTo>
                  <a:lnTo>
                    <a:pt x="849" y="1074"/>
                  </a:lnTo>
                  <a:lnTo>
                    <a:pt x="835" y="1073"/>
                  </a:lnTo>
                  <a:lnTo>
                    <a:pt x="820" y="1069"/>
                  </a:lnTo>
                  <a:lnTo>
                    <a:pt x="805" y="1067"/>
                  </a:lnTo>
                  <a:lnTo>
                    <a:pt x="790" y="1064"/>
                  </a:lnTo>
                  <a:lnTo>
                    <a:pt x="777" y="1062"/>
                  </a:lnTo>
                  <a:lnTo>
                    <a:pt x="762" y="1060"/>
                  </a:lnTo>
                  <a:lnTo>
                    <a:pt x="748" y="1058"/>
                  </a:lnTo>
                  <a:lnTo>
                    <a:pt x="733" y="1055"/>
                  </a:lnTo>
                  <a:lnTo>
                    <a:pt x="719" y="1053"/>
                  </a:lnTo>
                  <a:lnTo>
                    <a:pt x="704" y="1049"/>
                  </a:lnTo>
                  <a:lnTo>
                    <a:pt x="689" y="1047"/>
                  </a:lnTo>
                  <a:lnTo>
                    <a:pt x="675" y="1045"/>
                  </a:lnTo>
                  <a:lnTo>
                    <a:pt x="661" y="1043"/>
                  </a:lnTo>
                  <a:lnTo>
                    <a:pt x="646" y="1040"/>
                  </a:lnTo>
                  <a:lnTo>
                    <a:pt x="631" y="1038"/>
                  </a:lnTo>
                  <a:lnTo>
                    <a:pt x="618" y="1036"/>
                  </a:lnTo>
                  <a:lnTo>
                    <a:pt x="604" y="1033"/>
                  </a:lnTo>
                  <a:lnTo>
                    <a:pt x="589" y="1030"/>
                  </a:lnTo>
                  <a:lnTo>
                    <a:pt x="574" y="1026"/>
                  </a:lnTo>
                  <a:lnTo>
                    <a:pt x="559" y="1023"/>
                  </a:lnTo>
                  <a:lnTo>
                    <a:pt x="545" y="1021"/>
                  </a:lnTo>
                  <a:lnTo>
                    <a:pt x="531" y="1017"/>
                  </a:lnTo>
                  <a:lnTo>
                    <a:pt x="516" y="1015"/>
                  </a:lnTo>
                  <a:lnTo>
                    <a:pt x="503" y="1011"/>
                  </a:lnTo>
                  <a:lnTo>
                    <a:pt x="488" y="1009"/>
                  </a:lnTo>
                  <a:lnTo>
                    <a:pt x="475" y="1006"/>
                  </a:lnTo>
                  <a:lnTo>
                    <a:pt x="461" y="1002"/>
                  </a:lnTo>
                  <a:lnTo>
                    <a:pt x="446" y="999"/>
                  </a:lnTo>
                  <a:lnTo>
                    <a:pt x="432" y="996"/>
                  </a:lnTo>
                  <a:lnTo>
                    <a:pt x="418" y="993"/>
                  </a:lnTo>
                  <a:lnTo>
                    <a:pt x="404" y="991"/>
                  </a:lnTo>
                  <a:lnTo>
                    <a:pt x="390" y="987"/>
                  </a:lnTo>
                  <a:lnTo>
                    <a:pt x="377" y="985"/>
                  </a:lnTo>
                  <a:lnTo>
                    <a:pt x="362" y="982"/>
                  </a:lnTo>
                  <a:lnTo>
                    <a:pt x="348" y="978"/>
                  </a:lnTo>
                  <a:lnTo>
                    <a:pt x="334" y="975"/>
                  </a:lnTo>
                  <a:lnTo>
                    <a:pt x="320" y="971"/>
                  </a:lnTo>
                  <a:lnTo>
                    <a:pt x="306" y="968"/>
                  </a:lnTo>
                  <a:lnTo>
                    <a:pt x="292" y="964"/>
                  </a:lnTo>
                  <a:lnTo>
                    <a:pt x="279" y="961"/>
                  </a:lnTo>
                  <a:lnTo>
                    <a:pt x="265" y="957"/>
                  </a:lnTo>
                  <a:lnTo>
                    <a:pt x="251" y="953"/>
                  </a:lnTo>
                  <a:lnTo>
                    <a:pt x="237" y="949"/>
                  </a:lnTo>
                  <a:lnTo>
                    <a:pt x="223" y="946"/>
                  </a:lnTo>
                  <a:lnTo>
                    <a:pt x="209" y="942"/>
                  </a:lnTo>
                  <a:lnTo>
                    <a:pt x="196" y="938"/>
                  </a:lnTo>
                  <a:lnTo>
                    <a:pt x="182" y="934"/>
                  </a:lnTo>
                  <a:lnTo>
                    <a:pt x="168" y="931"/>
                  </a:lnTo>
                  <a:lnTo>
                    <a:pt x="155" y="927"/>
                  </a:lnTo>
                  <a:lnTo>
                    <a:pt x="145" y="924"/>
                  </a:lnTo>
                  <a:lnTo>
                    <a:pt x="139" y="924"/>
                  </a:lnTo>
                  <a:lnTo>
                    <a:pt x="133" y="924"/>
                  </a:lnTo>
                  <a:lnTo>
                    <a:pt x="130" y="924"/>
                  </a:lnTo>
                  <a:lnTo>
                    <a:pt x="123" y="922"/>
                  </a:lnTo>
                  <a:lnTo>
                    <a:pt x="115" y="920"/>
                  </a:lnTo>
                  <a:lnTo>
                    <a:pt x="115" y="9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67"/>
            <p:cNvSpPr>
              <a:spLocks/>
            </p:cNvSpPr>
            <p:nvPr/>
          </p:nvSpPr>
          <p:spPr bwMode="auto">
            <a:xfrm>
              <a:off x="1609" y="3559"/>
              <a:ext cx="59" cy="1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9"/>
                </a:cxn>
                <a:cxn ang="0">
                  <a:pos x="138" y="44"/>
                </a:cxn>
                <a:cxn ang="0">
                  <a:pos x="139" y="44"/>
                </a:cxn>
                <a:cxn ang="0">
                  <a:pos x="154" y="50"/>
                </a:cxn>
                <a:cxn ang="0">
                  <a:pos x="160" y="51"/>
                </a:cxn>
                <a:cxn ang="0">
                  <a:pos x="167" y="53"/>
                </a:cxn>
                <a:cxn ang="0">
                  <a:pos x="175" y="54"/>
                </a:cxn>
                <a:cxn ang="0">
                  <a:pos x="183" y="57"/>
                </a:cxn>
                <a:cxn ang="0">
                  <a:pos x="190" y="58"/>
                </a:cxn>
                <a:cxn ang="0">
                  <a:pos x="197" y="59"/>
                </a:cxn>
                <a:cxn ang="0">
                  <a:pos x="204" y="59"/>
                </a:cxn>
                <a:cxn ang="0">
                  <a:pos x="212" y="60"/>
                </a:cxn>
                <a:cxn ang="0">
                  <a:pos x="215" y="60"/>
                </a:cxn>
                <a:cxn ang="0">
                  <a:pos x="223" y="60"/>
                </a:cxn>
                <a:cxn ang="0">
                  <a:pos x="232" y="60"/>
                </a:cxn>
                <a:cxn ang="0">
                  <a:pos x="235" y="60"/>
                </a:cxn>
                <a:cxn ang="0">
                  <a:pos x="233" y="58"/>
                </a:cxn>
                <a:cxn ang="0">
                  <a:pos x="225" y="54"/>
                </a:cxn>
                <a:cxn ang="0">
                  <a:pos x="217" y="51"/>
                </a:cxn>
                <a:cxn ang="0">
                  <a:pos x="210" y="49"/>
                </a:cxn>
                <a:cxn ang="0">
                  <a:pos x="203" y="46"/>
                </a:cxn>
                <a:cxn ang="0">
                  <a:pos x="196" y="43"/>
                </a:cxn>
                <a:cxn ang="0">
                  <a:pos x="189" y="41"/>
                </a:cxn>
                <a:cxn ang="0">
                  <a:pos x="182" y="38"/>
                </a:cxn>
                <a:cxn ang="0">
                  <a:pos x="175" y="37"/>
                </a:cxn>
                <a:cxn ang="0">
                  <a:pos x="168" y="34"/>
                </a:cxn>
                <a:cxn ang="0">
                  <a:pos x="161" y="32"/>
                </a:cxn>
                <a:cxn ang="0">
                  <a:pos x="154" y="30"/>
                </a:cxn>
                <a:cxn ang="0">
                  <a:pos x="147" y="29"/>
                </a:cxn>
                <a:cxn ang="0">
                  <a:pos x="140" y="27"/>
                </a:cxn>
                <a:cxn ang="0">
                  <a:pos x="135" y="26"/>
                </a:cxn>
                <a:cxn ang="0">
                  <a:pos x="128" y="23"/>
                </a:cxn>
                <a:cxn ang="0">
                  <a:pos x="122" y="23"/>
                </a:cxn>
                <a:cxn ang="0">
                  <a:pos x="115" y="21"/>
                </a:cxn>
                <a:cxn ang="0">
                  <a:pos x="108" y="20"/>
                </a:cxn>
                <a:cxn ang="0">
                  <a:pos x="101" y="18"/>
                </a:cxn>
                <a:cxn ang="0">
                  <a:pos x="94" y="16"/>
                </a:cxn>
                <a:cxn ang="0">
                  <a:pos x="87" y="14"/>
                </a:cxn>
                <a:cxn ang="0">
                  <a:pos x="81" y="14"/>
                </a:cxn>
                <a:cxn ang="0">
                  <a:pos x="74" y="12"/>
                </a:cxn>
                <a:cxn ang="0">
                  <a:pos x="67" y="12"/>
                </a:cxn>
                <a:cxn ang="0">
                  <a:pos x="59" y="9"/>
                </a:cxn>
                <a:cxn ang="0">
                  <a:pos x="52" y="8"/>
                </a:cxn>
                <a:cxn ang="0">
                  <a:pos x="45" y="7"/>
                </a:cxn>
                <a:cxn ang="0">
                  <a:pos x="38" y="6"/>
                </a:cxn>
                <a:cxn ang="0">
                  <a:pos x="30" y="4"/>
                </a:cxn>
                <a:cxn ang="0">
                  <a:pos x="23" y="3"/>
                </a:cxn>
                <a:cxn ang="0">
                  <a:pos x="15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35" h="60">
                  <a:moveTo>
                    <a:pt x="8" y="0"/>
                  </a:moveTo>
                  <a:lnTo>
                    <a:pt x="0" y="9"/>
                  </a:lnTo>
                  <a:lnTo>
                    <a:pt x="138" y="44"/>
                  </a:lnTo>
                  <a:lnTo>
                    <a:pt x="139" y="44"/>
                  </a:lnTo>
                  <a:lnTo>
                    <a:pt x="154" y="50"/>
                  </a:lnTo>
                  <a:lnTo>
                    <a:pt x="160" y="51"/>
                  </a:lnTo>
                  <a:lnTo>
                    <a:pt x="167" y="53"/>
                  </a:lnTo>
                  <a:lnTo>
                    <a:pt x="175" y="54"/>
                  </a:lnTo>
                  <a:lnTo>
                    <a:pt x="183" y="57"/>
                  </a:lnTo>
                  <a:lnTo>
                    <a:pt x="190" y="58"/>
                  </a:lnTo>
                  <a:lnTo>
                    <a:pt x="197" y="59"/>
                  </a:lnTo>
                  <a:lnTo>
                    <a:pt x="204" y="59"/>
                  </a:lnTo>
                  <a:lnTo>
                    <a:pt x="212" y="60"/>
                  </a:lnTo>
                  <a:lnTo>
                    <a:pt x="215" y="60"/>
                  </a:lnTo>
                  <a:lnTo>
                    <a:pt x="223" y="60"/>
                  </a:lnTo>
                  <a:lnTo>
                    <a:pt x="232" y="60"/>
                  </a:lnTo>
                  <a:lnTo>
                    <a:pt x="235" y="60"/>
                  </a:lnTo>
                  <a:lnTo>
                    <a:pt x="233" y="58"/>
                  </a:lnTo>
                  <a:lnTo>
                    <a:pt x="225" y="54"/>
                  </a:lnTo>
                  <a:lnTo>
                    <a:pt x="217" y="51"/>
                  </a:lnTo>
                  <a:lnTo>
                    <a:pt x="210" y="49"/>
                  </a:lnTo>
                  <a:lnTo>
                    <a:pt x="203" y="46"/>
                  </a:lnTo>
                  <a:lnTo>
                    <a:pt x="196" y="43"/>
                  </a:lnTo>
                  <a:lnTo>
                    <a:pt x="189" y="41"/>
                  </a:lnTo>
                  <a:lnTo>
                    <a:pt x="182" y="38"/>
                  </a:lnTo>
                  <a:lnTo>
                    <a:pt x="175" y="37"/>
                  </a:lnTo>
                  <a:lnTo>
                    <a:pt x="168" y="34"/>
                  </a:lnTo>
                  <a:lnTo>
                    <a:pt x="161" y="32"/>
                  </a:lnTo>
                  <a:lnTo>
                    <a:pt x="154" y="30"/>
                  </a:lnTo>
                  <a:lnTo>
                    <a:pt x="147" y="29"/>
                  </a:lnTo>
                  <a:lnTo>
                    <a:pt x="140" y="27"/>
                  </a:lnTo>
                  <a:lnTo>
                    <a:pt x="135" y="26"/>
                  </a:lnTo>
                  <a:lnTo>
                    <a:pt x="128" y="23"/>
                  </a:lnTo>
                  <a:lnTo>
                    <a:pt x="122" y="23"/>
                  </a:lnTo>
                  <a:lnTo>
                    <a:pt x="115" y="21"/>
                  </a:lnTo>
                  <a:lnTo>
                    <a:pt x="108" y="20"/>
                  </a:lnTo>
                  <a:lnTo>
                    <a:pt x="101" y="18"/>
                  </a:lnTo>
                  <a:lnTo>
                    <a:pt x="94" y="16"/>
                  </a:lnTo>
                  <a:lnTo>
                    <a:pt x="87" y="14"/>
                  </a:lnTo>
                  <a:lnTo>
                    <a:pt x="81" y="14"/>
                  </a:lnTo>
                  <a:lnTo>
                    <a:pt x="74" y="12"/>
                  </a:lnTo>
                  <a:lnTo>
                    <a:pt x="67" y="12"/>
                  </a:lnTo>
                  <a:lnTo>
                    <a:pt x="59" y="9"/>
                  </a:lnTo>
                  <a:lnTo>
                    <a:pt x="52" y="8"/>
                  </a:lnTo>
                  <a:lnTo>
                    <a:pt x="45" y="7"/>
                  </a:lnTo>
                  <a:lnTo>
                    <a:pt x="38" y="6"/>
                  </a:lnTo>
                  <a:lnTo>
                    <a:pt x="30" y="4"/>
                  </a:lnTo>
                  <a:lnTo>
                    <a:pt x="23" y="3"/>
                  </a:lnTo>
                  <a:lnTo>
                    <a:pt x="15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68"/>
            <p:cNvSpPr>
              <a:spLocks/>
            </p:cNvSpPr>
            <p:nvPr/>
          </p:nvSpPr>
          <p:spPr bwMode="auto">
            <a:xfrm>
              <a:off x="1758" y="3595"/>
              <a:ext cx="69" cy="13"/>
            </a:xfrm>
            <a:custGeom>
              <a:avLst/>
              <a:gdLst/>
              <a:ahLst/>
              <a:cxnLst>
                <a:cxn ang="0">
                  <a:pos x="267" y="52"/>
                </a:cxn>
                <a:cxn ang="0">
                  <a:pos x="250" y="48"/>
                </a:cxn>
                <a:cxn ang="0">
                  <a:pos x="231" y="46"/>
                </a:cxn>
                <a:cxn ang="0">
                  <a:pos x="214" y="44"/>
                </a:cxn>
                <a:cxn ang="0">
                  <a:pos x="197" y="41"/>
                </a:cxn>
                <a:cxn ang="0">
                  <a:pos x="179" y="39"/>
                </a:cxn>
                <a:cxn ang="0">
                  <a:pos x="162" y="36"/>
                </a:cxn>
                <a:cxn ang="0">
                  <a:pos x="145" y="33"/>
                </a:cxn>
                <a:cxn ang="0">
                  <a:pos x="126" y="31"/>
                </a:cxn>
                <a:cxn ang="0">
                  <a:pos x="109" y="28"/>
                </a:cxn>
                <a:cxn ang="0">
                  <a:pos x="92" y="24"/>
                </a:cxn>
                <a:cxn ang="0">
                  <a:pos x="75" y="21"/>
                </a:cxn>
                <a:cxn ang="0">
                  <a:pos x="57" y="17"/>
                </a:cxn>
                <a:cxn ang="0">
                  <a:pos x="40" y="13"/>
                </a:cxn>
                <a:cxn ang="0">
                  <a:pos x="23" y="7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18" y="2"/>
                </a:cxn>
                <a:cxn ang="0">
                  <a:pos x="31" y="5"/>
                </a:cxn>
                <a:cxn ang="0">
                  <a:pos x="43" y="7"/>
                </a:cxn>
                <a:cxn ang="0">
                  <a:pos x="56" y="9"/>
                </a:cxn>
                <a:cxn ang="0">
                  <a:pos x="69" y="11"/>
                </a:cxn>
                <a:cxn ang="0">
                  <a:pos x="81" y="14"/>
                </a:cxn>
                <a:cxn ang="0">
                  <a:pos x="95" y="16"/>
                </a:cxn>
                <a:cxn ang="0">
                  <a:pos x="108" y="18"/>
                </a:cxn>
                <a:cxn ang="0">
                  <a:pos x="121" y="21"/>
                </a:cxn>
                <a:cxn ang="0">
                  <a:pos x="133" y="23"/>
                </a:cxn>
                <a:cxn ang="0">
                  <a:pos x="147" y="25"/>
                </a:cxn>
                <a:cxn ang="0">
                  <a:pos x="160" y="28"/>
                </a:cxn>
                <a:cxn ang="0">
                  <a:pos x="173" y="30"/>
                </a:cxn>
                <a:cxn ang="0">
                  <a:pos x="185" y="33"/>
                </a:cxn>
                <a:cxn ang="0">
                  <a:pos x="199" y="36"/>
                </a:cxn>
                <a:cxn ang="0">
                  <a:pos x="214" y="38"/>
                </a:cxn>
                <a:cxn ang="0">
                  <a:pos x="232" y="38"/>
                </a:cxn>
                <a:cxn ang="0">
                  <a:pos x="245" y="40"/>
                </a:cxn>
                <a:cxn ang="0">
                  <a:pos x="262" y="44"/>
                </a:cxn>
                <a:cxn ang="0">
                  <a:pos x="276" y="49"/>
                </a:cxn>
                <a:cxn ang="0">
                  <a:pos x="277" y="54"/>
                </a:cxn>
              </a:cxnLst>
              <a:rect l="0" t="0" r="r" b="b"/>
              <a:pathLst>
                <a:path w="277" h="54">
                  <a:moveTo>
                    <a:pt x="277" y="54"/>
                  </a:moveTo>
                  <a:lnTo>
                    <a:pt x="267" y="52"/>
                  </a:lnTo>
                  <a:lnTo>
                    <a:pt x="259" y="51"/>
                  </a:lnTo>
                  <a:lnTo>
                    <a:pt x="250" y="48"/>
                  </a:lnTo>
                  <a:lnTo>
                    <a:pt x="242" y="47"/>
                  </a:lnTo>
                  <a:lnTo>
                    <a:pt x="231" y="46"/>
                  </a:lnTo>
                  <a:lnTo>
                    <a:pt x="223" y="45"/>
                  </a:lnTo>
                  <a:lnTo>
                    <a:pt x="214" y="44"/>
                  </a:lnTo>
                  <a:lnTo>
                    <a:pt x="206" y="44"/>
                  </a:lnTo>
                  <a:lnTo>
                    <a:pt x="197" y="41"/>
                  </a:lnTo>
                  <a:lnTo>
                    <a:pt x="189" y="40"/>
                  </a:lnTo>
                  <a:lnTo>
                    <a:pt x="179" y="39"/>
                  </a:lnTo>
                  <a:lnTo>
                    <a:pt x="171" y="38"/>
                  </a:lnTo>
                  <a:lnTo>
                    <a:pt x="162" y="36"/>
                  </a:lnTo>
                  <a:lnTo>
                    <a:pt x="154" y="36"/>
                  </a:lnTo>
                  <a:lnTo>
                    <a:pt x="145" y="33"/>
                  </a:lnTo>
                  <a:lnTo>
                    <a:pt x="137" y="33"/>
                  </a:lnTo>
                  <a:lnTo>
                    <a:pt x="126" y="31"/>
                  </a:lnTo>
                  <a:lnTo>
                    <a:pt x="118" y="30"/>
                  </a:lnTo>
                  <a:lnTo>
                    <a:pt x="109" y="28"/>
                  </a:lnTo>
                  <a:lnTo>
                    <a:pt x="101" y="26"/>
                  </a:lnTo>
                  <a:lnTo>
                    <a:pt x="92" y="24"/>
                  </a:lnTo>
                  <a:lnTo>
                    <a:pt x="84" y="23"/>
                  </a:lnTo>
                  <a:lnTo>
                    <a:pt x="75" y="21"/>
                  </a:lnTo>
                  <a:lnTo>
                    <a:pt x="67" y="20"/>
                  </a:lnTo>
                  <a:lnTo>
                    <a:pt x="57" y="17"/>
                  </a:lnTo>
                  <a:lnTo>
                    <a:pt x="49" y="15"/>
                  </a:lnTo>
                  <a:lnTo>
                    <a:pt x="40" y="13"/>
                  </a:lnTo>
                  <a:lnTo>
                    <a:pt x="32" y="10"/>
                  </a:lnTo>
                  <a:lnTo>
                    <a:pt x="23" y="7"/>
                  </a:lnTo>
                  <a:lnTo>
                    <a:pt x="16" y="5"/>
                  </a:lnTo>
                  <a:lnTo>
                    <a:pt x="7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18" y="2"/>
                  </a:lnTo>
                  <a:lnTo>
                    <a:pt x="25" y="3"/>
                  </a:lnTo>
                  <a:lnTo>
                    <a:pt x="31" y="5"/>
                  </a:lnTo>
                  <a:lnTo>
                    <a:pt x="37" y="6"/>
                  </a:lnTo>
                  <a:lnTo>
                    <a:pt x="43" y="7"/>
                  </a:lnTo>
                  <a:lnTo>
                    <a:pt x="50" y="9"/>
                  </a:lnTo>
                  <a:lnTo>
                    <a:pt x="56" y="9"/>
                  </a:lnTo>
                  <a:lnTo>
                    <a:pt x="63" y="10"/>
                  </a:lnTo>
                  <a:lnTo>
                    <a:pt x="69" y="11"/>
                  </a:lnTo>
                  <a:lnTo>
                    <a:pt x="76" y="13"/>
                  </a:lnTo>
                  <a:lnTo>
                    <a:pt x="81" y="14"/>
                  </a:lnTo>
                  <a:lnTo>
                    <a:pt x="88" y="15"/>
                  </a:lnTo>
                  <a:lnTo>
                    <a:pt x="95" y="16"/>
                  </a:lnTo>
                  <a:lnTo>
                    <a:pt x="102" y="18"/>
                  </a:lnTo>
                  <a:lnTo>
                    <a:pt x="108" y="18"/>
                  </a:lnTo>
                  <a:lnTo>
                    <a:pt x="115" y="21"/>
                  </a:lnTo>
                  <a:lnTo>
                    <a:pt x="121" y="21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40" y="25"/>
                  </a:lnTo>
                  <a:lnTo>
                    <a:pt x="147" y="25"/>
                  </a:lnTo>
                  <a:lnTo>
                    <a:pt x="154" y="28"/>
                  </a:lnTo>
                  <a:lnTo>
                    <a:pt x="160" y="28"/>
                  </a:lnTo>
                  <a:lnTo>
                    <a:pt x="167" y="30"/>
                  </a:lnTo>
                  <a:lnTo>
                    <a:pt x="173" y="30"/>
                  </a:lnTo>
                  <a:lnTo>
                    <a:pt x="179" y="32"/>
                  </a:lnTo>
                  <a:lnTo>
                    <a:pt x="185" y="33"/>
                  </a:lnTo>
                  <a:lnTo>
                    <a:pt x="192" y="34"/>
                  </a:lnTo>
                  <a:lnTo>
                    <a:pt x="199" y="36"/>
                  </a:lnTo>
                  <a:lnTo>
                    <a:pt x="206" y="38"/>
                  </a:lnTo>
                  <a:lnTo>
                    <a:pt x="214" y="38"/>
                  </a:lnTo>
                  <a:lnTo>
                    <a:pt x="227" y="38"/>
                  </a:lnTo>
                  <a:lnTo>
                    <a:pt x="232" y="38"/>
                  </a:lnTo>
                  <a:lnTo>
                    <a:pt x="239" y="39"/>
                  </a:lnTo>
                  <a:lnTo>
                    <a:pt x="245" y="40"/>
                  </a:lnTo>
                  <a:lnTo>
                    <a:pt x="252" y="43"/>
                  </a:lnTo>
                  <a:lnTo>
                    <a:pt x="262" y="44"/>
                  </a:lnTo>
                  <a:lnTo>
                    <a:pt x="272" y="46"/>
                  </a:lnTo>
                  <a:lnTo>
                    <a:pt x="276" y="49"/>
                  </a:lnTo>
                  <a:lnTo>
                    <a:pt x="277" y="54"/>
                  </a:lnTo>
                  <a:lnTo>
                    <a:pt x="277" y="5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69"/>
            <p:cNvSpPr>
              <a:spLocks/>
            </p:cNvSpPr>
            <p:nvPr/>
          </p:nvSpPr>
          <p:spPr bwMode="auto">
            <a:xfrm>
              <a:off x="1834" y="3609"/>
              <a:ext cx="11" cy="1"/>
            </a:xfrm>
            <a:custGeom>
              <a:avLst/>
              <a:gdLst/>
              <a:ahLst/>
              <a:cxnLst>
                <a:cxn ang="0">
                  <a:pos x="32" y="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15" y="2"/>
                </a:cxn>
                <a:cxn ang="0">
                  <a:pos x="23" y="4"/>
                </a:cxn>
                <a:cxn ang="0">
                  <a:pos x="30" y="5"/>
                </a:cxn>
                <a:cxn ang="0">
                  <a:pos x="37" y="6"/>
                </a:cxn>
                <a:cxn ang="0">
                  <a:pos x="41" y="5"/>
                </a:cxn>
                <a:cxn ang="0">
                  <a:pos x="45" y="5"/>
                </a:cxn>
                <a:cxn ang="0">
                  <a:pos x="32" y="2"/>
                </a:cxn>
                <a:cxn ang="0">
                  <a:pos x="32" y="2"/>
                </a:cxn>
              </a:cxnLst>
              <a:rect l="0" t="0" r="r" b="b"/>
              <a:pathLst>
                <a:path w="45" h="6">
                  <a:moveTo>
                    <a:pt x="32" y="2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8" y="2"/>
                  </a:lnTo>
                  <a:lnTo>
                    <a:pt x="15" y="2"/>
                  </a:lnTo>
                  <a:lnTo>
                    <a:pt x="23" y="4"/>
                  </a:lnTo>
                  <a:lnTo>
                    <a:pt x="30" y="5"/>
                  </a:lnTo>
                  <a:lnTo>
                    <a:pt x="37" y="6"/>
                  </a:lnTo>
                  <a:lnTo>
                    <a:pt x="41" y="5"/>
                  </a:lnTo>
                  <a:lnTo>
                    <a:pt x="45" y="5"/>
                  </a:lnTo>
                  <a:lnTo>
                    <a:pt x="32" y="2"/>
                  </a:lnTo>
                  <a:lnTo>
                    <a:pt x="32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70"/>
            <p:cNvSpPr>
              <a:spLocks/>
            </p:cNvSpPr>
            <p:nvPr/>
          </p:nvSpPr>
          <p:spPr bwMode="auto">
            <a:xfrm>
              <a:off x="1594" y="3564"/>
              <a:ext cx="6" cy="9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0" y="28"/>
                </a:cxn>
                <a:cxn ang="0">
                  <a:pos x="4" y="30"/>
                </a:cxn>
                <a:cxn ang="0">
                  <a:pos x="9" y="31"/>
                </a:cxn>
                <a:cxn ang="0">
                  <a:pos x="16" y="33"/>
                </a:cxn>
                <a:cxn ang="0">
                  <a:pos x="21" y="32"/>
                </a:cxn>
                <a:cxn ang="0">
                  <a:pos x="24" y="32"/>
                </a:cxn>
                <a:cxn ang="0">
                  <a:pos x="23" y="30"/>
                </a:cxn>
                <a:cxn ang="0">
                  <a:pos x="18" y="29"/>
                </a:cxn>
                <a:cxn ang="0">
                  <a:pos x="14" y="25"/>
                </a:cxn>
                <a:cxn ang="0">
                  <a:pos x="4" y="24"/>
                </a:cxn>
                <a:cxn ang="0">
                  <a:pos x="4" y="1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24" h="33">
                  <a:moveTo>
                    <a:pt x="6" y="5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9" y="31"/>
                  </a:lnTo>
                  <a:lnTo>
                    <a:pt x="16" y="33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3" y="30"/>
                  </a:lnTo>
                  <a:lnTo>
                    <a:pt x="18" y="29"/>
                  </a:lnTo>
                  <a:lnTo>
                    <a:pt x="14" y="25"/>
                  </a:lnTo>
                  <a:lnTo>
                    <a:pt x="4" y="24"/>
                  </a:lnTo>
                  <a:lnTo>
                    <a:pt x="4" y="1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71"/>
            <p:cNvSpPr>
              <a:spLocks/>
            </p:cNvSpPr>
            <p:nvPr/>
          </p:nvSpPr>
          <p:spPr bwMode="auto">
            <a:xfrm>
              <a:off x="1616" y="3408"/>
              <a:ext cx="6" cy="38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0" y="149"/>
                </a:cxn>
                <a:cxn ang="0">
                  <a:pos x="0" y="144"/>
                </a:cxn>
                <a:cxn ang="0">
                  <a:pos x="0" y="139"/>
                </a:cxn>
                <a:cxn ang="0">
                  <a:pos x="1" y="133"/>
                </a:cxn>
                <a:cxn ang="0">
                  <a:pos x="2" y="124"/>
                </a:cxn>
                <a:cxn ang="0">
                  <a:pos x="3" y="116"/>
                </a:cxn>
                <a:cxn ang="0">
                  <a:pos x="4" y="108"/>
                </a:cxn>
                <a:cxn ang="0">
                  <a:pos x="7" y="100"/>
                </a:cxn>
                <a:cxn ang="0">
                  <a:pos x="7" y="90"/>
                </a:cxn>
                <a:cxn ang="0">
                  <a:pos x="9" y="82"/>
                </a:cxn>
                <a:cxn ang="0">
                  <a:pos x="9" y="74"/>
                </a:cxn>
                <a:cxn ang="0">
                  <a:pos x="11" y="68"/>
                </a:cxn>
                <a:cxn ang="0">
                  <a:pos x="11" y="61"/>
                </a:cxn>
                <a:cxn ang="0">
                  <a:pos x="12" y="58"/>
                </a:cxn>
                <a:cxn ang="0">
                  <a:pos x="14" y="55"/>
                </a:cxn>
                <a:cxn ang="0">
                  <a:pos x="15" y="55"/>
                </a:cxn>
                <a:cxn ang="0">
                  <a:pos x="21" y="0"/>
                </a:cxn>
                <a:cxn ang="0">
                  <a:pos x="11" y="14"/>
                </a:cxn>
                <a:cxn ang="0">
                  <a:pos x="11" y="18"/>
                </a:cxn>
                <a:cxn ang="0">
                  <a:pos x="11" y="25"/>
                </a:cxn>
                <a:cxn ang="0">
                  <a:pos x="10" y="32"/>
                </a:cxn>
                <a:cxn ang="0">
                  <a:pos x="10" y="40"/>
                </a:cxn>
                <a:cxn ang="0">
                  <a:pos x="9" y="48"/>
                </a:cxn>
                <a:cxn ang="0">
                  <a:pos x="8" y="57"/>
                </a:cxn>
                <a:cxn ang="0">
                  <a:pos x="7" y="67"/>
                </a:cxn>
                <a:cxn ang="0">
                  <a:pos x="7" y="78"/>
                </a:cxn>
                <a:cxn ang="0">
                  <a:pos x="4" y="87"/>
                </a:cxn>
                <a:cxn ang="0">
                  <a:pos x="3" y="97"/>
                </a:cxn>
                <a:cxn ang="0">
                  <a:pos x="2" y="108"/>
                </a:cxn>
                <a:cxn ang="0">
                  <a:pos x="1" y="118"/>
                </a:cxn>
                <a:cxn ang="0">
                  <a:pos x="0" y="127"/>
                </a:cxn>
                <a:cxn ang="0">
                  <a:pos x="0" y="136"/>
                </a:cxn>
                <a:cxn ang="0">
                  <a:pos x="0" y="144"/>
                </a:cxn>
                <a:cxn ang="0">
                  <a:pos x="0" y="154"/>
                </a:cxn>
                <a:cxn ang="0">
                  <a:pos x="0" y="154"/>
                </a:cxn>
              </a:cxnLst>
              <a:rect l="0" t="0" r="r" b="b"/>
              <a:pathLst>
                <a:path w="21" h="154">
                  <a:moveTo>
                    <a:pt x="0" y="154"/>
                  </a:moveTo>
                  <a:lnTo>
                    <a:pt x="0" y="149"/>
                  </a:lnTo>
                  <a:lnTo>
                    <a:pt x="0" y="144"/>
                  </a:lnTo>
                  <a:lnTo>
                    <a:pt x="0" y="139"/>
                  </a:lnTo>
                  <a:lnTo>
                    <a:pt x="1" y="133"/>
                  </a:lnTo>
                  <a:lnTo>
                    <a:pt x="2" y="124"/>
                  </a:lnTo>
                  <a:lnTo>
                    <a:pt x="3" y="116"/>
                  </a:lnTo>
                  <a:lnTo>
                    <a:pt x="4" y="108"/>
                  </a:lnTo>
                  <a:lnTo>
                    <a:pt x="7" y="100"/>
                  </a:lnTo>
                  <a:lnTo>
                    <a:pt x="7" y="90"/>
                  </a:lnTo>
                  <a:lnTo>
                    <a:pt x="9" y="82"/>
                  </a:lnTo>
                  <a:lnTo>
                    <a:pt x="9" y="74"/>
                  </a:lnTo>
                  <a:lnTo>
                    <a:pt x="11" y="68"/>
                  </a:lnTo>
                  <a:lnTo>
                    <a:pt x="11" y="61"/>
                  </a:lnTo>
                  <a:lnTo>
                    <a:pt x="12" y="58"/>
                  </a:lnTo>
                  <a:lnTo>
                    <a:pt x="14" y="55"/>
                  </a:lnTo>
                  <a:lnTo>
                    <a:pt x="15" y="55"/>
                  </a:lnTo>
                  <a:lnTo>
                    <a:pt x="21" y="0"/>
                  </a:lnTo>
                  <a:lnTo>
                    <a:pt x="11" y="14"/>
                  </a:lnTo>
                  <a:lnTo>
                    <a:pt x="11" y="18"/>
                  </a:lnTo>
                  <a:lnTo>
                    <a:pt x="11" y="25"/>
                  </a:lnTo>
                  <a:lnTo>
                    <a:pt x="10" y="32"/>
                  </a:lnTo>
                  <a:lnTo>
                    <a:pt x="10" y="40"/>
                  </a:lnTo>
                  <a:lnTo>
                    <a:pt x="9" y="48"/>
                  </a:lnTo>
                  <a:lnTo>
                    <a:pt x="8" y="57"/>
                  </a:lnTo>
                  <a:lnTo>
                    <a:pt x="7" y="67"/>
                  </a:lnTo>
                  <a:lnTo>
                    <a:pt x="7" y="78"/>
                  </a:lnTo>
                  <a:lnTo>
                    <a:pt x="4" y="87"/>
                  </a:lnTo>
                  <a:lnTo>
                    <a:pt x="3" y="97"/>
                  </a:lnTo>
                  <a:lnTo>
                    <a:pt x="2" y="108"/>
                  </a:lnTo>
                  <a:lnTo>
                    <a:pt x="1" y="118"/>
                  </a:lnTo>
                  <a:lnTo>
                    <a:pt x="0" y="127"/>
                  </a:lnTo>
                  <a:lnTo>
                    <a:pt x="0" y="136"/>
                  </a:lnTo>
                  <a:lnTo>
                    <a:pt x="0" y="144"/>
                  </a:lnTo>
                  <a:lnTo>
                    <a:pt x="0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72"/>
            <p:cNvSpPr>
              <a:spLocks/>
            </p:cNvSpPr>
            <p:nvPr/>
          </p:nvSpPr>
          <p:spPr bwMode="auto">
            <a:xfrm>
              <a:off x="1594" y="3532"/>
              <a:ext cx="3" cy="28"/>
            </a:xfrm>
            <a:custGeom>
              <a:avLst/>
              <a:gdLst/>
              <a:ahLst/>
              <a:cxnLst>
                <a:cxn ang="0">
                  <a:pos x="1" y="113"/>
                </a:cxn>
                <a:cxn ang="0">
                  <a:pos x="0" y="105"/>
                </a:cxn>
                <a:cxn ang="0">
                  <a:pos x="0" y="98"/>
                </a:cxn>
                <a:cxn ang="0">
                  <a:pos x="0" y="91"/>
                </a:cxn>
                <a:cxn ang="0">
                  <a:pos x="0" y="84"/>
                </a:cxn>
                <a:cxn ang="0">
                  <a:pos x="0" y="76"/>
                </a:cxn>
                <a:cxn ang="0">
                  <a:pos x="0" y="69"/>
                </a:cxn>
                <a:cxn ang="0">
                  <a:pos x="0" y="62"/>
                </a:cxn>
                <a:cxn ang="0">
                  <a:pos x="1" y="55"/>
                </a:cxn>
                <a:cxn ang="0">
                  <a:pos x="1" y="48"/>
                </a:cxn>
                <a:cxn ang="0">
                  <a:pos x="1" y="41"/>
                </a:cxn>
                <a:cxn ang="0">
                  <a:pos x="2" y="34"/>
                </a:cxn>
                <a:cxn ang="0">
                  <a:pos x="3" y="28"/>
                </a:cxn>
                <a:cxn ang="0">
                  <a:pos x="3" y="21"/>
                </a:cxn>
                <a:cxn ang="0">
                  <a:pos x="3" y="14"/>
                </a:cxn>
                <a:cxn ang="0">
                  <a:pos x="5" y="7"/>
                </a:cxn>
                <a:cxn ang="0">
                  <a:pos x="6" y="0"/>
                </a:cxn>
                <a:cxn ang="0">
                  <a:pos x="8" y="6"/>
                </a:cxn>
                <a:cxn ang="0">
                  <a:pos x="9" y="15"/>
                </a:cxn>
                <a:cxn ang="0">
                  <a:pos x="8" y="24"/>
                </a:cxn>
                <a:cxn ang="0">
                  <a:pos x="8" y="32"/>
                </a:cxn>
                <a:cxn ang="0">
                  <a:pos x="7" y="41"/>
                </a:cxn>
                <a:cxn ang="0">
                  <a:pos x="7" y="52"/>
                </a:cxn>
                <a:cxn ang="0">
                  <a:pos x="7" y="62"/>
                </a:cxn>
                <a:cxn ang="0">
                  <a:pos x="8" y="73"/>
                </a:cxn>
                <a:cxn ang="0">
                  <a:pos x="7" y="82"/>
                </a:cxn>
                <a:cxn ang="0">
                  <a:pos x="6" y="92"/>
                </a:cxn>
                <a:cxn ang="0">
                  <a:pos x="3" y="102"/>
                </a:cxn>
                <a:cxn ang="0">
                  <a:pos x="1" y="113"/>
                </a:cxn>
                <a:cxn ang="0">
                  <a:pos x="1" y="113"/>
                </a:cxn>
              </a:cxnLst>
              <a:rect l="0" t="0" r="r" b="b"/>
              <a:pathLst>
                <a:path w="9" h="113">
                  <a:moveTo>
                    <a:pt x="1" y="113"/>
                  </a:moveTo>
                  <a:lnTo>
                    <a:pt x="0" y="105"/>
                  </a:lnTo>
                  <a:lnTo>
                    <a:pt x="0" y="98"/>
                  </a:lnTo>
                  <a:lnTo>
                    <a:pt x="0" y="91"/>
                  </a:lnTo>
                  <a:lnTo>
                    <a:pt x="0" y="84"/>
                  </a:lnTo>
                  <a:lnTo>
                    <a:pt x="0" y="76"/>
                  </a:lnTo>
                  <a:lnTo>
                    <a:pt x="0" y="69"/>
                  </a:lnTo>
                  <a:lnTo>
                    <a:pt x="0" y="62"/>
                  </a:lnTo>
                  <a:lnTo>
                    <a:pt x="1" y="55"/>
                  </a:lnTo>
                  <a:lnTo>
                    <a:pt x="1" y="48"/>
                  </a:lnTo>
                  <a:lnTo>
                    <a:pt x="1" y="41"/>
                  </a:lnTo>
                  <a:lnTo>
                    <a:pt x="2" y="34"/>
                  </a:lnTo>
                  <a:lnTo>
                    <a:pt x="3" y="28"/>
                  </a:lnTo>
                  <a:lnTo>
                    <a:pt x="3" y="21"/>
                  </a:lnTo>
                  <a:lnTo>
                    <a:pt x="3" y="14"/>
                  </a:lnTo>
                  <a:lnTo>
                    <a:pt x="5" y="7"/>
                  </a:lnTo>
                  <a:lnTo>
                    <a:pt x="6" y="0"/>
                  </a:lnTo>
                  <a:lnTo>
                    <a:pt x="8" y="6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7" y="41"/>
                  </a:lnTo>
                  <a:lnTo>
                    <a:pt x="7" y="52"/>
                  </a:lnTo>
                  <a:lnTo>
                    <a:pt x="7" y="62"/>
                  </a:lnTo>
                  <a:lnTo>
                    <a:pt x="8" y="73"/>
                  </a:lnTo>
                  <a:lnTo>
                    <a:pt x="7" y="82"/>
                  </a:lnTo>
                  <a:lnTo>
                    <a:pt x="6" y="92"/>
                  </a:lnTo>
                  <a:lnTo>
                    <a:pt x="3" y="102"/>
                  </a:lnTo>
                  <a:lnTo>
                    <a:pt x="1" y="113"/>
                  </a:lnTo>
                  <a:lnTo>
                    <a:pt x="1" y="1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73"/>
            <p:cNvSpPr>
              <a:spLocks/>
            </p:cNvSpPr>
            <p:nvPr/>
          </p:nvSpPr>
          <p:spPr bwMode="auto">
            <a:xfrm>
              <a:off x="1670" y="3594"/>
              <a:ext cx="31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23" y="7"/>
                </a:cxn>
                <a:cxn ang="0">
                  <a:pos x="29" y="8"/>
                </a:cxn>
                <a:cxn ang="0">
                  <a:pos x="35" y="11"/>
                </a:cxn>
                <a:cxn ang="0">
                  <a:pos x="42" y="13"/>
                </a:cxn>
                <a:cxn ang="0">
                  <a:pos x="49" y="15"/>
                </a:cxn>
                <a:cxn ang="0">
                  <a:pos x="60" y="19"/>
                </a:cxn>
                <a:cxn ang="0">
                  <a:pos x="73" y="22"/>
                </a:cxn>
                <a:cxn ang="0">
                  <a:pos x="79" y="23"/>
                </a:cxn>
                <a:cxn ang="0">
                  <a:pos x="86" y="25"/>
                </a:cxn>
                <a:cxn ang="0">
                  <a:pos x="91" y="26"/>
                </a:cxn>
                <a:cxn ang="0">
                  <a:pos x="98" y="28"/>
                </a:cxn>
                <a:cxn ang="0">
                  <a:pos x="124" y="31"/>
                </a:cxn>
                <a:cxn ang="0">
                  <a:pos x="125" y="33"/>
                </a:cxn>
                <a:cxn ang="0">
                  <a:pos x="126" y="33"/>
                </a:cxn>
                <a:cxn ang="0">
                  <a:pos x="122" y="27"/>
                </a:cxn>
                <a:cxn ang="0">
                  <a:pos x="115" y="25"/>
                </a:cxn>
                <a:cxn ang="0">
                  <a:pos x="106" y="23"/>
                </a:cxn>
                <a:cxn ang="0">
                  <a:pos x="98" y="22"/>
                </a:cxn>
                <a:cxn ang="0">
                  <a:pos x="87" y="19"/>
                </a:cxn>
                <a:cxn ang="0">
                  <a:pos x="75" y="15"/>
                </a:cxn>
                <a:cxn ang="0">
                  <a:pos x="68" y="13"/>
                </a:cxn>
                <a:cxn ang="0">
                  <a:pos x="62" y="12"/>
                </a:cxn>
                <a:cxn ang="0">
                  <a:pos x="56" y="10"/>
                </a:cxn>
                <a:cxn ang="0">
                  <a:pos x="50" y="8"/>
                </a:cxn>
                <a:cxn ang="0">
                  <a:pos x="43" y="6"/>
                </a:cxn>
                <a:cxn ang="0">
                  <a:pos x="36" y="5"/>
                </a:cxn>
                <a:cxn ang="0">
                  <a:pos x="29" y="4"/>
                </a:cxn>
                <a:cxn ang="0">
                  <a:pos x="23" y="3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6" h="33">
                  <a:moveTo>
                    <a:pt x="0" y="0"/>
                  </a:moveTo>
                  <a:lnTo>
                    <a:pt x="11" y="4"/>
                  </a:lnTo>
                  <a:lnTo>
                    <a:pt x="23" y="7"/>
                  </a:lnTo>
                  <a:lnTo>
                    <a:pt x="29" y="8"/>
                  </a:lnTo>
                  <a:lnTo>
                    <a:pt x="35" y="11"/>
                  </a:lnTo>
                  <a:lnTo>
                    <a:pt x="42" y="13"/>
                  </a:lnTo>
                  <a:lnTo>
                    <a:pt x="49" y="15"/>
                  </a:lnTo>
                  <a:lnTo>
                    <a:pt x="60" y="19"/>
                  </a:lnTo>
                  <a:lnTo>
                    <a:pt x="73" y="22"/>
                  </a:lnTo>
                  <a:lnTo>
                    <a:pt x="79" y="23"/>
                  </a:lnTo>
                  <a:lnTo>
                    <a:pt x="86" y="25"/>
                  </a:lnTo>
                  <a:lnTo>
                    <a:pt x="91" y="26"/>
                  </a:lnTo>
                  <a:lnTo>
                    <a:pt x="98" y="28"/>
                  </a:lnTo>
                  <a:lnTo>
                    <a:pt x="124" y="31"/>
                  </a:lnTo>
                  <a:lnTo>
                    <a:pt x="125" y="33"/>
                  </a:lnTo>
                  <a:lnTo>
                    <a:pt x="126" y="33"/>
                  </a:lnTo>
                  <a:lnTo>
                    <a:pt x="122" y="27"/>
                  </a:lnTo>
                  <a:lnTo>
                    <a:pt x="115" y="25"/>
                  </a:lnTo>
                  <a:lnTo>
                    <a:pt x="106" y="23"/>
                  </a:lnTo>
                  <a:lnTo>
                    <a:pt x="98" y="22"/>
                  </a:lnTo>
                  <a:lnTo>
                    <a:pt x="87" y="19"/>
                  </a:lnTo>
                  <a:lnTo>
                    <a:pt x="75" y="15"/>
                  </a:lnTo>
                  <a:lnTo>
                    <a:pt x="68" y="13"/>
                  </a:lnTo>
                  <a:lnTo>
                    <a:pt x="62" y="12"/>
                  </a:lnTo>
                  <a:lnTo>
                    <a:pt x="56" y="10"/>
                  </a:lnTo>
                  <a:lnTo>
                    <a:pt x="50" y="8"/>
                  </a:lnTo>
                  <a:lnTo>
                    <a:pt x="43" y="6"/>
                  </a:lnTo>
                  <a:lnTo>
                    <a:pt x="36" y="5"/>
                  </a:lnTo>
                  <a:lnTo>
                    <a:pt x="29" y="4"/>
                  </a:lnTo>
                  <a:lnTo>
                    <a:pt x="23" y="3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74"/>
            <p:cNvSpPr>
              <a:spLocks/>
            </p:cNvSpPr>
            <p:nvPr/>
          </p:nvSpPr>
          <p:spPr bwMode="auto">
            <a:xfrm>
              <a:off x="1750" y="3611"/>
              <a:ext cx="14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2"/>
                </a:cxn>
                <a:cxn ang="0">
                  <a:pos x="20" y="4"/>
                </a:cxn>
                <a:cxn ang="0">
                  <a:pos x="31" y="7"/>
                </a:cxn>
                <a:cxn ang="0">
                  <a:pos x="41" y="10"/>
                </a:cxn>
                <a:cxn ang="0">
                  <a:pos x="46" y="9"/>
                </a:cxn>
                <a:cxn ang="0">
                  <a:pos x="56" y="10"/>
                </a:cxn>
                <a:cxn ang="0">
                  <a:pos x="48" y="7"/>
                </a:cxn>
                <a:cxn ang="0">
                  <a:pos x="41" y="5"/>
                </a:cxn>
                <a:cxn ang="0">
                  <a:pos x="34" y="3"/>
                </a:cxn>
                <a:cxn ang="0">
                  <a:pos x="27" y="2"/>
                </a:cxn>
                <a:cxn ang="0">
                  <a:pos x="20" y="1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6" h="10">
                  <a:moveTo>
                    <a:pt x="0" y="0"/>
                  </a:moveTo>
                  <a:lnTo>
                    <a:pt x="10" y="2"/>
                  </a:lnTo>
                  <a:lnTo>
                    <a:pt x="20" y="4"/>
                  </a:lnTo>
                  <a:lnTo>
                    <a:pt x="31" y="7"/>
                  </a:lnTo>
                  <a:lnTo>
                    <a:pt x="41" y="10"/>
                  </a:lnTo>
                  <a:lnTo>
                    <a:pt x="46" y="9"/>
                  </a:lnTo>
                  <a:lnTo>
                    <a:pt x="56" y="10"/>
                  </a:lnTo>
                  <a:lnTo>
                    <a:pt x="48" y="7"/>
                  </a:lnTo>
                  <a:lnTo>
                    <a:pt x="41" y="5"/>
                  </a:lnTo>
                  <a:lnTo>
                    <a:pt x="34" y="3"/>
                  </a:lnTo>
                  <a:lnTo>
                    <a:pt x="27" y="2"/>
                  </a:lnTo>
                  <a:lnTo>
                    <a:pt x="20" y="1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75"/>
            <p:cNvSpPr>
              <a:spLocks/>
            </p:cNvSpPr>
            <p:nvPr/>
          </p:nvSpPr>
          <p:spPr bwMode="auto">
            <a:xfrm>
              <a:off x="1767" y="3615"/>
              <a:ext cx="21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6" y="4"/>
                </a:cxn>
                <a:cxn ang="0">
                  <a:pos x="22" y="4"/>
                </a:cxn>
                <a:cxn ang="0">
                  <a:pos x="29" y="6"/>
                </a:cxn>
                <a:cxn ang="0">
                  <a:pos x="36" y="7"/>
                </a:cxn>
                <a:cxn ang="0">
                  <a:pos x="42" y="10"/>
                </a:cxn>
                <a:cxn ang="0">
                  <a:pos x="48" y="10"/>
                </a:cxn>
                <a:cxn ang="0">
                  <a:pos x="55" y="11"/>
                </a:cxn>
                <a:cxn ang="0">
                  <a:pos x="61" y="12"/>
                </a:cxn>
                <a:cxn ang="0">
                  <a:pos x="67" y="13"/>
                </a:cxn>
                <a:cxn ang="0">
                  <a:pos x="76" y="14"/>
                </a:cxn>
                <a:cxn ang="0">
                  <a:pos x="82" y="14"/>
                </a:cxn>
                <a:cxn ang="0">
                  <a:pos x="71" y="12"/>
                </a:cxn>
                <a:cxn ang="0">
                  <a:pos x="61" y="10"/>
                </a:cxn>
                <a:cxn ang="0">
                  <a:pos x="51" y="7"/>
                </a:cxn>
                <a:cxn ang="0">
                  <a:pos x="40" y="6"/>
                </a:cxn>
                <a:cxn ang="0">
                  <a:pos x="30" y="3"/>
                </a:cxn>
                <a:cxn ang="0">
                  <a:pos x="19" y="2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2" h="14">
                  <a:moveTo>
                    <a:pt x="0" y="0"/>
                  </a:moveTo>
                  <a:lnTo>
                    <a:pt x="6" y="0"/>
                  </a:lnTo>
                  <a:lnTo>
                    <a:pt x="16" y="4"/>
                  </a:lnTo>
                  <a:lnTo>
                    <a:pt x="22" y="4"/>
                  </a:lnTo>
                  <a:lnTo>
                    <a:pt x="29" y="6"/>
                  </a:lnTo>
                  <a:lnTo>
                    <a:pt x="36" y="7"/>
                  </a:lnTo>
                  <a:lnTo>
                    <a:pt x="42" y="10"/>
                  </a:lnTo>
                  <a:lnTo>
                    <a:pt x="48" y="10"/>
                  </a:lnTo>
                  <a:lnTo>
                    <a:pt x="55" y="11"/>
                  </a:lnTo>
                  <a:lnTo>
                    <a:pt x="61" y="12"/>
                  </a:lnTo>
                  <a:lnTo>
                    <a:pt x="67" y="13"/>
                  </a:lnTo>
                  <a:lnTo>
                    <a:pt x="76" y="14"/>
                  </a:lnTo>
                  <a:lnTo>
                    <a:pt x="82" y="14"/>
                  </a:lnTo>
                  <a:lnTo>
                    <a:pt x="71" y="12"/>
                  </a:lnTo>
                  <a:lnTo>
                    <a:pt x="61" y="10"/>
                  </a:lnTo>
                  <a:lnTo>
                    <a:pt x="51" y="7"/>
                  </a:lnTo>
                  <a:lnTo>
                    <a:pt x="40" y="6"/>
                  </a:lnTo>
                  <a:lnTo>
                    <a:pt x="30" y="3"/>
                  </a:lnTo>
                  <a:lnTo>
                    <a:pt x="19" y="2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76"/>
            <p:cNvSpPr>
              <a:spLocks/>
            </p:cNvSpPr>
            <p:nvPr/>
          </p:nvSpPr>
          <p:spPr bwMode="auto">
            <a:xfrm>
              <a:off x="1629" y="3345"/>
              <a:ext cx="387" cy="292"/>
            </a:xfrm>
            <a:custGeom>
              <a:avLst/>
              <a:gdLst/>
              <a:ahLst/>
              <a:cxnLst>
                <a:cxn ang="0">
                  <a:pos x="204" y="14"/>
                </a:cxn>
                <a:cxn ang="0">
                  <a:pos x="389" y="11"/>
                </a:cxn>
                <a:cxn ang="0">
                  <a:pos x="400" y="16"/>
                </a:cxn>
                <a:cxn ang="0">
                  <a:pos x="292" y="18"/>
                </a:cxn>
                <a:cxn ang="0">
                  <a:pos x="186" y="30"/>
                </a:cxn>
                <a:cxn ang="0">
                  <a:pos x="94" y="37"/>
                </a:cxn>
                <a:cxn ang="0">
                  <a:pos x="71" y="50"/>
                </a:cxn>
                <a:cxn ang="0">
                  <a:pos x="185" y="46"/>
                </a:cxn>
                <a:cxn ang="0">
                  <a:pos x="282" y="42"/>
                </a:cxn>
                <a:cxn ang="0">
                  <a:pos x="309" y="52"/>
                </a:cxn>
                <a:cxn ang="0">
                  <a:pos x="181" y="64"/>
                </a:cxn>
                <a:cxn ang="0">
                  <a:pos x="50" y="72"/>
                </a:cxn>
                <a:cxn ang="0">
                  <a:pos x="64" y="88"/>
                </a:cxn>
                <a:cxn ang="0">
                  <a:pos x="174" y="84"/>
                </a:cxn>
                <a:cxn ang="0">
                  <a:pos x="289" y="87"/>
                </a:cxn>
                <a:cxn ang="0">
                  <a:pos x="290" y="107"/>
                </a:cxn>
                <a:cxn ang="0">
                  <a:pos x="418" y="106"/>
                </a:cxn>
                <a:cxn ang="0">
                  <a:pos x="540" y="98"/>
                </a:cxn>
                <a:cxn ang="0">
                  <a:pos x="654" y="101"/>
                </a:cxn>
                <a:cxn ang="0">
                  <a:pos x="676" y="120"/>
                </a:cxn>
                <a:cxn ang="0">
                  <a:pos x="579" y="112"/>
                </a:cxn>
                <a:cxn ang="0">
                  <a:pos x="475" y="112"/>
                </a:cxn>
                <a:cxn ang="0">
                  <a:pos x="390" y="128"/>
                </a:cxn>
                <a:cxn ang="0">
                  <a:pos x="525" y="122"/>
                </a:cxn>
                <a:cxn ang="0">
                  <a:pos x="663" y="126"/>
                </a:cxn>
                <a:cxn ang="0">
                  <a:pos x="799" y="139"/>
                </a:cxn>
                <a:cxn ang="0">
                  <a:pos x="938" y="159"/>
                </a:cxn>
                <a:cxn ang="0">
                  <a:pos x="1059" y="181"/>
                </a:cxn>
                <a:cxn ang="0">
                  <a:pos x="1197" y="220"/>
                </a:cxn>
                <a:cxn ang="0">
                  <a:pos x="1357" y="271"/>
                </a:cxn>
                <a:cxn ang="0">
                  <a:pos x="1451" y="359"/>
                </a:cxn>
                <a:cxn ang="0">
                  <a:pos x="1436" y="480"/>
                </a:cxn>
                <a:cxn ang="0">
                  <a:pos x="1411" y="523"/>
                </a:cxn>
                <a:cxn ang="0">
                  <a:pos x="1378" y="664"/>
                </a:cxn>
                <a:cxn ang="0">
                  <a:pos x="1344" y="806"/>
                </a:cxn>
                <a:cxn ang="0">
                  <a:pos x="1310" y="944"/>
                </a:cxn>
                <a:cxn ang="0">
                  <a:pos x="1294" y="1058"/>
                </a:cxn>
                <a:cxn ang="0">
                  <a:pos x="1342" y="890"/>
                </a:cxn>
                <a:cxn ang="0">
                  <a:pos x="1350" y="910"/>
                </a:cxn>
                <a:cxn ang="0">
                  <a:pos x="1374" y="802"/>
                </a:cxn>
                <a:cxn ang="0">
                  <a:pos x="1362" y="892"/>
                </a:cxn>
                <a:cxn ang="0">
                  <a:pos x="1319" y="1044"/>
                </a:cxn>
                <a:cxn ang="0">
                  <a:pos x="1286" y="1168"/>
                </a:cxn>
                <a:cxn ang="0">
                  <a:pos x="1368" y="971"/>
                </a:cxn>
                <a:cxn ang="0">
                  <a:pos x="1393" y="856"/>
                </a:cxn>
                <a:cxn ang="0">
                  <a:pos x="1412" y="839"/>
                </a:cxn>
                <a:cxn ang="0">
                  <a:pos x="1370" y="994"/>
                </a:cxn>
                <a:cxn ang="0">
                  <a:pos x="1341" y="1115"/>
                </a:cxn>
                <a:cxn ang="0">
                  <a:pos x="1372" y="1050"/>
                </a:cxn>
                <a:cxn ang="0">
                  <a:pos x="1414" y="931"/>
                </a:cxn>
                <a:cxn ang="0">
                  <a:pos x="1451" y="769"/>
                </a:cxn>
                <a:cxn ang="0">
                  <a:pos x="1498" y="543"/>
                </a:cxn>
                <a:cxn ang="0">
                  <a:pos x="1536" y="342"/>
                </a:cxn>
                <a:cxn ang="0">
                  <a:pos x="1516" y="246"/>
                </a:cxn>
                <a:cxn ang="0">
                  <a:pos x="1419" y="216"/>
                </a:cxn>
                <a:cxn ang="0">
                  <a:pos x="1320" y="181"/>
                </a:cxn>
                <a:cxn ang="0">
                  <a:pos x="1220" y="144"/>
                </a:cxn>
                <a:cxn ang="0">
                  <a:pos x="1130" y="111"/>
                </a:cxn>
                <a:cxn ang="0">
                  <a:pos x="921" y="58"/>
                </a:cxn>
                <a:cxn ang="0">
                  <a:pos x="646" y="20"/>
                </a:cxn>
                <a:cxn ang="0">
                  <a:pos x="361" y="0"/>
                </a:cxn>
                <a:cxn ang="0">
                  <a:pos x="128" y="10"/>
                </a:cxn>
              </a:cxnLst>
              <a:rect l="0" t="0" r="r" b="b"/>
              <a:pathLst>
                <a:path w="1551" h="1168">
                  <a:moveTo>
                    <a:pt x="82" y="19"/>
                  </a:moveTo>
                  <a:lnTo>
                    <a:pt x="91" y="21"/>
                  </a:lnTo>
                  <a:lnTo>
                    <a:pt x="100" y="20"/>
                  </a:lnTo>
                  <a:lnTo>
                    <a:pt x="109" y="19"/>
                  </a:lnTo>
                  <a:lnTo>
                    <a:pt x="117" y="18"/>
                  </a:lnTo>
                  <a:lnTo>
                    <a:pt x="126" y="18"/>
                  </a:lnTo>
                  <a:lnTo>
                    <a:pt x="134" y="18"/>
                  </a:lnTo>
                  <a:lnTo>
                    <a:pt x="143" y="18"/>
                  </a:lnTo>
                  <a:lnTo>
                    <a:pt x="153" y="18"/>
                  </a:lnTo>
                  <a:lnTo>
                    <a:pt x="162" y="18"/>
                  </a:lnTo>
                  <a:lnTo>
                    <a:pt x="170" y="16"/>
                  </a:lnTo>
                  <a:lnTo>
                    <a:pt x="179" y="16"/>
                  </a:lnTo>
                  <a:lnTo>
                    <a:pt x="187" y="15"/>
                  </a:lnTo>
                  <a:lnTo>
                    <a:pt x="196" y="15"/>
                  </a:lnTo>
                  <a:lnTo>
                    <a:pt x="204" y="14"/>
                  </a:lnTo>
                  <a:lnTo>
                    <a:pt x="214" y="14"/>
                  </a:lnTo>
                  <a:lnTo>
                    <a:pt x="223" y="14"/>
                  </a:lnTo>
                  <a:lnTo>
                    <a:pt x="232" y="14"/>
                  </a:lnTo>
                  <a:lnTo>
                    <a:pt x="232" y="12"/>
                  </a:lnTo>
                  <a:lnTo>
                    <a:pt x="240" y="14"/>
                  </a:lnTo>
                  <a:lnTo>
                    <a:pt x="299" y="14"/>
                  </a:lnTo>
                  <a:lnTo>
                    <a:pt x="306" y="13"/>
                  </a:lnTo>
                  <a:lnTo>
                    <a:pt x="315" y="13"/>
                  </a:lnTo>
                  <a:lnTo>
                    <a:pt x="325" y="12"/>
                  </a:lnTo>
                  <a:lnTo>
                    <a:pt x="336" y="12"/>
                  </a:lnTo>
                  <a:lnTo>
                    <a:pt x="346" y="11"/>
                  </a:lnTo>
                  <a:lnTo>
                    <a:pt x="357" y="11"/>
                  </a:lnTo>
                  <a:lnTo>
                    <a:pt x="368" y="11"/>
                  </a:lnTo>
                  <a:lnTo>
                    <a:pt x="378" y="11"/>
                  </a:lnTo>
                  <a:lnTo>
                    <a:pt x="389" y="11"/>
                  </a:lnTo>
                  <a:lnTo>
                    <a:pt x="400" y="11"/>
                  </a:lnTo>
                  <a:lnTo>
                    <a:pt x="411" y="11"/>
                  </a:lnTo>
                  <a:lnTo>
                    <a:pt x="421" y="12"/>
                  </a:lnTo>
                  <a:lnTo>
                    <a:pt x="430" y="12"/>
                  </a:lnTo>
                  <a:lnTo>
                    <a:pt x="440" y="14"/>
                  </a:lnTo>
                  <a:lnTo>
                    <a:pt x="448" y="15"/>
                  </a:lnTo>
                  <a:lnTo>
                    <a:pt x="456" y="19"/>
                  </a:lnTo>
                  <a:lnTo>
                    <a:pt x="445" y="16"/>
                  </a:lnTo>
                  <a:lnTo>
                    <a:pt x="435" y="16"/>
                  </a:lnTo>
                  <a:lnTo>
                    <a:pt x="425" y="18"/>
                  </a:lnTo>
                  <a:lnTo>
                    <a:pt x="417" y="19"/>
                  </a:lnTo>
                  <a:lnTo>
                    <a:pt x="413" y="18"/>
                  </a:lnTo>
                  <a:lnTo>
                    <a:pt x="417" y="16"/>
                  </a:lnTo>
                  <a:lnTo>
                    <a:pt x="407" y="16"/>
                  </a:lnTo>
                  <a:lnTo>
                    <a:pt x="400" y="16"/>
                  </a:lnTo>
                  <a:lnTo>
                    <a:pt x="395" y="16"/>
                  </a:lnTo>
                  <a:lnTo>
                    <a:pt x="388" y="16"/>
                  </a:lnTo>
                  <a:lnTo>
                    <a:pt x="378" y="16"/>
                  </a:lnTo>
                  <a:lnTo>
                    <a:pt x="373" y="16"/>
                  </a:lnTo>
                  <a:lnTo>
                    <a:pt x="366" y="16"/>
                  </a:lnTo>
                  <a:lnTo>
                    <a:pt x="358" y="16"/>
                  </a:lnTo>
                  <a:lnTo>
                    <a:pt x="351" y="16"/>
                  </a:lnTo>
                  <a:lnTo>
                    <a:pt x="344" y="16"/>
                  </a:lnTo>
                  <a:lnTo>
                    <a:pt x="336" y="16"/>
                  </a:lnTo>
                  <a:lnTo>
                    <a:pt x="329" y="16"/>
                  </a:lnTo>
                  <a:lnTo>
                    <a:pt x="321" y="16"/>
                  </a:lnTo>
                  <a:lnTo>
                    <a:pt x="314" y="16"/>
                  </a:lnTo>
                  <a:lnTo>
                    <a:pt x="307" y="16"/>
                  </a:lnTo>
                  <a:lnTo>
                    <a:pt x="300" y="18"/>
                  </a:lnTo>
                  <a:lnTo>
                    <a:pt x="292" y="18"/>
                  </a:lnTo>
                  <a:lnTo>
                    <a:pt x="285" y="18"/>
                  </a:lnTo>
                  <a:lnTo>
                    <a:pt x="277" y="18"/>
                  </a:lnTo>
                  <a:lnTo>
                    <a:pt x="270" y="18"/>
                  </a:lnTo>
                  <a:lnTo>
                    <a:pt x="262" y="18"/>
                  </a:lnTo>
                  <a:lnTo>
                    <a:pt x="255" y="18"/>
                  </a:lnTo>
                  <a:lnTo>
                    <a:pt x="248" y="19"/>
                  </a:lnTo>
                  <a:lnTo>
                    <a:pt x="241" y="20"/>
                  </a:lnTo>
                  <a:lnTo>
                    <a:pt x="233" y="20"/>
                  </a:lnTo>
                  <a:lnTo>
                    <a:pt x="226" y="20"/>
                  </a:lnTo>
                  <a:lnTo>
                    <a:pt x="219" y="21"/>
                  </a:lnTo>
                  <a:lnTo>
                    <a:pt x="212" y="23"/>
                  </a:lnTo>
                  <a:lnTo>
                    <a:pt x="206" y="23"/>
                  </a:lnTo>
                  <a:lnTo>
                    <a:pt x="199" y="26"/>
                  </a:lnTo>
                  <a:lnTo>
                    <a:pt x="192" y="27"/>
                  </a:lnTo>
                  <a:lnTo>
                    <a:pt x="186" y="30"/>
                  </a:lnTo>
                  <a:lnTo>
                    <a:pt x="183" y="30"/>
                  </a:lnTo>
                  <a:lnTo>
                    <a:pt x="178" y="33"/>
                  </a:lnTo>
                  <a:lnTo>
                    <a:pt x="171" y="33"/>
                  </a:lnTo>
                  <a:lnTo>
                    <a:pt x="165" y="35"/>
                  </a:lnTo>
                  <a:lnTo>
                    <a:pt x="158" y="35"/>
                  </a:lnTo>
                  <a:lnTo>
                    <a:pt x="151" y="35"/>
                  </a:lnTo>
                  <a:lnTo>
                    <a:pt x="147" y="34"/>
                  </a:lnTo>
                  <a:lnTo>
                    <a:pt x="144" y="34"/>
                  </a:lnTo>
                  <a:lnTo>
                    <a:pt x="136" y="34"/>
                  </a:lnTo>
                  <a:lnTo>
                    <a:pt x="129" y="34"/>
                  </a:lnTo>
                  <a:lnTo>
                    <a:pt x="121" y="34"/>
                  </a:lnTo>
                  <a:lnTo>
                    <a:pt x="114" y="35"/>
                  </a:lnTo>
                  <a:lnTo>
                    <a:pt x="108" y="35"/>
                  </a:lnTo>
                  <a:lnTo>
                    <a:pt x="101" y="36"/>
                  </a:lnTo>
                  <a:lnTo>
                    <a:pt x="94" y="37"/>
                  </a:lnTo>
                  <a:lnTo>
                    <a:pt x="87" y="38"/>
                  </a:lnTo>
                  <a:lnTo>
                    <a:pt x="79" y="38"/>
                  </a:lnTo>
                  <a:lnTo>
                    <a:pt x="72" y="39"/>
                  </a:lnTo>
                  <a:lnTo>
                    <a:pt x="65" y="41"/>
                  </a:lnTo>
                  <a:lnTo>
                    <a:pt x="58" y="42"/>
                  </a:lnTo>
                  <a:lnTo>
                    <a:pt x="51" y="42"/>
                  </a:lnTo>
                  <a:lnTo>
                    <a:pt x="44" y="43"/>
                  </a:lnTo>
                  <a:lnTo>
                    <a:pt x="37" y="44"/>
                  </a:lnTo>
                  <a:lnTo>
                    <a:pt x="30" y="46"/>
                  </a:lnTo>
                  <a:lnTo>
                    <a:pt x="34" y="46"/>
                  </a:lnTo>
                  <a:lnTo>
                    <a:pt x="40" y="48"/>
                  </a:lnTo>
                  <a:lnTo>
                    <a:pt x="45" y="49"/>
                  </a:lnTo>
                  <a:lnTo>
                    <a:pt x="53" y="50"/>
                  </a:lnTo>
                  <a:lnTo>
                    <a:pt x="61" y="50"/>
                  </a:lnTo>
                  <a:lnTo>
                    <a:pt x="71" y="50"/>
                  </a:lnTo>
                  <a:lnTo>
                    <a:pt x="81" y="50"/>
                  </a:lnTo>
                  <a:lnTo>
                    <a:pt x="91" y="50"/>
                  </a:lnTo>
                  <a:lnTo>
                    <a:pt x="102" y="49"/>
                  </a:lnTo>
                  <a:lnTo>
                    <a:pt x="113" y="49"/>
                  </a:lnTo>
                  <a:lnTo>
                    <a:pt x="119" y="48"/>
                  </a:lnTo>
                  <a:lnTo>
                    <a:pt x="125" y="48"/>
                  </a:lnTo>
                  <a:lnTo>
                    <a:pt x="132" y="48"/>
                  </a:lnTo>
                  <a:lnTo>
                    <a:pt x="139" y="48"/>
                  </a:lnTo>
                  <a:lnTo>
                    <a:pt x="144" y="46"/>
                  </a:lnTo>
                  <a:lnTo>
                    <a:pt x="151" y="46"/>
                  </a:lnTo>
                  <a:lnTo>
                    <a:pt x="157" y="46"/>
                  </a:lnTo>
                  <a:lnTo>
                    <a:pt x="164" y="46"/>
                  </a:lnTo>
                  <a:lnTo>
                    <a:pt x="171" y="46"/>
                  </a:lnTo>
                  <a:lnTo>
                    <a:pt x="178" y="46"/>
                  </a:lnTo>
                  <a:lnTo>
                    <a:pt x="185" y="46"/>
                  </a:lnTo>
                  <a:lnTo>
                    <a:pt x="192" y="46"/>
                  </a:lnTo>
                  <a:lnTo>
                    <a:pt x="197" y="45"/>
                  </a:lnTo>
                  <a:lnTo>
                    <a:pt x="204" y="45"/>
                  </a:lnTo>
                  <a:lnTo>
                    <a:pt x="210" y="44"/>
                  </a:lnTo>
                  <a:lnTo>
                    <a:pt x="217" y="44"/>
                  </a:lnTo>
                  <a:lnTo>
                    <a:pt x="223" y="43"/>
                  </a:lnTo>
                  <a:lnTo>
                    <a:pt x="230" y="43"/>
                  </a:lnTo>
                  <a:lnTo>
                    <a:pt x="237" y="43"/>
                  </a:lnTo>
                  <a:lnTo>
                    <a:pt x="244" y="43"/>
                  </a:lnTo>
                  <a:lnTo>
                    <a:pt x="249" y="42"/>
                  </a:lnTo>
                  <a:lnTo>
                    <a:pt x="256" y="42"/>
                  </a:lnTo>
                  <a:lnTo>
                    <a:pt x="262" y="42"/>
                  </a:lnTo>
                  <a:lnTo>
                    <a:pt x="269" y="42"/>
                  </a:lnTo>
                  <a:lnTo>
                    <a:pt x="275" y="42"/>
                  </a:lnTo>
                  <a:lnTo>
                    <a:pt x="282" y="42"/>
                  </a:lnTo>
                  <a:lnTo>
                    <a:pt x="287" y="42"/>
                  </a:lnTo>
                  <a:lnTo>
                    <a:pt x="294" y="42"/>
                  </a:lnTo>
                  <a:lnTo>
                    <a:pt x="305" y="41"/>
                  </a:lnTo>
                  <a:lnTo>
                    <a:pt x="316" y="41"/>
                  </a:lnTo>
                  <a:lnTo>
                    <a:pt x="327" y="41"/>
                  </a:lnTo>
                  <a:lnTo>
                    <a:pt x="337" y="42"/>
                  </a:lnTo>
                  <a:lnTo>
                    <a:pt x="346" y="42"/>
                  </a:lnTo>
                  <a:lnTo>
                    <a:pt x="355" y="44"/>
                  </a:lnTo>
                  <a:lnTo>
                    <a:pt x="362" y="45"/>
                  </a:lnTo>
                  <a:lnTo>
                    <a:pt x="369" y="48"/>
                  </a:lnTo>
                  <a:lnTo>
                    <a:pt x="339" y="53"/>
                  </a:lnTo>
                  <a:lnTo>
                    <a:pt x="336" y="52"/>
                  </a:lnTo>
                  <a:lnTo>
                    <a:pt x="327" y="52"/>
                  </a:lnTo>
                  <a:lnTo>
                    <a:pt x="319" y="52"/>
                  </a:lnTo>
                  <a:lnTo>
                    <a:pt x="309" y="52"/>
                  </a:lnTo>
                  <a:lnTo>
                    <a:pt x="301" y="53"/>
                  </a:lnTo>
                  <a:lnTo>
                    <a:pt x="292" y="53"/>
                  </a:lnTo>
                  <a:lnTo>
                    <a:pt x="284" y="54"/>
                  </a:lnTo>
                  <a:lnTo>
                    <a:pt x="275" y="56"/>
                  </a:lnTo>
                  <a:lnTo>
                    <a:pt x="267" y="57"/>
                  </a:lnTo>
                  <a:lnTo>
                    <a:pt x="257" y="57"/>
                  </a:lnTo>
                  <a:lnTo>
                    <a:pt x="249" y="58"/>
                  </a:lnTo>
                  <a:lnTo>
                    <a:pt x="240" y="59"/>
                  </a:lnTo>
                  <a:lnTo>
                    <a:pt x="232" y="60"/>
                  </a:lnTo>
                  <a:lnTo>
                    <a:pt x="223" y="60"/>
                  </a:lnTo>
                  <a:lnTo>
                    <a:pt x="215" y="61"/>
                  </a:lnTo>
                  <a:lnTo>
                    <a:pt x="207" y="63"/>
                  </a:lnTo>
                  <a:lnTo>
                    <a:pt x="199" y="64"/>
                  </a:lnTo>
                  <a:lnTo>
                    <a:pt x="189" y="64"/>
                  </a:lnTo>
                  <a:lnTo>
                    <a:pt x="181" y="64"/>
                  </a:lnTo>
                  <a:lnTo>
                    <a:pt x="172" y="65"/>
                  </a:lnTo>
                  <a:lnTo>
                    <a:pt x="164" y="66"/>
                  </a:lnTo>
                  <a:lnTo>
                    <a:pt x="155" y="66"/>
                  </a:lnTo>
                  <a:lnTo>
                    <a:pt x="147" y="66"/>
                  </a:lnTo>
                  <a:lnTo>
                    <a:pt x="138" y="67"/>
                  </a:lnTo>
                  <a:lnTo>
                    <a:pt x="129" y="68"/>
                  </a:lnTo>
                  <a:lnTo>
                    <a:pt x="120" y="68"/>
                  </a:lnTo>
                  <a:lnTo>
                    <a:pt x="112" y="69"/>
                  </a:lnTo>
                  <a:lnTo>
                    <a:pt x="103" y="69"/>
                  </a:lnTo>
                  <a:lnTo>
                    <a:pt x="95" y="71"/>
                  </a:lnTo>
                  <a:lnTo>
                    <a:pt x="86" y="71"/>
                  </a:lnTo>
                  <a:lnTo>
                    <a:pt x="78" y="71"/>
                  </a:lnTo>
                  <a:lnTo>
                    <a:pt x="70" y="71"/>
                  </a:lnTo>
                  <a:lnTo>
                    <a:pt x="61" y="72"/>
                  </a:lnTo>
                  <a:lnTo>
                    <a:pt x="50" y="72"/>
                  </a:lnTo>
                  <a:lnTo>
                    <a:pt x="38" y="73"/>
                  </a:lnTo>
                  <a:lnTo>
                    <a:pt x="27" y="75"/>
                  </a:lnTo>
                  <a:lnTo>
                    <a:pt x="15" y="79"/>
                  </a:lnTo>
                  <a:lnTo>
                    <a:pt x="11" y="79"/>
                  </a:lnTo>
                  <a:lnTo>
                    <a:pt x="6" y="81"/>
                  </a:lnTo>
                  <a:lnTo>
                    <a:pt x="2" y="84"/>
                  </a:lnTo>
                  <a:lnTo>
                    <a:pt x="0" y="88"/>
                  </a:lnTo>
                  <a:lnTo>
                    <a:pt x="3" y="88"/>
                  </a:lnTo>
                  <a:lnTo>
                    <a:pt x="10" y="88"/>
                  </a:lnTo>
                  <a:lnTo>
                    <a:pt x="19" y="88"/>
                  </a:lnTo>
                  <a:lnTo>
                    <a:pt x="30" y="89"/>
                  </a:lnTo>
                  <a:lnTo>
                    <a:pt x="41" y="88"/>
                  </a:lnTo>
                  <a:lnTo>
                    <a:pt x="52" y="88"/>
                  </a:lnTo>
                  <a:lnTo>
                    <a:pt x="59" y="88"/>
                  </a:lnTo>
                  <a:lnTo>
                    <a:pt x="64" y="88"/>
                  </a:lnTo>
                  <a:lnTo>
                    <a:pt x="64" y="87"/>
                  </a:lnTo>
                  <a:lnTo>
                    <a:pt x="67" y="87"/>
                  </a:lnTo>
                  <a:lnTo>
                    <a:pt x="72" y="87"/>
                  </a:lnTo>
                  <a:lnTo>
                    <a:pt x="80" y="87"/>
                  </a:lnTo>
                  <a:lnTo>
                    <a:pt x="87" y="86"/>
                  </a:lnTo>
                  <a:lnTo>
                    <a:pt x="96" y="86"/>
                  </a:lnTo>
                  <a:lnTo>
                    <a:pt x="106" y="86"/>
                  </a:lnTo>
                  <a:lnTo>
                    <a:pt x="118" y="86"/>
                  </a:lnTo>
                  <a:lnTo>
                    <a:pt x="128" y="84"/>
                  </a:lnTo>
                  <a:lnTo>
                    <a:pt x="141" y="84"/>
                  </a:lnTo>
                  <a:lnTo>
                    <a:pt x="148" y="84"/>
                  </a:lnTo>
                  <a:lnTo>
                    <a:pt x="155" y="84"/>
                  </a:lnTo>
                  <a:lnTo>
                    <a:pt x="162" y="84"/>
                  </a:lnTo>
                  <a:lnTo>
                    <a:pt x="169" y="84"/>
                  </a:lnTo>
                  <a:lnTo>
                    <a:pt x="174" y="84"/>
                  </a:lnTo>
                  <a:lnTo>
                    <a:pt x="181" y="84"/>
                  </a:lnTo>
                  <a:lnTo>
                    <a:pt x="188" y="84"/>
                  </a:lnTo>
                  <a:lnTo>
                    <a:pt x="195" y="84"/>
                  </a:lnTo>
                  <a:lnTo>
                    <a:pt x="201" y="84"/>
                  </a:lnTo>
                  <a:lnTo>
                    <a:pt x="208" y="84"/>
                  </a:lnTo>
                  <a:lnTo>
                    <a:pt x="215" y="84"/>
                  </a:lnTo>
                  <a:lnTo>
                    <a:pt x="222" y="84"/>
                  </a:lnTo>
                  <a:lnTo>
                    <a:pt x="233" y="84"/>
                  </a:lnTo>
                  <a:lnTo>
                    <a:pt x="245" y="84"/>
                  </a:lnTo>
                  <a:lnTo>
                    <a:pt x="254" y="84"/>
                  </a:lnTo>
                  <a:lnTo>
                    <a:pt x="264" y="84"/>
                  </a:lnTo>
                  <a:lnTo>
                    <a:pt x="271" y="84"/>
                  </a:lnTo>
                  <a:lnTo>
                    <a:pt x="279" y="84"/>
                  </a:lnTo>
                  <a:lnTo>
                    <a:pt x="284" y="86"/>
                  </a:lnTo>
                  <a:lnTo>
                    <a:pt x="289" y="87"/>
                  </a:lnTo>
                  <a:lnTo>
                    <a:pt x="290" y="89"/>
                  </a:lnTo>
                  <a:lnTo>
                    <a:pt x="284" y="91"/>
                  </a:lnTo>
                  <a:lnTo>
                    <a:pt x="276" y="92"/>
                  </a:lnTo>
                  <a:lnTo>
                    <a:pt x="267" y="95"/>
                  </a:lnTo>
                  <a:lnTo>
                    <a:pt x="260" y="96"/>
                  </a:lnTo>
                  <a:lnTo>
                    <a:pt x="254" y="97"/>
                  </a:lnTo>
                  <a:lnTo>
                    <a:pt x="247" y="98"/>
                  </a:lnTo>
                  <a:lnTo>
                    <a:pt x="240" y="101"/>
                  </a:lnTo>
                  <a:lnTo>
                    <a:pt x="245" y="104"/>
                  </a:lnTo>
                  <a:lnTo>
                    <a:pt x="253" y="106"/>
                  </a:lnTo>
                  <a:lnTo>
                    <a:pt x="261" y="106"/>
                  </a:lnTo>
                  <a:lnTo>
                    <a:pt x="268" y="107"/>
                  </a:lnTo>
                  <a:lnTo>
                    <a:pt x="275" y="107"/>
                  </a:lnTo>
                  <a:lnTo>
                    <a:pt x="282" y="107"/>
                  </a:lnTo>
                  <a:lnTo>
                    <a:pt x="290" y="107"/>
                  </a:lnTo>
                  <a:lnTo>
                    <a:pt x="298" y="109"/>
                  </a:lnTo>
                  <a:lnTo>
                    <a:pt x="305" y="109"/>
                  </a:lnTo>
                  <a:lnTo>
                    <a:pt x="314" y="109"/>
                  </a:lnTo>
                  <a:lnTo>
                    <a:pt x="322" y="109"/>
                  </a:lnTo>
                  <a:lnTo>
                    <a:pt x="331" y="110"/>
                  </a:lnTo>
                  <a:lnTo>
                    <a:pt x="339" y="109"/>
                  </a:lnTo>
                  <a:lnTo>
                    <a:pt x="348" y="109"/>
                  </a:lnTo>
                  <a:lnTo>
                    <a:pt x="357" y="109"/>
                  </a:lnTo>
                  <a:lnTo>
                    <a:pt x="366" y="109"/>
                  </a:lnTo>
                  <a:lnTo>
                    <a:pt x="373" y="109"/>
                  </a:lnTo>
                  <a:lnTo>
                    <a:pt x="383" y="109"/>
                  </a:lnTo>
                  <a:lnTo>
                    <a:pt x="390" y="109"/>
                  </a:lnTo>
                  <a:lnTo>
                    <a:pt x="400" y="109"/>
                  </a:lnTo>
                  <a:lnTo>
                    <a:pt x="408" y="107"/>
                  </a:lnTo>
                  <a:lnTo>
                    <a:pt x="418" y="106"/>
                  </a:lnTo>
                  <a:lnTo>
                    <a:pt x="426" y="105"/>
                  </a:lnTo>
                  <a:lnTo>
                    <a:pt x="435" y="105"/>
                  </a:lnTo>
                  <a:lnTo>
                    <a:pt x="443" y="104"/>
                  </a:lnTo>
                  <a:lnTo>
                    <a:pt x="452" y="104"/>
                  </a:lnTo>
                  <a:lnTo>
                    <a:pt x="461" y="103"/>
                  </a:lnTo>
                  <a:lnTo>
                    <a:pt x="471" y="103"/>
                  </a:lnTo>
                  <a:lnTo>
                    <a:pt x="479" y="102"/>
                  </a:lnTo>
                  <a:lnTo>
                    <a:pt x="487" y="101"/>
                  </a:lnTo>
                  <a:lnTo>
                    <a:pt x="495" y="99"/>
                  </a:lnTo>
                  <a:lnTo>
                    <a:pt x="504" y="99"/>
                  </a:lnTo>
                  <a:lnTo>
                    <a:pt x="511" y="98"/>
                  </a:lnTo>
                  <a:lnTo>
                    <a:pt x="519" y="98"/>
                  </a:lnTo>
                  <a:lnTo>
                    <a:pt x="527" y="97"/>
                  </a:lnTo>
                  <a:lnTo>
                    <a:pt x="535" y="97"/>
                  </a:lnTo>
                  <a:lnTo>
                    <a:pt x="540" y="98"/>
                  </a:lnTo>
                  <a:lnTo>
                    <a:pt x="548" y="97"/>
                  </a:lnTo>
                  <a:lnTo>
                    <a:pt x="559" y="97"/>
                  </a:lnTo>
                  <a:lnTo>
                    <a:pt x="570" y="97"/>
                  </a:lnTo>
                  <a:lnTo>
                    <a:pt x="583" y="97"/>
                  </a:lnTo>
                  <a:lnTo>
                    <a:pt x="588" y="97"/>
                  </a:lnTo>
                  <a:lnTo>
                    <a:pt x="594" y="97"/>
                  </a:lnTo>
                  <a:lnTo>
                    <a:pt x="601" y="97"/>
                  </a:lnTo>
                  <a:lnTo>
                    <a:pt x="608" y="97"/>
                  </a:lnTo>
                  <a:lnTo>
                    <a:pt x="615" y="97"/>
                  </a:lnTo>
                  <a:lnTo>
                    <a:pt x="622" y="98"/>
                  </a:lnTo>
                  <a:lnTo>
                    <a:pt x="629" y="98"/>
                  </a:lnTo>
                  <a:lnTo>
                    <a:pt x="636" y="99"/>
                  </a:lnTo>
                  <a:lnTo>
                    <a:pt x="641" y="99"/>
                  </a:lnTo>
                  <a:lnTo>
                    <a:pt x="648" y="99"/>
                  </a:lnTo>
                  <a:lnTo>
                    <a:pt x="654" y="101"/>
                  </a:lnTo>
                  <a:lnTo>
                    <a:pt x="661" y="102"/>
                  </a:lnTo>
                  <a:lnTo>
                    <a:pt x="667" y="102"/>
                  </a:lnTo>
                  <a:lnTo>
                    <a:pt x="674" y="103"/>
                  </a:lnTo>
                  <a:lnTo>
                    <a:pt x="679" y="104"/>
                  </a:lnTo>
                  <a:lnTo>
                    <a:pt x="686" y="106"/>
                  </a:lnTo>
                  <a:lnTo>
                    <a:pt x="697" y="109"/>
                  </a:lnTo>
                  <a:lnTo>
                    <a:pt x="708" y="111"/>
                  </a:lnTo>
                  <a:lnTo>
                    <a:pt x="717" y="114"/>
                  </a:lnTo>
                  <a:lnTo>
                    <a:pt x="725" y="119"/>
                  </a:lnTo>
                  <a:lnTo>
                    <a:pt x="719" y="119"/>
                  </a:lnTo>
                  <a:lnTo>
                    <a:pt x="713" y="119"/>
                  </a:lnTo>
                  <a:lnTo>
                    <a:pt x="706" y="119"/>
                  </a:lnTo>
                  <a:lnTo>
                    <a:pt x="700" y="119"/>
                  </a:lnTo>
                  <a:lnTo>
                    <a:pt x="687" y="119"/>
                  </a:lnTo>
                  <a:lnTo>
                    <a:pt x="676" y="120"/>
                  </a:lnTo>
                  <a:lnTo>
                    <a:pt x="669" y="119"/>
                  </a:lnTo>
                  <a:lnTo>
                    <a:pt x="662" y="119"/>
                  </a:lnTo>
                  <a:lnTo>
                    <a:pt x="656" y="118"/>
                  </a:lnTo>
                  <a:lnTo>
                    <a:pt x="651" y="118"/>
                  </a:lnTo>
                  <a:lnTo>
                    <a:pt x="644" y="117"/>
                  </a:lnTo>
                  <a:lnTo>
                    <a:pt x="637" y="117"/>
                  </a:lnTo>
                  <a:lnTo>
                    <a:pt x="631" y="117"/>
                  </a:lnTo>
                  <a:lnTo>
                    <a:pt x="625" y="117"/>
                  </a:lnTo>
                  <a:lnTo>
                    <a:pt x="618" y="116"/>
                  </a:lnTo>
                  <a:lnTo>
                    <a:pt x="611" y="114"/>
                  </a:lnTo>
                  <a:lnTo>
                    <a:pt x="604" y="114"/>
                  </a:lnTo>
                  <a:lnTo>
                    <a:pt x="599" y="114"/>
                  </a:lnTo>
                  <a:lnTo>
                    <a:pt x="592" y="113"/>
                  </a:lnTo>
                  <a:lnTo>
                    <a:pt x="586" y="112"/>
                  </a:lnTo>
                  <a:lnTo>
                    <a:pt x="579" y="112"/>
                  </a:lnTo>
                  <a:lnTo>
                    <a:pt x="573" y="112"/>
                  </a:lnTo>
                  <a:lnTo>
                    <a:pt x="566" y="111"/>
                  </a:lnTo>
                  <a:lnTo>
                    <a:pt x="559" y="111"/>
                  </a:lnTo>
                  <a:lnTo>
                    <a:pt x="553" y="111"/>
                  </a:lnTo>
                  <a:lnTo>
                    <a:pt x="547" y="111"/>
                  </a:lnTo>
                  <a:lnTo>
                    <a:pt x="534" y="111"/>
                  </a:lnTo>
                  <a:lnTo>
                    <a:pt x="523" y="112"/>
                  </a:lnTo>
                  <a:lnTo>
                    <a:pt x="517" y="112"/>
                  </a:lnTo>
                  <a:lnTo>
                    <a:pt x="511" y="113"/>
                  </a:lnTo>
                  <a:lnTo>
                    <a:pt x="504" y="112"/>
                  </a:lnTo>
                  <a:lnTo>
                    <a:pt x="500" y="112"/>
                  </a:lnTo>
                  <a:lnTo>
                    <a:pt x="495" y="112"/>
                  </a:lnTo>
                  <a:lnTo>
                    <a:pt x="490" y="112"/>
                  </a:lnTo>
                  <a:lnTo>
                    <a:pt x="482" y="112"/>
                  </a:lnTo>
                  <a:lnTo>
                    <a:pt x="475" y="112"/>
                  </a:lnTo>
                  <a:lnTo>
                    <a:pt x="465" y="112"/>
                  </a:lnTo>
                  <a:lnTo>
                    <a:pt x="456" y="113"/>
                  </a:lnTo>
                  <a:lnTo>
                    <a:pt x="445" y="114"/>
                  </a:lnTo>
                  <a:lnTo>
                    <a:pt x="435" y="116"/>
                  </a:lnTo>
                  <a:lnTo>
                    <a:pt x="423" y="116"/>
                  </a:lnTo>
                  <a:lnTo>
                    <a:pt x="413" y="117"/>
                  </a:lnTo>
                  <a:lnTo>
                    <a:pt x="403" y="118"/>
                  </a:lnTo>
                  <a:lnTo>
                    <a:pt x="395" y="119"/>
                  </a:lnTo>
                  <a:lnTo>
                    <a:pt x="385" y="120"/>
                  </a:lnTo>
                  <a:lnTo>
                    <a:pt x="380" y="121"/>
                  </a:lnTo>
                  <a:lnTo>
                    <a:pt x="374" y="122"/>
                  </a:lnTo>
                  <a:lnTo>
                    <a:pt x="373" y="125"/>
                  </a:lnTo>
                  <a:lnTo>
                    <a:pt x="374" y="126"/>
                  </a:lnTo>
                  <a:lnTo>
                    <a:pt x="380" y="126"/>
                  </a:lnTo>
                  <a:lnTo>
                    <a:pt x="390" y="128"/>
                  </a:lnTo>
                  <a:lnTo>
                    <a:pt x="400" y="130"/>
                  </a:lnTo>
                  <a:lnTo>
                    <a:pt x="403" y="134"/>
                  </a:lnTo>
                  <a:lnTo>
                    <a:pt x="412" y="132"/>
                  </a:lnTo>
                  <a:lnTo>
                    <a:pt x="421" y="130"/>
                  </a:lnTo>
                  <a:lnTo>
                    <a:pt x="430" y="129"/>
                  </a:lnTo>
                  <a:lnTo>
                    <a:pt x="441" y="128"/>
                  </a:lnTo>
                  <a:lnTo>
                    <a:pt x="450" y="127"/>
                  </a:lnTo>
                  <a:lnTo>
                    <a:pt x="459" y="126"/>
                  </a:lnTo>
                  <a:lnTo>
                    <a:pt x="468" y="126"/>
                  </a:lnTo>
                  <a:lnTo>
                    <a:pt x="479" y="126"/>
                  </a:lnTo>
                  <a:lnTo>
                    <a:pt x="487" y="125"/>
                  </a:lnTo>
                  <a:lnTo>
                    <a:pt x="497" y="124"/>
                  </a:lnTo>
                  <a:lnTo>
                    <a:pt x="505" y="122"/>
                  </a:lnTo>
                  <a:lnTo>
                    <a:pt x="516" y="122"/>
                  </a:lnTo>
                  <a:lnTo>
                    <a:pt x="525" y="122"/>
                  </a:lnTo>
                  <a:lnTo>
                    <a:pt x="534" y="122"/>
                  </a:lnTo>
                  <a:lnTo>
                    <a:pt x="543" y="122"/>
                  </a:lnTo>
                  <a:lnTo>
                    <a:pt x="554" y="122"/>
                  </a:lnTo>
                  <a:lnTo>
                    <a:pt x="562" y="122"/>
                  </a:lnTo>
                  <a:lnTo>
                    <a:pt x="571" y="122"/>
                  </a:lnTo>
                  <a:lnTo>
                    <a:pt x="580" y="122"/>
                  </a:lnTo>
                  <a:lnTo>
                    <a:pt x="589" y="122"/>
                  </a:lnTo>
                  <a:lnTo>
                    <a:pt x="597" y="122"/>
                  </a:lnTo>
                  <a:lnTo>
                    <a:pt x="608" y="122"/>
                  </a:lnTo>
                  <a:lnTo>
                    <a:pt x="616" y="122"/>
                  </a:lnTo>
                  <a:lnTo>
                    <a:pt x="626" y="124"/>
                  </a:lnTo>
                  <a:lnTo>
                    <a:pt x="634" y="124"/>
                  </a:lnTo>
                  <a:lnTo>
                    <a:pt x="645" y="124"/>
                  </a:lnTo>
                  <a:lnTo>
                    <a:pt x="653" y="125"/>
                  </a:lnTo>
                  <a:lnTo>
                    <a:pt x="663" y="126"/>
                  </a:lnTo>
                  <a:lnTo>
                    <a:pt x="671" y="126"/>
                  </a:lnTo>
                  <a:lnTo>
                    <a:pt x="682" y="127"/>
                  </a:lnTo>
                  <a:lnTo>
                    <a:pt x="690" y="128"/>
                  </a:lnTo>
                  <a:lnTo>
                    <a:pt x="700" y="129"/>
                  </a:lnTo>
                  <a:lnTo>
                    <a:pt x="708" y="129"/>
                  </a:lnTo>
                  <a:lnTo>
                    <a:pt x="717" y="130"/>
                  </a:lnTo>
                  <a:lnTo>
                    <a:pt x="727" y="132"/>
                  </a:lnTo>
                  <a:lnTo>
                    <a:pt x="736" y="133"/>
                  </a:lnTo>
                  <a:lnTo>
                    <a:pt x="744" y="133"/>
                  </a:lnTo>
                  <a:lnTo>
                    <a:pt x="754" y="134"/>
                  </a:lnTo>
                  <a:lnTo>
                    <a:pt x="762" y="135"/>
                  </a:lnTo>
                  <a:lnTo>
                    <a:pt x="773" y="136"/>
                  </a:lnTo>
                  <a:lnTo>
                    <a:pt x="781" y="136"/>
                  </a:lnTo>
                  <a:lnTo>
                    <a:pt x="790" y="139"/>
                  </a:lnTo>
                  <a:lnTo>
                    <a:pt x="799" y="139"/>
                  </a:lnTo>
                  <a:lnTo>
                    <a:pt x="808" y="141"/>
                  </a:lnTo>
                  <a:lnTo>
                    <a:pt x="817" y="142"/>
                  </a:lnTo>
                  <a:lnTo>
                    <a:pt x="827" y="143"/>
                  </a:lnTo>
                  <a:lnTo>
                    <a:pt x="835" y="144"/>
                  </a:lnTo>
                  <a:lnTo>
                    <a:pt x="845" y="147"/>
                  </a:lnTo>
                  <a:lnTo>
                    <a:pt x="853" y="147"/>
                  </a:lnTo>
                  <a:lnTo>
                    <a:pt x="863" y="149"/>
                  </a:lnTo>
                  <a:lnTo>
                    <a:pt x="872" y="149"/>
                  </a:lnTo>
                  <a:lnTo>
                    <a:pt x="882" y="151"/>
                  </a:lnTo>
                  <a:lnTo>
                    <a:pt x="890" y="152"/>
                  </a:lnTo>
                  <a:lnTo>
                    <a:pt x="900" y="154"/>
                  </a:lnTo>
                  <a:lnTo>
                    <a:pt x="909" y="155"/>
                  </a:lnTo>
                  <a:lnTo>
                    <a:pt x="919" y="157"/>
                  </a:lnTo>
                  <a:lnTo>
                    <a:pt x="928" y="158"/>
                  </a:lnTo>
                  <a:lnTo>
                    <a:pt x="938" y="159"/>
                  </a:lnTo>
                  <a:lnTo>
                    <a:pt x="947" y="160"/>
                  </a:lnTo>
                  <a:lnTo>
                    <a:pt x="957" y="163"/>
                  </a:lnTo>
                  <a:lnTo>
                    <a:pt x="966" y="164"/>
                  </a:lnTo>
                  <a:lnTo>
                    <a:pt x="976" y="166"/>
                  </a:lnTo>
                  <a:lnTo>
                    <a:pt x="985" y="167"/>
                  </a:lnTo>
                  <a:lnTo>
                    <a:pt x="995" y="170"/>
                  </a:lnTo>
                  <a:lnTo>
                    <a:pt x="1002" y="170"/>
                  </a:lnTo>
                  <a:lnTo>
                    <a:pt x="1009" y="171"/>
                  </a:lnTo>
                  <a:lnTo>
                    <a:pt x="1016" y="172"/>
                  </a:lnTo>
                  <a:lnTo>
                    <a:pt x="1023" y="173"/>
                  </a:lnTo>
                  <a:lnTo>
                    <a:pt x="1030" y="174"/>
                  </a:lnTo>
                  <a:lnTo>
                    <a:pt x="1037" y="177"/>
                  </a:lnTo>
                  <a:lnTo>
                    <a:pt x="1044" y="178"/>
                  </a:lnTo>
                  <a:lnTo>
                    <a:pt x="1052" y="180"/>
                  </a:lnTo>
                  <a:lnTo>
                    <a:pt x="1059" y="181"/>
                  </a:lnTo>
                  <a:lnTo>
                    <a:pt x="1066" y="183"/>
                  </a:lnTo>
                  <a:lnTo>
                    <a:pt x="1072" y="185"/>
                  </a:lnTo>
                  <a:lnTo>
                    <a:pt x="1079" y="187"/>
                  </a:lnTo>
                  <a:lnTo>
                    <a:pt x="1086" y="188"/>
                  </a:lnTo>
                  <a:lnTo>
                    <a:pt x="1093" y="192"/>
                  </a:lnTo>
                  <a:lnTo>
                    <a:pt x="1100" y="193"/>
                  </a:lnTo>
                  <a:lnTo>
                    <a:pt x="1108" y="196"/>
                  </a:lnTo>
                  <a:lnTo>
                    <a:pt x="1119" y="198"/>
                  </a:lnTo>
                  <a:lnTo>
                    <a:pt x="1130" y="202"/>
                  </a:lnTo>
                  <a:lnTo>
                    <a:pt x="1140" y="204"/>
                  </a:lnTo>
                  <a:lnTo>
                    <a:pt x="1152" y="208"/>
                  </a:lnTo>
                  <a:lnTo>
                    <a:pt x="1162" y="210"/>
                  </a:lnTo>
                  <a:lnTo>
                    <a:pt x="1174" y="213"/>
                  </a:lnTo>
                  <a:lnTo>
                    <a:pt x="1185" y="217"/>
                  </a:lnTo>
                  <a:lnTo>
                    <a:pt x="1197" y="220"/>
                  </a:lnTo>
                  <a:lnTo>
                    <a:pt x="1207" y="223"/>
                  </a:lnTo>
                  <a:lnTo>
                    <a:pt x="1218" y="226"/>
                  </a:lnTo>
                  <a:lnTo>
                    <a:pt x="1228" y="230"/>
                  </a:lnTo>
                  <a:lnTo>
                    <a:pt x="1240" y="233"/>
                  </a:lnTo>
                  <a:lnTo>
                    <a:pt x="1250" y="236"/>
                  </a:lnTo>
                  <a:lnTo>
                    <a:pt x="1261" y="240"/>
                  </a:lnTo>
                  <a:lnTo>
                    <a:pt x="1272" y="243"/>
                  </a:lnTo>
                  <a:lnTo>
                    <a:pt x="1283" y="247"/>
                  </a:lnTo>
                  <a:lnTo>
                    <a:pt x="1294" y="250"/>
                  </a:lnTo>
                  <a:lnTo>
                    <a:pt x="1304" y="254"/>
                  </a:lnTo>
                  <a:lnTo>
                    <a:pt x="1314" y="257"/>
                  </a:lnTo>
                  <a:lnTo>
                    <a:pt x="1326" y="261"/>
                  </a:lnTo>
                  <a:lnTo>
                    <a:pt x="1336" y="264"/>
                  </a:lnTo>
                  <a:lnTo>
                    <a:pt x="1347" y="268"/>
                  </a:lnTo>
                  <a:lnTo>
                    <a:pt x="1357" y="271"/>
                  </a:lnTo>
                  <a:lnTo>
                    <a:pt x="1369" y="274"/>
                  </a:lnTo>
                  <a:lnTo>
                    <a:pt x="1379" y="278"/>
                  </a:lnTo>
                  <a:lnTo>
                    <a:pt x="1389" y="281"/>
                  </a:lnTo>
                  <a:lnTo>
                    <a:pt x="1401" y="285"/>
                  </a:lnTo>
                  <a:lnTo>
                    <a:pt x="1412" y="289"/>
                  </a:lnTo>
                  <a:lnTo>
                    <a:pt x="1423" y="293"/>
                  </a:lnTo>
                  <a:lnTo>
                    <a:pt x="1434" y="298"/>
                  </a:lnTo>
                  <a:lnTo>
                    <a:pt x="1445" y="301"/>
                  </a:lnTo>
                  <a:lnTo>
                    <a:pt x="1456" y="306"/>
                  </a:lnTo>
                  <a:lnTo>
                    <a:pt x="1456" y="316"/>
                  </a:lnTo>
                  <a:lnTo>
                    <a:pt x="1455" y="325"/>
                  </a:lnTo>
                  <a:lnTo>
                    <a:pt x="1454" y="338"/>
                  </a:lnTo>
                  <a:lnTo>
                    <a:pt x="1453" y="344"/>
                  </a:lnTo>
                  <a:lnTo>
                    <a:pt x="1451" y="351"/>
                  </a:lnTo>
                  <a:lnTo>
                    <a:pt x="1451" y="359"/>
                  </a:lnTo>
                  <a:lnTo>
                    <a:pt x="1451" y="367"/>
                  </a:lnTo>
                  <a:lnTo>
                    <a:pt x="1449" y="374"/>
                  </a:lnTo>
                  <a:lnTo>
                    <a:pt x="1448" y="380"/>
                  </a:lnTo>
                  <a:lnTo>
                    <a:pt x="1447" y="389"/>
                  </a:lnTo>
                  <a:lnTo>
                    <a:pt x="1447" y="398"/>
                  </a:lnTo>
                  <a:lnTo>
                    <a:pt x="1445" y="406"/>
                  </a:lnTo>
                  <a:lnTo>
                    <a:pt x="1445" y="415"/>
                  </a:lnTo>
                  <a:lnTo>
                    <a:pt x="1444" y="423"/>
                  </a:lnTo>
                  <a:lnTo>
                    <a:pt x="1444" y="432"/>
                  </a:lnTo>
                  <a:lnTo>
                    <a:pt x="1441" y="439"/>
                  </a:lnTo>
                  <a:lnTo>
                    <a:pt x="1441" y="448"/>
                  </a:lnTo>
                  <a:lnTo>
                    <a:pt x="1439" y="455"/>
                  </a:lnTo>
                  <a:lnTo>
                    <a:pt x="1439" y="465"/>
                  </a:lnTo>
                  <a:lnTo>
                    <a:pt x="1437" y="471"/>
                  </a:lnTo>
                  <a:lnTo>
                    <a:pt x="1436" y="480"/>
                  </a:lnTo>
                  <a:lnTo>
                    <a:pt x="1434" y="488"/>
                  </a:lnTo>
                  <a:lnTo>
                    <a:pt x="1433" y="496"/>
                  </a:lnTo>
                  <a:lnTo>
                    <a:pt x="1431" y="501"/>
                  </a:lnTo>
                  <a:lnTo>
                    <a:pt x="1430" y="508"/>
                  </a:lnTo>
                  <a:lnTo>
                    <a:pt x="1427" y="514"/>
                  </a:lnTo>
                  <a:lnTo>
                    <a:pt x="1426" y="521"/>
                  </a:lnTo>
                  <a:lnTo>
                    <a:pt x="1423" y="530"/>
                  </a:lnTo>
                  <a:lnTo>
                    <a:pt x="1421" y="539"/>
                  </a:lnTo>
                  <a:lnTo>
                    <a:pt x="1425" y="469"/>
                  </a:lnTo>
                  <a:lnTo>
                    <a:pt x="1422" y="477"/>
                  </a:lnTo>
                  <a:lnTo>
                    <a:pt x="1421" y="486"/>
                  </a:lnTo>
                  <a:lnTo>
                    <a:pt x="1417" y="496"/>
                  </a:lnTo>
                  <a:lnTo>
                    <a:pt x="1416" y="506"/>
                  </a:lnTo>
                  <a:lnTo>
                    <a:pt x="1414" y="514"/>
                  </a:lnTo>
                  <a:lnTo>
                    <a:pt x="1411" y="523"/>
                  </a:lnTo>
                  <a:lnTo>
                    <a:pt x="1409" y="533"/>
                  </a:lnTo>
                  <a:lnTo>
                    <a:pt x="1408" y="543"/>
                  </a:lnTo>
                  <a:lnTo>
                    <a:pt x="1404" y="552"/>
                  </a:lnTo>
                  <a:lnTo>
                    <a:pt x="1403" y="561"/>
                  </a:lnTo>
                  <a:lnTo>
                    <a:pt x="1400" y="571"/>
                  </a:lnTo>
                  <a:lnTo>
                    <a:pt x="1399" y="581"/>
                  </a:lnTo>
                  <a:lnTo>
                    <a:pt x="1396" y="590"/>
                  </a:lnTo>
                  <a:lnTo>
                    <a:pt x="1394" y="599"/>
                  </a:lnTo>
                  <a:lnTo>
                    <a:pt x="1392" y="609"/>
                  </a:lnTo>
                  <a:lnTo>
                    <a:pt x="1391" y="619"/>
                  </a:lnTo>
                  <a:lnTo>
                    <a:pt x="1387" y="627"/>
                  </a:lnTo>
                  <a:lnTo>
                    <a:pt x="1385" y="636"/>
                  </a:lnTo>
                  <a:lnTo>
                    <a:pt x="1383" y="645"/>
                  </a:lnTo>
                  <a:lnTo>
                    <a:pt x="1381" y="656"/>
                  </a:lnTo>
                  <a:lnTo>
                    <a:pt x="1378" y="664"/>
                  </a:lnTo>
                  <a:lnTo>
                    <a:pt x="1376" y="673"/>
                  </a:lnTo>
                  <a:lnTo>
                    <a:pt x="1373" y="682"/>
                  </a:lnTo>
                  <a:lnTo>
                    <a:pt x="1372" y="693"/>
                  </a:lnTo>
                  <a:lnTo>
                    <a:pt x="1369" y="702"/>
                  </a:lnTo>
                  <a:lnTo>
                    <a:pt x="1368" y="711"/>
                  </a:lnTo>
                  <a:lnTo>
                    <a:pt x="1364" y="720"/>
                  </a:lnTo>
                  <a:lnTo>
                    <a:pt x="1363" y="731"/>
                  </a:lnTo>
                  <a:lnTo>
                    <a:pt x="1361" y="740"/>
                  </a:lnTo>
                  <a:lnTo>
                    <a:pt x="1358" y="749"/>
                  </a:lnTo>
                  <a:lnTo>
                    <a:pt x="1356" y="758"/>
                  </a:lnTo>
                  <a:lnTo>
                    <a:pt x="1355" y="769"/>
                  </a:lnTo>
                  <a:lnTo>
                    <a:pt x="1351" y="777"/>
                  </a:lnTo>
                  <a:lnTo>
                    <a:pt x="1349" y="786"/>
                  </a:lnTo>
                  <a:lnTo>
                    <a:pt x="1347" y="795"/>
                  </a:lnTo>
                  <a:lnTo>
                    <a:pt x="1344" y="806"/>
                  </a:lnTo>
                  <a:lnTo>
                    <a:pt x="1341" y="814"/>
                  </a:lnTo>
                  <a:lnTo>
                    <a:pt x="1340" y="823"/>
                  </a:lnTo>
                  <a:lnTo>
                    <a:pt x="1336" y="832"/>
                  </a:lnTo>
                  <a:lnTo>
                    <a:pt x="1335" y="842"/>
                  </a:lnTo>
                  <a:lnTo>
                    <a:pt x="1332" y="850"/>
                  </a:lnTo>
                  <a:lnTo>
                    <a:pt x="1331" y="861"/>
                  </a:lnTo>
                  <a:lnTo>
                    <a:pt x="1327" y="869"/>
                  </a:lnTo>
                  <a:lnTo>
                    <a:pt x="1326" y="879"/>
                  </a:lnTo>
                  <a:lnTo>
                    <a:pt x="1324" y="888"/>
                  </a:lnTo>
                  <a:lnTo>
                    <a:pt x="1321" y="898"/>
                  </a:lnTo>
                  <a:lnTo>
                    <a:pt x="1319" y="907"/>
                  </a:lnTo>
                  <a:lnTo>
                    <a:pt x="1318" y="917"/>
                  </a:lnTo>
                  <a:lnTo>
                    <a:pt x="1314" y="925"/>
                  </a:lnTo>
                  <a:lnTo>
                    <a:pt x="1312" y="935"/>
                  </a:lnTo>
                  <a:lnTo>
                    <a:pt x="1310" y="944"/>
                  </a:lnTo>
                  <a:lnTo>
                    <a:pt x="1308" y="954"/>
                  </a:lnTo>
                  <a:lnTo>
                    <a:pt x="1304" y="963"/>
                  </a:lnTo>
                  <a:lnTo>
                    <a:pt x="1303" y="973"/>
                  </a:lnTo>
                  <a:lnTo>
                    <a:pt x="1300" y="982"/>
                  </a:lnTo>
                  <a:lnTo>
                    <a:pt x="1298" y="992"/>
                  </a:lnTo>
                  <a:lnTo>
                    <a:pt x="1295" y="1001"/>
                  </a:lnTo>
                  <a:lnTo>
                    <a:pt x="1294" y="1011"/>
                  </a:lnTo>
                  <a:lnTo>
                    <a:pt x="1290" y="1020"/>
                  </a:lnTo>
                  <a:lnTo>
                    <a:pt x="1289" y="1030"/>
                  </a:lnTo>
                  <a:lnTo>
                    <a:pt x="1287" y="1039"/>
                  </a:lnTo>
                  <a:lnTo>
                    <a:pt x="1285" y="1049"/>
                  </a:lnTo>
                  <a:lnTo>
                    <a:pt x="1282" y="1058"/>
                  </a:lnTo>
                  <a:lnTo>
                    <a:pt x="1281" y="1068"/>
                  </a:lnTo>
                  <a:lnTo>
                    <a:pt x="1293" y="1070"/>
                  </a:lnTo>
                  <a:lnTo>
                    <a:pt x="1294" y="1058"/>
                  </a:lnTo>
                  <a:lnTo>
                    <a:pt x="1297" y="1046"/>
                  </a:lnTo>
                  <a:lnTo>
                    <a:pt x="1300" y="1034"/>
                  </a:lnTo>
                  <a:lnTo>
                    <a:pt x="1303" y="1023"/>
                  </a:lnTo>
                  <a:lnTo>
                    <a:pt x="1305" y="1012"/>
                  </a:lnTo>
                  <a:lnTo>
                    <a:pt x="1309" y="1000"/>
                  </a:lnTo>
                  <a:lnTo>
                    <a:pt x="1312" y="990"/>
                  </a:lnTo>
                  <a:lnTo>
                    <a:pt x="1316" y="979"/>
                  </a:lnTo>
                  <a:lnTo>
                    <a:pt x="1319" y="969"/>
                  </a:lnTo>
                  <a:lnTo>
                    <a:pt x="1323" y="959"/>
                  </a:lnTo>
                  <a:lnTo>
                    <a:pt x="1326" y="948"/>
                  </a:lnTo>
                  <a:lnTo>
                    <a:pt x="1329" y="938"/>
                  </a:lnTo>
                  <a:lnTo>
                    <a:pt x="1339" y="909"/>
                  </a:lnTo>
                  <a:lnTo>
                    <a:pt x="1340" y="900"/>
                  </a:lnTo>
                  <a:lnTo>
                    <a:pt x="1342" y="892"/>
                  </a:lnTo>
                  <a:lnTo>
                    <a:pt x="1342" y="890"/>
                  </a:lnTo>
                  <a:lnTo>
                    <a:pt x="1346" y="886"/>
                  </a:lnTo>
                  <a:lnTo>
                    <a:pt x="1347" y="883"/>
                  </a:lnTo>
                  <a:lnTo>
                    <a:pt x="1349" y="883"/>
                  </a:lnTo>
                  <a:lnTo>
                    <a:pt x="1334" y="939"/>
                  </a:lnTo>
                  <a:lnTo>
                    <a:pt x="1333" y="946"/>
                  </a:lnTo>
                  <a:lnTo>
                    <a:pt x="1333" y="955"/>
                  </a:lnTo>
                  <a:lnTo>
                    <a:pt x="1333" y="962"/>
                  </a:lnTo>
                  <a:lnTo>
                    <a:pt x="1335" y="963"/>
                  </a:lnTo>
                  <a:lnTo>
                    <a:pt x="1342" y="951"/>
                  </a:lnTo>
                  <a:lnTo>
                    <a:pt x="1342" y="947"/>
                  </a:lnTo>
                  <a:lnTo>
                    <a:pt x="1343" y="940"/>
                  </a:lnTo>
                  <a:lnTo>
                    <a:pt x="1344" y="932"/>
                  </a:lnTo>
                  <a:lnTo>
                    <a:pt x="1348" y="923"/>
                  </a:lnTo>
                  <a:lnTo>
                    <a:pt x="1348" y="916"/>
                  </a:lnTo>
                  <a:lnTo>
                    <a:pt x="1350" y="910"/>
                  </a:lnTo>
                  <a:lnTo>
                    <a:pt x="1350" y="903"/>
                  </a:lnTo>
                  <a:lnTo>
                    <a:pt x="1353" y="898"/>
                  </a:lnTo>
                  <a:lnTo>
                    <a:pt x="1354" y="891"/>
                  </a:lnTo>
                  <a:lnTo>
                    <a:pt x="1356" y="885"/>
                  </a:lnTo>
                  <a:lnTo>
                    <a:pt x="1357" y="878"/>
                  </a:lnTo>
                  <a:lnTo>
                    <a:pt x="1359" y="872"/>
                  </a:lnTo>
                  <a:lnTo>
                    <a:pt x="1359" y="865"/>
                  </a:lnTo>
                  <a:lnTo>
                    <a:pt x="1362" y="859"/>
                  </a:lnTo>
                  <a:lnTo>
                    <a:pt x="1362" y="852"/>
                  </a:lnTo>
                  <a:lnTo>
                    <a:pt x="1364" y="845"/>
                  </a:lnTo>
                  <a:lnTo>
                    <a:pt x="1366" y="832"/>
                  </a:lnTo>
                  <a:lnTo>
                    <a:pt x="1370" y="823"/>
                  </a:lnTo>
                  <a:lnTo>
                    <a:pt x="1371" y="812"/>
                  </a:lnTo>
                  <a:lnTo>
                    <a:pt x="1373" y="807"/>
                  </a:lnTo>
                  <a:lnTo>
                    <a:pt x="1374" y="802"/>
                  </a:lnTo>
                  <a:lnTo>
                    <a:pt x="1376" y="801"/>
                  </a:lnTo>
                  <a:lnTo>
                    <a:pt x="1376" y="807"/>
                  </a:lnTo>
                  <a:lnTo>
                    <a:pt x="1376" y="814"/>
                  </a:lnTo>
                  <a:lnTo>
                    <a:pt x="1376" y="819"/>
                  </a:lnTo>
                  <a:lnTo>
                    <a:pt x="1376" y="826"/>
                  </a:lnTo>
                  <a:lnTo>
                    <a:pt x="1374" y="832"/>
                  </a:lnTo>
                  <a:lnTo>
                    <a:pt x="1373" y="839"/>
                  </a:lnTo>
                  <a:lnTo>
                    <a:pt x="1372" y="846"/>
                  </a:lnTo>
                  <a:lnTo>
                    <a:pt x="1371" y="853"/>
                  </a:lnTo>
                  <a:lnTo>
                    <a:pt x="1369" y="859"/>
                  </a:lnTo>
                  <a:lnTo>
                    <a:pt x="1368" y="865"/>
                  </a:lnTo>
                  <a:lnTo>
                    <a:pt x="1365" y="871"/>
                  </a:lnTo>
                  <a:lnTo>
                    <a:pt x="1364" y="878"/>
                  </a:lnTo>
                  <a:lnTo>
                    <a:pt x="1362" y="885"/>
                  </a:lnTo>
                  <a:lnTo>
                    <a:pt x="1362" y="892"/>
                  </a:lnTo>
                  <a:lnTo>
                    <a:pt x="1361" y="899"/>
                  </a:lnTo>
                  <a:lnTo>
                    <a:pt x="1361" y="907"/>
                  </a:lnTo>
                  <a:lnTo>
                    <a:pt x="1357" y="917"/>
                  </a:lnTo>
                  <a:lnTo>
                    <a:pt x="1354" y="928"/>
                  </a:lnTo>
                  <a:lnTo>
                    <a:pt x="1350" y="938"/>
                  </a:lnTo>
                  <a:lnTo>
                    <a:pt x="1348" y="950"/>
                  </a:lnTo>
                  <a:lnTo>
                    <a:pt x="1344" y="960"/>
                  </a:lnTo>
                  <a:lnTo>
                    <a:pt x="1342" y="970"/>
                  </a:lnTo>
                  <a:lnTo>
                    <a:pt x="1339" y="981"/>
                  </a:lnTo>
                  <a:lnTo>
                    <a:pt x="1336" y="992"/>
                  </a:lnTo>
                  <a:lnTo>
                    <a:pt x="1333" y="1003"/>
                  </a:lnTo>
                  <a:lnTo>
                    <a:pt x="1329" y="1013"/>
                  </a:lnTo>
                  <a:lnTo>
                    <a:pt x="1326" y="1023"/>
                  </a:lnTo>
                  <a:lnTo>
                    <a:pt x="1323" y="1034"/>
                  </a:lnTo>
                  <a:lnTo>
                    <a:pt x="1319" y="1044"/>
                  </a:lnTo>
                  <a:lnTo>
                    <a:pt x="1317" y="1056"/>
                  </a:lnTo>
                  <a:lnTo>
                    <a:pt x="1314" y="1067"/>
                  </a:lnTo>
                  <a:lnTo>
                    <a:pt x="1313" y="1079"/>
                  </a:lnTo>
                  <a:lnTo>
                    <a:pt x="1311" y="1087"/>
                  </a:lnTo>
                  <a:lnTo>
                    <a:pt x="1309" y="1097"/>
                  </a:lnTo>
                  <a:lnTo>
                    <a:pt x="1305" y="1106"/>
                  </a:lnTo>
                  <a:lnTo>
                    <a:pt x="1303" y="1117"/>
                  </a:lnTo>
                  <a:lnTo>
                    <a:pt x="1300" y="1126"/>
                  </a:lnTo>
                  <a:lnTo>
                    <a:pt x="1297" y="1136"/>
                  </a:lnTo>
                  <a:lnTo>
                    <a:pt x="1295" y="1147"/>
                  </a:lnTo>
                  <a:lnTo>
                    <a:pt x="1294" y="1157"/>
                  </a:lnTo>
                  <a:lnTo>
                    <a:pt x="1287" y="1160"/>
                  </a:lnTo>
                  <a:lnTo>
                    <a:pt x="1285" y="1164"/>
                  </a:lnTo>
                  <a:lnTo>
                    <a:pt x="1283" y="1166"/>
                  </a:lnTo>
                  <a:lnTo>
                    <a:pt x="1286" y="1168"/>
                  </a:lnTo>
                  <a:lnTo>
                    <a:pt x="1291" y="1168"/>
                  </a:lnTo>
                  <a:lnTo>
                    <a:pt x="1302" y="1165"/>
                  </a:lnTo>
                  <a:lnTo>
                    <a:pt x="1331" y="1082"/>
                  </a:lnTo>
                  <a:lnTo>
                    <a:pt x="1332" y="1075"/>
                  </a:lnTo>
                  <a:lnTo>
                    <a:pt x="1334" y="1068"/>
                  </a:lnTo>
                  <a:lnTo>
                    <a:pt x="1335" y="1061"/>
                  </a:lnTo>
                  <a:lnTo>
                    <a:pt x="1338" y="1056"/>
                  </a:lnTo>
                  <a:lnTo>
                    <a:pt x="1342" y="1043"/>
                  </a:lnTo>
                  <a:lnTo>
                    <a:pt x="1347" y="1031"/>
                  </a:lnTo>
                  <a:lnTo>
                    <a:pt x="1350" y="1019"/>
                  </a:lnTo>
                  <a:lnTo>
                    <a:pt x="1355" y="1007"/>
                  </a:lnTo>
                  <a:lnTo>
                    <a:pt x="1359" y="996"/>
                  </a:lnTo>
                  <a:lnTo>
                    <a:pt x="1364" y="984"/>
                  </a:lnTo>
                  <a:lnTo>
                    <a:pt x="1365" y="977"/>
                  </a:lnTo>
                  <a:lnTo>
                    <a:pt x="1368" y="971"/>
                  </a:lnTo>
                  <a:lnTo>
                    <a:pt x="1369" y="965"/>
                  </a:lnTo>
                  <a:lnTo>
                    <a:pt x="1371" y="959"/>
                  </a:lnTo>
                  <a:lnTo>
                    <a:pt x="1374" y="946"/>
                  </a:lnTo>
                  <a:lnTo>
                    <a:pt x="1379" y="935"/>
                  </a:lnTo>
                  <a:lnTo>
                    <a:pt x="1380" y="928"/>
                  </a:lnTo>
                  <a:lnTo>
                    <a:pt x="1381" y="921"/>
                  </a:lnTo>
                  <a:lnTo>
                    <a:pt x="1383" y="914"/>
                  </a:lnTo>
                  <a:lnTo>
                    <a:pt x="1385" y="908"/>
                  </a:lnTo>
                  <a:lnTo>
                    <a:pt x="1385" y="901"/>
                  </a:lnTo>
                  <a:lnTo>
                    <a:pt x="1387" y="895"/>
                  </a:lnTo>
                  <a:lnTo>
                    <a:pt x="1387" y="888"/>
                  </a:lnTo>
                  <a:lnTo>
                    <a:pt x="1389" y="883"/>
                  </a:lnTo>
                  <a:lnTo>
                    <a:pt x="1389" y="874"/>
                  </a:lnTo>
                  <a:lnTo>
                    <a:pt x="1392" y="865"/>
                  </a:lnTo>
                  <a:lnTo>
                    <a:pt x="1393" y="856"/>
                  </a:lnTo>
                  <a:lnTo>
                    <a:pt x="1395" y="849"/>
                  </a:lnTo>
                  <a:lnTo>
                    <a:pt x="1397" y="840"/>
                  </a:lnTo>
                  <a:lnTo>
                    <a:pt x="1400" y="832"/>
                  </a:lnTo>
                  <a:lnTo>
                    <a:pt x="1402" y="825"/>
                  </a:lnTo>
                  <a:lnTo>
                    <a:pt x="1406" y="818"/>
                  </a:lnTo>
                  <a:lnTo>
                    <a:pt x="1409" y="806"/>
                  </a:lnTo>
                  <a:lnTo>
                    <a:pt x="1414" y="794"/>
                  </a:lnTo>
                  <a:lnTo>
                    <a:pt x="1418" y="781"/>
                  </a:lnTo>
                  <a:lnTo>
                    <a:pt x="1425" y="770"/>
                  </a:lnTo>
                  <a:lnTo>
                    <a:pt x="1423" y="780"/>
                  </a:lnTo>
                  <a:lnTo>
                    <a:pt x="1421" y="793"/>
                  </a:lnTo>
                  <a:lnTo>
                    <a:pt x="1418" y="803"/>
                  </a:lnTo>
                  <a:lnTo>
                    <a:pt x="1417" y="816"/>
                  </a:lnTo>
                  <a:lnTo>
                    <a:pt x="1414" y="827"/>
                  </a:lnTo>
                  <a:lnTo>
                    <a:pt x="1412" y="839"/>
                  </a:lnTo>
                  <a:lnTo>
                    <a:pt x="1409" y="850"/>
                  </a:lnTo>
                  <a:lnTo>
                    <a:pt x="1408" y="863"/>
                  </a:lnTo>
                  <a:lnTo>
                    <a:pt x="1404" y="874"/>
                  </a:lnTo>
                  <a:lnTo>
                    <a:pt x="1402" y="886"/>
                  </a:lnTo>
                  <a:lnTo>
                    <a:pt x="1399" y="897"/>
                  </a:lnTo>
                  <a:lnTo>
                    <a:pt x="1396" y="909"/>
                  </a:lnTo>
                  <a:lnTo>
                    <a:pt x="1393" y="920"/>
                  </a:lnTo>
                  <a:lnTo>
                    <a:pt x="1389" y="932"/>
                  </a:lnTo>
                  <a:lnTo>
                    <a:pt x="1386" y="943"/>
                  </a:lnTo>
                  <a:lnTo>
                    <a:pt x="1384" y="955"/>
                  </a:lnTo>
                  <a:lnTo>
                    <a:pt x="1380" y="962"/>
                  </a:lnTo>
                  <a:lnTo>
                    <a:pt x="1378" y="970"/>
                  </a:lnTo>
                  <a:lnTo>
                    <a:pt x="1376" y="978"/>
                  </a:lnTo>
                  <a:lnTo>
                    <a:pt x="1373" y="986"/>
                  </a:lnTo>
                  <a:lnTo>
                    <a:pt x="1370" y="994"/>
                  </a:lnTo>
                  <a:lnTo>
                    <a:pt x="1368" y="1003"/>
                  </a:lnTo>
                  <a:lnTo>
                    <a:pt x="1365" y="1011"/>
                  </a:lnTo>
                  <a:lnTo>
                    <a:pt x="1364" y="1020"/>
                  </a:lnTo>
                  <a:lnTo>
                    <a:pt x="1361" y="1028"/>
                  </a:lnTo>
                  <a:lnTo>
                    <a:pt x="1358" y="1036"/>
                  </a:lnTo>
                  <a:lnTo>
                    <a:pt x="1356" y="1044"/>
                  </a:lnTo>
                  <a:lnTo>
                    <a:pt x="1355" y="1053"/>
                  </a:lnTo>
                  <a:lnTo>
                    <a:pt x="1353" y="1061"/>
                  </a:lnTo>
                  <a:lnTo>
                    <a:pt x="1351" y="1070"/>
                  </a:lnTo>
                  <a:lnTo>
                    <a:pt x="1349" y="1079"/>
                  </a:lnTo>
                  <a:lnTo>
                    <a:pt x="1348" y="1088"/>
                  </a:lnTo>
                  <a:lnTo>
                    <a:pt x="1346" y="1090"/>
                  </a:lnTo>
                  <a:lnTo>
                    <a:pt x="1344" y="1097"/>
                  </a:lnTo>
                  <a:lnTo>
                    <a:pt x="1342" y="1105"/>
                  </a:lnTo>
                  <a:lnTo>
                    <a:pt x="1341" y="1115"/>
                  </a:lnTo>
                  <a:lnTo>
                    <a:pt x="1339" y="1125"/>
                  </a:lnTo>
                  <a:lnTo>
                    <a:pt x="1338" y="1134"/>
                  </a:lnTo>
                  <a:lnTo>
                    <a:pt x="1336" y="1140"/>
                  </a:lnTo>
                  <a:lnTo>
                    <a:pt x="1338" y="1142"/>
                  </a:lnTo>
                  <a:lnTo>
                    <a:pt x="1340" y="1138"/>
                  </a:lnTo>
                  <a:lnTo>
                    <a:pt x="1344" y="1129"/>
                  </a:lnTo>
                  <a:lnTo>
                    <a:pt x="1349" y="1121"/>
                  </a:lnTo>
                  <a:lnTo>
                    <a:pt x="1353" y="1113"/>
                  </a:lnTo>
                  <a:lnTo>
                    <a:pt x="1356" y="1106"/>
                  </a:lnTo>
                  <a:lnTo>
                    <a:pt x="1358" y="1096"/>
                  </a:lnTo>
                  <a:lnTo>
                    <a:pt x="1362" y="1087"/>
                  </a:lnTo>
                  <a:lnTo>
                    <a:pt x="1364" y="1077"/>
                  </a:lnTo>
                  <a:lnTo>
                    <a:pt x="1368" y="1069"/>
                  </a:lnTo>
                  <a:lnTo>
                    <a:pt x="1369" y="1059"/>
                  </a:lnTo>
                  <a:lnTo>
                    <a:pt x="1372" y="1050"/>
                  </a:lnTo>
                  <a:lnTo>
                    <a:pt x="1373" y="1041"/>
                  </a:lnTo>
                  <a:lnTo>
                    <a:pt x="1377" y="1032"/>
                  </a:lnTo>
                  <a:lnTo>
                    <a:pt x="1379" y="1022"/>
                  </a:lnTo>
                  <a:lnTo>
                    <a:pt x="1381" y="1014"/>
                  </a:lnTo>
                  <a:lnTo>
                    <a:pt x="1385" y="1004"/>
                  </a:lnTo>
                  <a:lnTo>
                    <a:pt x="1388" y="996"/>
                  </a:lnTo>
                  <a:lnTo>
                    <a:pt x="1392" y="986"/>
                  </a:lnTo>
                  <a:lnTo>
                    <a:pt x="1395" y="978"/>
                  </a:lnTo>
                  <a:lnTo>
                    <a:pt x="1400" y="970"/>
                  </a:lnTo>
                  <a:lnTo>
                    <a:pt x="1406" y="963"/>
                  </a:lnTo>
                  <a:lnTo>
                    <a:pt x="1407" y="958"/>
                  </a:lnTo>
                  <a:lnTo>
                    <a:pt x="1409" y="950"/>
                  </a:lnTo>
                  <a:lnTo>
                    <a:pt x="1410" y="944"/>
                  </a:lnTo>
                  <a:lnTo>
                    <a:pt x="1412" y="938"/>
                  </a:lnTo>
                  <a:lnTo>
                    <a:pt x="1414" y="931"/>
                  </a:lnTo>
                  <a:lnTo>
                    <a:pt x="1417" y="925"/>
                  </a:lnTo>
                  <a:lnTo>
                    <a:pt x="1418" y="916"/>
                  </a:lnTo>
                  <a:lnTo>
                    <a:pt x="1421" y="908"/>
                  </a:lnTo>
                  <a:lnTo>
                    <a:pt x="1422" y="899"/>
                  </a:lnTo>
                  <a:lnTo>
                    <a:pt x="1425" y="890"/>
                  </a:lnTo>
                  <a:lnTo>
                    <a:pt x="1427" y="879"/>
                  </a:lnTo>
                  <a:lnTo>
                    <a:pt x="1430" y="869"/>
                  </a:lnTo>
                  <a:lnTo>
                    <a:pt x="1432" y="857"/>
                  </a:lnTo>
                  <a:lnTo>
                    <a:pt x="1436" y="847"/>
                  </a:lnTo>
                  <a:lnTo>
                    <a:pt x="1438" y="834"/>
                  </a:lnTo>
                  <a:lnTo>
                    <a:pt x="1440" y="822"/>
                  </a:lnTo>
                  <a:lnTo>
                    <a:pt x="1442" y="809"/>
                  </a:lnTo>
                  <a:lnTo>
                    <a:pt x="1445" y="796"/>
                  </a:lnTo>
                  <a:lnTo>
                    <a:pt x="1448" y="782"/>
                  </a:lnTo>
                  <a:lnTo>
                    <a:pt x="1451" y="769"/>
                  </a:lnTo>
                  <a:lnTo>
                    <a:pt x="1455" y="755"/>
                  </a:lnTo>
                  <a:lnTo>
                    <a:pt x="1459" y="741"/>
                  </a:lnTo>
                  <a:lnTo>
                    <a:pt x="1461" y="726"/>
                  </a:lnTo>
                  <a:lnTo>
                    <a:pt x="1464" y="711"/>
                  </a:lnTo>
                  <a:lnTo>
                    <a:pt x="1467" y="696"/>
                  </a:lnTo>
                  <a:lnTo>
                    <a:pt x="1471" y="681"/>
                  </a:lnTo>
                  <a:lnTo>
                    <a:pt x="1472" y="665"/>
                  </a:lnTo>
                  <a:lnTo>
                    <a:pt x="1477" y="651"/>
                  </a:lnTo>
                  <a:lnTo>
                    <a:pt x="1480" y="635"/>
                  </a:lnTo>
                  <a:lnTo>
                    <a:pt x="1483" y="621"/>
                  </a:lnTo>
                  <a:lnTo>
                    <a:pt x="1486" y="605"/>
                  </a:lnTo>
                  <a:lnTo>
                    <a:pt x="1489" y="590"/>
                  </a:lnTo>
                  <a:lnTo>
                    <a:pt x="1492" y="574"/>
                  </a:lnTo>
                  <a:lnTo>
                    <a:pt x="1494" y="559"/>
                  </a:lnTo>
                  <a:lnTo>
                    <a:pt x="1498" y="543"/>
                  </a:lnTo>
                  <a:lnTo>
                    <a:pt x="1500" y="528"/>
                  </a:lnTo>
                  <a:lnTo>
                    <a:pt x="1504" y="513"/>
                  </a:lnTo>
                  <a:lnTo>
                    <a:pt x="1506" y="499"/>
                  </a:lnTo>
                  <a:lnTo>
                    <a:pt x="1509" y="484"/>
                  </a:lnTo>
                  <a:lnTo>
                    <a:pt x="1510" y="469"/>
                  </a:lnTo>
                  <a:lnTo>
                    <a:pt x="1513" y="455"/>
                  </a:lnTo>
                  <a:lnTo>
                    <a:pt x="1516" y="442"/>
                  </a:lnTo>
                  <a:lnTo>
                    <a:pt x="1519" y="428"/>
                  </a:lnTo>
                  <a:lnTo>
                    <a:pt x="1522" y="414"/>
                  </a:lnTo>
                  <a:lnTo>
                    <a:pt x="1525" y="401"/>
                  </a:lnTo>
                  <a:lnTo>
                    <a:pt x="1528" y="390"/>
                  </a:lnTo>
                  <a:lnTo>
                    <a:pt x="1529" y="376"/>
                  </a:lnTo>
                  <a:lnTo>
                    <a:pt x="1531" y="364"/>
                  </a:lnTo>
                  <a:lnTo>
                    <a:pt x="1534" y="353"/>
                  </a:lnTo>
                  <a:lnTo>
                    <a:pt x="1536" y="342"/>
                  </a:lnTo>
                  <a:lnTo>
                    <a:pt x="1537" y="331"/>
                  </a:lnTo>
                  <a:lnTo>
                    <a:pt x="1539" y="321"/>
                  </a:lnTo>
                  <a:lnTo>
                    <a:pt x="1540" y="311"/>
                  </a:lnTo>
                  <a:lnTo>
                    <a:pt x="1543" y="303"/>
                  </a:lnTo>
                  <a:lnTo>
                    <a:pt x="1543" y="294"/>
                  </a:lnTo>
                  <a:lnTo>
                    <a:pt x="1545" y="286"/>
                  </a:lnTo>
                  <a:lnTo>
                    <a:pt x="1545" y="279"/>
                  </a:lnTo>
                  <a:lnTo>
                    <a:pt x="1547" y="273"/>
                  </a:lnTo>
                  <a:lnTo>
                    <a:pt x="1549" y="263"/>
                  </a:lnTo>
                  <a:lnTo>
                    <a:pt x="1551" y="256"/>
                  </a:lnTo>
                  <a:lnTo>
                    <a:pt x="1544" y="254"/>
                  </a:lnTo>
                  <a:lnTo>
                    <a:pt x="1537" y="251"/>
                  </a:lnTo>
                  <a:lnTo>
                    <a:pt x="1531" y="249"/>
                  </a:lnTo>
                  <a:lnTo>
                    <a:pt x="1523" y="248"/>
                  </a:lnTo>
                  <a:lnTo>
                    <a:pt x="1516" y="246"/>
                  </a:lnTo>
                  <a:lnTo>
                    <a:pt x="1510" y="245"/>
                  </a:lnTo>
                  <a:lnTo>
                    <a:pt x="1504" y="242"/>
                  </a:lnTo>
                  <a:lnTo>
                    <a:pt x="1499" y="241"/>
                  </a:lnTo>
                  <a:lnTo>
                    <a:pt x="1492" y="238"/>
                  </a:lnTo>
                  <a:lnTo>
                    <a:pt x="1484" y="236"/>
                  </a:lnTo>
                  <a:lnTo>
                    <a:pt x="1477" y="234"/>
                  </a:lnTo>
                  <a:lnTo>
                    <a:pt x="1471" y="233"/>
                  </a:lnTo>
                  <a:lnTo>
                    <a:pt x="1464" y="230"/>
                  </a:lnTo>
                  <a:lnTo>
                    <a:pt x="1459" y="228"/>
                  </a:lnTo>
                  <a:lnTo>
                    <a:pt x="1451" y="226"/>
                  </a:lnTo>
                  <a:lnTo>
                    <a:pt x="1445" y="225"/>
                  </a:lnTo>
                  <a:lnTo>
                    <a:pt x="1439" y="221"/>
                  </a:lnTo>
                  <a:lnTo>
                    <a:pt x="1432" y="220"/>
                  </a:lnTo>
                  <a:lnTo>
                    <a:pt x="1425" y="217"/>
                  </a:lnTo>
                  <a:lnTo>
                    <a:pt x="1419" y="216"/>
                  </a:lnTo>
                  <a:lnTo>
                    <a:pt x="1412" y="212"/>
                  </a:lnTo>
                  <a:lnTo>
                    <a:pt x="1406" y="211"/>
                  </a:lnTo>
                  <a:lnTo>
                    <a:pt x="1399" y="208"/>
                  </a:lnTo>
                  <a:lnTo>
                    <a:pt x="1393" y="207"/>
                  </a:lnTo>
                  <a:lnTo>
                    <a:pt x="1386" y="203"/>
                  </a:lnTo>
                  <a:lnTo>
                    <a:pt x="1379" y="202"/>
                  </a:lnTo>
                  <a:lnTo>
                    <a:pt x="1372" y="198"/>
                  </a:lnTo>
                  <a:lnTo>
                    <a:pt x="1366" y="197"/>
                  </a:lnTo>
                  <a:lnTo>
                    <a:pt x="1359" y="195"/>
                  </a:lnTo>
                  <a:lnTo>
                    <a:pt x="1354" y="193"/>
                  </a:lnTo>
                  <a:lnTo>
                    <a:pt x="1347" y="190"/>
                  </a:lnTo>
                  <a:lnTo>
                    <a:pt x="1341" y="189"/>
                  </a:lnTo>
                  <a:lnTo>
                    <a:pt x="1334" y="186"/>
                  </a:lnTo>
                  <a:lnTo>
                    <a:pt x="1327" y="183"/>
                  </a:lnTo>
                  <a:lnTo>
                    <a:pt x="1320" y="181"/>
                  </a:lnTo>
                  <a:lnTo>
                    <a:pt x="1313" y="179"/>
                  </a:lnTo>
                  <a:lnTo>
                    <a:pt x="1306" y="175"/>
                  </a:lnTo>
                  <a:lnTo>
                    <a:pt x="1300" y="173"/>
                  </a:lnTo>
                  <a:lnTo>
                    <a:pt x="1293" y="171"/>
                  </a:lnTo>
                  <a:lnTo>
                    <a:pt x="1287" y="170"/>
                  </a:lnTo>
                  <a:lnTo>
                    <a:pt x="1280" y="166"/>
                  </a:lnTo>
                  <a:lnTo>
                    <a:pt x="1273" y="164"/>
                  </a:lnTo>
                  <a:lnTo>
                    <a:pt x="1266" y="162"/>
                  </a:lnTo>
                  <a:lnTo>
                    <a:pt x="1260" y="159"/>
                  </a:lnTo>
                  <a:lnTo>
                    <a:pt x="1253" y="156"/>
                  </a:lnTo>
                  <a:lnTo>
                    <a:pt x="1246" y="154"/>
                  </a:lnTo>
                  <a:lnTo>
                    <a:pt x="1240" y="151"/>
                  </a:lnTo>
                  <a:lnTo>
                    <a:pt x="1234" y="150"/>
                  </a:lnTo>
                  <a:lnTo>
                    <a:pt x="1227" y="147"/>
                  </a:lnTo>
                  <a:lnTo>
                    <a:pt x="1220" y="144"/>
                  </a:lnTo>
                  <a:lnTo>
                    <a:pt x="1213" y="142"/>
                  </a:lnTo>
                  <a:lnTo>
                    <a:pt x="1206" y="140"/>
                  </a:lnTo>
                  <a:lnTo>
                    <a:pt x="1199" y="136"/>
                  </a:lnTo>
                  <a:lnTo>
                    <a:pt x="1192" y="134"/>
                  </a:lnTo>
                  <a:lnTo>
                    <a:pt x="1185" y="132"/>
                  </a:lnTo>
                  <a:lnTo>
                    <a:pt x="1180" y="130"/>
                  </a:lnTo>
                  <a:lnTo>
                    <a:pt x="1173" y="127"/>
                  </a:lnTo>
                  <a:lnTo>
                    <a:pt x="1166" y="125"/>
                  </a:lnTo>
                  <a:lnTo>
                    <a:pt x="1159" y="122"/>
                  </a:lnTo>
                  <a:lnTo>
                    <a:pt x="1153" y="120"/>
                  </a:lnTo>
                  <a:lnTo>
                    <a:pt x="1146" y="117"/>
                  </a:lnTo>
                  <a:lnTo>
                    <a:pt x="1139" y="114"/>
                  </a:lnTo>
                  <a:lnTo>
                    <a:pt x="1132" y="112"/>
                  </a:lnTo>
                  <a:lnTo>
                    <a:pt x="1127" y="111"/>
                  </a:lnTo>
                  <a:lnTo>
                    <a:pt x="1130" y="111"/>
                  </a:lnTo>
                  <a:lnTo>
                    <a:pt x="1119" y="106"/>
                  </a:lnTo>
                  <a:lnTo>
                    <a:pt x="1107" y="103"/>
                  </a:lnTo>
                  <a:lnTo>
                    <a:pt x="1095" y="99"/>
                  </a:lnTo>
                  <a:lnTo>
                    <a:pt x="1084" y="96"/>
                  </a:lnTo>
                  <a:lnTo>
                    <a:pt x="1070" y="91"/>
                  </a:lnTo>
                  <a:lnTo>
                    <a:pt x="1057" y="88"/>
                  </a:lnTo>
                  <a:lnTo>
                    <a:pt x="1044" y="84"/>
                  </a:lnTo>
                  <a:lnTo>
                    <a:pt x="1031" y="81"/>
                  </a:lnTo>
                  <a:lnTo>
                    <a:pt x="1016" y="77"/>
                  </a:lnTo>
                  <a:lnTo>
                    <a:pt x="1001" y="74"/>
                  </a:lnTo>
                  <a:lnTo>
                    <a:pt x="985" y="71"/>
                  </a:lnTo>
                  <a:lnTo>
                    <a:pt x="970" y="67"/>
                  </a:lnTo>
                  <a:lnTo>
                    <a:pt x="954" y="64"/>
                  </a:lnTo>
                  <a:lnTo>
                    <a:pt x="938" y="61"/>
                  </a:lnTo>
                  <a:lnTo>
                    <a:pt x="921" y="58"/>
                  </a:lnTo>
                  <a:lnTo>
                    <a:pt x="905" y="56"/>
                  </a:lnTo>
                  <a:lnTo>
                    <a:pt x="887" y="52"/>
                  </a:lnTo>
                  <a:lnTo>
                    <a:pt x="870" y="49"/>
                  </a:lnTo>
                  <a:lnTo>
                    <a:pt x="851" y="45"/>
                  </a:lnTo>
                  <a:lnTo>
                    <a:pt x="834" y="43"/>
                  </a:lnTo>
                  <a:lnTo>
                    <a:pt x="815" y="39"/>
                  </a:lnTo>
                  <a:lnTo>
                    <a:pt x="797" y="37"/>
                  </a:lnTo>
                  <a:lnTo>
                    <a:pt x="778" y="35"/>
                  </a:lnTo>
                  <a:lnTo>
                    <a:pt x="760" y="33"/>
                  </a:lnTo>
                  <a:lnTo>
                    <a:pt x="740" y="29"/>
                  </a:lnTo>
                  <a:lnTo>
                    <a:pt x="722" y="28"/>
                  </a:lnTo>
                  <a:lnTo>
                    <a:pt x="702" y="25"/>
                  </a:lnTo>
                  <a:lnTo>
                    <a:pt x="684" y="23"/>
                  </a:lnTo>
                  <a:lnTo>
                    <a:pt x="664" y="21"/>
                  </a:lnTo>
                  <a:lnTo>
                    <a:pt x="646" y="20"/>
                  </a:lnTo>
                  <a:lnTo>
                    <a:pt x="626" y="18"/>
                  </a:lnTo>
                  <a:lnTo>
                    <a:pt x="608" y="16"/>
                  </a:lnTo>
                  <a:lnTo>
                    <a:pt x="587" y="13"/>
                  </a:lnTo>
                  <a:lnTo>
                    <a:pt x="569" y="12"/>
                  </a:lnTo>
                  <a:lnTo>
                    <a:pt x="548" y="10"/>
                  </a:lnTo>
                  <a:lnTo>
                    <a:pt x="529" y="8"/>
                  </a:lnTo>
                  <a:lnTo>
                    <a:pt x="510" y="6"/>
                  </a:lnTo>
                  <a:lnTo>
                    <a:pt x="491" y="6"/>
                  </a:lnTo>
                  <a:lnTo>
                    <a:pt x="472" y="4"/>
                  </a:lnTo>
                  <a:lnTo>
                    <a:pt x="453" y="4"/>
                  </a:lnTo>
                  <a:lnTo>
                    <a:pt x="434" y="3"/>
                  </a:lnTo>
                  <a:lnTo>
                    <a:pt x="417" y="1"/>
                  </a:lnTo>
                  <a:lnTo>
                    <a:pt x="396" y="0"/>
                  </a:lnTo>
                  <a:lnTo>
                    <a:pt x="378" y="0"/>
                  </a:lnTo>
                  <a:lnTo>
                    <a:pt x="361" y="0"/>
                  </a:lnTo>
                  <a:lnTo>
                    <a:pt x="344" y="0"/>
                  </a:lnTo>
                  <a:lnTo>
                    <a:pt x="327" y="0"/>
                  </a:lnTo>
                  <a:lnTo>
                    <a:pt x="310" y="0"/>
                  </a:lnTo>
                  <a:lnTo>
                    <a:pt x="293" y="0"/>
                  </a:lnTo>
                  <a:lnTo>
                    <a:pt x="276" y="0"/>
                  </a:lnTo>
                  <a:lnTo>
                    <a:pt x="259" y="0"/>
                  </a:lnTo>
                  <a:lnTo>
                    <a:pt x="242" y="0"/>
                  </a:lnTo>
                  <a:lnTo>
                    <a:pt x="226" y="0"/>
                  </a:lnTo>
                  <a:lnTo>
                    <a:pt x="211" y="1"/>
                  </a:lnTo>
                  <a:lnTo>
                    <a:pt x="196" y="3"/>
                  </a:lnTo>
                  <a:lnTo>
                    <a:pt x="183" y="4"/>
                  </a:lnTo>
                  <a:lnTo>
                    <a:pt x="168" y="4"/>
                  </a:lnTo>
                  <a:lnTo>
                    <a:pt x="154" y="6"/>
                  </a:lnTo>
                  <a:lnTo>
                    <a:pt x="140" y="7"/>
                  </a:lnTo>
                  <a:lnTo>
                    <a:pt x="128" y="10"/>
                  </a:lnTo>
                  <a:lnTo>
                    <a:pt x="114" y="11"/>
                  </a:lnTo>
                  <a:lnTo>
                    <a:pt x="103" y="13"/>
                  </a:lnTo>
                  <a:lnTo>
                    <a:pt x="93" y="15"/>
                  </a:lnTo>
                  <a:lnTo>
                    <a:pt x="82" y="19"/>
                  </a:lnTo>
                  <a:lnTo>
                    <a:pt x="82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77"/>
            <p:cNvSpPr>
              <a:spLocks/>
            </p:cNvSpPr>
            <p:nvPr/>
          </p:nvSpPr>
          <p:spPr bwMode="auto">
            <a:xfrm>
              <a:off x="1836" y="3365"/>
              <a:ext cx="94" cy="20"/>
            </a:xfrm>
            <a:custGeom>
              <a:avLst/>
              <a:gdLst/>
              <a:ahLst/>
              <a:cxnLst>
                <a:cxn ang="0">
                  <a:pos x="369" y="78"/>
                </a:cxn>
                <a:cxn ang="0">
                  <a:pos x="373" y="75"/>
                </a:cxn>
                <a:cxn ang="0">
                  <a:pos x="358" y="68"/>
                </a:cxn>
                <a:cxn ang="0">
                  <a:pos x="344" y="63"/>
                </a:cxn>
                <a:cxn ang="0">
                  <a:pos x="328" y="58"/>
                </a:cxn>
                <a:cxn ang="0">
                  <a:pos x="312" y="55"/>
                </a:cxn>
                <a:cxn ang="0">
                  <a:pos x="295" y="51"/>
                </a:cxn>
                <a:cxn ang="0">
                  <a:pos x="279" y="48"/>
                </a:cxn>
                <a:cxn ang="0">
                  <a:pos x="264" y="45"/>
                </a:cxn>
                <a:cxn ang="0">
                  <a:pos x="250" y="42"/>
                </a:cxn>
                <a:cxn ang="0">
                  <a:pos x="236" y="38"/>
                </a:cxn>
                <a:cxn ang="0">
                  <a:pos x="221" y="34"/>
                </a:cxn>
                <a:cxn ang="0">
                  <a:pos x="206" y="31"/>
                </a:cxn>
                <a:cxn ang="0">
                  <a:pos x="191" y="27"/>
                </a:cxn>
                <a:cxn ang="0">
                  <a:pos x="174" y="23"/>
                </a:cxn>
                <a:cxn ang="0">
                  <a:pos x="158" y="19"/>
                </a:cxn>
                <a:cxn ang="0">
                  <a:pos x="142" y="16"/>
                </a:cxn>
                <a:cxn ang="0">
                  <a:pos x="127" y="13"/>
                </a:cxn>
                <a:cxn ang="0">
                  <a:pos x="110" y="10"/>
                </a:cxn>
                <a:cxn ang="0">
                  <a:pos x="94" y="7"/>
                </a:cxn>
                <a:cxn ang="0">
                  <a:pos x="78" y="4"/>
                </a:cxn>
                <a:cxn ang="0">
                  <a:pos x="63" y="3"/>
                </a:cxn>
                <a:cxn ang="0">
                  <a:pos x="46" y="1"/>
                </a:cxn>
                <a:cxn ang="0">
                  <a:pos x="31" y="0"/>
                </a:cxn>
                <a:cxn ang="0">
                  <a:pos x="18" y="0"/>
                </a:cxn>
                <a:cxn ang="0">
                  <a:pos x="4" y="0"/>
                </a:cxn>
                <a:cxn ang="0">
                  <a:pos x="7" y="2"/>
                </a:cxn>
                <a:cxn ang="0">
                  <a:pos x="21" y="5"/>
                </a:cxn>
                <a:cxn ang="0">
                  <a:pos x="36" y="8"/>
                </a:cxn>
                <a:cxn ang="0">
                  <a:pos x="51" y="11"/>
                </a:cxn>
                <a:cxn ang="0">
                  <a:pos x="66" y="13"/>
                </a:cxn>
                <a:cxn ang="0">
                  <a:pos x="80" y="16"/>
                </a:cxn>
                <a:cxn ang="0">
                  <a:pos x="94" y="18"/>
                </a:cxn>
                <a:cxn ang="0">
                  <a:pos x="108" y="20"/>
                </a:cxn>
                <a:cxn ang="0">
                  <a:pos x="123" y="22"/>
                </a:cxn>
                <a:cxn ang="0">
                  <a:pos x="136" y="24"/>
                </a:cxn>
                <a:cxn ang="0">
                  <a:pos x="150" y="25"/>
                </a:cxn>
                <a:cxn ang="0">
                  <a:pos x="164" y="28"/>
                </a:cxn>
                <a:cxn ang="0">
                  <a:pos x="182" y="34"/>
                </a:cxn>
                <a:cxn ang="0">
                  <a:pos x="204" y="40"/>
                </a:cxn>
                <a:cxn ang="0">
                  <a:pos x="229" y="47"/>
                </a:cxn>
                <a:cxn ang="0">
                  <a:pos x="247" y="51"/>
                </a:cxn>
                <a:cxn ang="0">
                  <a:pos x="261" y="56"/>
                </a:cxn>
                <a:cxn ang="0">
                  <a:pos x="274" y="60"/>
                </a:cxn>
                <a:cxn ang="0">
                  <a:pos x="286" y="62"/>
                </a:cxn>
                <a:cxn ang="0">
                  <a:pos x="299" y="65"/>
                </a:cxn>
                <a:cxn ang="0">
                  <a:pos x="312" y="69"/>
                </a:cxn>
                <a:cxn ang="0">
                  <a:pos x="330" y="73"/>
                </a:cxn>
                <a:cxn ang="0">
                  <a:pos x="353" y="77"/>
                </a:cxn>
                <a:cxn ang="0">
                  <a:pos x="365" y="79"/>
                </a:cxn>
              </a:cxnLst>
              <a:rect l="0" t="0" r="r" b="b"/>
              <a:pathLst>
                <a:path w="374" h="79">
                  <a:moveTo>
                    <a:pt x="365" y="79"/>
                  </a:moveTo>
                  <a:lnTo>
                    <a:pt x="369" y="78"/>
                  </a:lnTo>
                  <a:lnTo>
                    <a:pt x="374" y="78"/>
                  </a:lnTo>
                  <a:lnTo>
                    <a:pt x="373" y="75"/>
                  </a:lnTo>
                  <a:lnTo>
                    <a:pt x="365" y="71"/>
                  </a:lnTo>
                  <a:lnTo>
                    <a:pt x="358" y="68"/>
                  </a:lnTo>
                  <a:lnTo>
                    <a:pt x="351" y="65"/>
                  </a:lnTo>
                  <a:lnTo>
                    <a:pt x="344" y="63"/>
                  </a:lnTo>
                  <a:lnTo>
                    <a:pt x="335" y="61"/>
                  </a:lnTo>
                  <a:lnTo>
                    <a:pt x="328" y="58"/>
                  </a:lnTo>
                  <a:lnTo>
                    <a:pt x="319" y="56"/>
                  </a:lnTo>
                  <a:lnTo>
                    <a:pt x="312" y="55"/>
                  </a:lnTo>
                  <a:lnTo>
                    <a:pt x="302" y="53"/>
                  </a:lnTo>
                  <a:lnTo>
                    <a:pt x="295" y="51"/>
                  </a:lnTo>
                  <a:lnTo>
                    <a:pt x="286" y="49"/>
                  </a:lnTo>
                  <a:lnTo>
                    <a:pt x="279" y="48"/>
                  </a:lnTo>
                  <a:lnTo>
                    <a:pt x="271" y="46"/>
                  </a:lnTo>
                  <a:lnTo>
                    <a:pt x="264" y="45"/>
                  </a:lnTo>
                  <a:lnTo>
                    <a:pt x="257" y="43"/>
                  </a:lnTo>
                  <a:lnTo>
                    <a:pt x="250" y="42"/>
                  </a:lnTo>
                  <a:lnTo>
                    <a:pt x="242" y="40"/>
                  </a:lnTo>
                  <a:lnTo>
                    <a:pt x="236" y="38"/>
                  </a:lnTo>
                  <a:lnTo>
                    <a:pt x="227" y="35"/>
                  </a:lnTo>
                  <a:lnTo>
                    <a:pt x="221" y="34"/>
                  </a:lnTo>
                  <a:lnTo>
                    <a:pt x="212" y="32"/>
                  </a:lnTo>
                  <a:lnTo>
                    <a:pt x="206" y="31"/>
                  </a:lnTo>
                  <a:lnTo>
                    <a:pt x="197" y="28"/>
                  </a:lnTo>
                  <a:lnTo>
                    <a:pt x="191" y="27"/>
                  </a:lnTo>
                  <a:lnTo>
                    <a:pt x="181" y="24"/>
                  </a:lnTo>
                  <a:lnTo>
                    <a:pt x="174" y="23"/>
                  </a:lnTo>
                  <a:lnTo>
                    <a:pt x="165" y="20"/>
                  </a:lnTo>
                  <a:lnTo>
                    <a:pt x="158" y="19"/>
                  </a:lnTo>
                  <a:lnTo>
                    <a:pt x="150" y="17"/>
                  </a:lnTo>
                  <a:lnTo>
                    <a:pt x="142" y="16"/>
                  </a:lnTo>
                  <a:lnTo>
                    <a:pt x="134" y="13"/>
                  </a:lnTo>
                  <a:lnTo>
                    <a:pt x="127" y="13"/>
                  </a:lnTo>
                  <a:lnTo>
                    <a:pt x="118" y="11"/>
                  </a:lnTo>
                  <a:lnTo>
                    <a:pt x="110" y="10"/>
                  </a:lnTo>
                  <a:lnTo>
                    <a:pt x="102" y="8"/>
                  </a:lnTo>
                  <a:lnTo>
                    <a:pt x="94" y="7"/>
                  </a:lnTo>
                  <a:lnTo>
                    <a:pt x="86" y="5"/>
                  </a:lnTo>
                  <a:lnTo>
                    <a:pt x="78" y="4"/>
                  </a:lnTo>
                  <a:lnTo>
                    <a:pt x="70" y="3"/>
                  </a:lnTo>
                  <a:lnTo>
                    <a:pt x="63" y="3"/>
                  </a:lnTo>
                  <a:lnTo>
                    <a:pt x="55" y="2"/>
                  </a:lnTo>
                  <a:lnTo>
                    <a:pt x="46" y="1"/>
                  </a:lnTo>
                  <a:lnTo>
                    <a:pt x="38" y="0"/>
                  </a:lnTo>
                  <a:lnTo>
                    <a:pt x="31" y="0"/>
                  </a:lnTo>
                  <a:lnTo>
                    <a:pt x="25" y="0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4"/>
                  </a:lnTo>
                  <a:lnTo>
                    <a:pt x="21" y="5"/>
                  </a:lnTo>
                  <a:lnTo>
                    <a:pt x="29" y="8"/>
                  </a:lnTo>
                  <a:lnTo>
                    <a:pt x="36" y="8"/>
                  </a:lnTo>
                  <a:lnTo>
                    <a:pt x="44" y="10"/>
                  </a:lnTo>
                  <a:lnTo>
                    <a:pt x="51" y="11"/>
                  </a:lnTo>
                  <a:lnTo>
                    <a:pt x="59" y="13"/>
                  </a:lnTo>
                  <a:lnTo>
                    <a:pt x="66" y="13"/>
                  </a:lnTo>
                  <a:lnTo>
                    <a:pt x="73" y="15"/>
                  </a:lnTo>
                  <a:lnTo>
                    <a:pt x="80" y="16"/>
                  </a:lnTo>
                  <a:lnTo>
                    <a:pt x="87" y="17"/>
                  </a:lnTo>
                  <a:lnTo>
                    <a:pt x="94" y="18"/>
                  </a:lnTo>
                  <a:lnTo>
                    <a:pt x="101" y="19"/>
                  </a:lnTo>
                  <a:lnTo>
                    <a:pt x="108" y="20"/>
                  </a:lnTo>
                  <a:lnTo>
                    <a:pt x="116" y="22"/>
                  </a:lnTo>
                  <a:lnTo>
                    <a:pt x="123" y="22"/>
                  </a:lnTo>
                  <a:lnTo>
                    <a:pt x="129" y="23"/>
                  </a:lnTo>
                  <a:lnTo>
                    <a:pt x="136" y="24"/>
                  </a:lnTo>
                  <a:lnTo>
                    <a:pt x="143" y="25"/>
                  </a:lnTo>
                  <a:lnTo>
                    <a:pt x="150" y="25"/>
                  </a:lnTo>
                  <a:lnTo>
                    <a:pt x="157" y="27"/>
                  </a:lnTo>
                  <a:lnTo>
                    <a:pt x="164" y="28"/>
                  </a:lnTo>
                  <a:lnTo>
                    <a:pt x="172" y="32"/>
                  </a:lnTo>
                  <a:lnTo>
                    <a:pt x="182" y="34"/>
                  </a:lnTo>
                  <a:lnTo>
                    <a:pt x="193" y="37"/>
                  </a:lnTo>
                  <a:lnTo>
                    <a:pt x="204" y="40"/>
                  </a:lnTo>
                  <a:lnTo>
                    <a:pt x="217" y="43"/>
                  </a:lnTo>
                  <a:lnTo>
                    <a:pt x="229" y="47"/>
                  </a:lnTo>
                  <a:lnTo>
                    <a:pt x="241" y="50"/>
                  </a:lnTo>
                  <a:lnTo>
                    <a:pt x="247" y="51"/>
                  </a:lnTo>
                  <a:lnTo>
                    <a:pt x="254" y="54"/>
                  </a:lnTo>
                  <a:lnTo>
                    <a:pt x="261" y="56"/>
                  </a:lnTo>
                  <a:lnTo>
                    <a:pt x="268" y="58"/>
                  </a:lnTo>
                  <a:lnTo>
                    <a:pt x="274" y="60"/>
                  </a:lnTo>
                  <a:lnTo>
                    <a:pt x="280" y="61"/>
                  </a:lnTo>
                  <a:lnTo>
                    <a:pt x="286" y="62"/>
                  </a:lnTo>
                  <a:lnTo>
                    <a:pt x="293" y="64"/>
                  </a:lnTo>
                  <a:lnTo>
                    <a:pt x="299" y="65"/>
                  </a:lnTo>
                  <a:lnTo>
                    <a:pt x="306" y="68"/>
                  </a:lnTo>
                  <a:lnTo>
                    <a:pt x="312" y="69"/>
                  </a:lnTo>
                  <a:lnTo>
                    <a:pt x="319" y="71"/>
                  </a:lnTo>
                  <a:lnTo>
                    <a:pt x="330" y="73"/>
                  </a:lnTo>
                  <a:lnTo>
                    <a:pt x="342" y="76"/>
                  </a:lnTo>
                  <a:lnTo>
                    <a:pt x="353" y="77"/>
                  </a:lnTo>
                  <a:lnTo>
                    <a:pt x="365" y="79"/>
                  </a:lnTo>
                  <a:lnTo>
                    <a:pt x="365" y="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78"/>
            <p:cNvSpPr>
              <a:spLocks/>
            </p:cNvSpPr>
            <p:nvPr/>
          </p:nvSpPr>
          <p:spPr bwMode="auto">
            <a:xfrm>
              <a:off x="1930" y="3385"/>
              <a:ext cx="6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" y="3"/>
                </a:cxn>
                <a:cxn ang="0">
                  <a:pos x="12" y="5"/>
                </a:cxn>
                <a:cxn ang="0">
                  <a:pos x="18" y="6"/>
                </a:cxn>
                <a:cxn ang="0">
                  <a:pos x="25" y="6"/>
                </a:cxn>
                <a:cxn ang="0">
                  <a:pos x="18" y="3"/>
                </a:cxn>
                <a:cxn ang="0">
                  <a:pos x="13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6">
                  <a:moveTo>
                    <a:pt x="0" y="2"/>
                  </a:moveTo>
                  <a:lnTo>
                    <a:pt x="5" y="3"/>
                  </a:lnTo>
                  <a:lnTo>
                    <a:pt x="12" y="5"/>
                  </a:lnTo>
                  <a:lnTo>
                    <a:pt x="18" y="6"/>
                  </a:lnTo>
                  <a:lnTo>
                    <a:pt x="25" y="6"/>
                  </a:lnTo>
                  <a:lnTo>
                    <a:pt x="18" y="3"/>
                  </a:lnTo>
                  <a:lnTo>
                    <a:pt x="13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79"/>
            <p:cNvSpPr>
              <a:spLocks/>
            </p:cNvSpPr>
            <p:nvPr/>
          </p:nvSpPr>
          <p:spPr bwMode="auto">
            <a:xfrm>
              <a:off x="1961" y="3397"/>
              <a:ext cx="7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13" y="7"/>
                </a:cxn>
                <a:cxn ang="0">
                  <a:pos x="20" y="10"/>
                </a:cxn>
                <a:cxn ang="0">
                  <a:pos x="28" y="11"/>
                </a:cxn>
                <a:cxn ang="0">
                  <a:pos x="20" y="5"/>
                </a:cxn>
                <a:cxn ang="0">
                  <a:pos x="1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8" h="11">
                  <a:moveTo>
                    <a:pt x="0" y="0"/>
                  </a:moveTo>
                  <a:lnTo>
                    <a:pt x="6" y="3"/>
                  </a:lnTo>
                  <a:lnTo>
                    <a:pt x="13" y="7"/>
                  </a:lnTo>
                  <a:lnTo>
                    <a:pt x="20" y="10"/>
                  </a:lnTo>
                  <a:lnTo>
                    <a:pt x="28" y="11"/>
                  </a:lnTo>
                  <a:lnTo>
                    <a:pt x="20" y="5"/>
                  </a:lnTo>
                  <a:lnTo>
                    <a:pt x="1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80"/>
            <p:cNvSpPr>
              <a:spLocks/>
            </p:cNvSpPr>
            <p:nvPr/>
          </p:nvSpPr>
          <p:spPr bwMode="auto">
            <a:xfrm>
              <a:off x="1971" y="3401"/>
              <a:ext cx="6" cy="1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7" y="4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10" y="6"/>
                </a:cxn>
                <a:cxn ang="0">
                  <a:pos x="15" y="6"/>
                </a:cxn>
                <a:cxn ang="0">
                  <a:pos x="21" y="7"/>
                </a:cxn>
                <a:cxn ang="0">
                  <a:pos x="1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1" h="7">
                  <a:moveTo>
                    <a:pt x="3" y="0"/>
                  </a:moveTo>
                  <a:lnTo>
                    <a:pt x="2" y="0"/>
                  </a:lnTo>
                  <a:lnTo>
                    <a:pt x="7" y="4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4"/>
                  </a:lnTo>
                  <a:lnTo>
                    <a:pt x="10" y="6"/>
                  </a:lnTo>
                  <a:lnTo>
                    <a:pt x="15" y="6"/>
                  </a:lnTo>
                  <a:lnTo>
                    <a:pt x="21" y="7"/>
                  </a:lnTo>
                  <a:lnTo>
                    <a:pt x="1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81"/>
            <p:cNvSpPr>
              <a:spLocks/>
            </p:cNvSpPr>
            <p:nvPr/>
          </p:nvSpPr>
          <p:spPr bwMode="auto">
            <a:xfrm>
              <a:off x="1978" y="3404"/>
              <a:ext cx="5" cy="2"/>
            </a:xfrm>
            <a:custGeom>
              <a:avLst/>
              <a:gdLst/>
              <a:ahLst/>
              <a:cxnLst>
                <a:cxn ang="0">
                  <a:pos x="21" y="8"/>
                </a:cxn>
                <a:cxn ang="0">
                  <a:pos x="12" y="3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0" y="2"/>
                </a:cxn>
                <a:cxn ang="0">
                  <a:pos x="10" y="5"/>
                </a:cxn>
                <a:cxn ang="0">
                  <a:pos x="19" y="9"/>
                </a:cxn>
                <a:cxn ang="0">
                  <a:pos x="15" y="6"/>
                </a:cxn>
                <a:cxn ang="0">
                  <a:pos x="21" y="8"/>
                </a:cxn>
                <a:cxn ang="0">
                  <a:pos x="21" y="8"/>
                </a:cxn>
              </a:cxnLst>
              <a:rect l="0" t="0" r="r" b="b"/>
              <a:pathLst>
                <a:path w="21" h="9">
                  <a:moveTo>
                    <a:pt x="21" y="8"/>
                  </a:moveTo>
                  <a:lnTo>
                    <a:pt x="12" y="3"/>
                  </a:lnTo>
                  <a:lnTo>
                    <a:pt x="3" y="0"/>
                  </a:lnTo>
                  <a:lnTo>
                    <a:pt x="5" y="1"/>
                  </a:lnTo>
                  <a:lnTo>
                    <a:pt x="0" y="2"/>
                  </a:lnTo>
                  <a:lnTo>
                    <a:pt x="10" y="5"/>
                  </a:lnTo>
                  <a:lnTo>
                    <a:pt x="19" y="9"/>
                  </a:lnTo>
                  <a:lnTo>
                    <a:pt x="15" y="6"/>
                  </a:lnTo>
                  <a:lnTo>
                    <a:pt x="21" y="8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82"/>
            <p:cNvSpPr>
              <a:spLocks/>
            </p:cNvSpPr>
            <p:nvPr/>
          </p:nvSpPr>
          <p:spPr bwMode="auto">
            <a:xfrm>
              <a:off x="1993" y="3427"/>
              <a:ext cx="15" cy="65"/>
            </a:xfrm>
            <a:custGeom>
              <a:avLst/>
              <a:gdLst/>
              <a:ahLst/>
              <a:cxnLst>
                <a:cxn ang="0">
                  <a:pos x="0" y="260"/>
                </a:cxn>
                <a:cxn ang="0">
                  <a:pos x="3" y="252"/>
                </a:cxn>
                <a:cxn ang="0">
                  <a:pos x="5" y="245"/>
                </a:cxn>
                <a:cxn ang="0">
                  <a:pos x="5" y="237"/>
                </a:cxn>
                <a:cxn ang="0">
                  <a:pos x="8" y="229"/>
                </a:cxn>
                <a:cxn ang="0">
                  <a:pos x="10" y="219"/>
                </a:cxn>
                <a:cxn ang="0">
                  <a:pos x="11" y="211"/>
                </a:cxn>
                <a:cxn ang="0">
                  <a:pos x="14" y="203"/>
                </a:cxn>
                <a:cxn ang="0">
                  <a:pos x="15" y="195"/>
                </a:cxn>
                <a:cxn ang="0">
                  <a:pos x="16" y="186"/>
                </a:cxn>
                <a:cxn ang="0">
                  <a:pos x="19" y="177"/>
                </a:cxn>
                <a:cxn ang="0">
                  <a:pos x="20" y="168"/>
                </a:cxn>
                <a:cxn ang="0">
                  <a:pos x="21" y="159"/>
                </a:cxn>
                <a:cxn ang="0">
                  <a:pos x="22" y="150"/>
                </a:cxn>
                <a:cxn ang="0">
                  <a:pos x="26" y="141"/>
                </a:cxn>
                <a:cxn ang="0">
                  <a:pos x="27" y="132"/>
                </a:cxn>
                <a:cxn ang="0">
                  <a:pos x="28" y="124"/>
                </a:cxn>
                <a:cxn ang="0">
                  <a:pos x="28" y="113"/>
                </a:cxn>
                <a:cxn ang="0">
                  <a:pos x="31" y="105"/>
                </a:cxn>
                <a:cxn ang="0">
                  <a:pos x="31" y="95"/>
                </a:cxn>
                <a:cxn ang="0">
                  <a:pos x="34" y="87"/>
                </a:cxn>
                <a:cxn ang="0">
                  <a:pos x="36" y="78"/>
                </a:cxn>
                <a:cxn ang="0">
                  <a:pos x="37" y="70"/>
                </a:cxn>
                <a:cxn ang="0">
                  <a:pos x="38" y="62"/>
                </a:cxn>
                <a:cxn ang="0">
                  <a:pos x="42" y="55"/>
                </a:cxn>
                <a:cxn ang="0">
                  <a:pos x="43" y="45"/>
                </a:cxn>
                <a:cxn ang="0">
                  <a:pos x="44" y="37"/>
                </a:cxn>
                <a:cxn ang="0">
                  <a:pos x="45" y="30"/>
                </a:cxn>
                <a:cxn ang="0">
                  <a:pos x="48" y="24"/>
                </a:cxn>
                <a:cxn ang="0">
                  <a:pos x="53" y="11"/>
                </a:cxn>
                <a:cxn ang="0">
                  <a:pos x="59" y="0"/>
                </a:cxn>
                <a:cxn ang="0">
                  <a:pos x="56" y="9"/>
                </a:cxn>
                <a:cxn ang="0">
                  <a:pos x="54" y="18"/>
                </a:cxn>
                <a:cxn ang="0">
                  <a:pos x="53" y="27"/>
                </a:cxn>
                <a:cxn ang="0">
                  <a:pos x="51" y="36"/>
                </a:cxn>
                <a:cxn ang="0">
                  <a:pos x="49" y="45"/>
                </a:cxn>
                <a:cxn ang="0">
                  <a:pos x="48" y="55"/>
                </a:cxn>
                <a:cxn ang="0">
                  <a:pos x="48" y="64"/>
                </a:cxn>
                <a:cxn ang="0">
                  <a:pos x="45" y="74"/>
                </a:cxn>
                <a:cxn ang="0">
                  <a:pos x="43" y="83"/>
                </a:cxn>
                <a:cxn ang="0">
                  <a:pos x="43" y="93"/>
                </a:cxn>
                <a:cxn ang="0">
                  <a:pos x="42" y="102"/>
                </a:cxn>
                <a:cxn ang="0">
                  <a:pos x="39" y="112"/>
                </a:cxn>
                <a:cxn ang="0">
                  <a:pos x="37" y="121"/>
                </a:cxn>
                <a:cxn ang="0">
                  <a:pos x="37" y="131"/>
                </a:cxn>
                <a:cxn ang="0">
                  <a:pos x="36" y="140"/>
                </a:cxn>
                <a:cxn ang="0">
                  <a:pos x="36" y="150"/>
                </a:cxn>
                <a:cxn ang="0">
                  <a:pos x="33" y="159"/>
                </a:cxn>
                <a:cxn ang="0">
                  <a:pos x="31" y="169"/>
                </a:cxn>
                <a:cxn ang="0">
                  <a:pos x="28" y="179"/>
                </a:cxn>
                <a:cxn ang="0">
                  <a:pos x="27" y="189"/>
                </a:cxn>
                <a:cxn ang="0">
                  <a:pos x="26" y="199"/>
                </a:cxn>
                <a:cxn ang="0">
                  <a:pos x="22" y="209"/>
                </a:cxn>
                <a:cxn ang="0">
                  <a:pos x="20" y="218"/>
                </a:cxn>
                <a:cxn ang="0">
                  <a:pos x="16" y="229"/>
                </a:cxn>
                <a:cxn ang="0">
                  <a:pos x="14" y="232"/>
                </a:cxn>
                <a:cxn ang="0">
                  <a:pos x="11" y="238"/>
                </a:cxn>
                <a:cxn ang="0">
                  <a:pos x="10" y="245"/>
                </a:cxn>
                <a:cxn ang="0">
                  <a:pos x="7" y="252"/>
                </a:cxn>
                <a:cxn ang="0">
                  <a:pos x="3" y="261"/>
                </a:cxn>
                <a:cxn ang="0">
                  <a:pos x="0" y="260"/>
                </a:cxn>
                <a:cxn ang="0">
                  <a:pos x="0" y="260"/>
                </a:cxn>
              </a:cxnLst>
              <a:rect l="0" t="0" r="r" b="b"/>
              <a:pathLst>
                <a:path w="59" h="261">
                  <a:moveTo>
                    <a:pt x="0" y="260"/>
                  </a:moveTo>
                  <a:lnTo>
                    <a:pt x="3" y="252"/>
                  </a:lnTo>
                  <a:lnTo>
                    <a:pt x="5" y="245"/>
                  </a:lnTo>
                  <a:lnTo>
                    <a:pt x="5" y="237"/>
                  </a:lnTo>
                  <a:lnTo>
                    <a:pt x="8" y="229"/>
                  </a:lnTo>
                  <a:lnTo>
                    <a:pt x="10" y="219"/>
                  </a:lnTo>
                  <a:lnTo>
                    <a:pt x="11" y="211"/>
                  </a:lnTo>
                  <a:lnTo>
                    <a:pt x="14" y="203"/>
                  </a:lnTo>
                  <a:lnTo>
                    <a:pt x="15" y="195"/>
                  </a:lnTo>
                  <a:lnTo>
                    <a:pt x="16" y="186"/>
                  </a:lnTo>
                  <a:lnTo>
                    <a:pt x="19" y="177"/>
                  </a:lnTo>
                  <a:lnTo>
                    <a:pt x="20" y="168"/>
                  </a:lnTo>
                  <a:lnTo>
                    <a:pt x="21" y="159"/>
                  </a:lnTo>
                  <a:lnTo>
                    <a:pt x="22" y="150"/>
                  </a:lnTo>
                  <a:lnTo>
                    <a:pt x="26" y="141"/>
                  </a:lnTo>
                  <a:lnTo>
                    <a:pt x="27" y="132"/>
                  </a:lnTo>
                  <a:lnTo>
                    <a:pt x="28" y="124"/>
                  </a:lnTo>
                  <a:lnTo>
                    <a:pt x="28" y="113"/>
                  </a:lnTo>
                  <a:lnTo>
                    <a:pt x="31" y="105"/>
                  </a:lnTo>
                  <a:lnTo>
                    <a:pt x="31" y="95"/>
                  </a:lnTo>
                  <a:lnTo>
                    <a:pt x="34" y="87"/>
                  </a:lnTo>
                  <a:lnTo>
                    <a:pt x="36" y="78"/>
                  </a:lnTo>
                  <a:lnTo>
                    <a:pt x="37" y="70"/>
                  </a:lnTo>
                  <a:lnTo>
                    <a:pt x="38" y="62"/>
                  </a:lnTo>
                  <a:lnTo>
                    <a:pt x="42" y="55"/>
                  </a:lnTo>
                  <a:lnTo>
                    <a:pt x="43" y="45"/>
                  </a:lnTo>
                  <a:lnTo>
                    <a:pt x="44" y="37"/>
                  </a:lnTo>
                  <a:lnTo>
                    <a:pt x="45" y="30"/>
                  </a:lnTo>
                  <a:lnTo>
                    <a:pt x="48" y="24"/>
                  </a:lnTo>
                  <a:lnTo>
                    <a:pt x="53" y="11"/>
                  </a:lnTo>
                  <a:lnTo>
                    <a:pt x="59" y="0"/>
                  </a:lnTo>
                  <a:lnTo>
                    <a:pt x="56" y="9"/>
                  </a:lnTo>
                  <a:lnTo>
                    <a:pt x="54" y="18"/>
                  </a:lnTo>
                  <a:lnTo>
                    <a:pt x="53" y="27"/>
                  </a:lnTo>
                  <a:lnTo>
                    <a:pt x="51" y="36"/>
                  </a:lnTo>
                  <a:lnTo>
                    <a:pt x="49" y="45"/>
                  </a:lnTo>
                  <a:lnTo>
                    <a:pt x="48" y="55"/>
                  </a:lnTo>
                  <a:lnTo>
                    <a:pt x="48" y="64"/>
                  </a:lnTo>
                  <a:lnTo>
                    <a:pt x="45" y="74"/>
                  </a:lnTo>
                  <a:lnTo>
                    <a:pt x="43" y="83"/>
                  </a:lnTo>
                  <a:lnTo>
                    <a:pt x="43" y="93"/>
                  </a:lnTo>
                  <a:lnTo>
                    <a:pt x="42" y="102"/>
                  </a:lnTo>
                  <a:lnTo>
                    <a:pt x="39" y="112"/>
                  </a:lnTo>
                  <a:lnTo>
                    <a:pt x="37" y="121"/>
                  </a:lnTo>
                  <a:lnTo>
                    <a:pt x="37" y="131"/>
                  </a:lnTo>
                  <a:lnTo>
                    <a:pt x="36" y="140"/>
                  </a:lnTo>
                  <a:lnTo>
                    <a:pt x="36" y="150"/>
                  </a:lnTo>
                  <a:lnTo>
                    <a:pt x="33" y="159"/>
                  </a:lnTo>
                  <a:lnTo>
                    <a:pt x="31" y="169"/>
                  </a:lnTo>
                  <a:lnTo>
                    <a:pt x="28" y="179"/>
                  </a:lnTo>
                  <a:lnTo>
                    <a:pt x="27" y="189"/>
                  </a:lnTo>
                  <a:lnTo>
                    <a:pt x="26" y="199"/>
                  </a:lnTo>
                  <a:lnTo>
                    <a:pt x="22" y="209"/>
                  </a:lnTo>
                  <a:lnTo>
                    <a:pt x="20" y="218"/>
                  </a:lnTo>
                  <a:lnTo>
                    <a:pt x="16" y="229"/>
                  </a:lnTo>
                  <a:lnTo>
                    <a:pt x="14" y="232"/>
                  </a:lnTo>
                  <a:lnTo>
                    <a:pt x="11" y="238"/>
                  </a:lnTo>
                  <a:lnTo>
                    <a:pt x="10" y="245"/>
                  </a:lnTo>
                  <a:lnTo>
                    <a:pt x="7" y="252"/>
                  </a:lnTo>
                  <a:lnTo>
                    <a:pt x="3" y="261"/>
                  </a:lnTo>
                  <a:lnTo>
                    <a:pt x="0" y="260"/>
                  </a:lnTo>
                  <a:lnTo>
                    <a:pt x="0" y="2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83"/>
            <p:cNvSpPr>
              <a:spLocks/>
            </p:cNvSpPr>
            <p:nvPr/>
          </p:nvSpPr>
          <p:spPr bwMode="auto">
            <a:xfrm>
              <a:off x="1855" y="3380"/>
              <a:ext cx="10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11" y="9"/>
                </a:cxn>
                <a:cxn ang="0">
                  <a:pos x="21" y="10"/>
                </a:cxn>
                <a:cxn ang="0">
                  <a:pos x="31" y="11"/>
                </a:cxn>
                <a:cxn ang="0">
                  <a:pos x="37" y="10"/>
                </a:cxn>
                <a:cxn ang="0">
                  <a:pos x="39" y="9"/>
                </a:cxn>
                <a:cxn ang="0">
                  <a:pos x="37" y="6"/>
                </a:cxn>
                <a:cxn ang="0">
                  <a:pos x="35" y="5"/>
                </a:cxn>
                <a:cxn ang="0">
                  <a:pos x="28" y="4"/>
                </a:cxn>
                <a:cxn ang="0">
                  <a:pos x="2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" h="11">
                  <a:moveTo>
                    <a:pt x="0" y="0"/>
                  </a:moveTo>
                  <a:lnTo>
                    <a:pt x="3" y="4"/>
                  </a:lnTo>
                  <a:lnTo>
                    <a:pt x="11" y="9"/>
                  </a:lnTo>
                  <a:lnTo>
                    <a:pt x="21" y="10"/>
                  </a:lnTo>
                  <a:lnTo>
                    <a:pt x="31" y="11"/>
                  </a:lnTo>
                  <a:lnTo>
                    <a:pt x="37" y="10"/>
                  </a:lnTo>
                  <a:lnTo>
                    <a:pt x="39" y="9"/>
                  </a:lnTo>
                  <a:lnTo>
                    <a:pt x="37" y="6"/>
                  </a:lnTo>
                  <a:lnTo>
                    <a:pt x="35" y="5"/>
                  </a:lnTo>
                  <a:lnTo>
                    <a:pt x="28" y="4"/>
                  </a:lnTo>
                  <a:lnTo>
                    <a:pt x="2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84"/>
            <p:cNvSpPr>
              <a:spLocks/>
            </p:cNvSpPr>
            <p:nvPr/>
          </p:nvSpPr>
          <p:spPr bwMode="auto">
            <a:xfrm>
              <a:off x="1706" y="3365"/>
              <a:ext cx="36" cy="3"/>
            </a:xfrm>
            <a:custGeom>
              <a:avLst/>
              <a:gdLst/>
              <a:ahLst/>
              <a:cxnLst>
                <a:cxn ang="0">
                  <a:pos x="144" y="3"/>
                </a:cxn>
                <a:cxn ang="0">
                  <a:pos x="134" y="2"/>
                </a:cxn>
                <a:cxn ang="0">
                  <a:pos x="123" y="2"/>
                </a:cxn>
                <a:cxn ang="0">
                  <a:pos x="113" y="1"/>
                </a:cxn>
                <a:cxn ang="0">
                  <a:pos x="103" y="1"/>
                </a:cxn>
                <a:cxn ang="0">
                  <a:pos x="92" y="0"/>
                </a:cxn>
                <a:cxn ang="0">
                  <a:pos x="82" y="0"/>
                </a:cxn>
                <a:cxn ang="0">
                  <a:pos x="72" y="0"/>
                </a:cxn>
                <a:cxn ang="0">
                  <a:pos x="61" y="1"/>
                </a:cxn>
                <a:cxn ang="0">
                  <a:pos x="59" y="1"/>
                </a:cxn>
                <a:cxn ang="0">
                  <a:pos x="54" y="1"/>
                </a:cxn>
                <a:cxn ang="0">
                  <a:pos x="52" y="0"/>
                </a:cxn>
                <a:cxn ang="0">
                  <a:pos x="50" y="0"/>
                </a:cxn>
                <a:cxn ang="0">
                  <a:pos x="0" y="8"/>
                </a:cxn>
                <a:cxn ang="0">
                  <a:pos x="15" y="10"/>
                </a:cxn>
                <a:cxn ang="0">
                  <a:pos x="17" y="8"/>
                </a:cxn>
                <a:cxn ang="0">
                  <a:pos x="23" y="7"/>
                </a:cxn>
                <a:cxn ang="0">
                  <a:pos x="29" y="7"/>
                </a:cxn>
                <a:cxn ang="0">
                  <a:pos x="37" y="7"/>
                </a:cxn>
                <a:cxn ang="0">
                  <a:pos x="44" y="5"/>
                </a:cxn>
                <a:cxn ang="0">
                  <a:pos x="53" y="5"/>
                </a:cxn>
                <a:cxn ang="0">
                  <a:pos x="64" y="5"/>
                </a:cxn>
                <a:cxn ang="0">
                  <a:pos x="74" y="5"/>
                </a:cxn>
                <a:cxn ang="0">
                  <a:pos x="82" y="4"/>
                </a:cxn>
                <a:cxn ang="0">
                  <a:pos x="92" y="4"/>
                </a:cxn>
                <a:cxn ang="0">
                  <a:pos x="103" y="4"/>
                </a:cxn>
                <a:cxn ang="0">
                  <a:pos x="112" y="4"/>
                </a:cxn>
                <a:cxn ang="0">
                  <a:pos x="120" y="3"/>
                </a:cxn>
                <a:cxn ang="0">
                  <a:pos x="129" y="3"/>
                </a:cxn>
                <a:cxn ang="0">
                  <a:pos x="136" y="3"/>
                </a:cxn>
                <a:cxn ang="0">
                  <a:pos x="144" y="3"/>
                </a:cxn>
                <a:cxn ang="0">
                  <a:pos x="144" y="3"/>
                </a:cxn>
              </a:cxnLst>
              <a:rect l="0" t="0" r="r" b="b"/>
              <a:pathLst>
                <a:path w="144" h="10">
                  <a:moveTo>
                    <a:pt x="144" y="3"/>
                  </a:moveTo>
                  <a:lnTo>
                    <a:pt x="134" y="2"/>
                  </a:lnTo>
                  <a:lnTo>
                    <a:pt x="123" y="2"/>
                  </a:lnTo>
                  <a:lnTo>
                    <a:pt x="113" y="1"/>
                  </a:lnTo>
                  <a:lnTo>
                    <a:pt x="103" y="1"/>
                  </a:lnTo>
                  <a:lnTo>
                    <a:pt x="92" y="0"/>
                  </a:lnTo>
                  <a:lnTo>
                    <a:pt x="82" y="0"/>
                  </a:lnTo>
                  <a:lnTo>
                    <a:pt x="72" y="0"/>
                  </a:lnTo>
                  <a:lnTo>
                    <a:pt x="61" y="1"/>
                  </a:lnTo>
                  <a:lnTo>
                    <a:pt x="59" y="1"/>
                  </a:lnTo>
                  <a:lnTo>
                    <a:pt x="54" y="1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0" y="8"/>
                  </a:lnTo>
                  <a:lnTo>
                    <a:pt x="15" y="10"/>
                  </a:lnTo>
                  <a:lnTo>
                    <a:pt x="17" y="8"/>
                  </a:lnTo>
                  <a:lnTo>
                    <a:pt x="23" y="7"/>
                  </a:lnTo>
                  <a:lnTo>
                    <a:pt x="29" y="7"/>
                  </a:lnTo>
                  <a:lnTo>
                    <a:pt x="37" y="7"/>
                  </a:lnTo>
                  <a:lnTo>
                    <a:pt x="44" y="5"/>
                  </a:lnTo>
                  <a:lnTo>
                    <a:pt x="53" y="5"/>
                  </a:lnTo>
                  <a:lnTo>
                    <a:pt x="64" y="5"/>
                  </a:lnTo>
                  <a:lnTo>
                    <a:pt x="74" y="5"/>
                  </a:lnTo>
                  <a:lnTo>
                    <a:pt x="82" y="4"/>
                  </a:lnTo>
                  <a:lnTo>
                    <a:pt x="92" y="4"/>
                  </a:lnTo>
                  <a:lnTo>
                    <a:pt x="103" y="4"/>
                  </a:lnTo>
                  <a:lnTo>
                    <a:pt x="112" y="4"/>
                  </a:lnTo>
                  <a:lnTo>
                    <a:pt x="120" y="3"/>
                  </a:lnTo>
                  <a:lnTo>
                    <a:pt x="129" y="3"/>
                  </a:lnTo>
                  <a:lnTo>
                    <a:pt x="136" y="3"/>
                  </a:lnTo>
                  <a:lnTo>
                    <a:pt x="144" y="3"/>
                  </a:lnTo>
                  <a:lnTo>
                    <a:pt x="144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85"/>
            <p:cNvSpPr>
              <a:spLocks/>
            </p:cNvSpPr>
            <p:nvPr/>
          </p:nvSpPr>
          <p:spPr bwMode="auto">
            <a:xfrm>
              <a:off x="1824" y="3376"/>
              <a:ext cx="26" cy="4"/>
            </a:xfrm>
            <a:custGeom>
              <a:avLst/>
              <a:gdLst/>
              <a:ahLst/>
              <a:cxnLst>
                <a:cxn ang="0">
                  <a:pos x="106" y="1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15" y="0"/>
                </a:cxn>
                <a:cxn ang="0">
                  <a:pos x="24" y="1"/>
                </a:cxn>
                <a:cxn ang="0">
                  <a:pos x="31" y="4"/>
                </a:cxn>
                <a:cxn ang="0">
                  <a:pos x="38" y="4"/>
                </a:cxn>
                <a:cxn ang="0">
                  <a:pos x="48" y="5"/>
                </a:cxn>
                <a:cxn ang="0">
                  <a:pos x="57" y="6"/>
                </a:cxn>
                <a:cxn ang="0">
                  <a:pos x="68" y="8"/>
                </a:cxn>
                <a:cxn ang="0">
                  <a:pos x="77" y="9"/>
                </a:cxn>
                <a:cxn ang="0">
                  <a:pos x="87" y="12"/>
                </a:cxn>
                <a:cxn ang="0">
                  <a:pos x="97" y="14"/>
                </a:cxn>
                <a:cxn ang="0">
                  <a:pos x="106" y="18"/>
                </a:cxn>
                <a:cxn ang="0">
                  <a:pos x="106" y="18"/>
                </a:cxn>
              </a:cxnLst>
              <a:rect l="0" t="0" r="r" b="b"/>
              <a:pathLst>
                <a:path w="106" h="18">
                  <a:moveTo>
                    <a:pt x="106" y="18"/>
                  </a:moveTo>
                  <a:lnTo>
                    <a:pt x="0" y="3"/>
                  </a:lnTo>
                  <a:lnTo>
                    <a:pt x="4" y="0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1" y="4"/>
                  </a:lnTo>
                  <a:lnTo>
                    <a:pt x="38" y="4"/>
                  </a:lnTo>
                  <a:lnTo>
                    <a:pt x="48" y="5"/>
                  </a:lnTo>
                  <a:lnTo>
                    <a:pt x="57" y="6"/>
                  </a:lnTo>
                  <a:lnTo>
                    <a:pt x="68" y="8"/>
                  </a:lnTo>
                  <a:lnTo>
                    <a:pt x="77" y="9"/>
                  </a:lnTo>
                  <a:lnTo>
                    <a:pt x="87" y="12"/>
                  </a:lnTo>
                  <a:lnTo>
                    <a:pt x="97" y="14"/>
                  </a:lnTo>
                  <a:lnTo>
                    <a:pt x="106" y="18"/>
                  </a:lnTo>
                  <a:lnTo>
                    <a:pt x="106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86"/>
            <p:cNvSpPr>
              <a:spLocks/>
            </p:cNvSpPr>
            <p:nvPr/>
          </p:nvSpPr>
          <p:spPr bwMode="auto">
            <a:xfrm>
              <a:off x="1931" y="3404"/>
              <a:ext cx="2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5"/>
                </a:cxn>
                <a:cxn ang="0">
                  <a:pos x="20" y="7"/>
                </a:cxn>
                <a:cxn ang="0">
                  <a:pos x="27" y="11"/>
                </a:cxn>
                <a:cxn ang="0">
                  <a:pos x="34" y="13"/>
                </a:cxn>
                <a:cxn ang="0">
                  <a:pos x="41" y="15"/>
                </a:cxn>
                <a:cxn ang="0">
                  <a:pos x="48" y="19"/>
                </a:cxn>
                <a:cxn ang="0">
                  <a:pos x="54" y="22"/>
                </a:cxn>
                <a:cxn ang="0">
                  <a:pos x="61" y="24"/>
                </a:cxn>
                <a:cxn ang="0">
                  <a:pos x="68" y="27"/>
                </a:cxn>
                <a:cxn ang="0">
                  <a:pos x="75" y="29"/>
                </a:cxn>
                <a:cxn ang="0">
                  <a:pos x="82" y="31"/>
                </a:cxn>
                <a:cxn ang="0">
                  <a:pos x="89" y="34"/>
                </a:cxn>
                <a:cxn ang="0">
                  <a:pos x="96" y="36"/>
                </a:cxn>
                <a:cxn ang="0">
                  <a:pos x="103" y="38"/>
                </a:cxn>
                <a:cxn ang="0">
                  <a:pos x="110" y="42"/>
                </a:cxn>
                <a:cxn ang="0">
                  <a:pos x="103" y="37"/>
                </a:cxn>
                <a:cxn ang="0">
                  <a:pos x="96" y="34"/>
                </a:cxn>
                <a:cxn ang="0">
                  <a:pos x="90" y="30"/>
                </a:cxn>
                <a:cxn ang="0">
                  <a:pos x="87" y="27"/>
                </a:cxn>
                <a:cxn ang="0">
                  <a:pos x="75" y="23"/>
                </a:cxn>
                <a:cxn ang="0">
                  <a:pos x="65" y="20"/>
                </a:cxn>
                <a:cxn ang="0">
                  <a:pos x="53" y="16"/>
                </a:cxn>
                <a:cxn ang="0">
                  <a:pos x="43" y="13"/>
                </a:cxn>
                <a:cxn ang="0">
                  <a:pos x="31" y="9"/>
                </a:cxn>
                <a:cxn ang="0">
                  <a:pos x="21" y="6"/>
                </a:cxn>
                <a:cxn ang="0">
                  <a:pos x="1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0" h="42">
                  <a:moveTo>
                    <a:pt x="0" y="0"/>
                  </a:moveTo>
                  <a:lnTo>
                    <a:pt x="6" y="2"/>
                  </a:lnTo>
                  <a:lnTo>
                    <a:pt x="13" y="5"/>
                  </a:lnTo>
                  <a:lnTo>
                    <a:pt x="20" y="7"/>
                  </a:lnTo>
                  <a:lnTo>
                    <a:pt x="27" y="11"/>
                  </a:lnTo>
                  <a:lnTo>
                    <a:pt x="34" y="13"/>
                  </a:lnTo>
                  <a:lnTo>
                    <a:pt x="41" y="15"/>
                  </a:lnTo>
                  <a:lnTo>
                    <a:pt x="48" y="19"/>
                  </a:lnTo>
                  <a:lnTo>
                    <a:pt x="54" y="22"/>
                  </a:lnTo>
                  <a:lnTo>
                    <a:pt x="61" y="24"/>
                  </a:lnTo>
                  <a:lnTo>
                    <a:pt x="68" y="27"/>
                  </a:lnTo>
                  <a:lnTo>
                    <a:pt x="75" y="29"/>
                  </a:lnTo>
                  <a:lnTo>
                    <a:pt x="82" y="31"/>
                  </a:lnTo>
                  <a:lnTo>
                    <a:pt x="89" y="34"/>
                  </a:lnTo>
                  <a:lnTo>
                    <a:pt x="96" y="36"/>
                  </a:lnTo>
                  <a:lnTo>
                    <a:pt x="103" y="38"/>
                  </a:lnTo>
                  <a:lnTo>
                    <a:pt x="110" y="42"/>
                  </a:lnTo>
                  <a:lnTo>
                    <a:pt x="103" y="37"/>
                  </a:lnTo>
                  <a:lnTo>
                    <a:pt x="96" y="34"/>
                  </a:lnTo>
                  <a:lnTo>
                    <a:pt x="90" y="30"/>
                  </a:lnTo>
                  <a:lnTo>
                    <a:pt x="87" y="27"/>
                  </a:lnTo>
                  <a:lnTo>
                    <a:pt x="75" y="23"/>
                  </a:lnTo>
                  <a:lnTo>
                    <a:pt x="65" y="20"/>
                  </a:lnTo>
                  <a:lnTo>
                    <a:pt x="53" y="16"/>
                  </a:lnTo>
                  <a:lnTo>
                    <a:pt x="43" y="13"/>
                  </a:lnTo>
                  <a:lnTo>
                    <a:pt x="31" y="9"/>
                  </a:lnTo>
                  <a:lnTo>
                    <a:pt x="21" y="6"/>
                  </a:lnTo>
                  <a:lnTo>
                    <a:pt x="1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87"/>
            <p:cNvSpPr>
              <a:spLocks/>
            </p:cNvSpPr>
            <p:nvPr/>
          </p:nvSpPr>
          <p:spPr bwMode="auto">
            <a:xfrm>
              <a:off x="1628" y="3345"/>
              <a:ext cx="413" cy="189"/>
            </a:xfrm>
            <a:custGeom>
              <a:avLst/>
              <a:gdLst/>
              <a:ahLst/>
              <a:cxnLst>
                <a:cxn ang="0">
                  <a:pos x="235" y="160"/>
                </a:cxn>
                <a:cxn ang="0">
                  <a:pos x="160" y="69"/>
                </a:cxn>
                <a:cxn ang="0">
                  <a:pos x="131" y="50"/>
                </a:cxn>
                <a:cxn ang="0">
                  <a:pos x="209" y="136"/>
                </a:cxn>
                <a:cxn ang="0">
                  <a:pos x="287" y="240"/>
                </a:cxn>
                <a:cxn ang="0">
                  <a:pos x="227" y="167"/>
                </a:cxn>
                <a:cxn ang="0">
                  <a:pos x="149" y="96"/>
                </a:cxn>
                <a:cxn ang="0">
                  <a:pos x="63" y="14"/>
                </a:cxn>
                <a:cxn ang="0">
                  <a:pos x="117" y="84"/>
                </a:cxn>
                <a:cxn ang="0">
                  <a:pos x="183" y="158"/>
                </a:cxn>
                <a:cxn ang="0">
                  <a:pos x="233" y="222"/>
                </a:cxn>
                <a:cxn ang="0">
                  <a:pos x="124" y="115"/>
                </a:cxn>
                <a:cxn ang="0">
                  <a:pos x="15" y="13"/>
                </a:cxn>
                <a:cxn ang="0">
                  <a:pos x="47" y="62"/>
                </a:cxn>
                <a:cxn ang="0">
                  <a:pos x="116" y="144"/>
                </a:cxn>
                <a:cxn ang="0">
                  <a:pos x="167" y="206"/>
                </a:cxn>
                <a:cxn ang="0">
                  <a:pos x="151" y="212"/>
                </a:cxn>
                <a:cxn ang="0">
                  <a:pos x="224" y="295"/>
                </a:cxn>
                <a:cxn ang="0">
                  <a:pos x="303" y="376"/>
                </a:cxn>
                <a:cxn ang="0">
                  <a:pos x="376" y="467"/>
                </a:cxn>
                <a:cxn ang="0">
                  <a:pos x="311" y="406"/>
                </a:cxn>
                <a:cxn ang="0">
                  <a:pos x="243" y="334"/>
                </a:cxn>
                <a:cxn ang="0">
                  <a:pos x="202" y="319"/>
                </a:cxn>
                <a:cxn ang="0">
                  <a:pos x="311" y="421"/>
                </a:cxn>
                <a:cxn ang="0">
                  <a:pos x="410" y="531"/>
                </a:cxn>
                <a:cxn ang="0">
                  <a:pos x="512" y="637"/>
                </a:cxn>
                <a:cxn ang="0">
                  <a:pos x="599" y="727"/>
                </a:cxn>
                <a:cxn ang="0">
                  <a:pos x="809" y="661"/>
                </a:cxn>
                <a:cxn ang="0">
                  <a:pos x="885" y="631"/>
                </a:cxn>
                <a:cxn ang="0">
                  <a:pos x="976" y="599"/>
                </a:cxn>
                <a:cxn ang="0">
                  <a:pos x="1063" y="568"/>
                </a:cxn>
                <a:cxn ang="0">
                  <a:pos x="1148" y="542"/>
                </a:cxn>
                <a:cxn ang="0">
                  <a:pos x="1113" y="563"/>
                </a:cxn>
                <a:cxn ang="0">
                  <a:pos x="1195" y="534"/>
                </a:cxn>
                <a:cxn ang="0">
                  <a:pos x="1283" y="498"/>
                </a:cxn>
                <a:cxn ang="0">
                  <a:pos x="1375" y="459"/>
                </a:cxn>
                <a:cxn ang="0">
                  <a:pos x="1463" y="415"/>
                </a:cxn>
                <a:cxn ang="0">
                  <a:pos x="1543" y="369"/>
                </a:cxn>
                <a:cxn ang="0">
                  <a:pos x="1613" y="322"/>
                </a:cxn>
                <a:cxn ang="0">
                  <a:pos x="1540" y="357"/>
                </a:cxn>
                <a:cxn ang="0">
                  <a:pos x="1442" y="408"/>
                </a:cxn>
                <a:cxn ang="0">
                  <a:pos x="1483" y="379"/>
                </a:cxn>
                <a:cxn ang="0">
                  <a:pos x="1427" y="396"/>
                </a:cxn>
                <a:cxn ang="0">
                  <a:pos x="1399" y="405"/>
                </a:cxn>
                <a:cxn ang="0">
                  <a:pos x="1516" y="340"/>
                </a:cxn>
                <a:cxn ang="0">
                  <a:pos x="1653" y="244"/>
                </a:cxn>
                <a:cxn ang="0">
                  <a:pos x="1565" y="292"/>
                </a:cxn>
                <a:cxn ang="0">
                  <a:pos x="1485" y="331"/>
                </a:cxn>
                <a:cxn ang="0">
                  <a:pos x="1404" y="373"/>
                </a:cxn>
                <a:cxn ang="0">
                  <a:pos x="1315" y="406"/>
                </a:cxn>
                <a:cxn ang="0">
                  <a:pos x="1400" y="360"/>
                </a:cxn>
                <a:cxn ang="0">
                  <a:pos x="1474" y="327"/>
                </a:cxn>
                <a:cxn ang="0">
                  <a:pos x="1549" y="285"/>
                </a:cxn>
                <a:cxn ang="0">
                  <a:pos x="1577" y="250"/>
                </a:cxn>
                <a:cxn ang="0">
                  <a:pos x="1466" y="311"/>
                </a:cxn>
                <a:cxn ang="0">
                  <a:pos x="1379" y="352"/>
                </a:cxn>
                <a:cxn ang="0">
                  <a:pos x="1275" y="396"/>
                </a:cxn>
                <a:cxn ang="0">
                  <a:pos x="1168" y="440"/>
                </a:cxn>
                <a:cxn ang="0">
                  <a:pos x="1080" y="476"/>
                </a:cxn>
                <a:cxn ang="0">
                  <a:pos x="643" y="652"/>
                </a:cxn>
                <a:cxn ang="0">
                  <a:pos x="571" y="572"/>
                </a:cxn>
              </a:cxnLst>
              <a:rect l="0" t="0" r="r" b="b"/>
              <a:pathLst>
                <a:path w="1653" h="757">
                  <a:moveTo>
                    <a:pt x="292" y="232"/>
                  </a:moveTo>
                  <a:lnTo>
                    <a:pt x="285" y="225"/>
                  </a:lnTo>
                  <a:lnTo>
                    <a:pt x="278" y="218"/>
                  </a:lnTo>
                  <a:lnTo>
                    <a:pt x="272" y="211"/>
                  </a:lnTo>
                  <a:lnTo>
                    <a:pt x="267" y="205"/>
                  </a:lnTo>
                  <a:lnTo>
                    <a:pt x="262" y="197"/>
                  </a:lnTo>
                  <a:lnTo>
                    <a:pt x="257" y="190"/>
                  </a:lnTo>
                  <a:lnTo>
                    <a:pt x="251" y="183"/>
                  </a:lnTo>
                  <a:lnTo>
                    <a:pt x="247" y="176"/>
                  </a:lnTo>
                  <a:lnTo>
                    <a:pt x="241" y="168"/>
                  </a:lnTo>
                  <a:lnTo>
                    <a:pt x="235" y="160"/>
                  </a:lnTo>
                  <a:lnTo>
                    <a:pt x="229" y="152"/>
                  </a:lnTo>
                  <a:lnTo>
                    <a:pt x="225" y="145"/>
                  </a:lnTo>
                  <a:lnTo>
                    <a:pt x="218" y="137"/>
                  </a:lnTo>
                  <a:lnTo>
                    <a:pt x="212" y="130"/>
                  </a:lnTo>
                  <a:lnTo>
                    <a:pt x="205" y="123"/>
                  </a:lnTo>
                  <a:lnTo>
                    <a:pt x="199" y="118"/>
                  </a:lnTo>
                  <a:lnTo>
                    <a:pt x="180" y="95"/>
                  </a:lnTo>
                  <a:lnTo>
                    <a:pt x="176" y="91"/>
                  </a:lnTo>
                  <a:lnTo>
                    <a:pt x="173" y="90"/>
                  </a:lnTo>
                  <a:lnTo>
                    <a:pt x="168" y="81"/>
                  </a:lnTo>
                  <a:lnTo>
                    <a:pt x="160" y="69"/>
                  </a:lnTo>
                  <a:lnTo>
                    <a:pt x="154" y="62"/>
                  </a:lnTo>
                  <a:lnTo>
                    <a:pt x="149" y="57"/>
                  </a:lnTo>
                  <a:lnTo>
                    <a:pt x="143" y="50"/>
                  </a:lnTo>
                  <a:lnTo>
                    <a:pt x="137" y="44"/>
                  </a:lnTo>
                  <a:lnTo>
                    <a:pt x="124" y="32"/>
                  </a:lnTo>
                  <a:lnTo>
                    <a:pt x="115" y="26"/>
                  </a:lnTo>
                  <a:lnTo>
                    <a:pt x="108" y="23"/>
                  </a:lnTo>
                  <a:lnTo>
                    <a:pt x="108" y="29"/>
                  </a:lnTo>
                  <a:lnTo>
                    <a:pt x="116" y="36"/>
                  </a:lnTo>
                  <a:lnTo>
                    <a:pt x="124" y="43"/>
                  </a:lnTo>
                  <a:lnTo>
                    <a:pt x="131" y="50"/>
                  </a:lnTo>
                  <a:lnTo>
                    <a:pt x="139" y="58"/>
                  </a:lnTo>
                  <a:lnTo>
                    <a:pt x="146" y="65"/>
                  </a:lnTo>
                  <a:lnTo>
                    <a:pt x="153" y="74"/>
                  </a:lnTo>
                  <a:lnTo>
                    <a:pt x="160" y="83"/>
                  </a:lnTo>
                  <a:lnTo>
                    <a:pt x="168" y="93"/>
                  </a:lnTo>
                  <a:lnTo>
                    <a:pt x="171" y="93"/>
                  </a:lnTo>
                  <a:lnTo>
                    <a:pt x="177" y="102"/>
                  </a:lnTo>
                  <a:lnTo>
                    <a:pt x="184" y="111"/>
                  </a:lnTo>
                  <a:lnTo>
                    <a:pt x="192" y="120"/>
                  </a:lnTo>
                  <a:lnTo>
                    <a:pt x="199" y="127"/>
                  </a:lnTo>
                  <a:lnTo>
                    <a:pt x="209" y="136"/>
                  </a:lnTo>
                  <a:lnTo>
                    <a:pt x="217" y="144"/>
                  </a:lnTo>
                  <a:lnTo>
                    <a:pt x="226" y="153"/>
                  </a:lnTo>
                  <a:lnTo>
                    <a:pt x="233" y="160"/>
                  </a:lnTo>
                  <a:lnTo>
                    <a:pt x="240" y="169"/>
                  </a:lnTo>
                  <a:lnTo>
                    <a:pt x="245" y="179"/>
                  </a:lnTo>
                  <a:lnTo>
                    <a:pt x="251" y="189"/>
                  </a:lnTo>
                  <a:lnTo>
                    <a:pt x="256" y="198"/>
                  </a:lnTo>
                  <a:lnTo>
                    <a:pt x="263" y="208"/>
                  </a:lnTo>
                  <a:lnTo>
                    <a:pt x="268" y="216"/>
                  </a:lnTo>
                  <a:lnTo>
                    <a:pt x="275" y="225"/>
                  </a:lnTo>
                  <a:lnTo>
                    <a:pt x="287" y="240"/>
                  </a:lnTo>
                  <a:lnTo>
                    <a:pt x="279" y="234"/>
                  </a:lnTo>
                  <a:lnTo>
                    <a:pt x="273" y="229"/>
                  </a:lnTo>
                  <a:lnTo>
                    <a:pt x="267" y="222"/>
                  </a:lnTo>
                  <a:lnTo>
                    <a:pt x="264" y="217"/>
                  </a:lnTo>
                  <a:lnTo>
                    <a:pt x="259" y="210"/>
                  </a:lnTo>
                  <a:lnTo>
                    <a:pt x="256" y="203"/>
                  </a:lnTo>
                  <a:lnTo>
                    <a:pt x="251" y="196"/>
                  </a:lnTo>
                  <a:lnTo>
                    <a:pt x="248" y="190"/>
                  </a:lnTo>
                  <a:lnTo>
                    <a:pt x="241" y="182"/>
                  </a:lnTo>
                  <a:lnTo>
                    <a:pt x="234" y="174"/>
                  </a:lnTo>
                  <a:lnTo>
                    <a:pt x="227" y="167"/>
                  </a:lnTo>
                  <a:lnTo>
                    <a:pt x="220" y="160"/>
                  </a:lnTo>
                  <a:lnTo>
                    <a:pt x="212" y="153"/>
                  </a:lnTo>
                  <a:lnTo>
                    <a:pt x="205" y="146"/>
                  </a:lnTo>
                  <a:lnTo>
                    <a:pt x="198" y="141"/>
                  </a:lnTo>
                  <a:lnTo>
                    <a:pt x="191" y="135"/>
                  </a:lnTo>
                  <a:lnTo>
                    <a:pt x="183" y="128"/>
                  </a:lnTo>
                  <a:lnTo>
                    <a:pt x="176" y="121"/>
                  </a:lnTo>
                  <a:lnTo>
                    <a:pt x="169" y="114"/>
                  </a:lnTo>
                  <a:lnTo>
                    <a:pt x="162" y="108"/>
                  </a:lnTo>
                  <a:lnTo>
                    <a:pt x="156" y="102"/>
                  </a:lnTo>
                  <a:lnTo>
                    <a:pt x="149" y="96"/>
                  </a:lnTo>
                  <a:lnTo>
                    <a:pt x="143" y="89"/>
                  </a:lnTo>
                  <a:lnTo>
                    <a:pt x="138" y="83"/>
                  </a:lnTo>
                  <a:lnTo>
                    <a:pt x="134" y="77"/>
                  </a:lnTo>
                  <a:lnTo>
                    <a:pt x="130" y="72"/>
                  </a:lnTo>
                  <a:lnTo>
                    <a:pt x="120" y="62"/>
                  </a:lnTo>
                  <a:lnTo>
                    <a:pt x="111" y="54"/>
                  </a:lnTo>
                  <a:lnTo>
                    <a:pt x="101" y="45"/>
                  </a:lnTo>
                  <a:lnTo>
                    <a:pt x="92" y="37"/>
                  </a:lnTo>
                  <a:lnTo>
                    <a:pt x="83" y="29"/>
                  </a:lnTo>
                  <a:lnTo>
                    <a:pt x="74" y="21"/>
                  </a:lnTo>
                  <a:lnTo>
                    <a:pt x="63" y="14"/>
                  </a:lnTo>
                  <a:lnTo>
                    <a:pt x="54" y="7"/>
                  </a:lnTo>
                  <a:lnTo>
                    <a:pt x="55" y="9"/>
                  </a:lnTo>
                  <a:lnTo>
                    <a:pt x="60" y="15"/>
                  </a:lnTo>
                  <a:lnTo>
                    <a:pt x="66" y="22"/>
                  </a:lnTo>
                  <a:lnTo>
                    <a:pt x="75" y="34"/>
                  </a:lnTo>
                  <a:lnTo>
                    <a:pt x="83" y="44"/>
                  </a:lnTo>
                  <a:lnTo>
                    <a:pt x="94" y="57"/>
                  </a:lnTo>
                  <a:lnTo>
                    <a:pt x="99" y="64"/>
                  </a:lnTo>
                  <a:lnTo>
                    <a:pt x="105" y="70"/>
                  </a:lnTo>
                  <a:lnTo>
                    <a:pt x="111" y="77"/>
                  </a:lnTo>
                  <a:lnTo>
                    <a:pt x="117" y="84"/>
                  </a:lnTo>
                  <a:lnTo>
                    <a:pt x="123" y="90"/>
                  </a:lnTo>
                  <a:lnTo>
                    <a:pt x="129" y="97"/>
                  </a:lnTo>
                  <a:lnTo>
                    <a:pt x="135" y="103"/>
                  </a:lnTo>
                  <a:lnTo>
                    <a:pt x="141" y="110"/>
                  </a:lnTo>
                  <a:lnTo>
                    <a:pt x="145" y="115"/>
                  </a:lnTo>
                  <a:lnTo>
                    <a:pt x="151" y="122"/>
                  </a:lnTo>
                  <a:lnTo>
                    <a:pt x="157" y="128"/>
                  </a:lnTo>
                  <a:lnTo>
                    <a:pt x="162" y="134"/>
                  </a:lnTo>
                  <a:lnTo>
                    <a:pt x="171" y="143"/>
                  </a:lnTo>
                  <a:lnTo>
                    <a:pt x="179" y="152"/>
                  </a:lnTo>
                  <a:lnTo>
                    <a:pt x="183" y="158"/>
                  </a:lnTo>
                  <a:lnTo>
                    <a:pt x="188" y="161"/>
                  </a:lnTo>
                  <a:lnTo>
                    <a:pt x="195" y="167"/>
                  </a:lnTo>
                  <a:lnTo>
                    <a:pt x="203" y="175"/>
                  </a:lnTo>
                  <a:lnTo>
                    <a:pt x="211" y="184"/>
                  </a:lnTo>
                  <a:lnTo>
                    <a:pt x="220" y="195"/>
                  </a:lnTo>
                  <a:lnTo>
                    <a:pt x="227" y="204"/>
                  </a:lnTo>
                  <a:lnTo>
                    <a:pt x="235" y="214"/>
                  </a:lnTo>
                  <a:lnTo>
                    <a:pt x="240" y="225"/>
                  </a:lnTo>
                  <a:lnTo>
                    <a:pt x="244" y="235"/>
                  </a:lnTo>
                  <a:lnTo>
                    <a:pt x="239" y="228"/>
                  </a:lnTo>
                  <a:lnTo>
                    <a:pt x="233" y="222"/>
                  </a:lnTo>
                  <a:lnTo>
                    <a:pt x="227" y="217"/>
                  </a:lnTo>
                  <a:lnTo>
                    <a:pt x="221" y="211"/>
                  </a:lnTo>
                  <a:lnTo>
                    <a:pt x="210" y="198"/>
                  </a:lnTo>
                  <a:lnTo>
                    <a:pt x="199" y="187"/>
                  </a:lnTo>
                  <a:lnTo>
                    <a:pt x="189" y="176"/>
                  </a:lnTo>
                  <a:lnTo>
                    <a:pt x="179" y="166"/>
                  </a:lnTo>
                  <a:lnTo>
                    <a:pt x="167" y="156"/>
                  </a:lnTo>
                  <a:lnTo>
                    <a:pt x="157" y="145"/>
                  </a:lnTo>
                  <a:lnTo>
                    <a:pt x="146" y="135"/>
                  </a:lnTo>
                  <a:lnTo>
                    <a:pt x="136" y="126"/>
                  </a:lnTo>
                  <a:lnTo>
                    <a:pt x="124" y="115"/>
                  </a:lnTo>
                  <a:lnTo>
                    <a:pt x="114" y="105"/>
                  </a:lnTo>
                  <a:lnTo>
                    <a:pt x="103" y="95"/>
                  </a:lnTo>
                  <a:lnTo>
                    <a:pt x="92" y="85"/>
                  </a:lnTo>
                  <a:lnTo>
                    <a:pt x="82" y="75"/>
                  </a:lnTo>
                  <a:lnTo>
                    <a:pt x="71" y="65"/>
                  </a:lnTo>
                  <a:lnTo>
                    <a:pt x="62" y="54"/>
                  </a:lnTo>
                  <a:lnTo>
                    <a:pt x="53" y="44"/>
                  </a:lnTo>
                  <a:lnTo>
                    <a:pt x="43" y="35"/>
                  </a:lnTo>
                  <a:lnTo>
                    <a:pt x="33" y="28"/>
                  </a:lnTo>
                  <a:lnTo>
                    <a:pt x="24" y="20"/>
                  </a:lnTo>
                  <a:lnTo>
                    <a:pt x="15" y="13"/>
                  </a:lnTo>
                  <a:lnTo>
                    <a:pt x="6" y="4"/>
                  </a:lnTo>
                  <a:lnTo>
                    <a:pt x="1" y="0"/>
                  </a:lnTo>
                  <a:lnTo>
                    <a:pt x="0" y="4"/>
                  </a:lnTo>
                  <a:lnTo>
                    <a:pt x="3" y="11"/>
                  </a:lnTo>
                  <a:lnTo>
                    <a:pt x="9" y="17"/>
                  </a:lnTo>
                  <a:lnTo>
                    <a:pt x="16" y="28"/>
                  </a:lnTo>
                  <a:lnTo>
                    <a:pt x="23" y="36"/>
                  </a:lnTo>
                  <a:lnTo>
                    <a:pt x="31" y="45"/>
                  </a:lnTo>
                  <a:lnTo>
                    <a:pt x="37" y="52"/>
                  </a:lnTo>
                  <a:lnTo>
                    <a:pt x="41" y="57"/>
                  </a:lnTo>
                  <a:lnTo>
                    <a:pt x="47" y="62"/>
                  </a:lnTo>
                  <a:lnTo>
                    <a:pt x="54" y="68"/>
                  </a:lnTo>
                  <a:lnTo>
                    <a:pt x="60" y="74"/>
                  </a:lnTo>
                  <a:lnTo>
                    <a:pt x="66" y="81"/>
                  </a:lnTo>
                  <a:lnTo>
                    <a:pt x="70" y="87"/>
                  </a:lnTo>
                  <a:lnTo>
                    <a:pt x="76" y="92"/>
                  </a:lnTo>
                  <a:lnTo>
                    <a:pt x="81" y="99"/>
                  </a:lnTo>
                  <a:lnTo>
                    <a:pt x="86" y="106"/>
                  </a:lnTo>
                  <a:lnTo>
                    <a:pt x="96" y="118"/>
                  </a:lnTo>
                  <a:lnTo>
                    <a:pt x="106" y="130"/>
                  </a:lnTo>
                  <a:lnTo>
                    <a:pt x="111" y="137"/>
                  </a:lnTo>
                  <a:lnTo>
                    <a:pt x="116" y="144"/>
                  </a:lnTo>
                  <a:lnTo>
                    <a:pt x="121" y="151"/>
                  </a:lnTo>
                  <a:lnTo>
                    <a:pt x="128" y="159"/>
                  </a:lnTo>
                  <a:lnTo>
                    <a:pt x="132" y="165"/>
                  </a:lnTo>
                  <a:lnTo>
                    <a:pt x="137" y="171"/>
                  </a:lnTo>
                  <a:lnTo>
                    <a:pt x="142" y="174"/>
                  </a:lnTo>
                  <a:lnTo>
                    <a:pt x="146" y="179"/>
                  </a:lnTo>
                  <a:lnTo>
                    <a:pt x="153" y="184"/>
                  </a:lnTo>
                  <a:lnTo>
                    <a:pt x="162" y="195"/>
                  </a:lnTo>
                  <a:lnTo>
                    <a:pt x="168" y="203"/>
                  </a:lnTo>
                  <a:lnTo>
                    <a:pt x="171" y="209"/>
                  </a:lnTo>
                  <a:lnTo>
                    <a:pt x="167" y="206"/>
                  </a:lnTo>
                  <a:lnTo>
                    <a:pt x="164" y="204"/>
                  </a:lnTo>
                  <a:lnTo>
                    <a:pt x="157" y="198"/>
                  </a:lnTo>
                  <a:lnTo>
                    <a:pt x="151" y="194"/>
                  </a:lnTo>
                  <a:lnTo>
                    <a:pt x="144" y="188"/>
                  </a:lnTo>
                  <a:lnTo>
                    <a:pt x="137" y="183"/>
                  </a:lnTo>
                  <a:lnTo>
                    <a:pt x="132" y="180"/>
                  </a:lnTo>
                  <a:lnTo>
                    <a:pt x="130" y="179"/>
                  </a:lnTo>
                  <a:lnTo>
                    <a:pt x="130" y="182"/>
                  </a:lnTo>
                  <a:lnTo>
                    <a:pt x="135" y="190"/>
                  </a:lnTo>
                  <a:lnTo>
                    <a:pt x="141" y="199"/>
                  </a:lnTo>
                  <a:lnTo>
                    <a:pt x="151" y="212"/>
                  </a:lnTo>
                  <a:lnTo>
                    <a:pt x="154" y="218"/>
                  </a:lnTo>
                  <a:lnTo>
                    <a:pt x="160" y="225"/>
                  </a:lnTo>
                  <a:lnTo>
                    <a:pt x="167" y="232"/>
                  </a:lnTo>
                  <a:lnTo>
                    <a:pt x="174" y="240"/>
                  </a:lnTo>
                  <a:lnTo>
                    <a:pt x="181" y="247"/>
                  </a:lnTo>
                  <a:lnTo>
                    <a:pt x="188" y="255"/>
                  </a:lnTo>
                  <a:lnTo>
                    <a:pt x="195" y="263"/>
                  </a:lnTo>
                  <a:lnTo>
                    <a:pt x="203" y="272"/>
                  </a:lnTo>
                  <a:lnTo>
                    <a:pt x="210" y="279"/>
                  </a:lnTo>
                  <a:lnTo>
                    <a:pt x="217" y="287"/>
                  </a:lnTo>
                  <a:lnTo>
                    <a:pt x="224" y="295"/>
                  </a:lnTo>
                  <a:lnTo>
                    <a:pt x="232" y="303"/>
                  </a:lnTo>
                  <a:lnTo>
                    <a:pt x="239" y="310"/>
                  </a:lnTo>
                  <a:lnTo>
                    <a:pt x="245" y="317"/>
                  </a:lnTo>
                  <a:lnTo>
                    <a:pt x="252" y="324"/>
                  </a:lnTo>
                  <a:lnTo>
                    <a:pt x="260" y="332"/>
                  </a:lnTo>
                  <a:lnTo>
                    <a:pt x="272" y="343"/>
                  </a:lnTo>
                  <a:lnTo>
                    <a:pt x="282" y="354"/>
                  </a:lnTo>
                  <a:lnTo>
                    <a:pt x="290" y="361"/>
                  </a:lnTo>
                  <a:lnTo>
                    <a:pt x="297" y="368"/>
                  </a:lnTo>
                  <a:lnTo>
                    <a:pt x="300" y="371"/>
                  </a:lnTo>
                  <a:lnTo>
                    <a:pt x="303" y="376"/>
                  </a:lnTo>
                  <a:lnTo>
                    <a:pt x="309" y="383"/>
                  </a:lnTo>
                  <a:lnTo>
                    <a:pt x="313" y="388"/>
                  </a:lnTo>
                  <a:lnTo>
                    <a:pt x="320" y="396"/>
                  </a:lnTo>
                  <a:lnTo>
                    <a:pt x="328" y="405"/>
                  </a:lnTo>
                  <a:lnTo>
                    <a:pt x="337" y="415"/>
                  </a:lnTo>
                  <a:lnTo>
                    <a:pt x="343" y="423"/>
                  </a:lnTo>
                  <a:lnTo>
                    <a:pt x="349" y="432"/>
                  </a:lnTo>
                  <a:lnTo>
                    <a:pt x="357" y="441"/>
                  </a:lnTo>
                  <a:lnTo>
                    <a:pt x="365" y="451"/>
                  </a:lnTo>
                  <a:lnTo>
                    <a:pt x="370" y="459"/>
                  </a:lnTo>
                  <a:lnTo>
                    <a:pt x="376" y="467"/>
                  </a:lnTo>
                  <a:lnTo>
                    <a:pt x="378" y="472"/>
                  </a:lnTo>
                  <a:lnTo>
                    <a:pt x="383" y="479"/>
                  </a:lnTo>
                  <a:lnTo>
                    <a:pt x="376" y="474"/>
                  </a:lnTo>
                  <a:lnTo>
                    <a:pt x="370" y="469"/>
                  </a:lnTo>
                  <a:lnTo>
                    <a:pt x="364" y="463"/>
                  </a:lnTo>
                  <a:lnTo>
                    <a:pt x="360" y="459"/>
                  </a:lnTo>
                  <a:lnTo>
                    <a:pt x="349" y="448"/>
                  </a:lnTo>
                  <a:lnTo>
                    <a:pt x="341" y="439"/>
                  </a:lnTo>
                  <a:lnTo>
                    <a:pt x="331" y="428"/>
                  </a:lnTo>
                  <a:lnTo>
                    <a:pt x="322" y="417"/>
                  </a:lnTo>
                  <a:lnTo>
                    <a:pt x="311" y="406"/>
                  </a:lnTo>
                  <a:lnTo>
                    <a:pt x="302" y="395"/>
                  </a:lnTo>
                  <a:lnTo>
                    <a:pt x="298" y="392"/>
                  </a:lnTo>
                  <a:lnTo>
                    <a:pt x="294" y="388"/>
                  </a:lnTo>
                  <a:lnTo>
                    <a:pt x="288" y="381"/>
                  </a:lnTo>
                  <a:lnTo>
                    <a:pt x="282" y="376"/>
                  </a:lnTo>
                  <a:lnTo>
                    <a:pt x="275" y="369"/>
                  </a:lnTo>
                  <a:lnTo>
                    <a:pt x="271" y="363"/>
                  </a:lnTo>
                  <a:lnTo>
                    <a:pt x="266" y="356"/>
                  </a:lnTo>
                  <a:lnTo>
                    <a:pt x="266" y="354"/>
                  </a:lnTo>
                  <a:lnTo>
                    <a:pt x="255" y="343"/>
                  </a:lnTo>
                  <a:lnTo>
                    <a:pt x="243" y="334"/>
                  </a:lnTo>
                  <a:lnTo>
                    <a:pt x="232" y="324"/>
                  </a:lnTo>
                  <a:lnTo>
                    <a:pt x="221" y="315"/>
                  </a:lnTo>
                  <a:lnTo>
                    <a:pt x="210" y="304"/>
                  </a:lnTo>
                  <a:lnTo>
                    <a:pt x="198" y="295"/>
                  </a:lnTo>
                  <a:lnTo>
                    <a:pt x="187" y="286"/>
                  </a:lnTo>
                  <a:lnTo>
                    <a:pt x="176" y="277"/>
                  </a:lnTo>
                  <a:lnTo>
                    <a:pt x="180" y="285"/>
                  </a:lnTo>
                  <a:lnTo>
                    <a:pt x="184" y="294"/>
                  </a:lnTo>
                  <a:lnTo>
                    <a:pt x="188" y="302"/>
                  </a:lnTo>
                  <a:lnTo>
                    <a:pt x="192" y="312"/>
                  </a:lnTo>
                  <a:lnTo>
                    <a:pt x="202" y="319"/>
                  </a:lnTo>
                  <a:lnTo>
                    <a:pt x="212" y="328"/>
                  </a:lnTo>
                  <a:lnTo>
                    <a:pt x="222" y="337"/>
                  </a:lnTo>
                  <a:lnTo>
                    <a:pt x="233" y="346"/>
                  </a:lnTo>
                  <a:lnTo>
                    <a:pt x="242" y="354"/>
                  </a:lnTo>
                  <a:lnTo>
                    <a:pt x="252" y="364"/>
                  </a:lnTo>
                  <a:lnTo>
                    <a:pt x="263" y="372"/>
                  </a:lnTo>
                  <a:lnTo>
                    <a:pt x="273" y="383"/>
                  </a:lnTo>
                  <a:lnTo>
                    <a:pt x="282" y="392"/>
                  </a:lnTo>
                  <a:lnTo>
                    <a:pt x="292" y="401"/>
                  </a:lnTo>
                  <a:lnTo>
                    <a:pt x="301" y="410"/>
                  </a:lnTo>
                  <a:lnTo>
                    <a:pt x="311" y="421"/>
                  </a:lnTo>
                  <a:lnTo>
                    <a:pt x="320" y="430"/>
                  </a:lnTo>
                  <a:lnTo>
                    <a:pt x="330" y="440"/>
                  </a:lnTo>
                  <a:lnTo>
                    <a:pt x="339" y="451"/>
                  </a:lnTo>
                  <a:lnTo>
                    <a:pt x="349" y="461"/>
                  </a:lnTo>
                  <a:lnTo>
                    <a:pt x="357" y="470"/>
                  </a:lnTo>
                  <a:lnTo>
                    <a:pt x="365" y="481"/>
                  </a:lnTo>
                  <a:lnTo>
                    <a:pt x="376" y="490"/>
                  </a:lnTo>
                  <a:lnTo>
                    <a:pt x="385" y="500"/>
                  </a:lnTo>
                  <a:lnTo>
                    <a:pt x="392" y="510"/>
                  </a:lnTo>
                  <a:lnTo>
                    <a:pt x="403" y="521"/>
                  </a:lnTo>
                  <a:lnTo>
                    <a:pt x="410" y="531"/>
                  </a:lnTo>
                  <a:lnTo>
                    <a:pt x="421" y="542"/>
                  </a:lnTo>
                  <a:lnTo>
                    <a:pt x="429" y="551"/>
                  </a:lnTo>
                  <a:lnTo>
                    <a:pt x="438" y="561"/>
                  </a:lnTo>
                  <a:lnTo>
                    <a:pt x="447" y="572"/>
                  </a:lnTo>
                  <a:lnTo>
                    <a:pt x="456" y="582"/>
                  </a:lnTo>
                  <a:lnTo>
                    <a:pt x="466" y="591"/>
                  </a:lnTo>
                  <a:lnTo>
                    <a:pt x="475" y="601"/>
                  </a:lnTo>
                  <a:lnTo>
                    <a:pt x="484" y="612"/>
                  </a:lnTo>
                  <a:lnTo>
                    <a:pt x="494" y="622"/>
                  </a:lnTo>
                  <a:lnTo>
                    <a:pt x="503" y="629"/>
                  </a:lnTo>
                  <a:lnTo>
                    <a:pt x="512" y="637"/>
                  </a:lnTo>
                  <a:lnTo>
                    <a:pt x="521" y="645"/>
                  </a:lnTo>
                  <a:lnTo>
                    <a:pt x="530" y="653"/>
                  </a:lnTo>
                  <a:lnTo>
                    <a:pt x="537" y="660"/>
                  </a:lnTo>
                  <a:lnTo>
                    <a:pt x="546" y="668"/>
                  </a:lnTo>
                  <a:lnTo>
                    <a:pt x="553" y="676"/>
                  </a:lnTo>
                  <a:lnTo>
                    <a:pt x="562" y="686"/>
                  </a:lnTo>
                  <a:lnTo>
                    <a:pt x="569" y="692"/>
                  </a:lnTo>
                  <a:lnTo>
                    <a:pt x="577" y="702"/>
                  </a:lnTo>
                  <a:lnTo>
                    <a:pt x="584" y="710"/>
                  </a:lnTo>
                  <a:lnTo>
                    <a:pt x="592" y="719"/>
                  </a:lnTo>
                  <a:lnTo>
                    <a:pt x="599" y="727"/>
                  </a:lnTo>
                  <a:lnTo>
                    <a:pt x="607" y="736"/>
                  </a:lnTo>
                  <a:lnTo>
                    <a:pt x="614" y="747"/>
                  </a:lnTo>
                  <a:lnTo>
                    <a:pt x="622" y="757"/>
                  </a:lnTo>
                  <a:lnTo>
                    <a:pt x="762" y="683"/>
                  </a:lnTo>
                  <a:lnTo>
                    <a:pt x="762" y="684"/>
                  </a:lnTo>
                  <a:lnTo>
                    <a:pt x="765" y="681"/>
                  </a:lnTo>
                  <a:lnTo>
                    <a:pt x="771" y="678"/>
                  </a:lnTo>
                  <a:lnTo>
                    <a:pt x="778" y="674"/>
                  </a:lnTo>
                  <a:lnTo>
                    <a:pt x="788" y="672"/>
                  </a:lnTo>
                  <a:lnTo>
                    <a:pt x="798" y="666"/>
                  </a:lnTo>
                  <a:lnTo>
                    <a:pt x="809" y="661"/>
                  </a:lnTo>
                  <a:lnTo>
                    <a:pt x="815" y="659"/>
                  </a:lnTo>
                  <a:lnTo>
                    <a:pt x="822" y="657"/>
                  </a:lnTo>
                  <a:lnTo>
                    <a:pt x="829" y="654"/>
                  </a:lnTo>
                  <a:lnTo>
                    <a:pt x="836" y="652"/>
                  </a:lnTo>
                  <a:lnTo>
                    <a:pt x="841" y="649"/>
                  </a:lnTo>
                  <a:lnTo>
                    <a:pt x="848" y="646"/>
                  </a:lnTo>
                  <a:lnTo>
                    <a:pt x="855" y="643"/>
                  </a:lnTo>
                  <a:lnTo>
                    <a:pt x="863" y="641"/>
                  </a:lnTo>
                  <a:lnTo>
                    <a:pt x="870" y="637"/>
                  </a:lnTo>
                  <a:lnTo>
                    <a:pt x="877" y="635"/>
                  </a:lnTo>
                  <a:lnTo>
                    <a:pt x="885" y="631"/>
                  </a:lnTo>
                  <a:lnTo>
                    <a:pt x="894" y="629"/>
                  </a:lnTo>
                  <a:lnTo>
                    <a:pt x="901" y="626"/>
                  </a:lnTo>
                  <a:lnTo>
                    <a:pt x="909" y="623"/>
                  </a:lnTo>
                  <a:lnTo>
                    <a:pt x="917" y="620"/>
                  </a:lnTo>
                  <a:lnTo>
                    <a:pt x="926" y="618"/>
                  </a:lnTo>
                  <a:lnTo>
                    <a:pt x="934" y="614"/>
                  </a:lnTo>
                  <a:lnTo>
                    <a:pt x="943" y="612"/>
                  </a:lnTo>
                  <a:lnTo>
                    <a:pt x="951" y="608"/>
                  </a:lnTo>
                  <a:lnTo>
                    <a:pt x="960" y="606"/>
                  </a:lnTo>
                  <a:lnTo>
                    <a:pt x="967" y="603"/>
                  </a:lnTo>
                  <a:lnTo>
                    <a:pt x="976" y="599"/>
                  </a:lnTo>
                  <a:lnTo>
                    <a:pt x="983" y="596"/>
                  </a:lnTo>
                  <a:lnTo>
                    <a:pt x="992" y="593"/>
                  </a:lnTo>
                  <a:lnTo>
                    <a:pt x="999" y="590"/>
                  </a:lnTo>
                  <a:lnTo>
                    <a:pt x="1009" y="588"/>
                  </a:lnTo>
                  <a:lnTo>
                    <a:pt x="1015" y="584"/>
                  </a:lnTo>
                  <a:lnTo>
                    <a:pt x="1025" y="582"/>
                  </a:lnTo>
                  <a:lnTo>
                    <a:pt x="1032" y="578"/>
                  </a:lnTo>
                  <a:lnTo>
                    <a:pt x="1040" y="576"/>
                  </a:lnTo>
                  <a:lnTo>
                    <a:pt x="1048" y="574"/>
                  </a:lnTo>
                  <a:lnTo>
                    <a:pt x="1056" y="572"/>
                  </a:lnTo>
                  <a:lnTo>
                    <a:pt x="1063" y="568"/>
                  </a:lnTo>
                  <a:lnTo>
                    <a:pt x="1070" y="566"/>
                  </a:lnTo>
                  <a:lnTo>
                    <a:pt x="1077" y="563"/>
                  </a:lnTo>
                  <a:lnTo>
                    <a:pt x="1085" y="562"/>
                  </a:lnTo>
                  <a:lnTo>
                    <a:pt x="1090" y="559"/>
                  </a:lnTo>
                  <a:lnTo>
                    <a:pt x="1097" y="557"/>
                  </a:lnTo>
                  <a:lnTo>
                    <a:pt x="1103" y="554"/>
                  </a:lnTo>
                  <a:lnTo>
                    <a:pt x="1110" y="553"/>
                  </a:lnTo>
                  <a:lnTo>
                    <a:pt x="1120" y="550"/>
                  </a:lnTo>
                  <a:lnTo>
                    <a:pt x="1132" y="546"/>
                  </a:lnTo>
                  <a:lnTo>
                    <a:pt x="1140" y="543"/>
                  </a:lnTo>
                  <a:lnTo>
                    <a:pt x="1148" y="542"/>
                  </a:lnTo>
                  <a:lnTo>
                    <a:pt x="1155" y="540"/>
                  </a:lnTo>
                  <a:lnTo>
                    <a:pt x="1162" y="540"/>
                  </a:lnTo>
                  <a:lnTo>
                    <a:pt x="1155" y="544"/>
                  </a:lnTo>
                  <a:lnTo>
                    <a:pt x="1149" y="548"/>
                  </a:lnTo>
                  <a:lnTo>
                    <a:pt x="1141" y="551"/>
                  </a:lnTo>
                  <a:lnTo>
                    <a:pt x="1134" y="554"/>
                  </a:lnTo>
                  <a:lnTo>
                    <a:pt x="1126" y="557"/>
                  </a:lnTo>
                  <a:lnTo>
                    <a:pt x="1119" y="559"/>
                  </a:lnTo>
                  <a:lnTo>
                    <a:pt x="1112" y="562"/>
                  </a:lnTo>
                  <a:lnTo>
                    <a:pt x="1107" y="567"/>
                  </a:lnTo>
                  <a:lnTo>
                    <a:pt x="1113" y="563"/>
                  </a:lnTo>
                  <a:lnTo>
                    <a:pt x="1120" y="561"/>
                  </a:lnTo>
                  <a:lnTo>
                    <a:pt x="1127" y="559"/>
                  </a:lnTo>
                  <a:lnTo>
                    <a:pt x="1134" y="557"/>
                  </a:lnTo>
                  <a:lnTo>
                    <a:pt x="1141" y="553"/>
                  </a:lnTo>
                  <a:lnTo>
                    <a:pt x="1149" y="551"/>
                  </a:lnTo>
                  <a:lnTo>
                    <a:pt x="1156" y="548"/>
                  </a:lnTo>
                  <a:lnTo>
                    <a:pt x="1164" y="546"/>
                  </a:lnTo>
                  <a:lnTo>
                    <a:pt x="1171" y="543"/>
                  </a:lnTo>
                  <a:lnTo>
                    <a:pt x="1179" y="539"/>
                  </a:lnTo>
                  <a:lnTo>
                    <a:pt x="1187" y="536"/>
                  </a:lnTo>
                  <a:lnTo>
                    <a:pt x="1195" y="534"/>
                  </a:lnTo>
                  <a:lnTo>
                    <a:pt x="1202" y="530"/>
                  </a:lnTo>
                  <a:lnTo>
                    <a:pt x="1210" y="528"/>
                  </a:lnTo>
                  <a:lnTo>
                    <a:pt x="1218" y="524"/>
                  </a:lnTo>
                  <a:lnTo>
                    <a:pt x="1228" y="522"/>
                  </a:lnTo>
                  <a:lnTo>
                    <a:pt x="1234" y="519"/>
                  </a:lnTo>
                  <a:lnTo>
                    <a:pt x="1243" y="515"/>
                  </a:lnTo>
                  <a:lnTo>
                    <a:pt x="1251" y="512"/>
                  </a:lnTo>
                  <a:lnTo>
                    <a:pt x="1259" y="508"/>
                  </a:lnTo>
                  <a:lnTo>
                    <a:pt x="1267" y="505"/>
                  </a:lnTo>
                  <a:lnTo>
                    <a:pt x="1275" y="501"/>
                  </a:lnTo>
                  <a:lnTo>
                    <a:pt x="1283" y="498"/>
                  </a:lnTo>
                  <a:lnTo>
                    <a:pt x="1292" y="494"/>
                  </a:lnTo>
                  <a:lnTo>
                    <a:pt x="1300" y="491"/>
                  </a:lnTo>
                  <a:lnTo>
                    <a:pt x="1308" y="487"/>
                  </a:lnTo>
                  <a:lnTo>
                    <a:pt x="1316" y="484"/>
                  </a:lnTo>
                  <a:lnTo>
                    <a:pt x="1326" y="481"/>
                  </a:lnTo>
                  <a:lnTo>
                    <a:pt x="1334" y="477"/>
                  </a:lnTo>
                  <a:lnTo>
                    <a:pt x="1343" y="474"/>
                  </a:lnTo>
                  <a:lnTo>
                    <a:pt x="1351" y="470"/>
                  </a:lnTo>
                  <a:lnTo>
                    <a:pt x="1360" y="467"/>
                  </a:lnTo>
                  <a:lnTo>
                    <a:pt x="1367" y="462"/>
                  </a:lnTo>
                  <a:lnTo>
                    <a:pt x="1375" y="459"/>
                  </a:lnTo>
                  <a:lnTo>
                    <a:pt x="1383" y="454"/>
                  </a:lnTo>
                  <a:lnTo>
                    <a:pt x="1392" y="451"/>
                  </a:lnTo>
                  <a:lnTo>
                    <a:pt x="1399" y="446"/>
                  </a:lnTo>
                  <a:lnTo>
                    <a:pt x="1407" y="443"/>
                  </a:lnTo>
                  <a:lnTo>
                    <a:pt x="1415" y="439"/>
                  </a:lnTo>
                  <a:lnTo>
                    <a:pt x="1425" y="436"/>
                  </a:lnTo>
                  <a:lnTo>
                    <a:pt x="1432" y="431"/>
                  </a:lnTo>
                  <a:lnTo>
                    <a:pt x="1440" y="426"/>
                  </a:lnTo>
                  <a:lnTo>
                    <a:pt x="1448" y="423"/>
                  </a:lnTo>
                  <a:lnTo>
                    <a:pt x="1456" y="419"/>
                  </a:lnTo>
                  <a:lnTo>
                    <a:pt x="1463" y="415"/>
                  </a:lnTo>
                  <a:lnTo>
                    <a:pt x="1470" y="410"/>
                  </a:lnTo>
                  <a:lnTo>
                    <a:pt x="1479" y="407"/>
                  </a:lnTo>
                  <a:lnTo>
                    <a:pt x="1486" y="403"/>
                  </a:lnTo>
                  <a:lnTo>
                    <a:pt x="1493" y="399"/>
                  </a:lnTo>
                  <a:lnTo>
                    <a:pt x="1501" y="394"/>
                  </a:lnTo>
                  <a:lnTo>
                    <a:pt x="1507" y="390"/>
                  </a:lnTo>
                  <a:lnTo>
                    <a:pt x="1515" y="386"/>
                  </a:lnTo>
                  <a:lnTo>
                    <a:pt x="1522" y="381"/>
                  </a:lnTo>
                  <a:lnTo>
                    <a:pt x="1528" y="377"/>
                  </a:lnTo>
                  <a:lnTo>
                    <a:pt x="1535" y="372"/>
                  </a:lnTo>
                  <a:lnTo>
                    <a:pt x="1543" y="369"/>
                  </a:lnTo>
                  <a:lnTo>
                    <a:pt x="1549" y="364"/>
                  </a:lnTo>
                  <a:lnTo>
                    <a:pt x="1556" y="360"/>
                  </a:lnTo>
                  <a:lnTo>
                    <a:pt x="1563" y="355"/>
                  </a:lnTo>
                  <a:lnTo>
                    <a:pt x="1570" y="352"/>
                  </a:lnTo>
                  <a:lnTo>
                    <a:pt x="1576" y="347"/>
                  </a:lnTo>
                  <a:lnTo>
                    <a:pt x="1583" y="343"/>
                  </a:lnTo>
                  <a:lnTo>
                    <a:pt x="1590" y="339"/>
                  </a:lnTo>
                  <a:lnTo>
                    <a:pt x="1596" y="335"/>
                  </a:lnTo>
                  <a:lnTo>
                    <a:pt x="1599" y="332"/>
                  </a:lnTo>
                  <a:lnTo>
                    <a:pt x="1606" y="327"/>
                  </a:lnTo>
                  <a:lnTo>
                    <a:pt x="1613" y="322"/>
                  </a:lnTo>
                  <a:lnTo>
                    <a:pt x="1616" y="319"/>
                  </a:lnTo>
                  <a:lnTo>
                    <a:pt x="1608" y="319"/>
                  </a:lnTo>
                  <a:lnTo>
                    <a:pt x="1599" y="322"/>
                  </a:lnTo>
                  <a:lnTo>
                    <a:pt x="1586" y="327"/>
                  </a:lnTo>
                  <a:lnTo>
                    <a:pt x="1575" y="337"/>
                  </a:lnTo>
                  <a:lnTo>
                    <a:pt x="1563" y="345"/>
                  </a:lnTo>
                  <a:lnTo>
                    <a:pt x="1552" y="353"/>
                  </a:lnTo>
                  <a:lnTo>
                    <a:pt x="1554" y="352"/>
                  </a:lnTo>
                  <a:lnTo>
                    <a:pt x="1557" y="349"/>
                  </a:lnTo>
                  <a:lnTo>
                    <a:pt x="1552" y="353"/>
                  </a:lnTo>
                  <a:lnTo>
                    <a:pt x="1540" y="357"/>
                  </a:lnTo>
                  <a:lnTo>
                    <a:pt x="1528" y="363"/>
                  </a:lnTo>
                  <a:lnTo>
                    <a:pt x="1516" y="369"/>
                  </a:lnTo>
                  <a:lnTo>
                    <a:pt x="1504" y="375"/>
                  </a:lnTo>
                  <a:lnTo>
                    <a:pt x="1492" y="379"/>
                  </a:lnTo>
                  <a:lnTo>
                    <a:pt x="1480" y="385"/>
                  </a:lnTo>
                  <a:lnTo>
                    <a:pt x="1470" y="391"/>
                  </a:lnTo>
                  <a:lnTo>
                    <a:pt x="1459" y="398"/>
                  </a:lnTo>
                  <a:lnTo>
                    <a:pt x="1457" y="399"/>
                  </a:lnTo>
                  <a:lnTo>
                    <a:pt x="1451" y="402"/>
                  </a:lnTo>
                  <a:lnTo>
                    <a:pt x="1445" y="406"/>
                  </a:lnTo>
                  <a:lnTo>
                    <a:pt x="1442" y="408"/>
                  </a:lnTo>
                  <a:lnTo>
                    <a:pt x="1443" y="406"/>
                  </a:lnTo>
                  <a:lnTo>
                    <a:pt x="1445" y="403"/>
                  </a:lnTo>
                  <a:lnTo>
                    <a:pt x="1443" y="403"/>
                  </a:lnTo>
                  <a:lnTo>
                    <a:pt x="1440" y="403"/>
                  </a:lnTo>
                  <a:lnTo>
                    <a:pt x="1436" y="403"/>
                  </a:lnTo>
                  <a:lnTo>
                    <a:pt x="1435" y="403"/>
                  </a:lnTo>
                  <a:lnTo>
                    <a:pt x="1441" y="399"/>
                  </a:lnTo>
                  <a:lnTo>
                    <a:pt x="1450" y="395"/>
                  </a:lnTo>
                  <a:lnTo>
                    <a:pt x="1459" y="390"/>
                  </a:lnTo>
                  <a:lnTo>
                    <a:pt x="1473" y="385"/>
                  </a:lnTo>
                  <a:lnTo>
                    <a:pt x="1483" y="379"/>
                  </a:lnTo>
                  <a:lnTo>
                    <a:pt x="1492" y="373"/>
                  </a:lnTo>
                  <a:lnTo>
                    <a:pt x="1498" y="369"/>
                  </a:lnTo>
                  <a:lnTo>
                    <a:pt x="1502" y="365"/>
                  </a:lnTo>
                  <a:lnTo>
                    <a:pt x="1496" y="365"/>
                  </a:lnTo>
                  <a:lnTo>
                    <a:pt x="1490" y="368"/>
                  </a:lnTo>
                  <a:lnTo>
                    <a:pt x="1481" y="371"/>
                  </a:lnTo>
                  <a:lnTo>
                    <a:pt x="1473" y="376"/>
                  </a:lnTo>
                  <a:lnTo>
                    <a:pt x="1462" y="379"/>
                  </a:lnTo>
                  <a:lnTo>
                    <a:pt x="1450" y="385"/>
                  </a:lnTo>
                  <a:lnTo>
                    <a:pt x="1439" y="390"/>
                  </a:lnTo>
                  <a:lnTo>
                    <a:pt x="1427" y="396"/>
                  </a:lnTo>
                  <a:lnTo>
                    <a:pt x="1414" y="401"/>
                  </a:lnTo>
                  <a:lnTo>
                    <a:pt x="1403" y="407"/>
                  </a:lnTo>
                  <a:lnTo>
                    <a:pt x="1392" y="413"/>
                  </a:lnTo>
                  <a:lnTo>
                    <a:pt x="1383" y="418"/>
                  </a:lnTo>
                  <a:lnTo>
                    <a:pt x="1374" y="422"/>
                  </a:lnTo>
                  <a:lnTo>
                    <a:pt x="1368" y="425"/>
                  </a:lnTo>
                  <a:lnTo>
                    <a:pt x="1367" y="423"/>
                  </a:lnTo>
                  <a:lnTo>
                    <a:pt x="1374" y="418"/>
                  </a:lnTo>
                  <a:lnTo>
                    <a:pt x="1382" y="413"/>
                  </a:lnTo>
                  <a:lnTo>
                    <a:pt x="1391" y="409"/>
                  </a:lnTo>
                  <a:lnTo>
                    <a:pt x="1399" y="405"/>
                  </a:lnTo>
                  <a:lnTo>
                    <a:pt x="1409" y="400"/>
                  </a:lnTo>
                  <a:lnTo>
                    <a:pt x="1415" y="396"/>
                  </a:lnTo>
                  <a:lnTo>
                    <a:pt x="1424" y="394"/>
                  </a:lnTo>
                  <a:lnTo>
                    <a:pt x="1445" y="380"/>
                  </a:lnTo>
                  <a:lnTo>
                    <a:pt x="1456" y="373"/>
                  </a:lnTo>
                  <a:lnTo>
                    <a:pt x="1467" y="368"/>
                  </a:lnTo>
                  <a:lnTo>
                    <a:pt x="1478" y="362"/>
                  </a:lnTo>
                  <a:lnTo>
                    <a:pt x="1487" y="357"/>
                  </a:lnTo>
                  <a:lnTo>
                    <a:pt x="1496" y="350"/>
                  </a:lnTo>
                  <a:lnTo>
                    <a:pt x="1507" y="346"/>
                  </a:lnTo>
                  <a:lnTo>
                    <a:pt x="1516" y="340"/>
                  </a:lnTo>
                  <a:lnTo>
                    <a:pt x="1526" y="335"/>
                  </a:lnTo>
                  <a:lnTo>
                    <a:pt x="1534" y="330"/>
                  </a:lnTo>
                  <a:lnTo>
                    <a:pt x="1545" y="324"/>
                  </a:lnTo>
                  <a:lnTo>
                    <a:pt x="1553" y="318"/>
                  </a:lnTo>
                  <a:lnTo>
                    <a:pt x="1563" y="312"/>
                  </a:lnTo>
                  <a:lnTo>
                    <a:pt x="1572" y="305"/>
                  </a:lnTo>
                  <a:lnTo>
                    <a:pt x="1583" y="299"/>
                  </a:lnTo>
                  <a:lnTo>
                    <a:pt x="1593" y="292"/>
                  </a:lnTo>
                  <a:lnTo>
                    <a:pt x="1603" y="286"/>
                  </a:lnTo>
                  <a:lnTo>
                    <a:pt x="1648" y="251"/>
                  </a:lnTo>
                  <a:lnTo>
                    <a:pt x="1653" y="244"/>
                  </a:lnTo>
                  <a:lnTo>
                    <a:pt x="1649" y="243"/>
                  </a:lnTo>
                  <a:lnTo>
                    <a:pt x="1646" y="244"/>
                  </a:lnTo>
                  <a:lnTo>
                    <a:pt x="1639" y="247"/>
                  </a:lnTo>
                  <a:lnTo>
                    <a:pt x="1633" y="251"/>
                  </a:lnTo>
                  <a:lnTo>
                    <a:pt x="1624" y="255"/>
                  </a:lnTo>
                  <a:lnTo>
                    <a:pt x="1616" y="261"/>
                  </a:lnTo>
                  <a:lnTo>
                    <a:pt x="1606" y="267"/>
                  </a:lnTo>
                  <a:lnTo>
                    <a:pt x="1596" y="274"/>
                  </a:lnTo>
                  <a:lnTo>
                    <a:pt x="1586" y="280"/>
                  </a:lnTo>
                  <a:lnTo>
                    <a:pt x="1576" y="286"/>
                  </a:lnTo>
                  <a:lnTo>
                    <a:pt x="1565" y="292"/>
                  </a:lnTo>
                  <a:lnTo>
                    <a:pt x="1557" y="299"/>
                  </a:lnTo>
                  <a:lnTo>
                    <a:pt x="1549" y="302"/>
                  </a:lnTo>
                  <a:lnTo>
                    <a:pt x="1542" y="307"/>
                  </a:lnTo>
                  <a:lnTo>
                    <a:pt x="1537" y="310"/>
                  </a:lnTo>
                  <a:lnTo>
                    <a:pt x="1534" y="312"/>
                  </a:lnTo>
                  <a:lnTo>
                    <a:pt x="1524" y="315"/>
                  </a:lnTo>
                  <a:lnTo>
                    <a:pt x="1516" y="318"/>
                  </a:lnTo>
                  <a:lnTo>
                    <a:pt x="1508" y="320"/>
                  </a:lnTo>
                  <a:lnTo>
                    <a:pt x="1501" y="324"/>
                  </a:lnTo>
                  <a:lnTo>
                    <a:pt x="1492" y="327"/>
                  </a:lnTo>
                  <a:lnTo>
                    <a:pt x="1485" y="331"/>
                  </a:lnTo>
                  <a:lnTo>
                    <a:pt x="1478" y="334"/>
                  </a:lnTo>
                  <a:lnTo>
                    <a:pt x="1470" y="338"/>
                  </a:lnTo>
                  <a:lnTo>
                    <a:pt x="1463" y="341"/>
                  </a:lnTo>
                  <a:lnTo>
                    <a:pt x="1454" y="345"/>
                  </a:lnTo>
                  <a:lnTo>
                    <a:pt x="1447" y="348"/>
                  </a:lnTo>
                  <a:lnTo>
                    <a:pt x="1440" y="353"/>
                  </a:lnTo>
                  <a:lnTo>
                    <a:pt x="1432" y="356"/>
                  </a:lnTo>
                  <a:lnTo>
                    <a:pt x="1425" y="361"/>
                  </a:lnTo>
                  <a:lnTo>
                    <a:pt x="1418" y="365"/>
                  </a:lnTo>
                  <a:lnTo>
                    <a:pt x="1411" y="371"/>
                  </a:lnTo>
                  <a:lnTo>
                    <a:pt x="1404" y="373"/>
                  </a:lnTo>
                  <a:lnTo>
                    <a:pt x="1398" y="377"/>
                  </a:lnTo>
                  <a:lnTo>
                    <a:pt x="1391" y="380"/>
                  </a:lnTo>
                  <a:lnTo>
                    <a:pt x="1386" y="384"/>
                  </a:lnTo>
                  <a:lnTo>
                    <a:pt x="1379" y="386"/>
                  </a:lnTo>
                  <a:lnTo>
                    <a:pt x="1372" y="390"/>
                  </a:lnTo>
                  <a:lnTo>
                    <a:pt x="1365" y="392"/>
                  </a:lnTo>
                  <a:lnTo>
                    <a:pt x="1359" y="395"/>
                  </a:lnTo>
                  <a:lnTo>
                    <a:pt x="1329" y="407"/>
                  </a:lnTo>
                  <a:lnTo>
                    <a:pt x="1319" y="410"/>
                  </a:lnTo>
                  <a:lnTo>
                    <a:pt x="1315" y="408"/>
                  </a:lnTo>
                  <a:lnTo>
                    <a:pt x="1315" y="406"/>
                  </a:lnTo>
                  <a:lnTo>
                    <a:pt x="1327" y="398"/>
                  </a:lnTo>
                  <a:lnTo>
                    <a:pt x="1339" y="391"/>
                  </a:lnTo>
                  <a:lnTo>
                    <a:pt x="1345" y="387"/>
                  </a:lnTo>
                  <a:lnTo>
                    <a:pt x="1352" y="384"/>
                  </a:lnTo>
                  <a:lnTo>
                    <a:pt x="1359" y="380"/>
                  </a:lnTo>
                  <a:lnTo>
                    <a:pt x="1366" y="377"/>
                  </a:lnTo>
                  <a:lnTo>
                    <a:pt x="1373" y="373"/>
                  </a:lnTo>
                  <a:lnTo>
                    <a:pt x="1380" y="370"/>
                  </a:lnTo>
                  <a:lnTo>
                    <a:pt x="1387" y="366"/>
                  </a:lnTo>
                  <a:lnTo>
                    <a:pt x="1394" y="363"/>
                  </a:lnTo>
                  <a:lnTo>
                    <a:pt x="1400" y="360"/>
                  </a:lnTo>
                  <a:lnTo>
                    <a:pt x="1407" y="357"/>
                  </a:lnTo>
                  <a:lnTo>
                    <a:pt x="1414" y="354"/>
                  </a:lnTo>
                  <a:lnTo>
                    <a:pt x="1421" y="352"/>
                  </a:lnTo>
                  <a:lnTo>
                    <a:pt x="1427" y="348"/>
                  </a:lnTo>
                  <a:lnTo>
                    <a:pt x="1434" y="345"/>
                  </a:lnTo>
                  <a:lnTo>
                    <a:pt x="1441" y="341"/>
                  </a:lnTo>
                  <a:lnTo>
                    <a:pt x="1448" y="339"/>
                  </a:lnTo>
                  <a:lnTo>
                    <a:pt x="1454" y="335"/>
                  </a:lnTo>
                  <a:lnTo>
                    <a:pt x="1459" y="333"/>
                  </a:lnTo>
                  <a:lnTo>
                    <a:pt x="1467" y="330"/>
                  </a:lnTo>
                  <a:lnTo>
                    <a:pt x="1474" y="327"/>
                  </a:lnTo>
                  <a:lnTo>
                    <a:pt x="1480" y="324"/>
                  </a:lnTo>
                  <a:lnTo>
                    <a:pt x="1486" y="320"/>
                  </a:lnTo>
                  <a:lnTo>
                    <a:pt x="1493" y="317"/>
                  </a:lnTo>
                  <a:lnTo>
                    <a:pt x="1501" y="315"/>
                  </a:lnTo>
                  <a:lnTo>
                    <a:pt x="1507" y="311"/>
                  </a:lnTo>
                  <a:lnTo>
                    <a:pt x="1512" y="308"/>
                  </a:lnTo>
                  <a:lnTo>
                    <a:pt x="1519" y="304"/>
                  </a:lnTo>
                  <a:lnTo>
                    <a:pt x="1526" y="302"/>
                  </a:lnTo>
                  <a:lnTo>
                    <a:pt x="1534" y="296"/>
                  </a:lnTo>
                  <a:lnTo>
                    <a:pt x="1542" y="290"/>
                  </a:lnTo>
                  <a:lnTo>
                    <a:pt x="1549" y="285"/>
                  </a:lnTo>
                  <a:lnTo>
                    <a:pt x="1558" y="279"/>
                  </a:lnTo>
                  <a:lnTo>
                    <a:pt x="1565" y="272"/>
                  </a:lnTo>
                  <a:lnTo>
                    <a:pt x="1573" y="266"/>
                  </a:lnTo>
                  <a:lnTo>
                    <a:pt x="1580" y="261"/>
                  </a:lnTo>
                  <a:lnTo>
                    <a:pt x="1588" y="256"/>
                  </a:lnTo>
                  <a:lnTo>
                    <a:pt x="1592" y="250"/>
                  </a:lnTo>
                  <a:lnTo>
                    <a:pt x="1596" y="247"/>
                  </a:lnTo>
                  <a:lnTo>
                    <a:pt x="1593" y="247"/>
                  </a:lnTo>
                  <a:lnTo>
                    <a:pt x="1587" y="248"/>
                  </a:lnTo>
                  <a:lnTo>
                    <a:pt x="1581" y="248"/>
                  </a:lnTo>
                  <a:lnTo>
                    <a:pt x="1577" y="250"/>
                  </a:lnTo>
                  <a:lnTo>
                    <a:pt x="1571" y="252"/>
                  </a:lnTo>
                  <a:lnTo>
                    <a:pt x="1565" y="257"/>
                  </a:lnTo>
                  <a:lnTo>
                    <a:pt x="1518" y="288"/>
                  </a:lnTo>
                  <a:lnTo>
                    <a:pt x="1520" y="286"/>
                  </a:lnTo>
                  <a:lnTo>
                    <a:pt x="1512" y="289"/>
                  </a:lnTo>
                  <a:lnTo>
                    <a:pt x="1507" y="293"/>
                  </a:lnTo>
                  <a:lnTo>
                    <a:pt x="1496" y="297"/>
                  </a:lnTo>
                  <a:lnTo>
                    <a:pt x="1486" y="303"/>
                  </a:lnTo>
                  <a:lnTo>
                    <a:pt x="1480" y="305"/>
                  </a:lnTo>
                  <a:lnTo>
                    <a:pt x="1473" y="309"/>
                  </a:lnTo>
                  <a:lnTo>
                    <a:pt x="1466" y="311"/>
                  </a:lnTo>
                  <a:lnTo>
                    <a:pt x="1459" y="315"/>
                  </a:lnTo>
                  <a:lnTo>
                    <a:pt x="1452" y="318"/>
                  </a:lnTo>
                  <a:lnTo>
                    <a:pt x="1445" y="322"/>
                  </a:lnTo>
                  <a:lnTo>
                    <a:pt x="1439" y="325"/>
                  </a:lnTo>
                  <a:lnTo>
                    <a:pt x="1432" y="330"/>
                  </a:lnTo>
                  <a:lnTo>
                    <a:pt x="1422" y="333"/>
                  </a:lnTo>
                  <a:lnTo>
                    <a:pt x="1414" y="337"/>
                  </a:lnTo>
                  <a:lnTo>
                    <a:pt x="1405" y="340"/>
                  </a:lnTo>
                  <a:lnTo>
                    <a:pt x="1397" y="343"/>
                  </a:lnTo>
                  <a:lnTo>
                    <a:pt x="1388" y="347"/>
                  </a:lnTo>
                  <a:lnTo>
                    <a:pt x="1379" y="352"/>
                  </a:lnTo>
                  <a:lnTo>
                    <a:pt x="1369" y="355"/>
                  </a:lnTo>
                  <a:lnTo>
                    <a:pt x="1361" y="360"/>
                  </a:lnTo>
                  <a:lnTo>
                    <a:pt x="1351" y="363"/>
                  </a:lnTo>
                  <a:lnTo>
                    <a:pt x="1342" y="366"/>
                  </a:lnTo>
                  <a:lnTo>
                    <a:pt x="1332" y="371"/>
                  </a:lnTo>
                  <a:lnTo>
                    <a:pt x="1323" y="376"/>
                  </a:lnTo>
                  <a:lnTo>
                    <a:pt x="1313" y="379"/>
                  </a:lnTo>
                  <a:lnTo>
                    <a:pt x="1304" y="384"/>
                  </a:lnTo>
                  <a:lnTo>
                    <a:pt x="1294" y="388"/>
                  </a:lnTo>
                  <a:lnTo>
                    <a:pt x="1285" y="393"/>
                  </a:lnTo>
                  <a:lnTo>
                    <a:pt x="1275" y="396"/>
                  </a:lnTo>
                  <a:lnTo>
                    <a:pt x="1264" y="400"/>
                  </a:lnTo>
                  <a:lnTo>
                    <a:pt x="1254" y="405"/>
                  </a:lnTo>
                  <a:lnTo>
                    <a:pt x="1245" y="409"/>
                  </a:lnTo>
                  <a:lnTo>
                    <a:pt x="1234" y="413"/>
                  </a:lnTo>
                  <a:lnTo>
                    <a:pt x="1225" y="416"/>
                  </a:lnTo>
                  <a:lnTo>
                    <a:pt x="1215" y="421"/>
                  </a:lnTo>
                  <a:lnTo>
                    <a:pt x="1206" y="425"/>
                  </a:lnTo>
                  <a:lnTo>
                    <a:pt x="1195" y="429"/>
                  </a:lnTo>
                  <a:lnTo>
                    <a:pt x="1186" y="432"/>
                  </a:lnTo>
                  <a:lnTo>
                    <a:pt x="1177" y="436"/>
                  </a:lnTo>
                  <a:lnTo>
                    <a:pt x="1168" y="440"/>
                  </a:lnTo>
                  <a:lnTo>
                    <a:pt x="1158" y="444"/>
                  </a:lnTo>
                  <a:lnTo>
                    <a:pt x="1150" y="447"/>
                  </a:lnTo>
                  <a:lnTo>
                    <a:pt x="1141" y="451"/>
                  </a:lnTo>
                  <a:lnTo>
                    <a:pt x="1134" y="455"/>
                  </a:lnTo>
                  <a:lnTo>
                    <a:pt x="1125" y="457"/>
                  </a:lnTo>
                  <a:lnTo>
                    <a:pt x="1117" y="461"/>
                  </a:lnTo>
                  <a:lnTo>
                    <a:pt x="1109" y="464"/>
                  </a:lnTo>
                  <a:lnTo>
                    <a:pt x="1102" y="468"/>
                  </a:lnTo>
                  <a:lnTo>
                    <a:pt x="1094" y="470"/>
                  </a:lnTo>
                  <a:lnTo>
                    <a:pt x="1087" y="474"/>
                  </a:lnTo>
                  <a:lnTo>
                    <a:pt x="1080" y="476"/>
                  </a:lnTo>
                  <a:lnTo>
                    <a:pt x="1074" y="479"/>
                  </a:lnTo>
                  <a:lnTo>
                    <a:pt x="1067" y="481"/>
                  </a:lnTo>
                  <a:lnTo>
                    <a:pt x="1060" y="484"/>
                  </a:lnTo>
                  <a:lnTo>
                    <a:pt x="1055" y="485"/>
                  </a:lnTo>
                  <a:lnTo>
                    <a:pt x="1050" y="489"/>
                  </a:lnTo>
                  <a:lnTo>
                    <a:pt x="1041" y="492"/>
                  </a:lnTo>
                  <a:lnTo>
                    <a:pt x="1034" y="497"/>
                  </a:lnTo>
                  <a:lnTo>
                    <a:pt x="915" y="539"/>
                  </a:lnTo>
                  <a:lnTo>
                    <a:pt x="875" y="553"/>
                  </a:lnTo>
                  <a:lnTo>
                    <a:pt x="856" y="558"/>
                  </a:lnTo>
                  <a:lnTo>
                    <a:pt x="643" y="652"/>
                  </a:lnTo>
                  <a:lnTo>
                    <a:pt x="633" y="652"/>
                  </a:lnTo>
                  <a:lnTo>
                    <a:pt x="625" y="642"/>
                  </a:lnTo>
                  <a:lnTo>
                    <a:pt x="619" y="635"/>
                  </a:lnTo>
                  <a:lnTo>
                    <a:pt x="612" y="628"/>
                  </a:lnTo>
                  <a:lnTo>
                    <a:pt x="609" y="622"/>
                  </a:lnTo>
                  <a:lnTo>
                    <a:pt x="600" y="611"/>
                  </a:lnTo>
                  <a:lnTo>
                    <a:pt x="595" y="603"/>
                  </a:lnTo>
                  <a:lnTo>
                    <a:pt x="588" y="593"/>
                  </a:lnTo>
                  <a:lnTo>
                    <a:pt x="581" y="583"/>
                  </a:lnTo>
                  <a:lnTo>
                    <a:pt x="575" y="577"/>
                  </a:lnTo>
                  <a:lnTo>
                    <a:pt x="571" y="572"/>
                  </a:lnTo>
                  <a:lnTo>
                    <a:pt x="564" y="563"/>
                  </a:lnTo>
                  <a:lnTo>
                    <a:pt x="558" y="557"/>
                  </a:lnTo>
                  <a:lnTo>
                    <a:pt x="292" y="232"/>
                  </a:lnTo>
                  <a:lnTo>
                    <a:pt x="292" y="2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88"/>
            <p:cNvSpPr>
              <a:spLocks/>
            </p:cNvSpPr>
            <p:nvPr/>
          </p:nvSpPr>
          <p:spPr bwMode="auto">
            <a:xfrm>
              <a:off x="1762" y="3489"/>
              <a:ext cx="33" cy="3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75" y="100"/>
                </a:cxn>
                <a:cxn ang="0">
                  <a:pos x="84" y="119"/>
                </a:cxn>
                <a:cxn ang="0">
                  <a:pos x="131" y="82"/>
                </a:cxn>
                <a:cxn ang="0">
                  <a:pos x="89" y="99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1" h="119">
                  <a:moveTo>
                    <a:pt x="3" y="0"/>
                  </a:moveTo>
                  <a:lnTo>
                    <a:pt x="0" y="4"/>
                  </a:lnTo>
                  <a:lnTo>
                    <a:pt x="75" y="100"/>
                  </a:lnTo>
                  <a:lnTo>
                    <a:pt x="84" y="119"/>
                  </a:lnTo>
                  <a:lnTo>
                    <a:pt x="131" y="82"/>
                  </a:lnTo>
                  <a:lnTo>
                    <a:pt x="89" y="99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5" name="Freeform 89"/>
            <p:cNvSpPr>
              <a:spLocks/>
            </p:cNvSpPr>
            <p:nvPr/>
          </p:nvSpPr>
          <p:spPr bwMode="auto">
            <a:xfrm>
              <a:off x="1823" y="3497"/>
              <a:ext cx="5" cy="2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6" y="9"/>
                </a:cxn>
                <a:cxn ang="0">
                  <a:pos x="8" y="9"/>
                </a:cxn>
                <a:cxn ang="0">
                  <a:pos x="17" y="6"/>
                </a:cxn>
                <a:cxn ang="0">
                  <a:pos x="23" y="0"/>
                </a:cxn>
                <a:cxn ang="0">
                  <a:pos x="14" y="1"/>
                </a:cxn>
                <a:cxn ang="0">
                  <a:pos x="12" y="4"/>
                </a:cxn>
                <a:cxn ang="0">
                  <a:pos x="8" y="7"/>
                </a:cxn>
                <a:cxn ang="0">
                  <a:pos x="2" y="8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23" h="11">
                  <a:moveTo>
                    <a:pt x="0" y="11"/>
                  </a:moveTo>
                  <a:lnTo>
                    <a:pt x="6" y="9"/>
                  </a:lnTo>
                  <a:lnTo>
                    <a:pt x="8" y="9"/>
                  </a:lnTo>
                  <a:lnTo>
                    <a:pt x="17" y="6"/>
                  </a:lnTo>
                  <a:lnTo>
                    <a:pt x="23" y="0"/>
                  </a:lnTo>
                  <a:lnTo>
                    <a:pt x="14" y="1"/>
                  </a:lnTo>
                  <a:lnTo>
                    <a:pt x="12" y="4"/>
                  </a:lnTo>
                  <a:lnTo>
                    <a:pt x="8" y="7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6" name="Freeform 90"/>
            <p:cNvSpPr>
              <a:spLocks/>
            </p:cNvSpPr>
            <p:nvPr/>
          </p:nvSpPr>
          <p:spPr bwMode="auto">
            <a:xfrm>
              <a:off x="1867" y="3464"/>
              <a:ext cx="54" cy="19"/>
            </a:xfrm>
            <a:custGeom>
              <a:avLst/>
              <a:gdLst/>
              <a:ahLst/>
              <a:cxnLst>
                <a:cxn ang="0">
                  <a:pos x="216" y="1"/>
                </a:cxn>
                <a:cxn ang="0">
                  <a:pos x="209" y="2"/>
                </a:cxn>
                <a:cxn ang="0">
                  <a:pos x="202" y="4"/>
                </a:cxn>
                <a:cxn ang="0">
                  <a:pos x="196" y="7"/>
                </a:cxn>
                <a:cxn ang="0">
                  <a:pos x="189" y="10"/>
                </a:cxn>
                <a:cxn ang="0">
                  <a:pos x="182" y="12"/>
                </a:cxn>
                <a:cxn ang="0">
                  <a:pos x="175" y="15"/>
                </a:cxn>
                <a:cxn ang="0">
                  <a:pos x="168" y="17"/>
                </a:cxn>
                <a:cxn ang="0">
                  <a:pos x="162" y="21"/>
                </a:cxn>
                <a:cxn ang="0">
                  <a:pos x="155" y="23"/>
                </a:cxn>
                <a:cxn ang="0">
                  <a:pos x="148" y="25"/>
                </a:cxn>
                <a:cxn ang="0">
                  <a:pos x="141" y="29"/>
                </a:cxn>
                <a:cxn ang="0">
                  <a:pos x="134" y="32"/>
                </a:cxn>
                <a:cxn ang="0">
                  <a:pos x="127" y="34"/>
                </a:cxn>
                <a:cxn ang="0">
                  <a:pos x="122" y="37"/>
                </a:cxn>
                <a:cxn ang="0">
                  <a:pos x="115" y="40"/>
                </a:cxn>
                <a:cxn ang="0">
                  <a:pos x="109" y="44"/>
                </a:cxn>
                <a:cxn ang="0">
                  <a:pos x="102" y="45"/>
                </a:cxn>
                <a:cxn ang="0">
                  <a:pos x="95" y="48"/>
                </a:cxn>
                <a:cxn ang="0">
                  <a:pos x="88" y="49"/>
                </a:cxn>
                <a:cxn ang="0">
                  <a:pos x="81" y="53"/>
                </a:cxn>
                <a:cxn ang="0">
                  <a:pos x="74" y="54"/>
                </a:cxn>
                <a:cxn ang="0">
                  <a:pos x="68" y="57"/>
                </a:cxn>
                <a:cxn ang="0">
                  <a:pos x="61" y="59"/>
                </a:cxn>
                <a:cxn ang="0">
                  <a:pos x="55" y="62"/>
                </a:cxn>
                <a:cxn ang="0">
                  <a:pos x="48" y="63"/>
                </a:cxn>
                <a:cxn ang="0">
                  <a:pos x="41" y="65"/>
                </a:cxn>
                <a:cxn ang="0">
                  <a:pos x="34" y="68"/>
                </a:cxn>
                <a:cxn ang="0">
                  <a:pos x="27" y="70"/>
                </a:cxn>
                <a:cxn ang="0">
                  <a:pos x="20" y="71"/>
                </a:cxn>
                <a:cxn ang="0">
                  <a:pos x="13" y="73"/>
                </a:cxn>
                <a:cxn ang="0">
                  <a:pos x="6" y="75"/>
                </a:cxn>
                <a:cxn ang="0">
                  <a:pos x="0" y="77"/>
                </a:cxn>
                <a:cxn ang="0">
                  <a:pos x="10" y="72"/>
                </a:cxn>
                <a:cxn ang="0">
                  <a:pos x="20" y="69"/>
                </a:cxn>
                <a:cxn ang="0">
                  <a:pos x="31" y="64"/>
                </a:cxn>
                <a:cxn ang="0">
                  <a:pos x="41" y="61"/>
                </a:cxn>
                <a:cxn ang="0">
                  <a:pos x="51" y="56"/>
                </a:cxn>
                <a:cxn ang="0">
                  <a:pos x="62" y="53"/>
                </a:cxn>
                <a:cxn ang="0">
                  <a:pos x="72" y="48"/>
                </a:cxn>
                <a:cxn ang="0">
                  <a:pos x="84" y="45"/>
                </a:cxn>
                <a:cxn ang="0">
                  <a:pos x="94" y="40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25" y="27"/>
                </a:cxn>
                <a:cxn ang="0">
                  <a:pos x="136" y="23"/>
                </a:cxn>
                <a:cxn ang="0">
                  <a:pos x="146" y="19"/>
                </a:cxn>
                <a:cxn ang="0">
                  <a:pos x="156" y="16"/>
                </a:cxn>
                <a:cxn ang="0">
                  <a:pos x="167" y="12"/>
                </a:cxn>
                <a:cxn ang="0">
                  <a:pos x="201" y="1"/>
                </a:cxn>
                <a:cxn ang="0">
                  <a:pos x="205" y="0"/>
                </a:cxn>
                <a:cxn ang="0">
                  <a:pos x="212" y="0"/>
                </a:cxn>
                <a:cxn ang="0">
                  <a:pos x="216" y="0"/>
                </a:cxn>
                <a:cxn ang="0">
                  <a:pos x="216" y="1"/>
                </a:cxn>
                <a:cxn ang="0">
                  <a:pos x="216" y="1"/>
                </a:cxn>
              </a:cxnLst>
              <a:rect l="0" t="0" r="r" b="b"/>
              <a:pathLst>
                <a:path w="216" h="77">
                  <a:moveTo>
                    <a:pt x="216" y="1"/>
                  </a:moveTo>
                  <a:lnTo>
                    <a:pt x="209" y="2"/>
                  </a:lnTo>
                  <a:lnTo>
                    <a:pt x="202" y="4"/>
                  </a:lnTo>
                  <a:lnTo>
                    <a:pt x="196" y="7"/>
                  </a:lnTo>
                  <a:lnTo>
                    <a:pt x="189" y="10"/>
                  </a:lnTo>
                  <a:lnTo>
                    <a:pt x="182" y="12"/>
                  </a:lnTo>
                  <a:lnTo>
                    <a:pt x="175" y="15"/>
                  </a:lnTo>
                  <a:lnTo>
                    <a:pt x="168" y="17"/>
                  </a:lnTo>
                  <a:lnTo>
                    <a:pt x="162" y="21"/>
                  </a:lnTo>
                  <a:lnTo>
                    <a:pt x="155" y="23"/>
                  </a:lnTo>
                  <a:lnTo>
                    <a:pt x="148" y="25"/>
                  </a:lnTo>
                  <a:lnTo>
                    <a:pt x="141" y="29"/>
                  </a:lnTo>
                  <a:lnTo>
                    <a:pt x="134" y="32"/>
                  </a:lnTo>
                  <a:lnTo>
                    <a:pt x="127" y="34"/>
                  </a:lnTo>
                  <a:lnTo>
                    <a:pt x="122" y="37"/>
                  </a:lnTo>
                  <a:lnTo>
                    <a:pt x="115" y="40"/>
                  </a:lnTo>
                  <a:lnTo>
                    <a:pt x="109" y="44"/>
                  </a:lnTo>
                  <a:lnTo>
                    <a:pt x="102" y="45"/>
                  </a:lnTo>
                  <a:lnTo>
                    <a:pt x="95" y="48"/>
                  </a:lnTo>
                  <a:lnTo>
                    <a:pt x="88" y="49"/>
                  </a:lnTo>
                  <a:lnTo>
                    <a:pt x="81" y="53"/>
                  </a:lnTo>
                  <a:lnTo>
                    <a:pt x="74" y="54"/>
                  </a:lnTo>
                  <a:lnTo>
                    <a:pt x="68" y="57"/>
                  </a:lnTo>
                  <a:lnTo>
                    <a:pt x="61" y="59"/>
                  </a:lnTo>
                  <a:lnTo>
                    <a:pt x="55" y="62"/>
                  </a:lnTo>
                  <a:lnTo>
                    <a:pt x="48" y="63"/>
                  </a:lnTo>
                  <a:lnTo>
                    <a:pt x="41" y="65"/>
                  </a:lnTo>
                  <a:lnTo>
                    <a:pt x="34" y="68"/>
                  </a:lnTo>
                  <a:lnTo>
                    <a:pt x="27" y="70"/>
                  </a:lnTo>
                  <a:lnTo>
                    <a:pt x="20" y="71"/>
                  </a:lnTo>
                  <a:lnTo>
                    <a:pt x="13" y="73"/>
                  </a:lnTo>
                  <a:lnTo>
                    <a:pt x="6" y="75"/>
                  </a:lnTo>
                  <a:lnTo>
                    <a:pt x="0" y="77"/>
                  </a:lnTo>
                  <a:lnTo>
                    <a:pt x="10" y="72"/>
                  </a:lnTo>
                  <a:lnTo>
                    <a:pt x="20" y="69"/>
                  </a:lnTo>
                  <a:lnTo>
                    <a:pt x="31" y="64"/>
                  </a:lnTo>
                  <a:lnTo>
                    <a:pt x="41" y="61"/>
                  </a:lnTo>
                  <a:lnTo>
                    <a:pt x="51" y="56"/>
                  </a:lnTo>
                  <a:lnTo>
                    <a:pt x="62" y="53"/>
                  </a:lnTo>
                  <a:lnTo>
                    <a:pt x="72" y="48"/>
                  </a:lnTo>
                  <a:lnTo>
                    <a:pt x="84" y="45"/>
                  </a:lnTo>
                  <a:lnTo>
                    <a:pt x="94" y="40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25" y="27"/>
                  </a:lnTo>
                  <a:lnTo>
                    <a:pt x="136" y="23"/>
                  </a:lnTo>
                  <a:lnTo>
                    <a:pt x="146" y="19"/>
                  </a:lnTo>
                  <a:lnTo>
                    <a:pt x="156" y="16"/>
                  </a:lnTo>
                  <a:lnTo>
                    <a:pt x="167" y="12"/>
                  </a:lnTo>
                  <a:lnTo>
                    <a:pt x="201" y="1"/>
                  </a:lnTo>
                  <a:lnTo>
                    <a:pt x="205" y="0"/>
                  </a:lnTo>
                  <a:lnTo>
                    <a:pt x="212" y="0"/>
                  </a:lnTo>
                  <a:lnTo>
                    <a:pt x="216" y="0"/>
                  </a:lnTo>
                  <a:lnTo>
                    <a:pt x="216" y="1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7" name="Freeform 91"/>
            <p:cNvSpPr>
              <a:spLocks/>
            </p:cNvSpPr>
            <p:nvPr/>
          </p:nvSpPr>
          <p:spPr bwMode="auto">
            <a:xfrm>
              <a:off x="1926" y="3457"/>
              <a:ext cx="8" cy="4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3" y="6"/>
                </a:cxn>
                <a:cxn ang="0">
                  <a:pos x="10" y="12"/>
                </a:cxn>
                <a:cxn ang="0">
                  <a:pos x="9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7" y="16"/>
                </a:cxn>
                <a:cxn ang="0">
                  <a:pos x="17" y="12"/>
                </a:cxn>
                <a:cxn ang="0">
                  <a:pos x="28" y="6"/>
                </a:cxn>
                <a:cxn ang="0">
                  <a:pos x="32" y="2"/>
                </a:cxn>
                <a:cxn ang="0">
                  <a:pos x="29" y="0"/>
                </a:cxn>
                <a:cxn ang="0">
                  <a:pos x="26" y="2"/>
                </a:cxn>
                <a:cxn ang="0">
                  <a:pos x="25" y="5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32" h="19">
                  <a:moveTo>
                    <a:pt x="24" y="5"/>
                  </a:moveTo>
                  <a:lnTo>
                    <a:pt x="23" y="6"/>
                  </a:lnTo>
                  <a:lnTo>
                    <a:pt x="10" y="12"/>
                  </a:lnTo>
                  <a:lnTo>
                    <a:pt x="9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7" y="16"/>
                  </a:lnTo>
                  <a:lnTo>
                    <a:pt x="17" y="12"/>
                  </a:lnTo>
                  <a:lnTo>
                    <a:pt x="28" y="6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6" y="2"/>
                  </a:lnTo>
                  <a:lnTo>
                    <a:pt x="25" y="5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8" name="Freeform 92"/>
            <p:cNvSpPr>
              <a:spLocks/>
            </p:cNvSpPr>
            <p:nvPr/>
          </p:nvSpPr>
          <p:spPr bwMode="auto">
            <a:xfrm>
              <a:off x="1754" y="3498"/>
              <a:ext cx="7" cy="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14" y="19"/>
                </a:cxn>
                <a:cxn ang="0">
                  <a:pos x="23" y="26"/>
                </a:cxn>
                <a:cxn ang="0">
                  <a:pos x="28" y="28"/>
                </a:cxn>
                <a:cxn ang="0">
                  <a:pos x="27" y="24"/>
                </a:cxn>
                <a:cxn ang="0">
                  <a:pos x="23" y="17"/>
                </a:cxn>
                <a:cxn ang="0">
                  <a:pos x="13" y="8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8" h="28">
                  <a:moveTo>
                    <a:pt x="4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2" y="6"/>
                  </a:lnTo>
                  <a:lnTo>
                    <a:pt x="6" y="10"/>
                  </a:lnTo>
                  <a:lnTo>
                    <a:pt x="14" y="19"/>
                  </a:lnTo>
                  <a:lnTo>
                    <a:pt x="23" y="26"/>
                  </a:lnTo>
                  <a:lnTo>
                    <a:pt x="28" y="28"/>
                  </a:lnTo>
                  <a:lnTo>
                    <a:pt x="27" y="24"/>
                  </a:lnTo>
                  <a:lnTo>
                    <a:pt x="23" y="17"/>
                  </a:lnTo>
                  <a:lnTo>
                    <a:pt x="13" y="8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9" name="Freeform 93"/>
            <p:cNvSpPr>
              <a:spLocks/>
            </p:cNvSpPr>
            <p:nvPr/>
          </p:nvSpPr>
          <p:spPr bwMode="auto">
            <a:xfrm>
              <a:off x="1673" y="3398"/>
              <a:ext cx="20" cy="23"/>
            </a:xfrm>
            <a:custGeom>
              <a:avLst/>
              <a:gdLst/>
              <a:ahLst/>
              <a:cxnLst>
                <a:cxn ang="0">
                  <a:pos x="82" y="92"/>
                </a:cxn>
                <a:cxn ang="0">
                  <a:pos x="76" y="87"/>
                </a:cxn>
                <a:cxn ang="0">
                  <a:pos x="69" y="80"/>
                </a:cxn>
                <a:cxn ang="0">
                  <a:pos x="60" y="70"/>
                </a:cxn>
                <a:cxn ang="0">
                  <a:pos x="52" y="61"/>
                </a:cxn>
                <a:cxn ang="0">
                  <a:pos x="42" y="51"/>
                </a:cxn>
                <a:cxn ang="0">
                  <a:pos x="35" y="43"/>
                </a:cxn>
                <a:cxn ang="0">
                  <a:pos x="31" y="35"/>
                </a:cxn>
                <a:cxn ang="0">
                  <a:pos x="31" y="30"/>
                </a:cxn>
                <a:cxn ang="0">
                  <a:pos x="0" y="0"/>
                </a:cxn>
                <a:cxn ang="0">
                  <a:pos x="4" y="13"/>
                </a:cxn>
                <a:cxn ang="0">
                  <a:pos x="7" y="15"/>
                </a:cxn>
                <a:cxn ang="0">
                  <a:pos x="14" y="22"/>
                </a:cxn>
                <a:cxn ang="0">
                  <a:pos x="17" y="27"/>
                </a:cxn>
                <a:cxn ang="0">
                  <a:pos x="23" y="32"/>
                </a:cxn>
                <a:cxn ang="0">
                  <a:pos x="27" y="39"/>
                </a:cxn>
                <a:cxn ang="0">
                  <a:pos x="34" y="46"/>
                </a:cxn>
                <a:cxn ang="0">
                  <a:pos x="39" y="52"/>
                </a:cxn>
                <a:cxn ang="0">
                  <a:pos x="45" y="59"/>
                </a:cxn>
                <a:cxn ang="0">
                  <a:pos x="50" y="66"/>
                </a:cxn>
                <a:cxn ang="0">
                  <a:pos x="57" y="73"/>
                </a:cxn>
                <a:cxn ang="0">
                  <a:pos x="63" y="77"/>
                </a:cxn>
                <a:cxn ang="0">
                  <a:pos x="70" y="83"/>
                </a:cxn>
                <a:cxn ang="0">
                  <a:pos x="76" y="88"/>
                </a:cxn>
                <a:cxn ang="0">
                  <a:pos x="82" y="92"/>
                </a:cxn>
                <a:cxn ang="0">
                  <a:pos x="82" y="92"/>
                </a:cxn>
              </a:cxnLst>
              <a:rect l="0" t="0" r="r" b="b"/>
              <a:pathLst>
                <a:path w="82" h="92">
                  <a:moveTo>
                    <a:pt x="82" y="92"/>
                  </a:moveTo>
                  <a:lnTo>
                    <a:pt x="76" y="87"/>
                  </a:lnTo>
                  <a:lnTo>
                    <a:pt x="69" y="80"/>
                  </a:lnTo>
                  <a:lnTo>
                    <a:pt x="60" y="70"/>
                  </a:lnTo>
                  <a:lnTo>
                    <a:pt x="52" y="61"/>
                  </a:lnTo>
                  <a:lnTo>
                    <a:pt x="42" y="51"/>
                  </a:lnTo>
                  <a:lnTo>
                    <a:pt x="35" y="43"/>
                  </a:lnTo>
                  <a:lnTo>
                    <a:pt x="31" y="35"/>
                  </a:lnTo>
                  <a:lnTo>
                    <a:pt x="31" y="30"/>
                  </a:lnTo>
                  <a:lnTo>
                    <a:pt x="0" y="0"/>
                  </a:lnTo>
                  <a:lnTo>
                    <a:pt x="4" y="13"/>
                  </a:lnTo>
                  <a:lnTo>
                    <a:pt x="7" y="15"/>
                  </a:lnTo>
                  <a:lnTo>
                    <a:pt x="14" y="22"/>
                  </a:lnTo>
                  <a:lnTo>
                    <a:pt x="17" y="27"/>
                  </a:lnTo>
                  <a:lnTo>
                    <a:pt x="23" y="32"/>
                  </a:lnTo>
                  <a:lnTo>
                    <a:pt x="27" y="39"/>
                  </a:lnTo>
                  <a:lnTo>
                    <a:pt x="34" y="46"/>
                  </a:lnTo>
                  <a:lnTo>
                    <a:pt x="39" y="52"/>
                  </a:lnTo>
                  <a:lnTo>
                    <a:pt x="45" y="59"/>
                  </a:lnTo>
                  <a:lnTo>
                    <a:pt x="50" y="66"/>
                  </a:lnTo>
                  <a:lnTo>
                    <a:pt x="57" y="73"/>
                  </a:lnTo>
                  <a:lnTo>
                    <a:pt x="63" y="77"/>
                  </a:lnTo>
                  <a:lnTo>
                    <a:pt x="70" y="83"/>
                  </a:lnTo>
                  <a:lnTo>
                    <a:pt x="76" y="88"/>
                  </a:lnTo>
                  <a:lnTo>
                    <a:pt x="82" y="92"/>
                  </a:lnTo>
                  <a:lnTo>
                    <a:pt x="82" y="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Freeform 94"/>
            <p:cNvSpPr>
              <a:spLocks/>
            </p:cNvSpPr>
            <p:nvPr/>
          </p:nvSpPr>
          <p:spPr bwMode="auto">
            <a:xfrm>
              <a:off x="1809" y="3515"/>
              <a:ext cx="24" cy="9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7" y="33"/>
                </a:cxn>
                <a:cxn ang="0">
                  <a:pos x="15" y="30"/>
                </a:cxn>
                <a:cxn ang="0">
                  <a:pos x="23" y="26"/>
                </a:cxn>
                <a:cxn ang="0">
                  <a:pos x="32" y="23"/>
                </a:cxn>
                <a:cxn ang="0">
                  <a:pos x="40" y="18"/>
                </a:cxn>
                <a:cxn ang="0">
                  <a:pos x="49" y="15"/>
                </a:cxn>
                <a:cxn ang="0">
                  <a:pos x="57" y="12"/>
                </a:cxn>
                <a:cxn ang="0">
                  <a:pos x="67" y="11"/>
                </a:cxn>
                <a:cxn ang="0">
                  <a:pos x="71" y="10"/>
                </a:cxn>
                <a:cxn ang="0">
                  <a:pos x="94" y="0"/>
                </a:cxn>
                <a:cxn ang="0">
                  <a:pos x="89" y="0"/>
                </a:cxn>
                <a:cxn ang="0">
                  <a:pos x="83" y="1"/>
                </a:cxn>
                <a:cxn ang="0">
                  <a:pos x="76" y="2"/>
                </a:cxn>
                <a:cxn ang="0">
                  <a:pos x="70" y="5"/>
                </a:cxn>
                <a:cxn ang="0">
                  <a:pos x="63" y="7"/>
                </a:cxn>
                <a:cxn ang="0">
                  <a:pos x="56" y="9"/>
                </a:cxn>
                <a:cxn ang="0">
                  <a:pos x="49" y="11"/>
                </a:cxn>
                <a:cxn ang="0">
                  <a:pos x="44" y="15"/>
                </a:cxn>
                <a:cxn ang="0">
                  <a:pos x="37" y="17"/>
                </a:cxn>
                <a:cxn ang="0">
                  <a:pos x="30" y="19"/>
                </a:cxn>
                <a:cxn ang="0">
                  <a:pos x="24" y="22"/>
                </a:cxn>
                <a:cxn ang="0">
                  <a:pos x="18" y="25"/>
                </a:cxn>
                <a:cxn ang="0">
                  <a:pos x="7" y="31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94" h="38">
                  <a:moveTo>
                    <a:pt x="0" y="38"/>
                  </a:moveTo>
                  <a:lnTo>
                    <a:pt x="7" y="33"/>
                  </a:lnTo>
                  <a:lnTo>
                    <a:pt x="15" y="30"/>
                  </a:lnTo>
                  <a:lnTo>
                    <a:pt x="23" y="26"/>
                  </a:lnTo>
                  <a:lnTo>
                    <a:pt x="32" y="23"/>
                  </a:lnTo>
                  <a:lnTo>
                    <a:pt x="40" y="18"/>
                  </a:lnTo>
                  <a:lnTo>
                    <a:pt x="49" y="15"/>
                  </a:lnTo>
                  <a:lnTo>
                    <a:pt x="57" y="12"/>
                  </a:lnTo>
                  <a:lnTo>
                    <a:pt x="67" y="11"/>
                  </a:lnTo>
                  <a:lnTo>
                    <a:pt x="71" y="10"/>
                  </a:lnTo>
                  <a:lnTo>
                    <a:pt x="94" y="0"/>
                  </a:lnTo>
                  <a:lnTo>
                    <a:pt x="89" y="0"/>
                  </a:lnTo>
                  <a:lnTo>
                    <a:pt x="83" y="1"/>
                  </a:lnTo>
                  <a:lnTo>
                    <a:pt x="76" y="2"/>
                  </a:lnTo>
                  <a:lnTo>
                    <a:pt x="70" y="5"/>
                  </a:lnTo>
                  <a:lnTo>
                    <a:pt x="63" y="7"/>
                  </a:lnTo>
                  <a:lnTo>
                    <a:pt x="56" y="9"/>
                  </a:lnTo>
                  <a:lnTo>
                    <a:pt x="49" y="11"/>
                  </a:lnTo>
                  <a:lnTo>
                    <a:pt x="44" y="15"/>
                  </a:lnTo>
                  <a:lnTo>
                    <a:pt x="37" y="17"/>
                  </a:lnTo>
                  <a:lnTo>
                    <a:pt x="30" y="19"/>
                  </a:lnTo>
                  <a:lnTo>
                    <a:pt x="24" y="22"/>
                  </a:lnTo>
                  <a:lnTo>
                    <a:pt x="18" y="25"/>
                  </a:lnTo>
                  <a:lnTo>
                    <a:pt x="7" y="31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Freeform 95"/>
            <p:cNvSpPr>
              <a:spLocks/>
            </p:cNvSpPr>
            <p:nvPr/>
          </p:nvSpPr>
          <p:spPr bwMode="auto">
            <a:xfrm>
              <a:off x="1597" y="3465"/>
              <a:ext cx="151" cy="100"/>
            </a:xfrm>
            <a:custGeom>
              <a:avLst/>
              <a:gdLst/>
              <a:ahLst/>
              <a:cxnLst>
                <a:cxn ang="0">
                  <a:pos x="539" y="132"/>
                </a:cxn>
                <a:cxn ang="0">
                  <a:pos x="574" y="105"/>
                </a:cxn>
                <a:cxn ang="0">
                  <a:pos x="593" y="79"/>
                </a:cxn>
                <a:cxn ang="0">
                  <a:pos x="553" y="112"/>
                </a:cxn>
                <a:cxn ang="0">
                  <a:pos x="513" y="146"/>
                </a:cxn>
                <a:cxn ang="0">
                  <a:pos x="537" y="117"/>
                </a:cxn>
                <a:cxn ang="0">
                  <a:pos x="577" y="75"/>
                </a:cxn>
                <a:cxn ang="0">
                  <a:pos x="589" y="51"/>
                </a:cxn>
                <a:cxn ang="0">
                  <a:pos x="556" y="73"/>
                </a:cxn>
                <a:cxn ang="0">
                  <a:pos x="518" y="101"/>
                </a:cxn>
                <a:cxn ang="0">
                  <a:pos x="565" y="52"/>
                </a:cxn>
                <a:cxn ang="0">
                  <a:pos x="601" y="7"/>
                </a:cxn>
                <a:cxn ang="0">
                  <a:pos x="581" y="14"/>
                </a:cxn>
                <a:cxn ang="0">
                  <a:pos x="546" y="30"/>
                </a:cxn>
                <a:cxn ang="0">
                  <a:pos x="525" y="37"/>
                </a:cxn>
                <a:cxn ang="0">
                  <a:pos x="498" y="46"/>
                </a:cxn>
                <a:cxn ang="0">
                  <a:pos x="464" y="82"/>
                </a:cxn>
                <a:cxn ang="0">
                  <a:pos x="423" y="109"/>
                </a:cxn>
                <a:cxn ang="0">
                  <a:pos x="441" y="80"/>
                </a:cxn>
                <a:cxn ang="0">
                  <a:pos x="468" y="60"/>
                </a:cxn>
                <a:cxn ang="0">
                  <a:pos x="497" y="27"/>
                </a:cxn>
                <a:cxn ang="0">
                  <a:pos x="462" y="52"/>
                </a:cxn>
                <a:cxn ang="0">
                  <a:pos x="414" y="95"/>
                </a:cxn>
                <a:cxn ang="0">
                  <a:pos x="369" y="119"/>
                </a:cxn>
                <a:cxn ang="0">
                  <a:pos x="322" y="143"/>
                </a:cxn>
                <a:cxn ang="0">
                  <a:pos x="278" y="170"/>
                </a:cxn>
                <a:cxn ang="0">
                  <a:pos x="243" y="187"/>
                </a:cxn>
                <a:cxn ang="0">
                  <a:pos x="212" y="194"/>
                </a:cxn>
                <a:cxn ang="0">
                  <a:pos x="177" y="211"/>
                </a:cxn>
                <a:cxn ang="0">
                  <a:pos x="143" y="230"/>
                </a:cxn>
                <a:cxn ang="0">
                  <a:pos x="107" y="246"/>
                </a:cxn>
                <a:cxn ang="0">
                  <a:pos x="54" y="273"/>
                </a:cxn>
                <a:cxn ang="0">
                  <a:pos x="12" y="318"/>
                </a:cxn>
                <a:cxn ang="0">
                  <a:pos x="25" y="318"/>
                </a:cxn>
                <a:cxn ang="0">
                  <a:pos x="54" y="296"/>
                </a:cxn>
                <a:cxn ang="0">
                  <a:pos x="73" y="287"/>
                </a:cxn>
                <a:cxn ang="0">
                  <a:pos x="56" y="314"/>
                </a:cxn>
                <a:cxn ang="0">
                  <a:pos x="27" y="351"/>
                </a:cxn>
                <a:cxn ang="0">
                  <a:pos x="15" y="382"/>
                </a:cxn>
                <a:cxn ang="0">
                  <a:pos x="38" y="370"/>
                </a:cxn>
                <a:cxn ang="0">
                  <a:pos x="83" y="323"/>
                </a:cxn>
                <a:cxn ang="0">
                  <a:pos x="107" y="317"/>
                </a:cxn>
                <a:cxn ang="0">
                  <a:pos x="76" y="345"/>
                </a:cxn>
                <a:cxn ang="0">
                  <a:pos x="50" y="383"/>
                </a:cxn>
                <a:cxn ang="0">
                  <a:pos x="48" y="400"/>
                </a:cxn>
                <a:cxn ang="0">
                  <a:pos x="73" y="371"/>
                </a:cxn>
                <a:cxn ang="0">
                  <a:pos x="105" y="346"/>
                </a:cxn>
                <a:cxn ang="0">
                  <a:pos x="151" y="319"/>
                </a:cxn>
                <a:cxn ang="0">
                  <a:pos x="197" y="294"/>
                </a:cxn>
                <a:cxn ang="0">
                  <a:pos x="244" y="268"/>
                </a:cxn>
                <a:cxn ang="0">
                  <a:pos x="253" y="269"/>
                </a:cxn>
                <a:cxn ang="0">
                  <a:pos x="290" y="256"/>
                </a:cxn>
                <a:cxn ang="0">
                  <a:pos x="509" y="152"/>
                </a:cxn>
              </a:cxnLst>
              <a:rect l="0" t="0" r="r" b="b"/>
              <a:pathLst>
                <a:path w="604" h="400">
                  <a:moveTo>
                    <a:pt x="509" y="152"/>
                  </a:moveTo>
                  <a:lnTo>
                    <a:pt x="516" y="147"/>
                  </a:lnTo>
                  <a:lnTo>
                    <a:pt x="525" y="142"/>
                  </a:lnTo>
                  <a:lnTo>
                    <a:pt x="531" y="136"/>
                  </a:lnTo>
                  <a:lnTo>
                    <a:pt x="539" y="132"/>
                  </a:lnTo>
                  <a:lnTo>
                    <a:pt x="546" y="126"/>
                  </a:lnTo>
                  <a:lnTo>
                    <a:pt x="553" y="120"/>
                  </a:lnTo>
                  <a:lnTo>
                    <a:pt x="560" y="114"/>
                  </a:lnTo>
                  <a:lnTo>
                    <a:pt x="568" y="111"/>
                  </a:lnTo>
                  <a:lnTo>
                    <a:pt x="574" y="105"/>
                  </a:lnTo>
                  <a:lnTo>
                    <a:pt x="580" y="101"/>
                  </a:lnTo>
                  <a:lnTo>
                    <a:pt x="585" y="96"/>
                  </a:lnTo>
                  <a:lnTo>
                    <a:pt x="591" y="90"/>
                  </a:lnTo>
                  <a:lnTo>
                    <a:pt x="596" y="81"/>
                  </a:lnTo>
                  <a:lnTo>
                    <a:pt x="593" y="79"/>
                  </a:lnTo>
                  <a:lnTo>
                    <a:pt x="586" y="86"/>
                  </a:lnTo>
                  <a:lnTo>
                    <a:pt x="580" y="93"/>
                  </a:lnTo>
                  <a:lnTo>
                    <a:pt x="570" y="98"/>
                  </a:lnTo>
                  <a:lnTo>
                    <a:pt x="562" y="105"/>
                  </a:lnTo>
                  <a:lnTo>
                    <a:pt x="553" y="112"/>
                  </a:lnTo>
                  <a:lnTo>
                    <a:pt x="545" y="119"/>
                  </a:lnTo>
                  <a:lnTo>
                    <a:pt x="536" y="125"/>
                  </a:lnTo>
                  <a:lnTo>
                    <a:pt x="528" y="132"/>
                  </a:lnTo>
                  <a:lnTo>
                    <a:pt x="520" y="139"/>
                  </a:lnTo>
                  <a:lnTo>
                    <a:pt x="513" y="146"/>
                  </a:lnTo>
                  <a:lnTo>
                    <a:pt x="509" y="139"/>
                  </a:lnTo>
                  <a:lnTo>
                    <a:pt x="520" y="131"/>
                  </a:lnTo>
                  <a:lnTo>
                    <a:pt x="525" y="125"/>
                  </a:lnTo>
                  <a:lnTo>
                    <a:pt x="531" y="121"/>
                  </a:lnTo>
                  <a:lnTo>
                    <a:pt x="537" y="117"/>
                  </a:lnTo>
                  <a:lnTo>
                    <a:pt x="544" y="113"/>
                  </a:lnTo>
                  <a:lnTo>
                    <a:pt x="551" y="103"/>
                  </a:lnTo>
                  <a:lnTo>
                    <a:pt x="560" y="94"/>
                  </a:lnTo>
                  <a:lnTo>
                    <a:pt x="568" y="84"/>
                  </a:lnTo>
                  <a:lnTo>
                    <a:pt x="577" y="75"/>
                  </a:lnTo>
                  <a:lnTo>
                    <a:pt x="585" y="67"/>
                  </a:lnTo>
                  <a:lnTo>
                    <a:pt x="593" y="60"/>
                  </a:lnTo>
                  <a:lnTo>
                    <a:pt x="604" y="46"/>
                  </a:lnTo>
                  <a:lnTo>
                    <a:pt x="598" y="45"/>
                  </a:lnTo>
                  <a:lnTo>
                    <a:pt x="589" y="51"/>
                  </a:lnTo>
                  <a:lnTo>
                    <a:pt x="582" y="55"/>
                  </a:lnTo>
                  <a:lnTo>
                    <a:pt x="576" y="58"/>
                  </a:lnTo>
                  <a:lnTo>
                    <a:pt x="569" y="63"/>
                  </a:lnTo>
                  <a:lnTo>
                    <a:pt x="563" y="68"/>
                  </a:lnTo>
                  <a:lnTo>
                    <a:pt x="556" y="73"/>
                  </a:lnTo>
                  <a:lnTo>
                    <a:pt x="550" y="78"/>
                  </a:lnTo>
                  <a:lnTo>
                    <a:pt x="543" y="82"/>
                  </a:lnTo>
                  <a:lnTo>
                    <a:pt x="537" y="88"/>
                  </a:lnTo>
                  <a:lnTo>
                    <a:pt x="525" y="95"/>
                  </a:lnTo>
                  <a:lnTo>
                    <a:pt x="518" y="101"/>
                  </a:lnTo>
                  <a:lnTo>
                    <a:pt x="525" y="90"/>
                  </a:lnTo>
                  <a:lnTo>
                    <a:pt x="533" y="81"/>
                  </a:lnTo>
                  <a:lnTo>
                    <a:pt x="543" y="72"/>
                  </a:lnTo>
                  <a:lnTo>
                    <a:pt x="553" y="61"/>
                  </a:lnTo>
                  <a:lnTo>
                    <a:pt x="565" y="52"/>
                  </a:lnTo>
                  <a:lnTo>
                    <a:pt x="575" y="42"/>
                  </a:lnTo>
                  <a:lnTo>
                    <a:pt x="585" y="33"/>
                  </a:lnTo>
                  <a:lnTo>
                    <a:pt x="593" y="22"/>
                  </a:lnTo>
                  <a:lnTo>
                    <a:pt x="600" y="14"/>
                  </a:lnTo>
                  <a:lnTo>
                    <a:pt x="601" y="7"/>
                  </a:lnTo>
                  <a:lnTo>
                    <a:pt x="603" y="3"/>
                  </a:lnTo>
                  <a:lnTo>
                    <a:pt x="600" y="0"/>
                  </a:lnTo>
                  <a:lnTo>
                    <a:pt x="596" y="4"/>
                  </a:lnTo>
                  <a:lnTo>
                    <a:pt x="588" y="8"/>
                  </a:lnTo>
                  <a:lnTo>
                    <a:pt x="581" y="14"/>
                  </a:lnTo>
                  <a:lnTo>
                    <a:pt x="573" y="21"/>
                  </a:lnTo>
                  <a:lnTo>
                    <a:pt x="566" y="28"/>
                  </a:lnTo>
                  <a:lnTo>
                    <a:pt x="559" y="26"/>
                  </a:lnTo>
                  <a:lnTo>
                    <a:pt x="552" y="27"/>
                  </a:lnTo>
                  <a:lnTo>
                    <a:pt x="546" y="30"/>
                  </a:lnTo>
                  <a:lnTo>
                    <a:pt x="542" y="35"/>
                  </a:lnTo>
                  <a:lnTo>
                    <a:pt x="532" y="44"/>
                  </a:lnTo>
                  <a:lnTo>
                    <a:pt x="525" y="48"/>
                  </a:lnTo>
                  <a:lnTo>
                    <a:pt x="525" y="43"/>
                  </a:lnTo>
                  <a:lnTo>
                    <a:pt x="525" y="37"/>
                  </a:lnTo>
                  <a:lnTo>
                    <a:pt x="524" y="30"/>
                  </a:lnTo>
                  <a:lnTo>
                    <a:pt x="524" y="29"/>
                  </a:lnTo>
                  <a:lnTo>
                    <a:pt x="514" y="35"/>
                  </a:lnTo>
                  <a:lnTo>
                    <a:pt x="508" y="41"/>
                  </a:lnTo>
                  <a:lnTo>
                    <a:pt x="498" y="46"/>
                  </a:lnTo>
                  <a:lnTo>
                    <a:pt x="492" y="52"/>
                  </a:lnTo>
                  <a:lnTo>
                    <a:pt x="482" y="58"/>
                  </a:lnTo>
                  <a:lnTo>
                    <a:pt x="476" y="65"/>
                  </a:lnTo>
                  <a:lnTo>
                    <a:pt x="469" y="72"/>
                  </a:lnTo>
                  <a:lnTo>
                    <a:pt x="464" y="82"/>
                  </a:lnTo>
                  <a:lnTo>
                    <a:pt x="461" y="80"/>
                  </a:lnTo>
                  <a:lnTo>
                    <a:pt x="459" y="82"/>
                  </a:lnTo>
                  <a:lnTo>
                    <a:pt x="455" y="84"/>
                  </a:lnTo>
                  <a:lnTo>
                    <a:pt x="453" y="88"/>
                  </a:lnTo>
                  <a:lnTo>
                    <a:pt x="423" y="109"/>
                  </a:lnTo>
                  <a:lnTo>
                    <a:pt x="418" y="105"/>
                  </a:lnTo>
                  <a:lnTo>
                    <a:pt x="414" y="106"/>
                  </a:lnTo>
                  <a:lnTo>
                    <a:pt x="420" y="96"/>
                  </a:lnTo>
                  <a:lnTo>
                    <a:pt x="431" y="88"/>
                  </a:lnTo>
                  <a:lnTo>
                    <a:pt x="441" y="80"/>
                  </a:lnTo>
                  <a:lnTo>
                    <a:pt x="452" y="74"/>
                  </a:lnTo>
                  <a:lnTo>
                    <a:pt x="454" y="69"/>
                  </a:lnTo>
                  <a:lnTo>
                    <a:pt x="457" y="65"/>
                  </a:lnTo>
                  <a:lnTo>
                    <a:pt x="462" y="60"/>
                  </a:lnTo>
                  <a:lnTo>
                    <a:pt x="468" y="60"/>
                  </a:lnTo>
                  <a:lnTo>
                    <a:pt x="487" y="38"/>
                  </a:lnTo>
                  <a:lnTo>
                    <a:pt x="491" y="37"/>
                  </a:lnTo>
                  <a:lnTo>
                    <a:pt x="493" y="33"/>
                  </a:lnTo>
                  <a:lnTo>
                    <a:pt x="494" y="28"/>
                  </a:lnTo>
                  <a:lnTo>
                    <a:pt x="497" y="27"/>
                  </a:lnTo>
                  <a:lnTo>
                    <a:pt x="492" y="25"/>
                  </a:lnTo>
                  <a:lnTo>
                    <a:pt x="487" y="22"/>
                  </a:lnTo>
                  <a:lnTo>
                    <a:pt x="477" y="33"/>
                  </a:lnTo>
                  <a:lnTo>
                    <a:pt x="470" y="43"/>
                  </a:lnTo>
                  <a:lnTo>
                    <a:pt x="462" y="52"/>
                  </a:lnTo>
                  <a:lnTo>
                    <a:pt x="454" y="61"/>
                  </a:lnTo>
                  <a:lnTo>
                    <a:pt x="444" y="69"/>
                  </a:lnTo>
                  <a:lnTo>
                    <a:pt x="433" y="78"/>
                  </a:lnTo>
                  <a:lnTo>
                    <a:pt x="423" y="86"/>
                  </a:lnTo>
                  <a:lnTo>
                    <a:pt x="414" y="95"/>
                  </a:lnTo>
                  <a:lnTo>
                    <a:pt x="404" y="99"/>
                  </a:lnTo>
                  <a:lnTo>
                    <a:pt x="395" y="104"/>
                  </a:lnTo>
                  <a:lnTo>
                    <a:pt x="386" y="109"/>
                  </a:lnTo>
                  <a:lnTo>
                    <a:pt x="378" y="114"/>
                  </a:lnTo>
                  <a:lnTo>
                    <a:pt x="369" y="119"/>
                  </a:lnTo>
                  <a:lnTo>
                    <a:pt x="359" y="124"/>
                  </a:lnTo>
                  <a:lnTo>
                    <a:pt x="350" y="128"/>
                  </a:lnTo>
                  <a:lnTo>
                    <a:pt x="342" y="134"/>
                  </a:lnTo>
                  <a:lnTo>
                    <a:pt x="332" y="137"/>
                  </a:lnTo>
                  <a:lnTo>
                    <a:pt x="322" y="143"/>
                  </a:lnTo>
                  <a:lnTo>
                    <a:pt x="313" y="148"/>
                  </a:lnTo>
                  <a:lnTo>
                    <a:pt x="304" y="154"/>
                  </a:lnTo>
                  <a:lnTo>
                    <a:pt x="295" y="158"/>
                  </a:lnTo>
                  <a:lnTo>
                    <a:pt x="287" y="164"/>
                  </a:lnTo>
                  <a:lnTo>
                    <a:pt x="278" y="170"/>
                  </a:lnTo>
                  <a:lnTo>
                    <a:pt x="271" y="177"/>
                  </a:lnTo>
                  <a:lnTo>
                    <a:pt x="261" y="179"/>
                  </a:lnTo>
                  <a:lnTo>
                    <a:pt x="249" y="186"/>
                  </a:lnTo>
                  <a:lnTo>
                    <a:pt x="245" y="186"/>
                  </a:lnTo>
                  <a:lnTo>
                    <a:pt x="243" y="187"/>
                  </a:lnTo>
                  <a:lnTo>
                    <a:pt x="239" y="187"/>
                  </a:lnTo>
                  <a:lnTo>
                    <a:pt x="239" y="186"/>
                  </a:lnTo>
                  <a:lnTo>
                    <a:pt x="230" y="187"/>
                  </a:lnTo>
                  <a:lnTo>
                    <a:pt x="219" y="192"/>
                  </a:lnTo>
                  <a:lnTo>
                    <a:pt x="212" y="194"/>
                  </a:lnTo>
                  <a:lnTo>
                    <a:pt x="205" y="197"/>
                  </a:lnTo>
                  <a:lnTo>
                    <a:pt x="198" y="201"/>
                  </a:lnTo>
                  <a:lnTo>
                    <a:pt x="191" y="204"/>
                  </a:lnTo>
                  <a:lnTo>
                    <a:pt x="184" y="208"/>
                  </a:lnTo>
                  <a:lnTo>
                    <a:pt x="177" y="211"/>
                  </a:lnTo>
                  <a:lnTo>
                    <a:pt x="170" y="215"/>
                  </a:lnTo>
                  <a:lnTo>
                    <a:pt x="165" y="219"/>
                  </a:lnTo>
                  <a:lnTo>
                    <a:pt x="153" y="226"/>
                  </a:lnTo>
                  <a:lnTo>
                    <a:pt x="146" y="233"/>
                  </a:lnTo>
                  <a:lnTo>
                    <a:pt x="143" y="230"/>
                  </a:lnTo>
                  <a:lnTo>
                    <a:pt x="148" y="223"/>
                  </a:lnTo>
                  <a:lnTo>
                    <a:pt x="138" y="227"/>
                  </a:lnTo>
                  <a:lnTo>
                    <a:pt x="128" y="234"/>
                  </a:lnTo>
                  <a:lnTo>
                    <a:pt x="117" y="239"/>
                  </a:lnTo>
                  <a:lnTo>
                    <a:pt x="107" y="246"/>
                  </a:lnTo>
                  <a:lnTo>
                    <a:pt x="97" y="250"/>
                  </a:lnTo>
                  <a:lnTo>
                    <a:pt x="86" y="256"/>
                  </a:lnTo>
                  <a:lnTo>
                    <a:pt x="76" y="262"/>
                  </a:lnTo>
                  <a:lnTo>
                    <a:pt x="67" y="269"/>
                  </a:lnTo>
                  <a:lnTo>
                    <a:pt x="54" y="273"/>
                  </a:lnTo>
                  <a:lnTo>
                    <a:pt x="45" y="281"/>
                  </a:lnTo>
                  <a:lnTo>
                    <a:pt x="34" y="288"/>
                  </a:lnTo>
                  <a:lnTo>
                    <a:pt x="27" y="299"/>
                  </a:lnTo>
                  <a:lnTo>
                    <a:pt x="19" y="308"/>
                  </a:lnTo>
                  <a:lnTo>
                    <a:pt x="12" y="318"/>
                  </a:lnTo>
                  <a:lnTo>
                    <a:pt x="5" y="329"/>
                  </a:lnTo>
                  <a:lnTo>
                    <a:pt x="0" y="340"/>
                  </a:lnTo>
                  <a:lnTo>
                    <a:pt x="4" y="345"/>
                  </a:lnTo>
                  <a:lnTo>
                    <a:pt x="18" y="328"/>
                  </a:lnTo>
                  <a:lnTo>
                    <a:pt x="25" y="318"/>
                  </a:lnTo>
                  <a:lnTo>
                    <a:pt x="32" y="311"/>
                  </a:lnTo>
                  <a:lnTo>
                    <a:pt x="39" y="302"/>
                  </a:lnTo>
                  <a:lnTo>
                    <a:pt x="47" y="295"/>
                  </a:lnTo>
                  <a:lnTo>
                    <a:pt x="50" y="294"/>
                  </a:lnTo>
                  <a:lnTo>
                    <a:pt x="54" y="296"/>
                  </a:lnTo>
                  <a:lnTo>
                    <a:pt x="35" y="314"/>
                  </a:lnTo>
                  <a:lnTo>
                    <a:pt x="37" y="319"/>
                  </a:lnTo>
                  <a:lnTo>
                    <a:pt x="42" y="319"/>
                  </a:lnTo>
                  <a:lnTo>
                    <a:pt x="64" y="292"/>
                  </a:lnTo>
                  <a:lnTo>
                    <a:pt x="73" y="287"/>
                  </a:lnTo>
                  <a:lnTo>
                    <a:pt x="83" y="283"/>
                  </a:lnTo>
                  <a:lnTo>
                    <a:pt x="77" y="292"/>
                  </a:lnTo>
                  <a:lnTo>
                    <a:pt x="68" y="300"/>
                  </a:lnTo>
                  <a:lnTo>
                    <a:pt x="59" y="307"/>
                  </a:lnTo>
                  <a:lnTo>
                    <a:pt x="56" y="314"/>
                  </a:lnTo>
                  <a:lnTo>
                    <a:pt x="47" y="323"/>
                  </a:lnTo>
                  <a:lnTo>
                    <a:pt x="39" y="333"/>
                  </a:lnTo>
                  <a:lnTo>
                    <a:pt x="34" y="338"/>
                  </a:lnTo>
                  <a:lnTo>
                    <a:pt x="31" y="344"/>
                  </a:lnTo>
                  <a:lnTo>
                    <a:pt x="27" y="351"/>
                  </a:lnTo>
                  <a:lnTo>
                    <a:pt x="27" y="359"/>
                  </a:lnTo>
                  <a:lnTo>
                    <a:pt x="25" y="363"/>
                  </a:lnTo>
                  <a:lnTo>
                    <a:pt x="22" y="369"/>
                  </a:lnTo>
                  <a:lnTo>
                    <a:pt x="17" y="375"/>
                  </a:lnTo>
                  <a:lnTo>
                    <a:pt x="15" y="382"/>
                  </a:lnTo>
                  <a:lnTo>
                    <a:pt x="14" y="383"/>
                  </a:lnTo>
                  <a:lnTo>
                    <a:pt x="15" y="385"/>
                  </a:lnTo>
                  <a:lnTo>
                    <a:pt x="15" y="387"/>
                  </a:lnTo>
                  <a:lnTo>
                    <a:pt x="18" y="389"/>
                  </a:lnTo>
                  <a:lnTo>
                    <a:pt x="38" y="370"/>
                  </a:lnTo>
                  <a:lnTo>
                    <a:pt x="45" y="363"/>
                  </a:lnTo>
                  <a:lnTo>
                    <a:pt x="54" y="354"/>
                  </a:lnTo>
                  <a:lnTo>
                    <a:pt x="63" y="344"/>
                  </a:lnTo>
                  <a:lnTo>
                    <a:pt x="73" y="333"/>
                  </a:lnTo>
                  <a:lnTo>
                    <a:pt x="83" y="323"/>
                  </a:lnTo>
                  <a:lnTo>
                    <a:pt x="93" y="315"/>
                  </a:lnTo>
                  <a:lnTo>
                    <a:pt x="101" y="310"/>
                  </a:lnTo>
                  <a:lnTo>
                    <a:pt x="109" y="310"/>
                  </a:lnTo>
                  <a:lnTo>
                    <a:pt x="110" y="311"/>
                  </a:lnTo>
                  <a:lnTo>
                    <a:pt x="107" y="317"/>
                  </a:lnTo>
                  <a:lnTo>
                    <a:pt x="101" y="322"/>
                  </a:lnTo>
                  <a:lnTo>
                    <a:pt x="97" y="328"/>
                  </a:lnTo>
                  <a:lnTo>
                    <a:pt x="88" y="332"/>
                  </a:lnTo>
                  <a:lnTo>
                    <a:pt x="82" y="338"/>
                  </a:lnTo>
                  <a:lnTo>
                    <a:pt x="76" y="345"/>
                  </a:lnTo>
                  <a:lnTo>
                    <a:pt x="70" y="352"/>
                  </a:lnTo>
                  <a:lnTo>
                    <a:pt x="63" y="359"/>
                  </a:lnTo>
                  <a:lnTo>
                    <a:pt x="59" y="366"/>
                  </a:lnTo>
                  <a:lnTo>
                    <a:pt x="54" y="374"/>
                  </a:lnTo>
                  <a:lnTo>
                    <a:pt x="50" y="383"/>
                  </a:lnTo>
                  <a:lnTo>
                    <a:pt x="48" y="385"/>
                  </a:lnTo>
                  <a:lnTo>
                    <a:pt x="46" y="391"/>
                  </a:lnTo>
                  <a:lnTo>
                    <a:pt x="44" y="396"/>
                  </a:lnTo>
                  <a:lnTo>
                    <a:pt x="45" y="400"/>
                  </a:lnTo>
                  <a:lnTo>
                    <a:pt x="48" y="400"/>
                  </a:lnTo>
                  <a:lnTo>
                    <a:pt x="53" y="398"/>
                  </a:lnTo>
                  <a:lnTo>
                    <a:pt x="59" y="391"/>
                  </a:lnTo>
                  <a:lnTo>
                    <a:pt x="64" y="385"/>
                  </a:lnTo>
                  <a:lnTo>
                    <a:pt x="69" y="377"/>
                  </a:lnTo>
                  <a:lnTo>
                    <a:pt x="73" y="371"/>
                  </a:lnTo>
                  <a:lnTo>
                    <a:pt x="76" y="367"/>
                  </a:lnTo>
                  <a:lnTo>
                    <a:pt x="78" y="366"/>
                  </a:lnTo>
                  <a:lnTo>
                    <a:pt x="92" y="366"/>
                  </a:lnTo>
                  <a:lnTo>
                    <a:pt x="105" y="354"/>
                  </a:lnTo>
                  <a:lnTo>
                    <a:pt x="105" y="346"/>
                  </a:lnTo>
                  <a:lnTo>
                    <a:pt x="113" y="340"/>
                  </a:lnTo>
                  <a:lnTo>
                    <a:pt x="122" y="336"/>
                  </a:lnTo>
                  <a:lnTo>
                    <a:pt x="131" y="330"/>
                  </a:lnTo>
                  <a:lnTo>
                    <a:pt x="142" y="325"/>
                  </a:lnTo>
                  <a:lnTo>
                    <a:pt x="151" y="319"/>
                  </a:lnTo>
                  <a:lnTo>
                    <a:pt x="160" y="315"/>
                  </a:lnTo>
                  <a:lnTo>
                    <a:pt x="169" y="309"/>
                  </a:lnTo>
                  <a:lnTo>
                    <a:pt x="180" y="304"/>
                  </a:lnTo>
                  <a:lnTo>
                    <a:pt x="188" y="299"/>
                  </a:lnTo>
                  <a:lnTo>
                    <a:pt x="197" y="294"/>
                  </a:lnTo>
                  <a:lnTo>
                    <a:pt x="206" y="288"/>
                  </a:lnTo>
                  <a:lnTo>
                    <a:pt x="216" y="284"/>
                  </a:lnTo>
                  <a:lnTo>
                    <a:pt x="226" y="278"/>
                  </a:lnTo>
                  <a:lnTo>
                    <a:pt x="235" y="273"/>
                  </a:lnTo>
                  <a:lnTo>
                    <a:pt x="244" y="268"/>
                  </a:lnTo>
                  <a:lnTo>
                    <a:pt x="254" y="264"/>
                  </a:lnTo>
                  <a:lnTo>
                    <a:pt x="263" y="260"/>
                  </a:lnTo>
                  <a:lnTo>
                    <a:pt x="264" y="261"/>
                  </a:lnTo>
                  <a:lnTo>
                    <a:pt x="260" y="264"/>
                  </a:lnTo>
                  <a:lnTo>
                    <a:pt x="253" y="269"/>
                  </a:lnTo>
                  <a:lnTo>
                    <a:pt x="260" y="266"/>
                  </a:lnTo>
                  <a:lnTo>
                    <a:pt x="268" y="264"/>
                  </a:lnTo>
                  <a:lnTo>
                    <a:pt x="275" y="262"/>
                  </a:lnTo>
                  <a:lnTo>
                    <a:pt x="283" y="260"/>
                  </a:lnTo>
                  <a:lnTo>
                    <a:pt x="290" y="256"/>
                  </a:lnTo>
                  <a:lnTo>
                    <a:pt x="298" y="253"/>
                  </a:lnTo>
                  <a:lnTo>
                    <a:pt x="305" y="249"/>
                  </a:lnTo>
                  <a:lnTo>
                    <a:pt x="314" y="247"/>
                  </a:lnTo>
                  <a:lnTo>
                    <a:pt x="337" y="233"/>
                  </a:lnTo>
                  <a:lnTo>
                    <a:pt x="509" y="152"/>
                  </a:lnTo>
                  <a:lnTo>
                    <a:pt x="509" y="1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Freeform 96"/>
            <p:cNvSpPr>
              <a:spLocks/>
            </p:cNvSpPr>
            <p:nvPr/>
          </p:nvSpPr>
          <p:spPr bwMode="auto">
            <a:xfrm>
              <a:off x="1678" y="3508"/>
              <a:ext cx="21" cy="1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3" y="47"/>
                </a:cxn>
                <a:cxn ang="0">
                  <a:pos x="10" y="41"/>
                </a:cxn>
                <a:cxn ang="0">
                  <a:pos x="15" y="38"/>
                </a:cxn>
                <a:cxn ang="0">
                  <a:pos x="20" y="35"/>
                </a:cxn>
                <a:cxn ang="0">
                  <a:pos x="25" y="32"/>
                </a:cxn>
                <a:cxn ang="0">
                  <a:pos x="29" y="28"/>
                </a:cxn>
                <a:cxn ang="0">
                  <a:pos x="33" y="25"/>
                </a:cxn>
                <a:cxn ang="0">
                  <a:pos x="35" y="22"/>
                </a:cxn>
                <a:cxn ang="0">
                  <a:pos x="41" y="20"/>
                </a:cxn>
                <a:cxn ang="0">
                  <a:pos x="44" y="17"/>
                </a:cxn>
                <a:cxn ang="0">
                  <a:pos x="50" y="15"/>
                </a:cxn>
                <a:cxn ang="0">
                  <a:pos x="57" y="13"/>
                </a:cxn>
                <a:cxn ang="0">
                  <a:pos x="66" y="12"/>
                </a:cxn>
                <a:cxn ang="0">
                  <a:pos x="73" y="8"/>
                </a:cxn>
                <a:cxn ang="0">
                  <a:pos x="82" y="5"/>
                </a:cxn>
                <a:cxn ang="0">
                  <a:pos x="84" y="1"/>
                </a:cxn>
                <a:cxn ang="0">
                  <a:pos x="78" y="0"/>
                </a:cxn>
                <a:cxn ang="0">
                  <a:pos x="68" y="2"/>
                </a:cxn>
                <a:cxn ang="0">
                  <a:pos x="57" y="6"/>
                </a:cxn>
                <a:cxn ang="0">
                  <a:pos x="45" y="12"/>
                </a:cxn>
                <a:cxn ang="0">
                  <a:pos x="34" y="16"/>
                </a:cxn>
                <a:cxn ang="0">
                  <a:pos x="25" y="22"/>
                </a:cxn>
                <a:cxn ang="0">
                  <a:pos x="19" y="25"/>
                </a:cxn>
                <a:cxn ang="0">
                  <a:pos x="16" y="28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84" h="47">
                  <a:moveTo>
                    <a:pt x="0" y="39"/>
                  </a:moveTo>
                  <a:lnTo>
                    <a:pt x="3" y="47"/>
                  </a:lnTo>
                  <a:lnTo>
                    <a:pt x="10" y="41"/>
                  </a:lnTo>
                  <a:lnTo>
                    <a:pt x="15" y="38"/>
                  </a:lnTo>
                  <a:lnTo>
                    <a:pt x="20" y="35"/>
                  </a:lnTo>
                  <a:lnTo>
                    <a:pt x="25" y="32"/>
                  </a:lnTo>
                  <a:lnTo>
                    <a:pt x="29" y="28"/>
                  </a:lnTo>
                  <a:lnTo>
                    <a:pt x="33" y="25"/>
                  </a:lnTo>
                  <a:lnTo>
                    <a:pt x="35" y="22"/>
                  </a:lnTo>
                  <a:lnTo>
                    <a:pt x="41" y="20"/>
                  </a:lnTo>
                  <a:lnTo>
                    <a:pt x="44" y="17"/>
                  </a:lnTo>
                  <a:lnTo>
                    <a:pt x="50" y="15"/>
                  </a:lnTo>
                  <a:lnTo>
                    <a:pt x="57" y="13"/>
                  </a:lnTo>
                  <a:lnTo>
                    <a:pt x="66" y="12"/>
                  </a:lnTo>
                  <a:lnTo>
                    <a:pt x="73" y="8"/>
                  </a:lnTo>
                  <a:lnTo>
                    <a:pt x="82" y="5"/>
                  </a:lnTo>
                  <a:lnTo>
                    <a:pt x="84" y="1"/>
                  </a:lnTo>
                  <a:lnTo>
                    <a:pt x="78" y="0"/>
                  </a:lnTo>
                  <a:lnTo>
                    <a:pt x="68" y="2"/>
                  </a:lnTo>
                  <a:lnTo>
                    <a:pt x="57" y="6"/>
                  </a:lnTo>
                  <a:lnTo>
                    <a:pt x="45" y="12"/>
                  </a:lnTo>
                  <a:lnTo>
                    <a:pt x="34" y="16"/>
                  </a:lnTo>
                  <a:lnTo>
                    <a:pt x="25" y="22"/>
                  </a:lnTo>
                  <a:lnTo>
                    <a:pt x="19" y="25"/>
                  </a:lnTo>
                  <a:lnTo>
                    <a:pt x="16" y="28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Freeform 97"/>
            <p:cNvSpPr>
              <a:spLocks/>
            </p:cNvSpPr>
            <p:nvPr/>
          </p:nvSpPr>
          <p:spPr bwMode="auto">
            <a:xfrm>
              <a:off x="1638" y="3527"/>
              <a:ext cx="17" cy="10"/>
            </a:xfrm>
            <a:custGeom>
              <a:avLst/>
              <a:gdLst/>
              <a:ahLst/>
              <a:cxnLst>
                <a:cxn ang="0">
                  <a:pos x="1" y="37"/>
                </a:cxn>
                <a:cxn ang="0">
                  <a:pos x="0" y="34"/>
                </a:cxn>
                <a:cxn ang="0">
                  <a:pos x="5" y="29"/>
                </a:cxn>
                <a:cxn ang="0">
                  <a:pos x="13" y="22"/>
                </a:cxn>
                <a:cxn ang="0">
                  <a:pos x="25" y="16"/>
                </a:cxn>
                <a:cxn ang="0">
                  <a:pos x="31" y="13"/>
                </a:cxn>
                <a:cxn ang="0">
                  <a:pos x="37" y="10"/>
                </a:cxn>
                <a:cxn ang="0">
                  <a:pos x="43" y="7"/>
                </a:cxn>
                <a:cxn ang="0">
                  <a:pos x="50" y="5"/>
                </a:cxn>
                <a:cxn ang="0">
                  <a:pos x="60" y="0"/>
                </a:cxn>
                <a:cxn ang="0">
                  <a:pos x="68" y="0"/>
                </a:cxn>
                <a:cxn ang="0">
                  <a:pos x="61" y="2"/>
                </a:cxn>
                <a:cxn ang="0">
                  <a:pos x="44" y="14"/>
                </a:cxn>
                <a:cxn ang="0">
                  <a:pos x="34" y="20"/>
                </a:cxn>
                <a:cxn ang="0">
                  <a:pos x="24" y="28"/>
                </a:cxn>
                <a:cxn ang="0">
                  <a:pos x="13" y="34"/>
                </a:cxn>
                <a:cxn ang="0">
                  <a:pos x="1" y="37"/>
                </a:cxn>
                <a:cxn ang="0">
                  <a:pos x="1" y="37"/>
                </a:cxn>
              </a:cxnLst>
              <a:rect l="0" t="0" r="r" b="b"/>
              <a:pathLst>
                <a:path w="68" h="37">
                  <a:moveTo>
                    <a:pt x="1" y="37"/>
                  </a:moveTo>
                  <a:lnTo>
                    <a:pt x="0" y="34"/>
                  </a:lnTo>
                  <a:lnTo>
                    <a:pt x="5" y="29"/>
                  </a:lnTo>
                  <a:lnTo>
                    <a:pt x="13" y="22"/>
                  </a:lnTo>
                  <a:lnTo>
                    <a:pt x="25" y="16"/>
                  </a:lnTo>
                  <a:lnTo>
                    <a:pt x="31" y="13"/>
                  </a:lnTo>
                  <a:lnTo>
                    <a:pt x="37" y="10"/>
                  </a:lnTo>
                  <a:lnTo>
                    <a:pt x="43" y="7"/>
                  </a:lnTo>
                  <a:lnTo>
                    <a:pt x="50" y="5"/>
                  </a:lnTo>
                  <a:lnTo>
                    <a:pt x="60" y="0"/>
                  </a:lnTo>
                  <a:lnTo>
                    <a:pt x="68" y="0"/>
                  </a:lnTo>
                  <a:lnTo>
                    <a:pt x="61" y="2"/>
                  </a:lnTo>
                  <a:lnTo>
                    <a:pt x="44" y="14"/>
                  </a:lnTo>
                  <a:lnTo>
                    <a:pt x="34" y="20"/>
                  </a:lnTo>
                  <a:lnTo>
                    <a:pt x="24" y="28"/>
                  </a:lnTo>
                  <a:lnTo>
                    <a:pt x="13" y="34"/>
                  </a:lnTo>
                  <a:lnTo>
                    <a:pt x="1" y="37"/>
                  </a:lnTo>
                  <a:lnTo>
                    <a:pt x="1" y="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Freeform 98"/>
            <p:cNvSpPr>
              <a:spLocks/>
            </p:cNvSpPr>
            <p:nvPr/>
          </p:nvSpPr>
          <p:spPr bwMode="auto">
            <a:xfrm>
              <a:off x="1719" y="3478"/>
              <a:ext cx="10" cy="7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5" y="26"/>
                </a:cxn>
                <a:cxn ang="0">
                  <a:pos x="12" y="21"/>
                </a:cxn>
                <a:cxn ang="0">
                  <a:pos x="21" y="16"/>
                </a:cxn>
                <a:cxn ang="0">
                  <a:pos x="27" y="16"/>
                </a:cxn>
                <a:cxn ang="0">
                  <a:pos x="37" y="0"/>
                </a:cxn>
                <a:cxn ang="0">
                  <a:pos x="34" y="0"/>
                </a:cxn>
                <a:cxn ang="0">
                  <a:pos x="29" y="1"/>
                </a:cxn>
                <a:cxn ang="0">
                  <a:pos x="27" y="8"/>
                </a:cxn>
                <a:cxn ang="0">
                  <a:pos x="20" y="12"/>
                </a:cxn>
                <a:cxn ang="0">
                  <a:pos x="15" y="15"/>
                </a:cxn>
                <a:cxn ang="0">
                  <a:pos x="7" y="21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37" h="30">
                  <a:moveTo>
                    <a:pt x="0" y="30"/>
                  </a:moveTo>
                  <a:lnTo>
                    <a:pt x="5" y="26"/>
                  </a:lnTo>
                  <a:lnTo>
                    <a:pt x="12" y="21"/>
                  </a:lnTo>
                  <a:lnTo>
                    <a:pt x="21" y="16"/>
                  </a:lnTo>
                  <a:lnTo>
                    <a:pt x="27" y="16"/>
                  </a:lnTo>
                  <a:lnTo>
                    <a:pt x="37" y="0"/>
                  </a:lnTo>
                  <a:lnTo>
                    <a:pt x="34" y="0"/>
                  </a:lnTo>
                  <a:lnTo>
                    <a:pt x="29" y="1"/>
                  </a:lnTo>
                  <a:lnTo>
                    <a:pt x="27" y="8"/>
                  </a:lnTo>
                  <a:lnTo>
                    <a:pt x="20" y="12"/>
                  </a:lnTo>
                  <a:lnTo>
                    <a:pt x="15" y="15"/>
                  </a:lnTo>
                  <a:lnTo>
                    <a:pt x="7" y="21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Freeform 99"/>
            <p:cNvSpPr>
              <a:spLocks/>
            </p:cNvSpPr>
            <p:nvPr/>
          </p:nvSpPr>
          <p:spPr bwMode="auto">
            <a:xfrm>
              <a:off x="1854" y="3470"/>
              <a:ext cx="110" cy="170"/>
            </a:xfrm>
            <a:custGeom>
              <a:avLst/>
              <a:gdLst/>
              <a:ahLst/>
              <a:cxnLst>
                <a:cxn ang="0">
                  <a:pos x="206" y="219"/>
                </a:cxn>
                <a:cxn ang="0">
                  <a:pos x="192" y="183"/>
                </a:cxn>
                <a:cxn ang="0">
                  <a:pos x="179" y="149"/>
                </a:cxn>
                <a:cxn ang="0">
                  <a:pos x="152" y="91"/>
                </a:cxn>
                <a:cxn ang="0">
                  <a:pos x="120" y="46"/>
                </a:cxn>
                <a:cxn ang="0">
                  <a:pos x="91" y="13"/>
                </a:cxn>
                <a:cxn ang="0">
                  <a:pos x="105" y="38"/>
                </a:cxn>
                <a:cxn ang="0">
                  <a:pos x="130" y="70"/>
                </a:cxn>
                <a:cxn ang="0">
                  <a:pos x="154" y="108"/>
                </a:cxn>
                <a:cxn ang="0">
                  <a:pos x="124" y="78"/>
                </a:cxn>
                <a:cxn ang="0">
                  <a:pos x="99" y="45"/>
                </a:cxn>
                <a:cxn ang="0">
                  <a:pos x="46" y="0"/>
                </a:cxn>
                <a:cxn ang="0">
                  <a:pos x="72" y="46"/>
                </a:cxn>
                <a:cxn ang="0">
                  <a:pos x="96" y="82"/>
                </a:cxn>
                <a:cxn ang="0">
                  <a:pos x="61" y="49"/>
                </a:cxn>
                <a:cxn ang="0">
                  <a:pos x="17" y="7"/>
                </a:cxn>
                <a:cxn ang="0">
                  <a:pos x="0" y="7"/>
                </a:cxn>
                <a:cxn ang="0">
                  <a:pos x="34" y="55"/>
                </a:cxn>
                <a:cxn ang="0">
                  <a:pos x="52" y="89"/>
                </a:cxn>
                <a:cxn ang="0">
                  <a:pos x="45" y="105"/>
                </a:cxn>
                <a:cxn ang="0">
                  <a:pos x="83" y="152"/>
                </a:cxn>
                <a:cxn ang="0">
                  <a:pos x="108" y="197"/>
                </a:cxn>
                <a:cxn ang="0">
                  <a:pos x="109" y="215"/>
                </a:cxn>
                <a:cxn ang="0">
                  <a:pos x="75" y="165"/>
                </a:cxn>
                <a:cxn ang="0">
                  <a:pos x="45" y="128"/>
                </a:cxn>
                <a:cxn ang="0">
                  <a:pos x="49" y="147"/>
                </a:cxn>
                <a:cxn ang="0">
                  <a:pos x="85" y="195"/>
                </a:cxn>
                <a:cxn ang="0">
                  <a:pos x="106" y="228"/>
                </a:cxn>
                <a:cxn ang="0">
                  <a:pos x="125" y="263"/>
                </a:cxn>
                <a:cxn ang="0">
                  <a:pos x="145" y="298"/>
                </a:cxn>
                <a:cxn ang="0">
                  <a:pos x="163" y="334"/>
                </a:cxn>
                <a:cxn ang="0">
                  <a:pos x="184" y="369"/>
                </a:cxn>
                <a:cxn ang="0">
                  <a:pos x="198" y="395"/>
                </a:cxn>
                <a:cxn ang="0">
                  <a:pos x="234" y="471"/>
                </a:cxn>
                <a:cxn ang="0">
                  <a:pos x="257" y="520"/>
                </a:cxn>
                <a:cxn ang="0">
                  <a:pos x="243" y="526"/>
                </a:cxn>
                <a:cxn ang="0">
                  <a:pos x="262" y="562"/>
                </a:cxn>
                <a:cxn ang="0">
                  <a:pos x="298" y="607"/>
                </a:cxn>
                <a:cxn ang="0">
                  <a:pos x="336" y="655"/>
                </a:cxn>
                <a:cxn ang="0">
                  <a:pos x="374" y="680"/>
                </a:cxn>
                <a:cxn ang="0">
                  <a:pos x="343" y="643"/>
                </a:cxn>
                <a:cxn ang="0">
                  <a:pos x="343" y="632"/>
                </a:cxn>
                <a:cxn ang="0">
                  <a:pos x="339" y="614"/>
                </a:cxn>
                <a:cxn ang="0">
                  <a:pos x="335" y="601"/>
                </a:cxn>
                <a:cxn ang="0">
                  <a:pos x="385" y="652"/>
                </a:cxn>
                <a:cxn ang="0">
                  <a:pos x="420" y="680"/>
                </a:cxn>
                <a:cxn ang="0">
                  <a:pos x="413" y="658"/>
                </a:cxn>
                <a:cxn ang="0">
                  <a:pos x="384" y="611"/>
                </a:cxn>
                <a:cxn ang="0">
                  <a:pos x="352" y="577"/>
                </a:cxn>
                <a:cxn ang="0">
                  <a:pos x="358" y="563"/>
                </a:cxn>
                <a:cxn ang="0">
                  <a:pos x="399" y="619"/>
                </a:cxn>
                <a:cxn ang="0">
                  <a:pos x="433" y="646"/>
                </a:cxn>
                <a:cxn ang="0">
                  <a:pos x="437" y="636"/>
                </a:cxn>
                <a:cxn ang="0">
                  <a:pos x="386" y="560"/>
                </a:cxn>
                <a:cxn ang="0">
                  <a:pos x="352" y="518"/>
                </a:cxn>
                <a:cxn ang="0">
                  <a:pos x="332" y="500"/>
                </a:cxn>
                <a:cxn ang="0">
                  <a:pos x="316" y="458"/>
                </a:cxn>
                <a:cxn ang="0">
                  <a:pos x="302" y="425"/>
                </a:cxn>
                <a:cxn ang="0">
                  <a:pos x="287" y="389"/>
                </a:cxn>
                <a:cxn ang="0">
                  <a:pos x="267" y="362"/>
                </a:cxn>
                <a:cxn ang="0">
                  <a:pos x="254" y="323"/>
                </a:cxn>
              </a:cxnLst>
              <a:rect l="0" t="0" r="r" b="b"/>
              <a:pathLst>
                <a:path w="439" h="682">
                  <a:moveTo>
                    <a:pt x="216" y="249"/>
                  </a:moveTo>
                  <a:lnTo>
                    <a:pt x="213" y="241"/>
                  </a:lnTo>
                  <a:lnTo>
                    <a:pt x="211" y="234"/>
                  </a:lnTo>
                  <a:lnTo>
                    <a:pt x="208" y="226"/>
                  </a:lnTo>
                  <a:lnTo>
                    <a:pt x="206" y="219"/>
                  </a:lnTo>
                  <a:lnTo>
                    <a:pt x="203" y="211"/>
                  </a:lnTo>
                  <a:lnTo>
                    <a:pt x="200" y="204"/>
                  </a:lnTo>
                  <a:lnTo>
                    <a:pt x="198" y="197"/>
                  </a:lnTo>
                  <a:lnTo>
                    <a:pt x="196" y="190"/>
                  </a:lnTo>
                  <a:lnTo>
                    <a:pt x="192" y="183"/>
                  </a:lnTo>
                  <a:lnTo>
                    <a:pt x="190" y="176"/>
                  </a:lnTo>
                  <a:lnTo>
                    <a:pt x="188" y="169"/>
                  </a:lnTo>
                  <a:lnTo>
                    <a:pt x="185" y="162"/>
                  </a:lnTo>
                  <a:lnTo>
                    <a:pt x="182" y="155"/>
                  </a:lnTo>
                  <a:lnTo>
                    <a:pt x="179" y="149"/>
                  </a:lnTo>
                  <a:lnTo>
                    <a:pt x="177" y="142"/>
                  </a:lnTo>
                  <a:lnTo>
                    <a:pt x="175" y="135"/>
                  </a:lnTo>
                  <a:lnTo>
                    <a:pt x="162" y="112"/>
                  </a:lnTo>
                  <a:lnTo>
                    <a:pt x="156" y="101"/>
                  </a:lnTo>
                  <a:lnTo>
                    <a:pt x="152" y="91"/>
                  </a:lnTo>
                  <a:lnTo>
                    <a:pt x="146" y="82"/>
                  </a:lnTo>
                  <a:lnTo>
                    <a:pt x="140" y="74"/>
                  </a:lnTo>
                  <a:lnTo>
                    <a:pt x="133" y="63"/>
                  </a:lnTo>
                  <a:lnTo>
                    <a:pt x="126" y="55"/>
                  </a:lnTo>
                  <a:lnTo>
                    <a:pt x="120" y="46"/>
                  </a:lnTo>
                  <a:lnTo>
                    <a:pt x="114" y="39"/>
                  </a:lnTo>
                  <a:lnTo>
                    <a:pt x="108" y="31"/>
                  </a:lnTo>
                  <a:lnTo>
                    <a:pt x="103" y="24"/>
                  </a:lnTo>
                  <a:lnTo>
                    <a:pt x="96" y="17"/>
                  </a:lnTo>
                  <a:lnTo>
                    <a:pt x="91" y="13"/>
                  </a:lnTo>
                  <a:lnTo>
                    <a:pt x="82" y="8"/>
                  </a:lnTo>
                  <a:lnTo>
                    <a:pt x="80" y="11"/>
                  </a:lnTo>
                  <a:lnTo>
                    <a:pt x="90" y="20"/>
                  </a:lnTo>
                  <a:lnTo>
                    <a:pt x="98" y="29"/>
                  </a:lnTo>
                  <a:lnTo>
                    <a:pt x="105" y="38"/>
                  </a:lnTo>
                  <a:lnTo>
                    <a:pt x="115" y="48"/>
                  </a:lnTo>
                  <a:lnTo>
                    <a:pt x="115" y="51"/>
                  </a:lnTo>
                  <a:lnTo>
                    <a:pt x="118" y="54"/>
                  </a:lnTo>
                  <a:lnTo>
                    <a:pt x="125" y="62"/>
                  </a:lnTo>
                  <a:lnTo>
                    <a:pt x="130" y="70"/>
                  </a:lnTo>
                  <a:lnTo>
                    <a:pt x="132" y="76"/>
                  </a:lnTo>
                  <a:lnTo>
                    <a:pt x="138" y="83"/>
                  </a:lnTo>
                  <a:lnTo>
                    <a:pt x="144" y="90"/>
                  </a:lnTo>
                  <a:lnTo>
                    <a:pt x="148" y="98"/>
                  </a:lnTo>
                  <a:lnTo>
                    <a:pt x="154" y="108"/>
                  </a:lnTo>
                  <a:lnTo>
                    <a:pt x="152" y="111"/>
                  </a:lnTo>
                  <a:lnTo>
                    <a:pt x="147" y="106"/>
                  </a:lnTo>
                  <a:lnTo>
                    <a:pt x="139" y="97"/>
                  </a:lnTo>
                  <a:lnTo>
                    <a:pt x="130" y="85"/>
                  </a:lnTo>
                  <a:lnTo>
                    <a:pt x="124" y="78"/>
                  </a:lnTo>
                  <a:lnTo>
                    <a:pt x="120" y="71"/>
                  </a:lnTo>
                  <a:lnTo>
                    <a:pt x="114" y="64"/>
                  </a:lnTo>
                  <a:lnTo>
                    <a:pt x="110" y="59"/>
                  </a:lnTo>
                  <a:lnTo>
                    <a:pt x="102" y="49"/>
                  </a:lnTo>
                  <a:lnTo>
                    <a:pt x="99" y="45"/>
                  </a:lnTo>
                  <a:lnTo>
                    <a:pt x="88" y="37"/>
                  </a:lnTo>
                  <a:lnTo>
                    <a:pt x="78" y="30"/>
                  </a:lnTo>
                  <a:lnTo>
                    <a:pt x="72" y="23"/>
                  </a:lnTo>
                  <a:lnTo>
                    <a:pt x="68" y="17"/>
                  </a:lnTo>
                  <a:lnTo>
                    <a:pt x="46" y="0"/>
                  </a:lnTo>
                  <a:lnTo>
                    <a:pt x="46" y="13"/>
                  </a:lnTo>
                  <a:lnTo>
                    <a:pt x="50" y="17"/>
                  </a:lnTo>
                  <a:lnTo>
                    <a:pt x="57" y="26"/>
                  </a:lnTo>
                  <a:lnTo>
                    <a:pt x="64" y="36"/>
                  </a:lnTo>
                  <a:lnTo>
                    <a:pt x="72" y="46"/>
                  </a:lnTo>
                  <a:lnTo>
                    <a:pt x="79" y="55"/>
                  </a:lnTo>
                  <a:lnTo>
                    <a:pt x="86" y="64"/>
                  </a:lnTo>
                  <a:lnTo>
                    <a:pt x="92" y="70"/>
                  </a:lnTo>
                  <a:lnTo>
                    <a:pt x="96" y="75"/>
                  </a:lnTo>
                  <a:lnTo>
                    <a:pt x="96" y="82"/>
                  </a:lnTo>
                  <a:lnTo>
                    <a:pt x="96" y="91"/>
                  </a:lnTo>
                  <a:lnTo>
                    <a:pt x="87" y="81"/>
                  </a:lnTo>
                  <a:lnTo>
                    <a:pt x="78" y="70"/>
                  </a:lnTo>
                  <a:lnTo>
                    <a:pt x="69" y="60"/>
                  </a:lnTo>
                  <a:lnTo>
                    <a:pt x="61" y="49"/>
                  </a:lnTo>
                  <a:lnTo>
                    <a:pt x="50" y="39"/>
                  </a:lnTo>
                  <a:lnTo>
                    <a:pt x="42" y="29"/>
                  </a:lnTo>
                  <a:lnTo>
                    <a:pt x="32" y="20"/>
                  </a:lnTo>
                  <a:lnTo>
                    <a:pt x="24" y="13"/>
                  </a:lnTo>
                  <a:lnTo>
                    <a:pt x="17" y="7"/>
                  </a:lnTo>
                  <a:lnTo>
                    <a:pt x="11" y="5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7"/>
                  </a:lnTo>
                  <a:lnTo>
                    <a:pt x="3" y="13"/>
                  </a:lnTo>
                  <a:lnTo>
                    <a:pt x="10" y="22"/>
                  </a:lnTo>
                  <a:lnTo>
                    <a:pt x="32" y="45"/>
                  </a:lnTo>
                  <a:lnTo>
                    <a:pt x="31" y="48"/>
                  </a:lnTo>
                  <a:lnTo>
                    <a:pt x="34" y="55"/>
                  </a:lnTo>
                  <a:lnTo>
                    <a:pt x="39" y="62"/>
                  </a:lnTo>
                  <a:lnTo>
                    <a:pt x="45" y="71"/>
                  </a:lnTo>
                  <a:lnTo>
                    <a:pt x="47" y="78"/>
                  </a:lnTo>
                  <a:lnTo>
                    <a:pt x="50" y="85"/>
                  </a:lnTo>
                  <a:lnTo>
                    <a:pt x="52" y="89"/>
                  </a:lnTo>
                  <a:lnTo>
                    <a:pt x="50" y="89"/>
                  </a:lnTo>
                  <a:lnTo>
                    <a:pt x="33" y="76"/>
                  </a:lnTo>
                  <a:lnTo>
                    <a:pt x="31" y="86"/>
                  </a:lnTo>
                  <a:lnTo>
                    <a:pt x="38" y="96"/>
                  </a:lnTo>
                  <a:lnTo>
                    <a:pt x="45" y="105"/>
                  </a:lnTo>
                  <a:lnTo>
                    <a:pt x="52" y="114"/>
                  </a:lnTo>
                  <a:lnTo>
                    <a:pt x="60" y="124"/>
                  </a:lnTo>
                  <a:lnTo>
                    <a:pt x="67" y="134"/>
                  </a:lnTo>
                  <a:lnTo>
                    <a:pt x="75" y="143"/>
                  </a:lnTo>
                  <a:lnTo>
                    <a:pt x="83" y="152"/>
                  </a:lnTo>
                  <a:lnTo>
                    <a:pt x="91" y="162"/>
                  </a:lnTo>
                  <a:lnTo>
                    <a:pt x="96" y="172"/>
                  </a:lnTo>
                  <a:lnTo>
                    <a:pt x="103" y="184"/>
                  </a:lnTo>
                  <a:lnTo>
                    <a:pt x="106" y="190"/>
                  </a:lnTo>
                  <a:lnTo>
                    <a:pt x="108" y="197"/>
                  </a:lnTo>
                  <a:lnTo>
                    <a:pt x="110" y="203"/>
                  </a:lnTo>
                  <a:lnTo>
                    <a:pt x="114" y="210"/>
                  </a:lnTo>
                  <a:lnTo>
                    <a:pt x="113" y="214"/>
                  </a:lnTo>
                  <a:lnTo>
                    <a:pt x="113" y="220"/>
                  </a:lnTo>
                  <a:lnTo>
                    <a:pt x="109" y="215"/>
                  </a:lnTo>
                  <a:lnTo>
                    <a:pt x="103" y="207"/>
                  </a:lnTo>
                  <a:lnTo>
                    <a:pt x="95" y="197"/>
                  </a:lnTo>
                  <a:lnTo>
                    <a:pt x="88" y="185"/>
                  </a:lnTo>
                  <a:lnTo>
                    <a:pt x="80" y="174"/>
                  </a:lnTo>
                  <a:lnTo>
                    <a:pt x="75" y="165"/>
                  </a:lnTo>
                  <a:lnTo>
                    <a:pt x="70" y="157"/>
                  </a:lnTo>
                  <a:lnTo>
                    <a:pt x="70" y="154"/>
                  </a:lnTo>
                  <a:lnTo>
                    <a:pt x="60" y="143"/>
                  </a:lnTo>
                  <a:lnTo>
                    <a:pt x="53" y="135"/>
                  </a:lnTo>
                  <a:lnTo>
                    <a:pt x="45" y="128"/>
                  </a:lnTo>
                  <a:lnTo>
                    <a:pt x="35" y="122"/>
                  </a:lnTo>
                  <a:lnTo>
                    <a:pt x="35" y="129"/>
                  </a:lnTo>
                  <a:lnTo>
                    <a:pt x="39" y="136"/>
                  </a:lnTo>
                  <a:lnTo>
                    <a:pt x="43" y="142"/>
                  </a:lnTo>
                  <a:lnTo>
                    <a:pt x="49" y="147"/>
                  </a:lnTo>
                  <a:lnTo>
                    <a:pt x="58" y="157"/>
                  </a:lnTo>
                  <a:lnTo>
                    <a:pt x="63" y="166"/>
                  </a:lnTo>
                  <a:lnTo>
                    <a:pt x="71" y="176"/>
                  </a:lnTo>
                  <a:lnTo>
                    <a:pt x="80" y="189"/>
                  </a:lnTo>
                  <a:lnTo>
                    <a:pt x="85" y="195"/>
                  </a:lnTo>
                  <a:lnTo>
                    <a:pt x="90" y="200"/>
                  </a:lnTo>
                  <a:lnTo>
                    <a:pt x="94" y="207"/>
                  </a:lnTo>
                  <a:lnTo>
                    <a:pt x="99" y="214"/>
                  </a:lnTo>
                  <a:lnTo>
                    <a:pt x="102" y="221"/>
                  </a:lnTo>
                  <a:lnTo>
                    <a:pt x="106" y="228"/>
                  </a:lnTo>
                  <a:lnTo>
                    <a:pt x="109" y="235"/>
                  </a:lnTo>
                  <a:lnTo>
                    <a:pt x="114" y="242"/>
                  </a:lnTo>
                  <a:lnTo>
                    <a:pt x="117" y="249"/>
                  </a:lnTo>
                  <a:lnTo>
                    <a:pt x="122" y="256"/>
                  </a:lnTo>
                  <a:lnTo>
                    <a:pt x="125" y="263"/>
                  </a:lnTo>
                  <a:lnTo>
                    <a:pt x="130" y="271"/>
                  </a:lnTo>
                  <a:lnTo>
                    <a:pt x="133" y="278"/>
                  </a:lnTo>
                  <a:lnTo>
                    <a:pt x="137" y="284"/>
                  </a:lnTo>
                  <a:lnTo>
                    <a:pt x="140" y="291"/>
                  </a:lnTo>
                  <a:lnTo>
                    <a:pt x="145" y="298"/>
                  </a:lnTo>
                  <a:lnTo>
                    <a:pt x="148" y="305"/>
                  </a:lnTo>
                  <a:lnTo>
                    <a:pt x="152" y="312"/>
                  </a:lnTo>
                  <a:lnTo>
                    <a:pt x="155" y="319"/>
                  </a:lnTo>
                  <a:lnTo>
                    <a:pt x="160" y="327"/>
                  </a:lnTo>
                  <a:lnTo>
                    <a:pt x="163" y="334"/>
                  </a:lnTo>
                  <a:lnTo>
                    <a:pt x="168" y="341"/>
                  </a:lnTo>
                  <a:lnTo>
                    <a:pt x="171" y="348"/>
                  </a:lnTo>
                  <a:lnTo>
                    <a:pt x="176" y="355"/>
                  </a:lnTo>
                  <a:lnTo>
                    <a:pt x="179" y="362"/>
                  </a:lnTo>
                  <a:lnTo>
                    <a:pt x="184" y="369"/>
                  </a:lnTo>
                  <a:lnTo>
                    <a:pt x="189" y="376"/>
                  </a:lnTo>
                  <a:lnTo>
                    <a:pt x="194" y="384"/>
                  </a:lnTo>
                  <a:lnTo>
                    <a:pt x="193" y="384"/>
                  </a:lnTo>
                  <a:lnTo>
                    <a:pt x="197" y="389"/>
                  </a:lnTo>
                  <a:lnTo>
                    <a:pt x="198" y="395"/>
                  </a:lnTo>
                  <a:lnTo>
                    <a:pt x="200" y="400"/>
                  </a:lnTo>
                  <a:lnTo>
                    <a:pt x="216" y="435"/>
                  </a:lnTo>
                  <a:lnTo>
                    <a:pt x="220" y="447"/>
                  </a:lnTo>
                  <a:lnTo>
                    <a:pt x="227" y="460"/>
                  </a:lnTo>
                  <a:lnTo>
                    <a:pt x="234" y="471"/>
                  </a:lnTo>
                  <a:lnTo>
                    <a:pt x="241" y="484"/>
                  </a:lnTo>
                  <a:lnTo>
                    <a:pt x="246" y="494"/>
                  </a:lnTo>
                  <a:lnTo>
                    <a:pt x="252" y="507"/>
                  </a:lnTo>
                  <a:lnTo>
                    <a:pt x="254" y="513"/>
                  </a:lnTo>
                  <a:lnTo>
                    <a:pt x="257" y="520"/>
                  </a:lnTo>
                  <a:lnTo>
                    <a:pt x="259" y="526"/>
                  </a:lnTo>
                  <a:lnTo>
                    <a:pt x="261" y="533"/>
                  </a:lnTo>
                  <a:lnTo>
                    <a:pt x="236" y="509"/>
                  </a:lnTo>
                  <a:lnTo>
                    <a:pt x="239" y="517"/>
                  </a:lnTo>
                  <a:lnTo>
                    <a:pt x="243" y="526"/>
                  </a:lnTo>
                  <a:lnTo>
                    <a:pt x="246" y="534"/>
                  </a:lnTo>
                  <a:lnTo>
                    <a:pt x="250" y="543"/>
                  </a:lnTo>
                  <a:lnTo>
                    <a:pt x="253" y="549"/>
                  </a:lnTo>
                  <a:lnTo>
                    <a:pt x="258" y="556"/>
                  </a:lnTo>
                  <a:lnTo>
                    <a:pt x="262" y="562"/>
                  </a:lnTo>
                  <a:lnTo>
                    <a:pt x="267" y="568"/>
                  </a:lnTo>
                  <a:lnTo>
                    <a:pt x="274" y="577"/>
                  </a:lnTo>
                  <a:lnTo>
                    <a:pt x="282" y="587"/>
                  </a:lnTo>
                  <a:lnTo>
                    <a:pt x="290" y="597"/>
                  </a:lnTo>
                  <a:lnTo>
                    <a:pt x="298" y="607"/>
                  </a:lnTo>
                  <a:lnTo>
                    <a:pt x="304" y="615"/>
                  </a:lnTo>
                  <a:lnTo>
                    <a:pt x="311" y="625"/>
                  </a:lnTo>
                  <a:lnTo>
                    <a:pt x="319" y="636"/>
                  </a:lnTo>
                  <a:lnTo>
                    <a:pt x="328" y="646"/>
                  </a:lnTo>
                  <a:lnTo>
                    <a:pt x="336" y="655"/>
                  </a:lnTo>
                  <a:lnTo>
                    <a:pt x="345" y="665"/>
                  </a:lnTo>
                  <a:lnTo>
                    <a:pt x="356" y="673"/>
                  </a:lnTo>
                  <a:lnTo>
                    <a:pt x="366" y="681"/>
                  </a:lnTo>
                  <a:lnTo>
                    <a:pt x="371" y="682"/>
                  </a:lnTo>
                  <a:lnTo>
                    <a:pt x="374" y="680"/>
                  </a:lnTo>
                  <a:lnTo>
                    <a:pt x="367" y="669"/>
                  </a:lnTo>
                  <a:lnTo>
                    <a:pt x="360" y="662"/>
                  </a:lnTo>
                  <a:lnTo>
                    <a:pt x="355" y="655"/>
                  </a:lnTo>
                  <a:lnTo>
                    <a:pt x="349" y="649"/>
                  </a:lnTo>
                  <a:lnTo>
                    <a:pt x="343" y="643"/>
                  </a:lnTo>
                  <a:lnTo>
                    <a:pt x="340" y="639"/>
                  </a:lnTo>
                  <a:lnTo>
                    <a:pt x="333" y="629"/>
                  </a:lnTo>
                  <a:lnTo>
                    <a:pt x="334" y="620"/>
                  </a:lnTo>
                  <a:lnTo>
                    <a:pt x="336" y="623"/>
                  </a:lnTo>
                  <a:lnTo>
                    <a:pt x="343" y="632"/>
                  </a:lnTo>
                  <a:lnTo>
                    <a:pt x="351" y="639"/>
                  </a:lnTo>
                  <a:lnTo>
                    <a:pt x="357" y="639"/>
                  </a:lnTo>
                  <a:lnTo>
                    <a:pt x="355" y="630"/>
                  </a:lnTo>
                  <a:lnTo>
                    <a:pt x="348" y="622"/>
                  </a:lnTo>
                  <a:lnTo>
                    <a:pt x="339" y="614"/>
                  </a:lnTo>
                  <a:lnTo>
                    <a:pt x="333" y="611"/>
                  </a:lnTo>
                  <a:lnTo>
                    <a:pt x="325" y="593"/>
                  </a:lnTo>
                  <a:lnTo>
                    <a:pt x="327" y="593"/>
                  </a:lnTo>
                  <a:lnTo>
                    <a:pt x="330" y="594"/>
                  </a:lnTo>
                  <a:lnTo>
                    <a:pt x="335" y="601"/>
                  </a:lnTo>
                  <a:lnTo>
                    <a:pt x="343" y="612"/>
                  </a:lnTo>
                  <a:lnTo>
                    <a:pt x="354" y="621"/>
                  </a:lnTo>
                  <a:lnTo>
                    <a:pt x="364" y="632"/>
                  </a:lnTo>
                  <a:lnTo>
                    <a:pt x="374" y="642"/>
                  </a:lnTo>
                  <a:lnTo>
                    <a:pt x="385" y="652"/>
                  </a:lnTo>
                  <a:lnTo>
                    <a:pt x="394" y="659"/>
                  </a:lnTo>
                  <a:lnTo>
                    <a:pt x="401" y="666"/>
                  </a:lnTo>
                  <a:lnTo>
                    <a:pt x="409" y="672"/>
                  </a:lnTo>
                  <a:lnTo>
                    <a:pt x="419" y="680"/>
                  </a:lnTo>
                  <a:lnTo>
                    <a:pt x="420" y="680"/>
                  </a:lnTo>
                  <a:lnTo>
                    <a:pt x="425" y="680"/>
                  </a:lnTo>
                  <a:lnTo>
                    <a:pt x="427" y="677"/>
                  </a:lnTo>
                  <a:lnTo>
                    <a:pt x="428" y="676"/>
                  </a:lnTo>
                  <a:lnTo>
                    <a:pt x="420" y="667"/>
                  </a:lnTo>
                  <a:lnTo>
                    <a:pt x="413" y="658"/>
                  </a:lnTo>
                  <a:lnTo>
                    <a:pt x="408" y="649"/>
                  </a:lnTo>
                  <a:lnTo>
                    <a:pt x="403" y="639"/>
                  </a:lnTo>
                  <a:lnTo>
                    <a:pt x="396" y="629"/>
                  </a:lnTo>
                  <a:lnTo>
                    <a:pt x="390" y="620"/>
                  </a:lnTo>
                  <a:lnTo>
                    <a:pt x="384" y="611"/>
                  </a:lnTo>
                  <a:lnTo>
                    <a:pt x="378" y="605"/>
                  </a:lnTo>
                  <a:lnTo>
                    <a:pt x="369" y="598"/>
                  </a:lnTo>
                  <a:lnTo>
                    <a:pt x="362" y="592"/>
                  </a:lnTo>
                  <a:lnTo>
                    <a:pt x="356" y="584"/>
                  </a:lnTo>
                  <a:lnTo>
                    <a:pt x="352" y="577"/>
                  </a:lnTo>
                  <a:lnTo>
                    <a:pt x="349" y="569"/>
                  </a:lnTo>
                  <a:lnTo>
                    <a:pt x="348" y="563"/>
                  </a:lnTo>
                  <a:lnTo>
                    <a:pt x="348" y="559"/>
                  </a:lnTo>
                  <a:lnTo>
                    <a:pt x="351" y="559"/>
                  </a:lnTo>
                  <a:lnTo>
                    <a:pt x="358" y="563"/>
                  </a:lnTo>
                  <a:lnTo>
                    <a:pt x="365" y="571"/>
                  </a:lnTo>
                  <a:lnTo>
                    <a:pt x="373" y="582"/>
                  </a:lnTo>
                  <a:lnTo>
                    <a:pt x="381" y="594"/>
                  </a:lnTo>
                  <a:lnTo>
                    <a:pt x="389" y="606"/>
                  </a:lnTo>
                  <a:lnTo>
                    <a:pt x="399" y="619"/>
                  </a:lnTo>
                  <a:lnTo>
                    <a:pt x="407" y="629"/>
                  </a:lnTo>
                  <a:lnTo>
                    <a:pt x="417" y="638"/>
                  </a:lnTo>
                  <a:lnTo>
                    <a:pt x="420" y="640"/>
                  </a:lnTo>
                  <a:lnTo>
                    <a:pt x="427" y="644"/>
                  </a:lnTo>
                  <a:lnTo>
                    <a:pt x="433" y="646"/>
                  </a:lnTo>
                  <a:lnTo>
                    <a:pt x="439" y="649"/>
                  </a:lnTo>
                  <a:lnTo>
                    <a:pt x="439" y="646"/>
                  </a:lnTo>
                  <a:lnTo>
                    <a:pt x="439" y="643"/>
                  </a:lnTo>
                  <a:lnTo>
                    <a:pt x="438" y="638"/>
                  </a:lnTo>
                  <a:lnTo>
                    <a:pt x="437" y="636"/>
                  </a:lnTo>
                  <a:lnTo>
                    <a:pt x="408" y="605"/>
                  </a:lnTo>
                  <a:lnTo>
                    <a:pt x="407" y="586"/>
                  </a:lnTo>
                  <a:lnTo>
                    <a:pt x="400" y="577"/>
                  </a:lnTo>
                  <a:lnTo>
                    <a:pt x="393" y="569"/>
                  </a:lnTo>
                  <a:lnTo>
                    <a:pt x="386" y="560"/>
                  </a:lnTo>
                  <a:lnTo>
                    <a:pt x="379" y="552"/>
                  </a:lnTo>
                  <a:lnTo>
                    <a:pt x="372" y="543"/>
                  </a:lnTo>
                  <a:lnTo>
                    <a:pt x="365" y="534"/>
                  </a:lnTo>
                  <a:lnTo>
                    <a:pt x="358" y="526"/>
                  </a:lnTo>
                  <a:lnTo>
                    <a:pt x="352" y="518"/>
                  </a:lnTo>
                  <a:lnTo>
                    <a:pt x="335" y="522"/>
                  </a:lnTo>
                  <a:lnTo>
                    <a:pt x="335" y="520"/>
                  </a:lnTo>
                  <a:lnTo>
                    <a:pt x="335" y="515"/>
                  </a:lnTo>
                  <a:lnTo>
                    <a:pt x="334" y="508"/>
                  </a:lnTo>
                  <a:lnTo>
                    <a:pt x="332" y="500"/>
                  </a:lnTo>
                  <a:lnTo>
                    <a:pt x="327" y="488"/>
                  </a:lnTo>
                  <a:lnTo>
                    <a:pt x="324" y="478"/>
                  </a:lnTo>
                  <a:lnTo>
                    <a:pt x="320" y="471"/>
                  </a:lnTo>
                  <a:lnTo>
                    <a:pt x="319" y="465"/>
                  </a:lnTo>
                  <a:lnTo>
                    <a:pt x="316" y="458"/>
                  </a:lnTo>
                  <a:lnTo>
                    <a:pt x="314" y="453"/>
                  </a:lnTo>
                  <a:lnTo>
                    <a:pt x="311" y="446"/>
                  </a:lnTo>
                  <a:lnTo>
                    <a:pt x="307" y="439"/>
                  </a:lnTo>
                  <a:lnTo>
                    <a:pt x="304" y="432"/>
                  </a:lnTo>
                  <a:lnTo>
                    <a:pt x="302" y="425"/>
                  </a:lnTo>
                  <a:lnTo>
                    <a:pt x="298" y="418"/>
                  </a:lnTo>
                  <a:lnTo>
                    <a:pt x="296" y="411"/>
                  </a:lnTo>
                  <a:lnTo>
                    <a:pt x="294" y="405"/>
                  </a:lnTo>
                  <a:lnTo>
                    <a:pt x="291" y="401"/>
                  </a:lnTo>
                  <a:lnTo>
                    <a:pt x="287" y="389"/>
                  </a:lnTo>
                  <a:lnTo>
                    <a:pt x="283" y="380"/>
                  </a:lnTo>
                  <a:lnTo>
                    <a:pt x="280" y="372"/>
                  </a:lnTo>
                  <a:lnTo>
                    <a:pt x="280" y="369"/>
                  </a:lnTo>
                  <a:lnTo>
                    <a:pt x="272" y="366"/>
                  </a:lnTo>
                  <a:lnTo>
                    <a:pt x="267" y="362"/>
                  </a:lnTo>
                  <a:lnTo>
                    <a:pt x="264" y="355"/>
                  </a:lnTo>
                  <a:lnTo>
                    <a:pt x="261" y="349"/>
                  </a:lnTo>
                  <a:lnTo>
                    <a:pt x="258" y="340"/>
                  </a:lnTo>
                  <a:lnTo>
                    <a:pt x="257" y="331"/>
                  </a:lnTo>
                  <a:lnTo>
                    <a:pt x="254" y="323"/>
                  </a:lnTo>
                  <a:lnTo>
                    <a:pt x="252" y="317"/>
                  </a:lnTo>
                  <a:lnTo>
                    <a:pt x="243" y="299"/>
                  </a:lnTo>
                  <a:lnTo>
                    <a:pt x="216" y="249"/>
                  </a:lnTo>
                  <a:lnTo>
                    <a:pt x="216" y="2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Freeform 100"/>
            <p:cNvSpPr>
              <a:spLocks/>
            </p:cNvSpPr>
            <p:nvPr/>
          </p:nvSpPr>
          <p:spPr bwMode="auto">
            <a:xfrm>
              <a:off x="1899" y="3529"/>
              <a:ext cx="14" cy="23"/>
            </a:xfrm>
            <a:custGeom>
              <a:avLst/>
              <a:gdLst/>
              <a:ahLst/>
              <a:cxnLst>
                <a:cxn ang="0">
                  <a:pos x="51" y="93"/>
                </a:cxn>
                <a:cxn ang="0">
                  <a:pos x="57" y="91"/>
                </a:cxn>
                <a:cxn ang="0">
                  <a:pos x="51" y="83"/>
                </a:cxn>
                <a:cxn ang="0">
                  <a:pos x="46" y="75"/>
                </a:cxn>
                <a:cxn ang="0">
                  <a:pos x="42" y="67"/>
                </a:cxn>
                <a:cxn ang="0">
                  <a:pos x="37" y="60"/>
                </a:cxn>
                <a:cxn ang="0">
                  <a:pos x="31" y="52"/>
                </a:cxn>
                <a:cxn ang="0">
                  <a:pos x="26" y="45"/>
                </a:cxn>
                <a:cxn ang="0">
                  <a:pos x="20" y="37"/>
                </a:cxn>
                <a:cxn ang="0">
                  <a:pos x="16" y="30"/>
                </a:cxn>
                <a:cxn ang="0">
                  <a:pos x="7" y="9"/>
                </a:cxn>
                <a:cxn ang="0">
                  <a:pos x="4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3" y="9"/>
                </a:cxn>
                <a:cxn ang="0">
                  <a:pos x="4" y="16"/>
                </a:cxn>
                <a:cxn ang="0">
                  <a:pos x="7" y="24"/>
                </a:cxn>
                <a:cxn ang="0">
                  <a:pos x="11" y="31"/>
                </a:cxn>
                <a:cxn ang="0">
                  <a:pos x="14" y="3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25" y="54"/>
                </a:cxn>
                <a:cxn ang="0">
                  <a:pos x="30" y="61"/>
                </a:cxn>
                <a:cxn ang="0">
                  <a:pos x="35" y="68"/>
                </a:cxn>
                <a:cxn ang="0">
                  <a:pos x="36" y="76"/>
                </a:cxn>
                <a:cxn ang="0">
                  <a:pos x="51" y="93"/>
                </a:cxn>
                <a:cxn ang="0">
                  <a:pos x="51" y="93"/>
                </a:cxn>
              </a:cxnLst>
              <a:rect l="0" t="0" r="r" b="b"/>
              <a:pathLst>
                <a:path w="57" h="93">
                  <a:moveTo>
                    <a:pt x="51" y="93"/>
                  </a:moveTo>
                  <a:lnTo>
                    <a:pt x="57" y="91"/>
                  </a:lnTo>
                  <a:lnTo>
                    <a:pt x="51" y="83"/>
                  </a:lnTo>
                  <a:lnTo>
                    <a:pt x="46" y="75"/>
                  </a:lnTo>
                  <a:lnTo>
                    <a:pt x="42" y="67"/>
                  </a:lnTo>
                  <a:lnTo>
                    <a:pt x="37" y="60"/>
                  </a:lnTo>
                  <a:lnTo>
                    <a:pt x="31" y="52"/>
                  </a:lnTo>
                  <a:lnTo>
                    <a:pt x="26" y="45"/>
                  </a:lnTo>
                  <a:lnTo>
                    <a:pt x="20" y="37"/>
                  </a:lnTo>
                  <a:lnTo>
                    <a:pt x="16" y="30"/>
                  </a:lnTo>
                  <a:lnTo>
                    <a:pt x="7" y="9"/>
                  </a:lnTo>
                  <a:lnTo>
                    <a:pt x="4" y="4"/>
                  </a:lnTo>
                  <a:lnTo>
                    <a:pt x="1" y="0"/>
                  </a:lnTo>
                  <a:lnTo>
                    <a:pt x="0" y="4"/>
                  </a:lnTo>
                  <a:lnTo>
                    <a:pt x="3" y="9"/>
                  </a:lnTo>
                  <a:lnTo>
                    <a:pt x="4" y="16"/>
                  </a:lnTo>
                  <a:lnTo>
                    <a:pt x="7" y="24"/>
                  </a:lnTo>
                  <a:lnTo>
                    <a:pt x="11" y="31"/>
                  </a:lnTo>
                  <a:lnTo>
                    <a:pt x="14" y="3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25" y="54"/>
                  </a:lnTo>
                  <a:lnTo>
                    <a:pt x="30" y="61"/>
                  </a:lnTo>
                  <a:lnTo>
                    <a:pt x="35" y="68"/>
                  </a:lnTo>
                  <a:lnTo>
                    <a:pt x="36" y="76"/>
                  </a:lnTo>
                  <a:lnTo>
                    <a:pt x="51" y="93"/>
                  </a:lnTo>
                  <a:lnTo>
                    <a:pt x="51" y="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Freeform 101"/>
            <p:cNvSpPr>
              <a:spLocks/>
            </p:cNvSpPr>
            <p:nvPr/>
          </p:nvSpPr>
          <p:spPr bwMode="auto">
            <a:xfrm>
              <a:off x="1923" y="3579"/>
              <a:ext cx="7" cy="21"/>
            </a:xfrm>
            <a:custGeom>
              <a:avLst/>
              <a:gdLst/>
              <a:ahLst/>
              <a:cxnLst>
                <a:cxn ang="0">
                  <a:pos x="27" y="87"/>
                </a:cxn>
                <a:cxn ang="0">
                  <a:pos x="22" y="76"/>
                </a:cxn>
                <a:cxn ang="0">
                  <a:pos x="18" y="66"/>
                </a:cxn>
                <a:cxn ang="0">
                  <a:pos x="13" y="55"/>
                </a:cxn>
                <a:cxn ang="0">
                  <a:pos x="10" y="44"/>
                </a:cxn>
                <a:cxn ang="0">
                  <a:pos x="5" y="32"/>
                </a:cxn>
                <a:cxn ang="0">
                  <a:pos x="3" y="21"/>
                </a:cxn>
                <a:cxn ang="0">
                  <a:pos x="0" y="10"/>
                </a:cxn>
                <a:cxn ang="0">
                  <a:pos x="2" y="0"/>
                </a:cxn>
                <a:cxn ang="0">
                  <a:pos x="3" y="8"/>
                </a:cxn>
                <a:cxn ang="0">
                  <a:pos x="5" y="14"/>
                </a:cxn>
                <a:cxn ang="0">
                  <a:pos x="10" y="25"/>
                </a:cxn>
                <a:cxn ang="0">
                  <a:pos x="11" y="30"/>
                </a:cxn>
                <a:cxn ang="0">
                  <a:pos x="14" y="37"/>
                </a:cxn>
                <a:cxn ang="0">
                  <a:pos x="17" y="44"/>
                </a:cxn>
                <a:cxn ang="0">
                  <a:pos x="20" y="51"/>
                </a:cxn>
                <a:cxn ang="0">
                  <a:pos x="24" y="63"/>
                </a:cxn>
                <a:cxn ang="0">
                  <a:pos x="27" y="74"/>
                </a:cxn>
                <a:cxn ang="0">
                  <a:pos x="28" y="82"/>
                </a:cxn>
                <a:cxn ang="0">
                  <a:pos x="27" y="87"/>
                </a:cxn>
                <a:cxn ang="0">
                  <a:pos x="27" y="87"/>
                </a:cxn>
              </a:cxnLst>
              <a:rect l="0" t="0" r="r" b="b"/>
              <a:pathLst>
                <a:path w="28" h="87">
                  <a:moveTo>
                    <a:pt x="27" y="87"/>
                  </a:moveTo>
                  <a:lnTo>
                    <a:pt x="22" y="76"/>
                  </a:lnTo>
                  <a:lnTo>
                    <a:pt x="18" y="66"/>
                  </a:lnTo>
                  <a:lnTo>
                    <a:pt x="13" y="55"/>
                  </a:lnTo>
                  <a:lnTo>
                    <a:pt x="10" y="44"/>
                  </a:lnTo>
                  <a:lnTo>
                    <a:pt x="5" y="32"/>
                  </a:lnTo>
                  <a:lnTo>
                    <a:pt x="3" y="21"/>
                  </a:lnTo>
                  <a:lnTo>
                    <a:pt x="0" y="10"/>
                  </a:lnTo>
                  <a:lnTo>
                    <a:pt x="2" y="0"/>
                  </a:lnTo>
                  <a:lnTo>
                    <a:pt x="3" y="8"/>
                  </a:lnTo>
                  <a:lnTo>
                    <a:pt x="5" y="14"/>
                  </a:lnTo>
                  <a:lnTo>
                    <a:pt x="10" y="25"/>
                  </a:lnTo>
                  <a:lnTo>
                    <a:pt x="11" y="30"/>
                  </a:lnTo>
                  <a:lnTo>
                    <a:pt x="14" y="37"/>
                  </a:lnTo>
                  <a:lnTo>
                    <a:pt x="17" y="44"/>
                  </a:lnTo>
                  <a:lnTo>
                    <a:pt x="20" y="51"/>
                  </a:lnTo>
                  <a:lnTo>
                    <a:pt x="24" y="63"/>
                  </a:lnTo>
                  <a:lnTo>
                    <a:pt x="27" y="74"/>
                  </a:lnTo>
                  <a:lnTo>
                    <a:pt x="28" y="82"/>
                  </a:lnTo>
                  <a:lnTo>
                    <a:pt x="27" y="87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Freeform 102"/>
            <p:cNvSpPr>
              <a:spLocks/>
            </p:cNvSpPr>
            <p:nvPr/>
          </p:nvSpPr>
          <p:spPr bwMode="auto">
            <a:xfrm>
              <a:off x="1888" y="3536"/>
              <a:ext cx="3" cy="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6"/>
                </a:cxn>
                <a:cxn ang="0">
                  <a:pos x="9" y="20"/>
                </a:cxn>
                <a:cxn ang="0">
                  <a:pos x="8" y="9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20">
                  <a:moveTo>
                    <a:pt x="3" y="0"/>
                  </a:moveTo>
                  <a:lnTo>
                    <a:pt x="0" y="6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9" y="20"/>
                  </a:lnTo>
                  <a:lnTo>
                    <a:pt x="8" y="9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9" name="Freeform 103"/>
            <p:cNvSpPr>
              <a:spLocks/>
            </p:cNvSpPr>
            <p:nvPr/>
          </p:nvSpPr>
          <p:spPr bwMode="auto">
            <a:xfrm>
              <a:off x="1898" y="3563"/>
              <a:ext cx="3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5"/>
                </a:cxn>
                <a:cxn ang="0">
                  <a:pos x="3" y="18"/>
                </a:cxn>
                <a:cxn ang="0">
                  <a:pos x="6" y="23"/>
                </a:cxn>
                <a:cxn ang="0">
                  <a:pos x="8" y="29"/>
                </a:cxn>
                <a:cxn ang="0">
                  <a:pos x="10" y="35"/>
                </a:cxn>
                <a:cxn ang="0">
                  <a:pos x="14" y="25"/>
                </a:cxn>
                <a:cxn ang="0">
                  <a:pos x="10" y="19"/>
                </a:cxn>
                <a:cxn ang="0">
                  <a:pos x="7" y="11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35">
                  <a:moveTo>
                    <a:pt x="0" y="0"/>
                  </a:moveTo>
                  <a:lnTo>
                    <a:pt x="2" y="15"/>
                  </a:lnTo>
                  <a:lnTo>
                    <a:pt x="3" y="18"/>
                  </a:lnTo>
                  <a:lnTo>
                    <a:pt x="6" y="23"/>
                  </a:lnTo>
                  <a:lnTo>
                    <a:pt x="8" y="29"/>
                  </a:lnTo>
                  <a:lnTo>
                    <a:pt x="10" y="35"/>
                  </a:lnTo>
                  <a:lnTo>
                    <a:pt x="14" y="25"/>
                  </a:lnTo>
                  <a:lnTo>
                    <a:pt x="10" y="19"/>
                  </a:lnTo>
                  <a:lnTo>
                    <a:pt x="7" y="11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Freeform 104"/>
            <p:cNvSpPr>
              <a:spLocks/>
            </p:cNvSpPr>
            <p:nvPr/>
          </p:nvSpPr>
          <p:spPr bwMode="auto">
            <a:xfrm>
              <a:off x="1945" y="3469"/>
              <a:ext cx="32" cy="123"/>
            </a:xfrm>
            <a:custGeom>
              <a:avLst/>
              <a:gdLst/>
              <a:ahLst/>
              <a:cxnLst>
                <a:cxn ang="0">
                  <a:pos x="120" y="18"/>
                </a:cxn>
                <a:cxn ang="0">
                  <a:pos x="127" y="51"/>
                </a:cxn>
                <a:cxn ang="0">
                  <a:pos x="127" y="78"/>
                </a:cxn>
                <a:cxn ang="0">
                  <a:pos x="123" y="98"/>
                </a:cxn>
                <a:cxn ang="0">
                  <a:pos x="119" y="117"/>
                </a:cxn>
                <a:cxn ang="0">
                  <a:pos x="113" y="138"/>
                </a:cxn>
                <a:cxn ang="0">
                  <a:pos x="109" y="157"/>
                </a:cxn>
                <a:cxn ang="0">
                  <a:pos x="106" y="176"/>
                </a:cxn>
                <a:cxn ang="0">
                  <a:pos x="106" y="195"/>
                </a:cxn>
                <a:cxn ang="0">
                  <a:pos x="99" y="222"/>
                </a:cxn>
                <a:cxn ang="0">
                  <a:pos x="94" y="250"/>
                </a:cxn>
                <a:cxn ang="0">
                  <a:pos x="87" y="276"/>
                </a:cxn>
                <a:cxn ang="0">
                  <a:pos x="82" y="304"/>
                </a:cxn>
                <a:cxn ang="0">
                  <a:pos x="74" y="330"/>
                </a:cxn>
                <a:cxn ang="0">
                  <a:pos x="67" y="358"/>
                </a:cxn>
                <a:cxn ang="0">
                  <a:pos x="59" y="383"/>
                </a:cxn>
                <a:cxn ang="0">
                  <a:pos x="52" y="411"/>
                </a:cxn>
                <a:cxn ang="0">
                  <a:pos x="42" y="437"/>
                </a:cxn>
                <a:cxn ang="0">
                  <a:pos x="33" y="465"/>
                </a:cxn>
                <a:cxn ang="0">
                  <a:pos x="21" y="483"/>
                </a:cxn>
                <a:cxn ang="0">
                  <a:pos x="2" y="490"/>
                </a:cxn>
                <a:cxn ang="0">
                  <a:pos x="0" y="469"/>
                </a:cxn>
                <a:cxn ang="0">
                  <a:pos x="1" y="448"/>
                </a:cxn>
                <a:cxn ang="0">
                  <a:pos x="6" y="427"/>
                </a:cxn>
                <a:cxn ang="0">
                  <a:pos x="11" y="406"/>
                </a:cxn>
                <a:cxn ang="0">
                  <a:pos x="18" y="387"/>
                </a:cxn>
                <a:cxn ang="0">
                  <a:pos x="26" y="367"/>
                </a:cxn>
                <a:cxn ang="0">
                  <a:pos x="33" y="348"/>
                </a:cxn>
                <a:cxn ang="0">
                  <a:pos x="40" y="328"/>
                </a:cxn>
                <a:cxn ang="0">
                  <a:pos x="45" y="307"/>
                </a:cxn>
                <a:cxn ang="0">
                  <a:pos x="49" y="286"/>
                </a:cxn>
                <a:cxn ang="0">
                  <a:pos x="52" y="263"/>
                </a:cxn>
                <a:cxn ang="0">
                  <a:pos x="56" y="240"/>
                </a:cxn>
                <a:cxn ang="0">
                  <a:pos x="61" y="215"/>
                </a:cxn>
                <a:cxn ang="0">
                  <a:pos x="67" y="192"/>
                </a:cxn>
                <a:cxn ang="0">
                  <a:pos x="71" y="168"/>
                </a:cxn>
                <a:cxn ang="0">
                  <a:pos x="77" y="145"/>
                </a:cxn>
                <a:cxn ang="0">
                  <a:pos x="80" y="119"/>
                </a:cxn>
                <a:cxn ang="0">
                  <a:pos x="85" y="95"/>
                </a:cxn>
                <a:cxn ang="0">
                  <a:pos x="89" y="71"/>
                </a:cxn>
                <a:cxn ang="0">
                  <a:pos x="91" y="48"/>
                </a:cxn>
                <a:cxn ang="0">
                  <a:pos x="93" y="23"/>
                </a:cxn>
                <a:cxn ang="0">
                  <a:pos x="107" y="0"/>
                </a:cxn>
              </a:cxnLst>
              <a:rect l="0" t="0" r="r" b="b"/>
              <a:pathLst>
                <a:path w="128" h="490">
                  <a:moveTo>
                    <a:pt x="107" y="0"/>
                  </a:moveTo>
                  <a:lnTo>
                    <a:pt x="114" y="8"/>
                  </a:lnTo>
                  <a:lnTo>
                    <a:pt x="120" y="18"/>
                  </a:lnTo>
                  <a:lnTo>
                    <a:pt x="123" y="28"/>
                  </a:lnTo>
                  <a:lnTo>
                    <a:pt x="127" y="40"/>
                  </a:lnTo>
                  <a:lnTo>
                    <a:pt x="127" y="51"/>
                  </a:lnTo>
                  <a:lnTo>
                    <a:pt x="128" y="64"/>
                  </a:lnTo>
                  <a:lnTo>
                    <a:pt x="127" y="71"/>
                  </a:lnTo>
                  <a:lnTo>
                    <a:pt x="127" y="78"/>
                  </a:lnTo>
                  <a:lnTo>
                    <a:pt x="125" y="85"/>
                  </a:lnTo>
                  <a:lnTo>
                    <a:pt x="125" y="92"/>
                  </a:lnTo>
                  <a:lnTo>
                    <a:pt x="123" y="98"/>
                  </a:lnTo>
                  <a:lnTo>
                    <a:pt x="122" y="104"/>
                  </a:lnTo>
                  <a:lnTo>
                    <a:pt x="120" y="110"/>
                  </a:lnTo>
                  <a:lnTo>
                    <a:pt x="119" y="117"/>
                  </a:lnTo>
                  <a:lnTo>
                    <a:pt x="116" y="124"/>
                  </a:lnTo>
                  <a:lnTo>
                    <a:pt x="115" y="131"/>
                  </a:lnTo>
                  <a:lnTo>
                    <a:pt x="113" y="138"/>
                  </a:lnTo>
                  <a:lnTo>
                    <a:pt x="113" y="145"/>
                  </a:lnTo>
                  <a:lnTo>
                    <a:pt x="110" y="151"/>
                  </a:lnTo>
                  <a:lnTo>
                    <a:pt x="109" y="157"/>
                  </a:lnTo>
                  <a:lnTo>
                    <a:pt x="107" y="163"/>
                  </a:lnTo>
                  <a:lnTo>
                    <a:pt x="107" y="170"/>
                  </a:lnTo>
                  <a:lnTo>
                    <a:pt x="106" y="176"/>
                  </a:lnTo>
                  <a:lnTo>
                    <a:pt x="106" y="183"/>
                  </a:lnTo>
                  <a:lnTo>
                    <a:pt x="106" y="189"/>
                  </a:lnTo>
                  <a:lnTo>
                    <a:pt x="106" y="195"/>
                  </a:lnTo>
                  <a:lnTo>
                    <a:pt x="104" y="204"/>
                  </a:lnTo>
                  <a:lnTo>
                    <a:pt x="101" y="213"/>
                  </a:lnTo>
                  <a:lnTo>
                    <a:pt x="99" y="222"/>
                  </a:lnTo>
                  <a:lnTo>
                    <a:pt x="98" y="231"/>
                  </a:lnTo>
                  <a:lnTo>
                    <a:pt x="95" y="239"/>
                  </a:lnTo>
                  <a:lnTo>
                    <a:pt x="94" y="250"/>
                  </a:lnTo>
                  <a:lnTo>
                    <a:pt x="92" y="258"/>
                  </a:lnTo>
                  <a:lnTo>
                    <a:pt x="91" y="268"/>
                  </a:lnTo>
                  <a:lnTo>
                    <a:pt x="87" y="276"/>
                  </a:lnTo>
                  <a:lnTo>
                    <a:pt x="86" y="285"/>
                  </a:lnTo>
                  <a:lnTo>
                    <a:pt x="83" y="295"/>
                  </a:lnTo>
                  <a:lnTo>
                    <a:pt x="82" y="304"/>
                  </a:lnTo>
                  <a:lnTo>
                    <a:pt x="78" y="312"/>
                  </a:lnTo>
                  <a:lnTo>
                    <a:pt x="77" y="322"/>
                  </a:lnTo>
                  <a:lnTo>
                    <a:pt x="74" y="330"/>
                  </a:lnTo>
                  <a:lnTo>
                    <a:pt x="72" y="341"/>
                  </a:lnTo>
                  <a:lnTo>
                    <a:pt x="69" y="349"/>
                  </a:lnTo>
                  <a:lnTo>
                    <a:pt x="67" y="358"/>
                  </a:lnTo>
                  <a:lnTo>
                    <a:pt x="64" y="366"/>
                  </a:lnTo>
                  <a:lnTo>
                    <a:pt x="62" y="375"/>
                  </a:lnTo>
                  <a:lnTo>
                    <a:pt x="59" y="383"/>
                  </a:lnTo>
                  <a:lnTo>
                    <a:pt x="56" y="392"/>
                  </a:lnTo>
                  <a:lnTo>
                    <a:pt x="54" y="402"/>
                  </a:lnTo>
                  <a:lnTo>
                    <a:pt x="52" y="411"/>
                  </a:lnTo>
                  <a:lnTo>
                    <a:pt x="48" y="419"/>
                  </a:lnTo>
                  <a:lnTo>
                    <a:pt x="45" y="428"/>
                  </a:lnTo>
                  <a:lnTo>
                    <a:pt x="42" y="437"/>
                  </a:lnTo>
                  <a:lnTo>
                    <a:pt x="40" y="447"/>
                  </a:lnTo>
                  <a:lnTo>
                    <a:pt x="37" y="455"/>
                  </a:lnTo>
                  <a:lnTo>
                    <a:pt x="33" y="465"/>
                  </a:lnTo>
                  <a:lnTo>
                    <a:pt x="31" y="473"/>
                  </a:lnTo>
                  <a:lnTo>
                    <a:pt x="29" y="483"/>
                  </a:lnTo>
                  <a:lnTo>
                    <a:pt x="21" y="483"/>
                  </a:lnTo>
                  <a:lnTo>
                    <a:pt x="14" y="485"/>
                  </a:lnTo>
                  <a:lnTo>
                    <a:pt x="7" y="487"/>
                  </a:lnTo>
                  <a:lnTo>
                    <a:pt x="2" y="490"/>
                  </a:lnTo>
                  <a:lnTo>
                    <a:pt x="1" y="482"/>
                  </a:lnTo>
                  <a:lnTo>
                    <a:pt x="0" y="475"/>
                  </a:lnTo>
                  <a:lnTo>
                    <a:pt x="0" y="469"/>
                  </a:lnTo>
                  <a:lnTo>
                    <a:pt x="1" y="462"/>
                  </a:lnTo>
                  <a:lnTo>
                    <a:pt x="1" y="455"/>
                  </a:lnTo>
                  <a:lnTo>
                    <a:pt x="1" y="448"/>
                  </a:lnTo>
                  <a:lnTo>
                    <a:pt x="2" y="441"/>
                  </a:lnTo>
                  <a:lnTo>
                    <a:pt x="4" y="434"/>
                  </a:lnTo>
                  <a:lnTo>
                    <a:pt x="6" y="427"/>
                  </a:lnTo>
                  <a:lnTo>
                    <a:pt x="8" y="420"/>
                  </a:lnTo>
                  <a:lnTo>
                    <a:pt x="9" y="413"/>
                  </a:lnTo>
                  <a:lnTo>
                    <a:pt x="11" y="406"/>
                  </a:lnTo>
                  <a:lnTo>
                    <a:pt x="14" y="399"/>
                  </a:lnTo>
                  <a:lnTo>
                    <a:pt x="16" y="394"/>
                  </a:lnTo>
                  <a:lnTo>
                    <a:pt x="18" y="387"/>
                  </a:lnTo>
                  <a:lnTo>
                    <a:pt x="22" y="381"/>
                  </a:lnTo>
                  <a:lnTo>
                    <a:pt x="24" y="374"/>
                  </a:lnTo>
                  <a:lnTo>
                    <a:pt x="26" y="367"/>
                  </a:lnTo>
                  <a:lnTo>
                    <a:pt x="29" y="360"/>
                  </a:lnTo>
                  <a:lnTo>
                    <a:pt x="31" y="354"/>
                  </a:lnTo>
                  <a:lnTo>
                    <a:pt x="33" y="348"/>
                  </a:lnTo>
                  <a:lnTo>
                    <a:pt x="36" y="341"/>
                  </a:lnTo>
                  <a:lnTo>
                    <a:pt x="38" y="334"/>
                  </a:lnTo>
                  <a:lnTo>
                    <a:pt x="40" y="328"/>
                  </a:lnTo>
                  <a:lnTo>
                    <a:pt x="41" y="321"/>
                  </a:lnTo>
                  <a:lnTo>
                    <a:pt x="44" y="314"/>
                  </a:lnTo>
                  <a:lnTo>
                    <a:pt x="45" y="307"/>
                  </a:lnTo>
                  <a:lnTo>
                    <a:pt x="47" y="300"/>
                  </a:lnTo>
                  <a:lnTo>
                    <a:pt x="48" y="293"/>
                  </a:lnTo>
                  <a:lnTo>
                    <a:pt x="49" y="286"/>
                  </a:lnTo>
                  <a:lnTo>
                    <a:pt x="50" y="280"/>
                  </a:lnTo>
                  <a:lnTo>
                    <a:pt x="52" y="273"/>
                  </a:lnTo>
                  <a:lnTo>
                    <a:pt x="52" y="263"/>
                  </a:lnTo>
                  <a:lnTo>
                    <a:pt x="54" y="255"/>
                  </a:lnTo>
                  <a:lnTo>
                    <a:pt x="54" y="247"/>
                  </a:lnTo>
                  <a:lnTo>
                    <a:pt x="56" y="240"/>
                  </a:lnTo>
                  <a:lnTo>
                    <a:pt x="57" y="231"/>
                  </a:lnTo>
                  <a:lnTo>
                    <a:pt x="60" y="223"/>
                  </a:lnTo>
                  <a:lnTo>
                    <a:pt x="61" y="215"/>
                  </a:lnTo>
                  <a:lnTo>
                    <a:pt x="63" y="208"/>
                  </a:lnTo>
                  <a:lnTo>
                    <a:pt x="64" y="199"/>
                  </a:lnTo>
                  <a:lnTo>
                    <a:pt x="67" y="192"/>
                  </a:lnTo>
                  <a:lnTo>
                    <a:pt x="68" y="183"/>
                  </a:lnTo>
                  <a:lnTo>
                    <a:pt x="70" y="176"/>
                  </a:lnTo>
                  <a:lnTo>
                    <a:pt x="71" y="168"/>
                  </a:lnTo>
                  <a:lnTo>
                    <a:pt x="74" y="160"/>
                  </a:lnTo>
                  <a:lnTo>
                    <a:pt x="75" y="152"/>
                  </a:lnTo>
                  <a:lnTo>
                    <a:pt x="77" y="145"/>
                  </a:lnTo>
                  <a:lnTo>
                    <a:pt x="78" y="136"/>
                  </a:lnTo>
                  <a:lnTo>
                    <a:pt x="79" y="128"/>
                  </a:lnTo>
                  <a:lnTo>
                    <a:pt x="80" y="119"/>
                  </a:lnTo>
                  <a:lnTo>
                    <a:pt x="83" y="113"/>
                  </a:lnTo>
                  <a:lnTo>
                    <a:pt x="84" y="103"/>
                  </a:lnTo>
                  <a:lnTo>
                    <a:pt x="85" y="95"/>
                  </a:lnTo>
                  <a:lnTo>
                    <a:pt x="86" y="87"/>
                  </a:lnTo>
                  <a:lnTo>
                    <a:pt x="89" y="80"/>
                  </a:lnTo>
                  <a:lnTo>
                    <a:pt x="89" y="71"/>
                  </a:lnTo>
                  <a:lnTo>
                    <a:pt x="90" y="63"/>
                  </a:lnTo>
                  <a:lnTo>
                    <a:pt x="90" y="55"/>
                  </a:lnTo>
                  <a:lnTo>
                    <a:pt x="91" y="48"/>
                  </a:lnTo>
                  <a:lnTo>
                    <a:pt x="91" y="39"/>
                  </a:lnTo>
                  <a:lnTo>
                    <a:pt x="92" y="31"/>
                  </a:lnTo>
                  <a:lnTo>
                    <a:pt x="93" y="23"/>
                  </a:lnTo>
                  <a:lnTo>
                    <a:pt x="94" y="16"/>
                  </a:lnTo>
                  <a:lnTo>
                    <a:pt x="100" y="7"/>
                  </a:lnTo>
                  <a:lnTo>
                    <a:pt x="107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Freeform 105"/>
            <p:cNvSpPr>
              <a:spLocks/>
            </p:cNvSpPr>
            <p:nvPr/>
          </p:nvSpPr>
          <p:spPr bwMode="auto">
            <a:xfrm>
              <a:off x="1900" y="3490"/>
              <a:ext cx="33" cy="68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41" y="24"/>
                </a:cxn>
                <a:cxn ang="0">
                  <a:pos x="53" y="45"/>
                </a:cxn>
                <a:cxn ang="0">
                  <a:pos x="59" y="62"/>
                </a:cxn>
                <a:cxn ang="0">
                  <a:pos x="64" y="75"/>
                </a:cxn>
                <a:cxn ang="0">
                  <a:pos x="68" y="93"/>
                </a:cxn>
                <a:cxn ang="0">
                  <a:pos x="72" y="111"/>
                </a:cxn>
                <a:cxn ang="0">
                  <a:pos x="74" y="125"/>
                </a:cxn>
                <a:cxn ang="0">
                  <a:pos x="80" y="144"/>
                </a:cxn>
                <a:cxn ang="0">
                  <a:pos x="88" y="168"/>
                </a:cxn>
                <a:cxn ang="0">
                  <a:pos x="97" y="191"/>
                </a:cxn>
                <a:cxn ang="0">
                  <a:pos x="106" y="212"/>
                </a:cxn>
                <a:cxn ang="0">
                  <a:pos x="119" y="231"/>
                </a:cxn>
                <a:cxn ang="0">
                  <a:pos x="128" y="252"/>
                </a:cxn>
                <a:cxn ang="0">
                  <a:pos x="125" y="265"/>
                </a:cxn>
                <a:cxn ang="0">
                  <a:pos x="112" y="270"/>
                </a:cxn>
                <a:cxn ang="0">
                  <a:pos x="101" y="265"/>
                </a:cxn>
                <a:cxn ang="0">
                  <a:pos x="88" y="250"/>
                </a:cxn>
                <a:cxn ang="0">
                  <a:pos x="76" y="235"/>
                </a:cxn>
                <a:cxn ang="0">
                  <a:pos x="68" y="220"/>
                </a:cxn>
                <a:cxn ang="0">
                  <a:pos x="61" y="204"/>
                </a:cxn>
                <a:cxn ang="0">
                  <a:pos x="54" y="188"/>
                </a:cxn>
                <a:cxn ang="0">
                  <a:pos x="49" y="171"/>
                </a:cxn>
                <a:cxn ang="0">
                  <a:pos x="44" y="155"/>
                </a:cxn>
                <a:cxn ang="0">
                  <a:pos x="39" y="139"/>
                </a:cxn>
                <a:cxn ang="0">
                  <a:pos x="35" y="122"/>
                </a:cxn>
                <a:cxn ang="0">
                  <a:pos x="31" y="106"/>
                </a:cxn>
                <a:cxn ang="0">
                  <a:pos x="27" y="88"/>
                </a:cxn>
                <a:cxn ang="0">
                  <a:pos x="22" y="72"/>
                </a:cxn>
                <a:cxn ang="0">
                  <a:pos x="16" y="56"/>
                </a:cxn>
                <a:cxn ang="0">
                  <a:pos x="11" y="40"/>
                </a:cxn>
                <a:cxn ang="0">
                  <a:pos x="4" y="25"/>
                </a:cxn>
                <a:cxn ang="0">
                  <a:pos x="7" y="8"/>
                </a:cxn>
                <a:cxn ang="0">
                  <a:pos x="14" y="0"/>
                </a:cxn>
              </a:cxnLst>
              <a:rect l="0" t="0" r="r" b="b"/>
              <a:pathLst>
                <a:path w="133" h="273">
                  <a:moveTo>
                    <a:pt x="14" y="0"/>
                  </a:moveTo>
                  <a:lnTo>
                    <a:pt x="23" y="6"/>
                  </a:lnTo>
                  <a:lnTo>
                    <a:pt x="34" y="15"/>
                  </a:lnTo>
                  <a:lnTo>
                    <a:pt x="41" y="24"/>
                  </a:lnTo>
                  <a:lnTo>
                    <a:pt x="49" y="34"/>
                  </a:lnTo>
                  <a:lnTo>
                    <a:pt x="53" y="45"/>
                  </a:lnTo>
                  <a:lnTo>
                    <a:pt x="58" y="56"/>
                  </a:lnTo>
                  <a:lnTo>
                    <a:pt x="59" y="62"/>
                  </a:lnTo>
                  <a:lnTo>
                    <a:pt x="61" y="68"/>
                  </a:lnTo>
                  <a:lnTo>
                    <a:pt x="64" y="75"/>
                  </a:lnTo>
                  <a:lnTo>
                    <a:pt x="66" y="82"/>
                  </a:lnTo>
                  <a:lnTo>
                    <a:pt x="68" y="93"/>
                  </a:lnTo>
                  <a:lnTo>
                    <a:pt x="71" y="106"/>
                  </a:lnTo>
                  <a:lnTo>
                    <a:pt x="72" y="111"/>
                  </a:lnTo>
                  <a:lnTo>
                    <a:pt x="73" y="118"/>
                  </a:lnTo>
                  <a:lnTo>
                    <a:pt x="74" y="125"/>
                  </a:lnTo>
                  <a:lnTo>
                    <a:pt x="76" y="132"/>
                  </a:lnTo>
                  <a:lnTo>
                    <a:pt x="80" y="144"/>
                  </a:lnTo>
                  <a:lnTo>
                    <a:pt x="83" y="156"/>
                  </a:lnTo>
                  <a:lnTo>
                    <a:pt x="88" y="168"/>
                  </a:lnTo>
                  <a:lnTo>
                    <a:pt x="95" y="181"/>
                  </a:lnTo>
                  <a:lnTo>
                    <a:pt x="97" y="191"/>
                  </a:lnTo>
                  <a:lnTo>
                    <a:pt x="102" y="201"/>
                  </a:lnTo>
                  <a:lnTo>
                    <a:pt x="106" y="212"/>
                  </a:lnTo>
                  <a:lnTo>
                    <a:pt x="113" y="222"/>
                  </a:lnTo>
                  <a:lnTo>
                    <a:pt x="119" y="231"/>
                  </a:lnTo>
                  <a:lnTo>
                    <a:pt x="125" y="242"/>
                  </a:lnTo>
                  <a:lnTo>
                    <a:pt x="128" y="252"/>
                  </a:lnTo>
                  <a:lnTo>
                    <a:pt x="133" y="264"/>
                  </a:lnTo>
                  <a:lnTo>
                    <a:pt x="125" y="265"/>
                  </a:lnTo>
                  <a:lnTo>
                    <a:pt x="118" y="268"/>
                  </a:lnTo>
                  <a:lnTo>
                    <a:pt x="112" y="270"/>
                  </a:lnTo>
                  <a:lnTo>
                    <a:pt x="107" y="273"/>
                  </a:lnTo>
                  <a:lnTo>
                    <a:pt x="101" y="265"/>
                  </a:lnTo>
                  <a:lnTo>
                    <a:pt x="94" y="258"/>
                  </a:lnTo>
                  <a:lnTo>
                    <a:pt x="88" y="250"/>
                  </a:lnTo>
                  <a:lnTo>
                    <a:pt x="82" y="243"/>
                  </a:lnTo>
                  <a:lnTo>
                    <a:pt x="76" y="235"/>
                  </a:lnTo>
                  <a:lnTo>
                    <a:pt x="72" y="228"/>
                  </a:lnTo>
                  <a:lnTo>
                    <a:pt x="68" y="220"/>
                  </a:lnTo>
                  <a:lnTo>
                    <a:pt x="65" y="213"/>
                  </a:lnTo>
                  <a:lnTo>
                    <a:pt x="61" y="204"/>
                  </a:lnTo>
                  <a:lnTo>
                    <a:pt x="58" y="197"/>
                  </a:lnTo>
                  <a:lnTo>
                    <a:pt x="54" y="188"/>
                  </a:lnTo>
                  <a:lnTo>
                    <a:pt x="52" y="181"/>
                  </a:lnTo>
                  <a:lnTo>
                    <a:pt x="49" y="171"/>
                  </a:lnTo>
                  <a:lnTo>
                    <a:pt x="46" y="164"/>
                  </a:lnTo>
                  <a:lnTo>
                    <a:pt x="44" y="155"/>
                  </a:lnTo>
                  <a:lnTo>
                    <a:pt x="43" y="148"/>
                  </a:lnTo>
                  <a:lnTo>
                    <a:pt x="39" y="139"/>
                  </a:lnTo>
                  <a:lnTo>
                    <a:pt x="38" y="131"/>
                  </a:lnTo>
                  <a:lnTo>
                    <a:pt x="35" y="122"/>
                  </a:lnTo>
                  <a:lnTo>
                    <a:pt x="34" y="115"/>
                  </a:lnTo>
                  <a:lnTo>
                    <a:pt x="31" y="106"/>
                  </a:lnTo>
                  <a:lnTo>
                    <a:pt x="29" y="98"/>
                  </a:lnTo>
                  <a:lnTo>
                    <a:pt x="27" y="88"/>
                  </a:lnTo>
                  <a:lnTo>
                    <a:pt x="26" y="82"/>
                  </a:lnTo>
                  <a:lnTo>
                    <a:pt x="22" y="72"/>
                  </a:lnTo>
                  <a:lnTo>
                    <a:pt x="20" y="64"/>
                  </a:lnTo>
                  <a:lnTo>
                    <a:pt x="16" y="56"/>
                  </a:lnTo>
                  <a:lnTo>
                    <a:pt x="14" y="48"/>
                  </a:lnTo>
                  <a:lnTo>
                    <a:pt x="11" y="40"/>
                  </a:lnTo>
                  <a:lnTo>
                    <a:pt x="7" y="32"/>
                  </a:lnTo>
                  <a:lnTo>
                    <a:pt x="4" y="25"/>
                  </a:lnTo>
                  <a:lnTo>
                    <a:pt x="0" y="18"/>
                  </a:lnTo>
                  <a:lnTo>
                    <a:pt x="7" y="8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2" name="TextBox 241"/>
          <p:cNvSpPr txBox="1"/>
          <p:nvPr/>
        </p:nvSpPr>
        <p:spPr>
          <a:xfrm>
            <a:off x="6596493" y="4837830"/>
            <a:ext cx="35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n-lt"/>
              </a:rPr>
              <a:t>?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416" y="4553528"/>
            <a:ext cx="3416860" cy="126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3" name="TextBox 242"/>
          <p:cNvSpPr txBox="1"/>
          <p:nvPr/>
        </p:nvSpPr>
        <p:spPr>
          <a:xfrm>
            <a:off x="1293421" y="4643673"/>
            <a:ext cx="129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latin typeface="+mn-lt"/>
              </a:rPr>
              <a:t>Why slow?</a:t>
            </a:r>
          </a:p>
        </p:txBody>
      </p:sp>
      <p:sp>
        <p:nvSpPr>
          <p:cNvPr id="248" name="Explosion 1 247"/>
          <p:cNvSpPr/>
          <p:nvPr/>
        </p:nvSpPr>
        <p:spPr>
          <a:xfrm>
            <a:off x="2706531" y="4499706"/>
            <a:ext cx="516888" cy="502371"/>
          </a:xfrm>
          <a:prstGeom prst="irregularSeal1">
            <a:avLst/>
          </a:prstGeom>
          <a:solidFill>
            <a:srgbClr val="FF0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TextBox 248"/>
          <p:cNvSpPr txBox="1"/>
          <p:nvPr/>
        </p:nvSpPr>
        <p:spPr>
          <a:xfrm>
            <a:off x="6772279" y="5784562"/>
            <a:ext cx="218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latin typeface="+mn-lt"/>
              </a:rPr>
              <a:t>Are these related?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28A5-3777-40EA-B0F4-848130B964B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Fate sharing: problem contd"/>
          <p:cNvSpPr/>
          <p:nvPr/>
        </p:nvSpPr>
        <p:spPr>
          <a:xfrm>
            <a:off x="331884" y="4587487"/>
            <a:ext cx="8626294" cy="135514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Applications have little control over the network (and </a:t>
            </a:r>
            <a:r>
              <a:rPr lang="en-GB" sz="2800" b="1" dirty="0">
                <a:solidFill>
                  <a:schemeClr val="tx1"/>
                </a:solidFill>
              </a:rPr>
              <a:t>vice versa)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48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45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48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51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54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57" dur="indefinit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2" grpId="0"/>
      <p:bldP spid="93" grpId="0"/>
      <p:bldP spid="170" grpId="0" animBg="1"/>
      <p:bldP spid="88" grpId="0"/>
      <p:bldP spid="242" grpId="0"/>
      <p:bldP spid="243" grpId="0"/>
      <p:bldP spid="248" grpId="0" animBg="1"/>
      <p:bldP spid="249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Letting Applications Adapt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proposals for </a:t>
            </a:r>
            <a:r>
              <a:rPr lang="en-US" dirty="0">
                <a:solidFill>
                  <a:srgbClr val="FF8000"/>
                </a:solidFill>
              </a:rPr>
              <a:t>software-based </a:t>
            </a:r>
            <a:r>
              <a:rPr lang="en-US" dirty="0" smtClean="0">
                <a:solidFill>
                  <a:srgbClr val="FF8000"/>
                </a:solidFill>
              </a:rPr>
              <a:t>routers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F9A61C"/>
                </a:solidFill>
              </a:rPr>
              <a:t> </a:t>
            </a:r>
            <a:r>
              <a:rPr lang="en-US" dirty="0" smtClean="0">
                <a:solidFill>
                  <a:srgbClr val="FF8000"/>
                </a:solidFill>
              </a:rPr>
              <a:t>switches</a:t>
            </a:r>
            <a:endParaRPr lang="en-US" dirty="0">
              <a:solidFill>
                <a:srgbClr val="FF8000"/>
              </a:solidFill>
            </a:endParaRPr>
          </a:p>
          <a:p>
            <a:pPr lvl="1"/>
            <a:r>
              <a:rPr lang="en-US" dirty="0"/>
              <a:t>e</a:t>
            </a:r>
            <a:r>
              <a:rPr lang="en-US" dirty="0" smtClean="0"/>
              <a:t>.g. </a:t>
            </a:r>
            <a:r>
              <a:rPr lang="en-US" dirty="0" err="1" smtClean="0"/>
              <a:t>OpenFlow</a:t>
            </a:r>
            <a:r>
              <a:rPr lang="en-US" dirty="0" smtClean="0"/>
              <a:t>, </a:t>
            </a:r>
            <a:r>
              <a:rPr lang="en-US" dirty="0" err="1" smtClean="0"/>
              <a:t>RouteBricks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/>
              <a:t>ServerSwitch</a:t>
            </a:r>
            <a:r>
              <a:rPr lang="en-US" dirty="0"/>
              <a:t>, </a:t>
            </a:r>
            <a:r>
              <a:rPr lang="en-US" dirty="0" err="1" smtClean="0"/>
              <a:t>PacketShader</a:t>
            </a:r>
            <a:r>
              <a:rPr lang="en-US" dirty="0" smtClean="0"/>
              <a:t>, </a:t>
            </a:r>
            <a:r>
              <a:rPr lang="en-US" dirty="0" err="1" smtClean="0"/>
              <a:t>NetMap</a:t>
            </a:r>
            <a:r>
              <a:rPr lang="en-US" dirty="0"/>
              <a:t>,… </a:t>
            </a:r>
          </a:p>
          <a:p>
            <a:pPr lvl="1"/>
            <a:r>
              <a:rPr lang="en-US" dirty="0" smtClean="0"/>
              <a:t>Programmable hardware for networking,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NetFPGAs</a:t>
            </a:r>
            <a:r>
              <a:rPr lang="en-US" dirty="0" smtClean="0"/>
              <a:t>, ...</a:t>
            </a:r>
            <a:endParaRPr lang="en-US" dirty="0"/>
          </a:p>
          <a:p>
            <a:r>
              <a:rPr lang="en-US" dirty="0" smtClean="0"/>
              <a:t>Focus on traditional </a:t>
            </a:r>
            <a:r>
              <a:rPr lang="en-US" dirty="0" smtClean="0">
                <a:solidFill>
                  <a:srgbClr val="FF8000"/>
                </a:solidFill>
              </a:rPr>
              <a:t>application</a:t>
            </a:r>
            <a:r>
              <a:rPr lang="en-US" dirty="0">
                <a:solidFill>
                  <a:srgbClr val="FF8000"/>
                </a:solidFill>
              </a:rPr>
              <a:t>-</a:t>
            </a:r>
            <a:r>
              <a:rPr lang="en-US" dirty="0" smtClean="0">
                <a:solidFill>
                  <a:srgbClr val="FF8000"/>
                </a:solidFill>
              </a:rPr>
              <a:t>agnostic</a:t>
            </a:r>
            <a:r>
              <a:rPr lang="en-US" dirty="0" smtClean="0"/>
              <a:t> </a:t>
            </a:r>
            <a:r>
              <a:rPr lang="en-US" dirty="0"/>
              <a:t>network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</a:t>
            </a:r>
            <a:r>
              <a:rPr lang="en-US" dirty="0"/>
              <a:t>IPv4 forwarding, </a:t>
            </a:r>
            <a:r>
              <a:rPr lang="en-US" dirty="0" smtClean="0"/>
              <a:t>deep packet inspection, firewalls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/>
              <a:t>don’t </a:t>
            </a:r>
            <a:r>
              <a:rPr lang="en-US" dirty="0" smtClean="0"/>
              <a:t>we implement </a:t>
            </a:r>
            <a:r>
              <a:rPr lang="en-US" dirty="0">
                <a:solidFill>
                  <a:srgbClr val="FF8000"/>
                </a:solidFill>
              </a:rPr>
              <a:t>application-specific </a:t>
            </a:r>
            <a:r>
              <a:rPr lang="en-US" dirty="0" smtClean="0"/>
              <a:t>services?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.g. in-network aggregation, caching, load balancing, content</a:t>
            </a:r>
            <a:r>
              <a:rPr lang="en-US" dirty="0"/>
              <a:t>-based </a:t>
            </a:r>
            <a:r>
              <a:rPr lang="en-US" dirty="0" smtClean="0"/>
              <a:t>routing, ...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8241" y="4970284"/>
            <a:ext cx="8226133" cy="11079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200" dirty="0" smtClean="0">
                <a:solidFill>
                  <a:srgbClr val="0E207F"/>
                </a:solidFill>
              </a:rPr>
              <a:t>NaaS Goal:</a:t>
            </a:r>
            <a:r>
              <a:rPr lang="en-GB" sz="2200" dirty="0" smtClean="0"/>
              <a:t/>
            </a:r>
            <a:br>
              <a:rPr lang="en-GB" sz="2200" dirty="0" smtClean="0"/>
            </a:br>
            <a:r>
              <a:rPr lang="en-GB" sz="2200" dirty="0" smtClean="0"/>
              <a:t>Abstractions </a:t>
            </a:r>
            <a:r>
              <a:rPr lang="en-GB" sz="2200" dirty="0"/>
              <a:t>&amp; </a:t>
            </a:r>
            <a:r>
              <a:rPr lang="en-GB" sz="2200" dirty="0" smtClean="0"/>
              <a:t>mechanisms </a:t>
            </a:r>
            <a:r>
              <a:rPr lang="en-GB" sz="2200" dirty="0"/>
              <a:t>to enable applications to efficiently, easily and safely </a:t>
            </a:r>
            <a:r>
              <a:rPr lang="en-GB" sz="2200" b="1" dirty="0">
                <a:solidFill>
                  <a:schemeClr val="tx1"/>
                </a:solidFill>
              </a:rPr>
              <a:t>process data within the network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56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NaaS Project Vision</a:t>
            </a:r>
            <a:endParaRPr lang="en-GB" dirty="0"/>
          </a:p>
        </p:txBody>
      </p:sp>
      <p:sp>
        <p:nvSpPr>
          <p:cNvPr id="84" name="Content Placeholder 83"/>
          <p:cNvSpPr>
            <a:spLocks noGrp="1"/>
          </p:cNvSpPr>
          <p:nvPr>
            <p:ph idx="1"/>
          </p:nvPr>
        </p:nvSpPr>
        <p:spPr>
          <a:xfrm>
            <a:off x="468313" y="4897595"/>
            <a:ext cx="8207375" cy="1841154"/>
          </a:xfrm>
        </p:spPr>
        <p:txBody>
          <a:bodyPr/>
          <a:lstStyle/>
          <a:p>
            <a:r>
              <a:rPr lang="en-GB" dirty="0" smtClean="0"/>
              <a:t>Exploit programmability of network devices for </a:t>
            </a:r>
            <a:r>
              <a:rPr lang="en-GB" dirty="0" smtClean="0">
                <a:solidFill>
                  <a:srgbClr val="FF8000"/>
                </a:solidFill>
              </a:rPr>
              <a:t>application-specific processing</a:t>
            </a:r>
          </a:p>
          <a:p>
            <a:r>
              <a:rPr lang="en-GB" dirty="0" smtClean="0">
                <a:solidFill>
                  <a:srgbClr val="FF8000"/>
                </a:solidFill>
              </a:rPr>
              <a:t>NaaS Boxes</a:t>
            </a:r>
            <a:r>
              <a:rPr lang="en-GB" dirty="0" smtClean="0"/>
              <a:t> process data at line rate in network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193" y="3166374"/>
            <a:ext cx="391462" cy="26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604" y="3219400"/>
            <a:ext cx="391462" cy="26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944" y="3219400"/>
            <a:ext cx="391462" cy="26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798" y="3214954"/>
            <a:ext cx="391462" cy="26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762210" y="3177052"/>
            <a:ext cx="2892625" cy="318145"/>
            <a:chOff x="4815454" y="3717903"/>
            <a:chExt cx="2892625" cy="318145"/>
          </a:xfrm>
        </p:grpSpPr>
        <p:pic>
          <p:nvPicPr>
            <p:cNvPr id="10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5454" y="37179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795" y="37179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4276" y="3766481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617" y="3766481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721" y="2105885"/>
            <a:ext cx="716679" cy="49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609" y="2105885"/>
            <a:ext cx="716679" cy="49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994" y="2105885"/>
            <a:ext cx="716679" cy="49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882" y="2105885"/>
            <a:ext cx="716679" cy="49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>
            <a:stCxn id="5" idx="0"/>
            <a:endCxn id="14" idx="2"/>
          </p:cNvCxnSpPr>
          <p:nvPr/>
        </p:nvCxnSpPr>
        <p:spPr>
          <a:xfrm flipV="1">
            <a:off x="1675923" y="2599402"/>
            <a:ext cx="830138" cy="566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0"/>
            <a:endCxn id="15" idx="2"/>
          </p:cNvCxnSpPr>
          <p:nvPr/>
        </p:nvCxnSpPr>
        <p:spPr>
          <a:xfrm flipV="1">
            <a:off x="1675923" y="2599402"/>
            <a:ext cx="1671025" cy="566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0"/>
            <a:endCxn id="14" idx="2"/>
          </p:cNvCxnSpPr>
          <p:nvPr/>
        </p:nvCxnSpPr>
        <p:spPr>
          <a:xfrm flipH="1" flipV="1">
            <a:off x="2506061" y="2599402"/>
            <a:ext cx="4273" cy="619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0"/>
            <a:endCxn id="15" idx="2"/>
          </p:cNvCxnSpPr>
          <p:nvPr/>
        </p:nvCxnSpPr>
        <p:spPr>
          <a:xfrm flipV="1">
            <a:off x="2510335" y="2599402"/>
            <a:ext cx="836615" cy="619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0"/>
            <a:endCxn id="14" idx="2"/>
          </p:cNvCxnSpPr>
          <p:nvPr/>
        </p:nvCxnSpPr>
        <p:spPr>
          <a:xfrm flipH="1" flipV="1">
            <a:off x="2506061" y="2599402"/>
            <a:ext cx="836615" cy="619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0"/>
            <a:endCxn id="14" idx="2"/>
          </p:cNvCxnSpPr>
          <p:nvPr/>
        </p:nvCxnSpPr>
        <p:spPr>
          <a:xfrm flipH="1" flipV="1">
            <a:off x="2506061" y="2599402"/>
            <a:ext cx="1617469" cy="615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0"/>
            <a:endCxn id="15" idx="2"/>
          </p:cNvCxnSpPr>
          <p:nvPr/>
        </p:nvCxnSpPr>
        <p:spPr>
          <a:xfrm flipV="1">
            <a:off x="3342675" y="2599402"/>
            <a:ext cx="4273" cy="619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0"/>
            <a:endCxn id="15" idx="2"/>
          </p:cNvCxnSpPr>
          <p:nvPr/>
        </p:nvCxnSpPr>
        <p:spPr>
          <a:xfrm flipH="1" flipV="1">
            <a:off x="3346949" y="2599402"/>
            <a:ext cx="776581" cy="615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0"/>
            <a:endCxn id="16" idx="2"/>
          </p:cNvCxnSpPr>
          <p:nvPr/>
        </p:nvCxnSpPr>
        <p:spPr>
          <a:xfrm flipV="1">
            <a:off x="4957941" y="2599402"/>
            <a:ext cx="941393" cy="57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0"/>
            <a:endCxn id="16" idx="2"/>
          </p:cNvCxnSpPr>
          <p:nvPr/>
        </p:nvCxnSpPr>
        <p:spPr>
          <a:xfrm flipV="1">
            <a:off x="5790282" y="2599402"/>
            <a:ext cx="109052" cy="57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0"/>
            <a:endCxn id="16" idx="2"/>
          </p:cNvCxnSpPr>
          <p:nvPr/>
        </p:nvCxnSpPr>
        <p:spPr>
          <a:xfrm flipH="1" flipV="1">
            <a:off x="5899334" y="2599402"/>
            <a:ext cx="727429" cy="626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0"/>
            <a:endCxn id="16" idx="2"/>
          </p:cNvCxnSpPr>
          <p:nvPr/>
        </p:nvCxnSpPr>
        <p:spPr>
          <a:xfrm flipH="1" flipV="1">
            <a:off x="5899334" y="2599402"/>
            <a:ext cx="1559770" cy="626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0"/>
            <a:endCxn id="17" idx="2"/>
          </p:cNvCxnSpPr>
          <p:nvPr/>
        </p:nvCxnSpPr>
        <p:spPr>
          <a:xfrm flipH="1" flipV="1">
            <a:off x="6740222" y="2599402"/>
            <a:ext cx="718882" cy="626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0"/>
            <a:endCxn id="17" idx="2"/>
          </p:cNvCxnSpPr>
          <p:nvPr/>
        </p:nvCxnSpPr>
        <p:spPr>
          <a:xfrm flipV="1">
            <a:off x="6626763" y="2599402"/>
            <a:ext cx="113459" cy="626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0"/>
            <a:endCxn id="17" idx="2"/>
          </p:cNvCxnSpPr>
          <p:nvPr/>
        </p:nvCxnSpPr>
        <p:spPr>
          <a:xfrm flipV="1">
            <a:off x="5790282" y="2599402"/>
            <a:ext cx="949940" cy="57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0"/>
            <a:endCxn id="17" idx="2"/>
          </p:cNvCxnSpPr>
          <p:nvPr/>
        </p:nvCxnSpPr>
        <p:spPr>
          <a:xfrm flipV="1">
            <a:off x="4957941" y="2599402"/>
            <a:ext cx="1782281" cy="57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0"/>
          </p:cNvCxnSpPr>
          <p:nvPr/>
        </p:nvCxnSpPr>
        <p:spPr>
          <a:xfrm flipV="1">
            <a:off x="2506061" y="1734713"/>
            <a:ext cx="1412969" cy="371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5" idx="0"/>
          </p:cNvCxnSpPr>
          <p:nvPr/>
        </p:nvCxnSpPr>
        <p:spPr>
          <a:xfrm flipV="1">
            <a:off x="3346949" y="1734713"/>
            <a:ext cx="572080" cy="371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4" idx="0"/>
          </p:cNvCxnSpPr>
          <p:nvPr/>
        </p:nvCxnSpPr>
        <p:spPr>
          <a:xfrm flipV="1">
            <a:off x="2506061" y="1628664"/>
            <a:ext cx="2932447" cy="47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0"/>
          </p:cNvCxnSpPr>
          <p:nvPr/>
        </p:nvCxnSpPr>
        <p:spPr>
          <a:xfrm flipV="1">
            <a:off x="3346949" y="1628664"/>
            <a:ext cx="2091558" cy="47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6" idx="0"/>
          </p:cNvCxnSpPr>
          <p:nvPr/>
        </p:nvCxnSpPr>
        <p:spPr>
          <a:xfrm flipH="1" flipV="1">
            <a:off x="3919029" y="1734713"/>
            <a:ext cx="1980304" cy="371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7" idx="0"/>
          </p:cNvCxnSpPr>
          <p:nvPr/>
        </p:nvCxnSpPr>
        <p:spPr>
          <a:xfrm flipH="1" flipV="1">
            <a:off x="3919029" y="1734713"/>
            <a:ext cx="2821192" cy="371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7" idx="0"/>
          </p:cNvCxnSpPr>
          <p:nvPr/>
        </p:nvCxnSpPr>
        <p:spPr>
          <a:xfrm flipH="1" flipV="1">
            <a:off x="5438508" y="1628664"/>
            <a:ext cx="1301714" cy="47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6" idx="0"/>
          </p:cNvCxnSpPr>
          <p:nvPr/>
        </p:nvCxnSpPr>
        <p:spPr>
          <a:xfrm flipH="1" flipV="1">
            <a:off x="5438508" y="1628664"/>
            <a:ext cx="460826" cy="47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798" y="1016497"/>
            <a:ext cx="953840" cy="83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181" y="1016499"/>
            <a:ext cx="953840" cy="83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6461172" y="2156684"/>
            <a:ext cx="570288" cy="37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5602778" y="2166772"/>
            <a:ext cx="570288" cy="37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3078213" y="2156684"/>
            <a:ext cx="570288" cy="37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2279455" y="2167296"/>
            <a:ext cx="554925" cy="361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3648742" y="1253835"/>
            <a:ext cx="570288" cy="37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5139385" y="1256922"/>
            <a:ext cx="570288" cy="37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35219" y="3703359"/>
            <a:ext cx="510967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1" name="Straight Connector 50"/>
          <p:cNvCxnSpPr>
            <a:stCxn id="50" idx="0"/>
          </p:cNvCxnSpPr>
          <p:nvPr/>
        </p:nvCxnSpPr>
        <p:spPr>
          <a:xfrm flipV="1">
            <a:off x="1490703" y="3425613"/>
            <a:ext cx="173445" cy="27774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516028" y="3703359"/>
            <a:ext cx="574964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3" name="Straight Connector 52"/>
          <p:cNvCxnSpPr>
            <a:stCxn id="52" idx="0"/>
          </p:cNvCxnSpPr>
          <p:nvPr/>
        </p:nvCxnSpPr>
        <p:spPr>
          <a:xfrm flipH="1" flipV="1">
            <a:off x="1664148" y="3425613"/>
            <a:ext cx="139362" cy="27774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243829" y="3703359"/>
            <a:ext cx="510967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5" name="Straight Connector 54"/>
          <p:cNvCxnSpPr>
            <a:stCxn id="54" idx="0"/>
          </p:cNvCxnSpPr>
          <p:nvPr/>
        </p:nvCxnSpPr>
        <p:spPr>
          <a:xfrm flipV="1">
            <a:off x="6499313" y="3527217"/>
            <a:ext cx="173445" cy="17614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524638" y="3703359"/>
            <a:ext cx="574964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7" name="Straight Connector 56"/>
          <p:cNvCxnSpPr>
            <a:stCxn id="56" idx="0"/>
          </p:cNvCxnSpPr>
          <p:nvPr/>
        </p:nvCxnSpPr>
        <p:spPr>
          <a:xfrm flipH="1" flipV="1">
            <a:off x="6672758" y="3527217"/>
            <a:ext cx="139362" cy="17614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353866" y="3703359"/>
            <a:ext cx="510967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9" name="Straight Connector 58"/>
          <p:cNvCxnSpPr>
            <a:stCxn id="58" idx="0"/>
          </p:cNvCxnSpPr>
          <p:nvPr/>
        </p:nvCxnSpPr>
        <p:spPr>
          <a:xfrm flipV="1">
            <a:off x="5609350" y="3516773"/>
            <a:ext cx="173445" cy="1865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634675" y="3703359"/>
            <a:ext cx="574964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" name="Straight Connector 60"/>
          <p:cNvCxnSpPr>
            <a:stCxn id="60" idx="0"/>
          </p:cNvCxnSpPr>
          <p:nvPr/>
        </p:nvCxnSpPr>
        <p:spPr>
          <a:xfrm flipH="1" flipV="1">
            <a:off x="5782795" y="3516773"/>
            <a:ext cx="139362" cy="1865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563625" y="3703359"/>
            <a:ext cx="510967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3" name="Straight Connector 62"/>
          <p:cNvCxnSpPr>
            <a:stCxn id="62" idx="0"/>
          </p:cNvCxnSpPr>
          <p:nvPr/>
        </p:nvCxnSpPr>
        <p:spPr>
          <a:xfrm flipV="1">
            <a:off x="4819109" y="3503490"/>
            <a:ext cx="173445" cy="19986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44434" y="3703359"/>
            <a:ext cx="574964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5" name="Straight Connector 64"/>
          <p:cNvCxnSpPr>
            <a:stCxn id="64" idx="0"/>
          </p:cNvCxnSpPr>
          <p:nvPr/>
        </p:nvCxnSpPr>
        <p:spPr>
          <a:xfrm flipH="1" flipV="1">
            <a:off x="4992554" y="3503490"/>
            <a:ext cx="139362" cy="19986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707852" y="3703359"/>
            <a:ext cx="510967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7" name="Straight Connector 66"/>
          <p:cNvCxnSpPr>
            <a:stCxn id="66" idx="0"/>
          </p:cNvCxnSpPr>
          <p:nvPr/>
        </p:nvCxnSpPr>
        <p:spPr>
          <a:xfrm flipV="1">
            <a:off x="3963336" y="3481118"/>
            <a:ext cx="173445" cy="22224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988661" y="3703359"/>
            <a:ext cx="574964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9" name="Straight Connector 68"/>
          <p:cNvCxnSpPr>
            <a:stCxn id="68" idx="0"/>
          </p:cNvCxnSpPr>
          <p:nvPr/>
        </p:nvCxnSpPr>
        <p:spPr>
          <a:xfrm flipH="1" flipV="1">
            <a:off x="4136781" y="3481118"/>
            <a:ext cx="139362" cy="22224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917321" y="3703359"/>
            <a:ext cx="510967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" name="Straight Connector 70"/>
          <p:cNvCxnSpPr>
            <a:stCxn id="70" idx="0"/>
          </p:cNvCxnSpPr>
          <p:nvPr/>
        </p:nvCxnSpPr>
        <p:spPr>
          <a:xfrm flipV="1">
            <a:off x="3172805" y="3496858"/>
            <a:ext cx="173445" cy="20650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198130" y="3703359"/>
            <a:ext cx="574964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3" name="Straight Connector 72"/>
          <p:cNvCxnSpPr>
            <a:stCxn id="72" idx="0"/>
          </p:cNvCxnSpPr>
          <p:nvPr/>
        </p:nvCxnSpPr>
        <p:spPr>
          <a:xfrm flipH="1" flipV="1">
            <a:off x="3346250" y="3496858"/>
            <a:ext cx="139362" cy="20650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66734" y="3703359"/>
            <a:ext cx="510967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5" name="Straight Connector 74"/>
          <p:cNvCxnSpPr>
            <a:stCxn id="74" idx="0"/>
          </p:cNvCxnSpPr>
          <p:nvPr/>
        </p:nvCxnSpPr>
        <p:spPr>
          <a:xfrm flipV="1">
            <a:off x="2322218" y="3454934"/>
            <a:ext cx="173445" cy="24842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347543" y="3703359"/>
            <a:ext cx="574964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7" name="Straight Connector 76"/>
          <p:cNvCxnSpPr>
            <a:stCxn id="76" idx="0"/>
          </p:cNvCxnSpPr>
          <p:nvPr/>
        </p:nvCxnSpPr>
        <p:spPr>
          <a:xfrm flipH="1" flipV="1">
            <a:off x="2495663" y="3454934"/>
            <a:ext cx="139362" cy="24842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057123" y="3703359"/>
            <a:ext cx="510967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9" name="Straight Connector 78"/>
          <p:cNvCxnSpPr>
            <a:stCxn id="78" idx="0"/>
          </p:cNvCxnSpPr>
          <p:nvPr/>
        </p:nvCxnSpPr>
        <p:spPr>
          <a:xfrm flipV="1">
            <a:off x="7312607" y="3516773"/>
            <a:ext cx="173445" cy="1865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430679" y="3703359"/>
            <a:ext cx="574964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1" name="Straight Connector 80"/>
          <p:cNvCxnSpPr/>
          <p:nvPr/>
        </p:nvCxnSpPr>
        <p:spPr>
          <a:xfrm flipH="1" flipV="1">
            <a:off x="7486052" y="3516773"/>
            <a:ext cx="139362" cy="1865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1602208" y="3250070"/>
            <a:ext cx="285144" cy="1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2412308" y="3261247"/>
            <a:ext cx="285144" cy="1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3294819" y="3295247"/>
            <a:ext cx="285144" cy="1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4037681" y="3250070"/>
            <a:ext cx="285144" cy="1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4857699" y="3232324"/>
            <a:ext cx="285144" cy="1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5690941" y="3242934"/>
            <a:ext cx="285144" cy="1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6496262" y="3235395"/>
            <a:ext cx="285144" cy="1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7309556" y="3242336"/>
            <a:ext cx="285144" cy="1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9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Challenges for NaaS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179232"/>
            <a:ext cx="8229600" cy="3419872"/>
          </a:xfrm>
        </p:spPr>
        <p:txBody>
          <a:bodyPr/>
          <a:lstStyle/>
          <a:p>
            <a:r>
              <a:rPr lang="en-GB" dirty="0" smtClean="0"/>
              <a:t>1. </a:t>
            </a:r>
            <a:r>
              <a:rPr lang="en-GB" dirty="0" smtClean="0">
                <a:solidFill>
                  <a:srgbClr val="FF8000"/>
                </a:solidFill>
              </a:rPr>
              <a:t>Performance</a:t>
            </a:r>
            <a:r>
              <a:rPr lang="en-GB" dirty="0" smtClean="0"/>
              <a:t> &amp; </a:t>
            </a:r>
            <a:r>
              <a:rPr lang="en-GB" dirty="0" smtClean="0">
                <a:solidFill>
                  <a:srgbClr val="FF8000"/>
                </a:solidFill>
              </a:rPr>
              <a:t>efficiency</a:t>
            </a:r>
          </a:p>
          <a:p>
            <a:pPr lvl="1"/>
            <a:r>
              <a:rPr lang="en-GB" dirty="0" smtClean="0"/>
              <a:t>Line rate data processing (10Gbps initially)</a:t>
            </a:r>
          </a:p>
          <a:p>
            <a:pPr lvl="1">
              <a:spcBef>
                <a:spcPts val="0"/>
              </a:spcBef>
            </a:pPr>
            <a:r>
              <a:rPr lang="en-GB" dirty="0" smtClean="0"/>
              <a:t>Efficient use of network resources</a:t>
            </a:r>
          </a:p>
          <a:p>
            <a:pPr lvl="1">
              <a:spcBef>
                <a:spcPts val="0"/>
              </a:spcBef>
            </a:pPr>
            <a:r>
              <a:rPr lang="en-GB" dirty="0" smtClean="0"/>
              <a:t>Offload to hardware when possible</a:t>
            </a:r>
          </a:p>
          <a:p>
            <a:r>
              <a:rPr lang="en-GB" dirty="0" smtClean="0"/>
              <a:t>2. </a:t>
            </a:r>
            <a:r>
              <a:rPr lang="en-GB" dirty="0" smtClean="0">
                <a:solidFill>
                  <a:srgbClr val="FF8000"/>
                </a:solidFill>
              </a:rPr>
              <a:t>Programmability</a:t>
            </a:r>
            <a:r>
              <a:rPr lang="en-GB" dirty="0" smtClean="0"/>
              <a:t> &amp; </a:t>
            </a:r>
            <a:r>
              <a:rPr lang="en-GB" dirty="0" smtClean="0">
                <a:solidFill>
                  <a:srgbClr val="FF8000"/>
                </a:solidFill>
              </a:rPr>
              <a:t>flexibility</a:t>
            </a:r>
            <a:endParaRPr lang="en-GB" sz="2400" dirty="0" smtClean="0">
              <a:solidFill>
                <a:srgbClr val="FF8000"/>
              </a:solidFill>
            </a:endParaRPr>
          </a:p>
          <a:p>
            <a:pPr lvl="1"/>
            <a:r>
              <a:rPr lang="en-GB" dirty="0" smtClean="0"/>
              <a:t>Rapid development of new network services</a:t>
            </a:r>
          </a:p>
          <a:p>
            <a:pPr lvl="1">
              <a:spcBef>
                <a:spcPts val="0"/>
              </a:spcBef>
            </a:pPr>
            <a:r>
              <a:rPr lang="en-GB" dirty="0" smtClean="0"/>
              <a:t>Simple deployment, resource placement and allocation</a:t>
            </a:r>
          </a:p>
          <a:p>
            <a:r>
              <a:rPr lang="en-GB" dirty="0" smtClean="0"/>
              <a:t>3. </a:t>
            </a:r>
            <a:r>
              <a:rPr lang="en-GB" dirty="0" smtClean="0">
                <a:solidFill>
                  <a:srgbClr val="FF8000"/>
                </a:solidFill>
              </a:rPr>
              <a:t>Security</a:t>
            </a:r>
            <a:r>
              <a:rPr lang="en-GB" dirty="0" smtClean="0"/>
              <a:t> &amp; </a:t>
            </a:r>
            <a:r>
              <a:rPr lang="en-GB" dirty="0" smtClean="0">
                <a:solidFill>
                  <a:srgbClr val="FF8000"/>
                </a:solidFill>
              </a:rPr>
              <a:t>safety</a:t>
            </a:r>
            <a:endParaRPr lang="en-GB" sz="2400" dirty="0" smtClean="0">
              <a:solidFill>
                <a:srgbClr val="FF8000"/>
              </a:solidFill>
            </a:endParaRPr>
          </a:p>
          <a:p>
            <a:pPr lvl="1"/>
            <a:r>
              <a:rPr lang="en-GB" dirty="0" smtClean="0"/>
              <a:t>Isolation of services within shared hardware</a:t>
            </a:r>
          </a:p>
        </p:txBody>
      </p:sp>
      <p:pic>
        <p:nvPicPr>
          <p:cNvPr id="91" name="Picture 2" descr="http://www.naas-project.org/naas-img-smaller2.png?itok=sgC-_R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20" y="1397755"/>
            <a:ext cx="1278716" cy="142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Group 91"/>
          <p:cNvGrpSpPr/>
          <p:nvPr/>
        </p:nvGrpSpPr>
        <p:grpSpPr>
          <a:xfrm>
            <a:off x="3364880" y="1504083"/>
            <a:ext cx="3457537" cy="1323198"/>
            <a:chOff x="2244653" y="1304800"/>
            <a:chExt cx="5121978" cy="2250250"/>
          </a:xfrm>
        </p:grpSpPr>
        <p:grpSp>
          <p:nvGrpSpPr>
            <p:cNvPr id="93" name="Group 92"/>
            <p:cNvGrpSpPr/>
            <p:nvPr/>
          </p:nvGrpSpPr>
          <p:grpSpPr>
            <a:xfrm>
              <a:off x="2244653" y="1345917"/>
              <a:ext cx="4649759" cy="2209133"/>
              <a:chOff x="1261893" y="1350700"/>
              <a:chExt cx="6810594" cy="3266998"/>
            </a:xfrm>
          </p:grpSpPr>
          <p:pic>
            <p:nvPicPr>
              <p:cNvPr id="107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037" y="350057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44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78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4642" y="354915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1" name="Group 110"/>
              <p:cNvGrpSpPr/>
              <p:nvPr/>
            </p:nvGrpSpPr>
            <p:grpSpPr>
              <a:xfrm>
                <a:off x="4829054" y="3511255"/>
                <a:ext cx="2892625" cy="318145"/>
                <a:chOff x="4815454" y="3717903"/>
                <a:chExt cx="2892625" cy="318145"/>
              </a:xfrm>
            </p:grpSpPr>
            <p:pic>
              <p:nvPicPr>
                <p:cNvPr id="188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5454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7795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84276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1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16617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12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565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453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7838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8726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6" name="Straight Connector 115"/>
              <p:cNvCxnSpPr>
                <a:stCxn id="107" idx="0"/>
                <a:endCxn id="112" idx="2"/>
              </p:cNvCxnSpPr>
              <p:nvPr/>
            </p:nvCxnSpPr>
            <p:spPr>
              <a:xfrm flipV="1">
                <a:off x="1742767" y="2933605"/>
                <a:ext cx="830138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07" idx="0"/>
                <a:endCxn id="113" idx="2"/>
              </p:cNvCxnSpPr>
              <p:nvPr/>
            </p:nvCxnSpPr>
            <p:spPr>
              <a:xfrm flipV="1">
                <a:off x="1742767" y="2933605"/>
                <a:ext cx="1671025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108" idx="0"/>
                <a:endCxn id="112" idx="2"/>
              </p:cNvCxnSpPr>
              <p:nvPr/>
            </p:nvCxnSpPr>
            <p:spPr>
              <a:xfrm flipH="1" flipV="1">
                <a:off x="2572905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>
                <a:stCxn id="108" idx="0"/>
                <a:endCxn id="113" idx="2"/>
              </p:cNvCxnSpPr>
              <p:nvPr/>
            </p:nvCxnSpPr>
            <p:spPr>
              <a:xfrm flipV="1">
                <a:off x="2577179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>
                <a:stCxn id="109" idx="0"/>
                <a:endCxn id="112" idx="2"/>
              </p:cNvCxnSpPr>
              <p:nvPr/>
            </p:nvCxnSpPr>
            <p:spPr>
              <a:xfrm flipH="1" flipV="1">
                <a:off x="2572905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10" idx="0"/>
                <a:endCxn id="112" idx="2"/>
              </p:cNvCxnSpPr>
              <p:nvPr/>
            </p:nvCxnSpPr>
            <p:spPr>
              <a:xfrm flipH="1" flipV="1">
                <a:off x="2572905" y="2933605"/>
                <a:ext cx="1617469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stCxn id="109" idx="0"/>
                <a:endCxn id="113" idx="2"/>
              </p:cNvCxnSpPr>
              <p:nvPr/>
            </p:nvCxnSpPr>
            <p:spPr>
              <a:xfrm flipV="1">
                <a:off x="3409519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>
                <a:stCxn id="110" idx="0"/>
                <a:endCxn id="113" idx="2"/>
              </p:cNvCxnSpPr>
              <p:nvPr/>
            </p:nvCxnSpPr>
            <p:spPr>
              <a:xfrm flipH="1" flipV="1">
                <a:off x="3413793" y="2933605"/>
                <a:ext cx="776581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>
                <a:stCxn id="188" idx="0"/>
                <a:endCxn id="114" idx="2"/>
              </p:cNvCxnSpPr>
              <p:nvPr/>
            </p:nvCxnSpPr>
            <p:spPr>
              <a:xfrm flipV="1">
                <a:off x="5024785" y="2933605"/>
                <a:ext cx="941393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189" idx="0"/>
                <a:endCxn id="114" idx="2"/>
              </p:cNvCxnSpPr>
              <p:nvPr/>
            </p:nvCxnSpPr>
            <p:spPr>
              <a:xfrm flipV="1">
                <a:off x="5857126" y="2933605"/>
                <a:ext cx="109052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90" idx="0"/>
                <a:endCxn id="114" idx="2"/>
              </p:cNvCxnSpPr>
              <p:nvPr/>
            </p:nvCxnSpPr>
            <p:spPr>
              <a:xfrm flipH="1" flipV="1">
                <a:off x="5966178" y="2933605"/>
                <a:ext cx="72742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stCxn id="191" idx="0"/>
                <a:endCxn id="114" idx="2"/>
              </p:cNvCxnSpPr>
              <p:nvPr/>
            </p:nvCxnSpPr>
            <p:spPr>
              <a:xfrm flipH="1" flipV="1">
                <a:off x="5966178" y="2933605"/>
                <a:ext cx="1559770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stCxn id="191" idx="0"/>
                <a:endCxn id="115" idx="2"/>
              </p:cNvCxnSpPr>
              <p:nvPr/>
            </p:nvCxnSpPr>
            <p:spPr>
              <a:xfrm flipH="1" flipV="1">
                <a:off x="6807066" y="2933605"/>
                <a:ext cx="718882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>
                <a:stCxn id="190" idx="0"/>
                <a:endCxn id="115" idx="2"/>
              </p:cNvCxnSpPr>
              <p:nvPr/>
            </p:nvCxnSpPr>
            <p:spPr>
              <a:xfrm flipV="1">
                <a:off x="6693607" y="2933605"/>
                <a:ext cx="11345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>
                <a:stCxn id="189" idx="0"/>
                <a:endCxn id="115" idx="2"/>
              </p:cNvCxnSpPr>
              <p:nvPr/>
            </p:nvCxnSpPr>
            <p:spPr>
              <a:xfrm flipV="1">
                <a:off x="5857126" y="2933605"/>
                <a:ext cx="949940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188" idx="0"/>
                <a:endCxn id="115" idx="2"/>
              </p:cNvCxnSpPr>
              <p:nvPr/>
            </p:nvCxnSpPr>
            <p:spPr>
              <a:xfrm flipV="1">
                <a:off x="5024785" y="2933605"/>
                <a:ext cx="1782281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>
                <a:stCxn id="112" idx="0"/>
              </p:cNvCxnSpPr>
              <p:nvPr/>
            </p:nvCxnSpPr>
            <p:spPr>
              <a:xfrm flipV="1">
                <a:off x="2572905" y="2068916"/>
                <a:ext cx="1412969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stCxn id="113" idx="0"/>
              </p:cNvCxnSpPr>
              <p:nvPr/>
            </p:nvCxnSpPr>
            <p:spPr>
              <a:xfrm flipV="1">
                <a:off x="3413793" y="2068916"/>
                <a:ext cx="572080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stCxn id="112" idx="0"/>
              </p:cNvCxnSpPr>
              <p:nvPr/>
            </p:nvCxnSpPr>
            <p:spPr>
              <a:xfrm flipV="1">
                <a:off x="2572905" y="1962867"/>
                <a:ext cx="2932447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13" idx="0"/>
              </p:cNvCxnSpPr>
              <p:nvPr/>
            </p:nvCxnSpPr>
            <p:spPr>
              <a:xfrm flipV="1">
                <a:off x="3413793" y="1962867"/>
                <a:ext cx="2091558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114" idx="0"/>
              </p:cNvCxnSpPr>
              <p:nvPr/>
            </p:nvCxnSpPr>
            <p:spPr>
              <a:xfrm flipH="1" flipV="1">
                <a:off x="3985873" y="2068916"/>
                <a:ext cx="1980304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stCxn id="115" idx="0"/>
              </p:cNvCxnSpPr>
              <p:nvPr/>
            </p:nvCxnSpPr>
            <p:spPr>
              <a:xfrm flipH="1" flipV="1">
                <a:off x="3985873" y="2068916"/>
                <a:ext cx="2821192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stCxn id="115" idx="0"/>
              </p:cNvCxnSpPr>
              <p:nvPr/>
            </p:nvCxnSpPr>
            <p:spPr>
              <a:xfrm flipH="1" flipV="1">
                <a:off x="5505352" y="1962867"/>
                <a:ext cx="1301714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14" idx="0"/>
              </p:cNvCxnSpPr>
              <p:nvPr/>
            </p:nvCxnSpPr>
            <p:spPr>
              <a:xfrm flipH="1" flipV="1">
                <a:off x="5505352" y="1962867"/>
                <a:ext cx="460826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0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642" y="1350700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1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6025" y="1350702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2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7214717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3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013306" y="250097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4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831758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5" name="Picture 2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689983" y="2501499"/>
                <a:ext cx="554925" cy="361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6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034962" y="1642722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7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886853" y="159112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8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30206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49" name="Straight Connector 148"/>
              <p:cNvCxnSpPr>
                <a:stCxn id="148" idx="0"/>
              </p:cNvCxnSpPr>
              <p:nvPr/>
            </p:nvCxnSpPr>
            <p:spPr>
              <a:xfrm flipV="1">
                <a:off x="1557547" y="3759816"/>
                <a:ext cx="173445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0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58287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51" name="Straight Connector 150"/>
              <p:cNvCxnSpPr>
                <a:stCxn id="150" idx="0"/>
              </p:cNvCxnSpPr>
              <p:nvPr/>
            </p:nvCxnSpPr>
            <p:spPr>
              <a:xfrm flipH="1" flipV="1">
                <a:off x="1730992" y="3759816"/>
                <a:ext cx="139362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2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1067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53" name="Straight Connector 152"/>
              <p:cNvCxnSpPr>
                <a:stCxn id="152" idx="0"/>
              </p:cNvCxnSpPr>
              <p:nvPr/>
            </p:nvCxnSpPr>
            <p:spPr>
              <a:xfrm flipV="1">
                <a:off x="6566157" y="3861420"/>
                <a:ext cx="173445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4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59148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55" name="Straight Connector 154"/>
              <p:cNvCxnSpPr>
                <a:stCxn id="154" idx="0"/>
              </p:cNvCxnSpPr>
              <p:nvPr/>
            </p:nvCxnSpPr>
            <p:spPr>
              <a:xfrm flipH="1" flipV="1">
                <a:off x="6739602" y="3861420"/>
                <a:ext cx="139362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6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420710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57" name="Straight Connector 156"/>
              <p:cNvCxnSpPr>
                <a:stCxn id="156" idx="0"/>
              </p:cNvCxnSpPr>
              <p:nvPr/>
            </p:nvCxnSpPr>
            <p:spPr>
              <a:xfrm flipV="1">
                <a:off x="5676194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8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701519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59" name="Straight Connector 158"/>
              <p:cNvCxnSpPr>
                <a:stCxn id="158" idx="0"/>
              </p:cNvCxnSpPr>
              <p:nvPr/>
            </p:nvCxnSpPr>
            <p:spPr>
              <a:xfrm flipH="1" flipV="1">
                <a:off x="5849639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0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630469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1" name="Straight Connector 160"/>
              <p:cNvCxnSpPr>
                <a:stCxn id="160" idx="0"/>
              </p:cNvCxnSpPr>
              <p:nvPr/>
            </p:nvCxnSpPr>
            <p:spPr>
              <a:xfrm flipV="1">
                <a:off x="4885953" y="3837693"/>
                <a:ext cx="173445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2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911278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3" name="Straight Connector 162"/>
              <p:cNvCxnSpPr>
                <a:stCxn id="162" idx="0"/>
              </p:cNvCxnSpPr>
              <p:nvPr/>
            </p:nvCxnSpPr>
            <p:spPr>
              <a:xfrm flipH="1" flipV="1">
                <a:off x="5059398" y="3837693"/>
                <a:ext cx="139362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4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774696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5" name="Straight Connector 164"/>
              <p:cNvCxnSpPr>
                <a:stCxn id="164" idx="0"/>
              </p:cNvCxnSpPr>
              <p:nvPr/>
            </p:nvCxnSpPr>
            <p:spPr>
              <a:xfrm flipV="1">
                <a:off x="4030180" y="3815321"/>
                <a:ext cx="173445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6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055505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7" name="Straight Connector 166"/>
              <p:cNvCxnSpPr>
                <a:stCxn id="166" idx="0"/>
              </p:cNvCxnSpPr>
              <p:nvPr/>
            </p:nvCxnSpPr>
            <p:spPr>
              <a:xfrm flipH="1" flipV="1">
                <a:off x="4203625" y="3815321"/>
                <a:ext cx="139362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8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984165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9" name="Straight Connector 168"/>
              <p:cNvCxnSpPr>
                <a:stCxn id="168" idx="0"/>
              </p:cNvCxnSpPr>
              <p:nvPr/>
            </p:nvCxnSpPr>
            <p:spPr>
              <a:xfrm flipV="1">
                <a:off x="3239649" y="3831061"/>
                <a:ext cx="173445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0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264974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1" name="Straight Connector 170"/>
              <p:cNvCxnSpPr>
                <a:stCxn id="170" idx="0"/>
              </p:cNvCxnSpPr>
              <p:nvPr/>
            </p:nvCxnSpPr>
            <p:spPr>
              <a:xfrm flipH="1" flipV="1">
                <a:off x="3413094" y="3831061"/>
                <a:ext cx="139362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2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133578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3" name="Straight Connector 172"/>
              <p:cNvCxnSpPr>
                <a:stCxn id="172" idx="0"/>
              </p:cNvCxnSpPr>
              <p:nvPr/>
            </p:nvCxnSpPr>
            <p:spPr>
              <a:xfrm flipV="1">
                <a:off x="2389062" y="3789137"/>
                <a:ext cx="173445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4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14387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5" name="Straight Connector 174"/>
              <p:cNvCxnSpPr>
                <a:stCxn id="174" idx="0"/>
              </p:cNvCxnSpPr>
              <p:nvPr/>
            </p:nvCxnSpPr>
            <p:spPr>
              <a:xfrm flipH="1" flipV="1">
                <a:off x="2562507" y="3789137"/>
                <a:ext cx="139362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6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123967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7" name="Straight Connector 176"/>
              <p:cNvCxnSpPr>
                <a:stCxn id="176" idx="0"/>
              </p:cNvCxnSpPr>
              <p:nvPr/>
            </p:nvCxnSpPr>
            <p:spPr>
              <a:xfrm flipV="1">
                <a:off x="7379451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8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97523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9" name="Straight Connector 178"/>
              <p:cNvCxnSpPr/>
              <p:nvPr/>
            </p:nvCxnSpPr>
            <p:spPr>
              <a:xfrm flipH="1" flipV="1">
                <a:off x="7552896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0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261893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1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071993" y="3595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2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954504" y="3629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3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697366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4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4529538" y="362728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5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362780" y="363789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6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168101" y="3630358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7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981395" y="3637299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94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466" y="1304800"/>
              <a:ext cx="886165" cy="77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5" name="Straight Arrow Connector 94"/>
            <p:cNvCxnSpPr>
              <a:stCxn id="107" idx="0"/>
            </p:cNvCxnSpPr>
            <p:nvPr/>
          </p:nvCxnSpPr>
          <p:spPr>
            <a:xfrm flipV="1">
              <a:off x="2572959" y="2375100"/>
              <a:ext cx="436042" cy="42455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endCxn id="145" idx="2"/>
            </p:cNvCxnSpPr>
            <p:nvPr/>
          </p:nvCxnSpPr>
          <p:spPr>
            <a:xfrm flipH="1">
              <a:off x="2726352" y="2368279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2726352" y="224941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3143382" y="2249415"/>
              <a:ext cx="518067" cy="706720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2307385" y="281383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2304126" y="2945238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148" idx="0"/>
              <a:endCxn id="107" idx="2"/>
            </p:cNvCxnSpPr>
            <p:nvPr/>
          </p:nvCxnSpPr>
          <p:spPr>
            <a:xfrm flipV="1">
              <a:off x="2446503" y="2981937"/>
              <a:ext cx="126456" cy="18082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09" idx="2"/>
              <a:endCxn id="168" idx="0"/>
            </p:cNvCxnSpPr>
            <p:nvPr/>
          </p:nvCxnSpPr>
          <p:spPr>
            <a:xfrm flipH="1">
              <a:off x="3594915" y="3017793"/>
              <a:ext cx="115975" cy="14497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endCxn id="113" idx="0"/>
            </p:cNvCxnSpPr>
            <p:nvPr/>
          </p:nvCxnSpPr>
          <p:spPr>
            <a:xfrm flipH="1">
              <a:off x="3713807" y="1759862"/>
              <a:ext cx="290940" cy="322695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H="1" flipV="1">
              <a:off x="3835348" y="2350019"/>
              <a:ext cx="327630" cy="2211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13" idx="3"/>
            </p:cNvCxnSpPr>
            <p:nvPr/>
          </p:nvCxnSpPr>
          <p:spPr>
            <a:xfrm>
              <a:off x="3958454" y="2249415"/>
              <a:ext cx="235383" cy="0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3866207" y="1794752"/>
              <a:ext cx="238174" cy="329332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76455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. NaaS Box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3493941"/>
            <a:ext cx="8207375" cy="2814783"/>
          </a:xfrm>
        </p:spPr>
        <p:txBody>
          <a:bodyPr/>
          <a:lstStyle/>
          <a:p>
            <a:r>
              <a:rPr lang="en-GB" dirty="0" smtClean="0"/>
              <a:t>Software platform for </a:t>
            </a:r>
            <a:r>
              <a:rPr lang="en-GB" dirty="0" smtClean="0">
                <a:solidFill>
                  <a:srgbClr val="FF8000"/>
                </a:solidFill>
              </a:rPr>
              <a:t>application-specific </a:t>
            </a:r>
            <a:r>
              <a:rPr lang="en-GB" dirty="0" err="1" smtClean="0">
                <a:solidFill>
                  <a:srgbClr val="FF8000"/>
                </a:solidFill>
              </a:rPr>
              <a:t>middlebox</a:t>
            </a:r>
            <a:r>
              <a:rPr lang="en-GB" dirty="0" smtClean="0">
                <a:solidFill>
                  <a:srgbClr val="FF8000"/>
                </a:solidFill>
              </a:rPr>
              <a:t> services</a:t>
            </a:r>
          </a:p>
          <a:p>
            <a:pPr lvl="1"/>
            <a:r>
              <a:rPr lang="en-GB" dirty="0" err="1"/>
              <a:t>e</a:t>
            </a:r>
            <a:r>
              <a:rPr lang="en-GB" dirty="0" err="1" smtClean="0"/>
              <a:t>g</a:t>
            </a:r>
            <a:r>
              <a:rPr lang="en-GB" dirty="0" smtClean="0"/>
              <a:t> application-specific load-balancing, in-network computation, ...</a:t>
            </a:r>
          </a:p>
          <a:p>
            <a:r>
              <a:rPr lang="en-GB" dirty="0" smtClean="0"/>
              <a:t>Services written in </a:t>
            </a:r>
            <a:r>
              <a:rPr lang="en-GB" dirty="0" smtClean="0">
                <a:solidFill>
                  <a:srgbClr val="FF8000"/>
                </a:solidFill>
              </a:rPr>
              <a:t>high-level DSL </a:t>
            </a:r>
            <a:r>
              <a:rPr lang="en-GB" dirty="0" smtClean="0"/>
              <a:t>compiled to C++</a:t>
            </a:r>
          </a:p>
          <a:p>
            <a:pPr lvl="1"/>
            <a:r>
              <a:rPr lang="en-GB" dirty="0"/>
              <a:t>Services parallelised </a:t>
            </a:r>
            <a:r>
              <a:rPr lang="en-GB" dirty="0" smtClean="0"/>
              <a:t>as cooperatively-scheduled </a:t>
            </a:r>
            <a:r>
              <a:rPr lang="en-GB" dirty="0">
                <a:solidFill>
                  <a:srgbClr val="FF8000"/>
                </a:solidFill>
              </a:rPr>
              <a:t>task graphs </a:t>
            </a:r>
            <a:r>
              <a:rPr lang="en-GB" dirty="0"/>
              <a:t>across CPU </a:t>
            </a:r>
            <a:r>
              <a:rPr lang="en-GB" dirty="0" smtClean="0"/>
              <a:t>cores</a:t>
            </a:r>
          </a:p>
          <a:p>
            <a:r>
              <a:rPr lang="en-GB" dirty="0" smtClean="0"/>
              <a:t>Services </a:t>
            </a:r>
            <a:r>
              <a:rPr lang="en-GB" dirty="0" smtClean="0">
                <a:solidFill>
                  <a:srgbClr val="FF8000"/>
                </a:solidFill>
              </a:rPr>
              <a:t>“safe by design” </a:t>
            </a:r>
            <a:r>
              <a:rPr lang="en-GB" dirty="0" smtClean="0">
                <a:sym typeface="Wingdings"/>
              </a:rPr>
              <a:t> safety &amp; performance guarantees</a:t>
            </a:r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131117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19" y="1700808"/>
            <a:ext cx="1254829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3" name="Group 1052"/>
          <p:cNvGrpSpPr/>
          <p:nvPr/>
        </p:nvGrpSpPr>
        <p:grpSpPr>
          <a:xfrm>
            <a:off x="5217503" y="1228699"/>
            <a:ext cx="1670248" cy="1065989"/>
            <a:chOff x="5217503" y="1228699"/>
            <a:chExt cx="1670248" cy="1065989"/>
          </a:xfrm>
        </p:grpSpPr>
        <p:sp>
          <p:nvSpPr>
            <p:cNvPr id="6" name="Oval 5"/>
            <p:cNvSpPr/>
            <p:nvPr/>
          </p:nvSpPr>
          <p:spPr>
            <a:xfrm>
              <a:off x="5508104" y="1228699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5508104" y="1480727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5997049" y="1372715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5508104" y="1826636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508104" y="2078664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5997049" y="1970652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6378593" y="1676669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220072" y="1336711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228456" y="1585932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217503" y="1934648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236773" y="2186676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599719" y="1788399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2" idx="6"/>
              <a:endCxn id="13" idx="3"/>
            </p:cNvCxnSpPr>
            <p:nvPr/>
          </p:nvCxnSpPr>
          <p:spPr>
            <a:xfrm flipV="1">
              <a:off x="5724128" y="2155040"/>
              <a:ext cx="304557" cy="31636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9" idx="6"/>
              <a:endCxn id="10" idx="3"/>
            </p:cNvCxnSpPr>
            <p:nvPr/>
          </p:nvCxnSpPr>
          <p:spPr>
            <a:xfrm flipV="1">
              <a:off x="5724128" y="1557103"/>
              <a:ext cx="304557" cy="31636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1" idx="6"/>
              <a:endCxn id="13" idx="1"/>
            </p:cNvCxnSpPr>
            <p:nvPr/>
          </p:nvCxnSpPr>
          <p:spPr>
            <a:xfrm>
              <a:off x="5724128" y="1934648"/>
              <a:ext cx="304557" cy="6764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3" idx="7"/>
              <a:endCxn id="14" idx="3"/>
            </p:cNvCxnSpPr>
            <p:nvPr/>
          </p:nvCxnSpPr>
          <p:spPr>
            <a:xfrm flipV="1">
              <a:off x="6181437" y="1861057"/>
              <a:ext cx="228792" cy="141231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0" idx="5"/>
              <a:endCxn id="14" idx="1"/>
            </p:cNvCxnSpPr>
            <p:nvPr/>
          </p:nvCxnSpPr>
          <p:spPr>
            <a:xfrm>
              <a:off x="6181437" y="1557103"/>
              <a:ext cx="228792" cy="151202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" idx="6"/>
              <a:endCxn id="10" idx="1"/>
            </p:cNvCxnSpPr>
            <p:nvPr/>
          </p:nvCxnSpPr>
          <p:spPr>
            <a:xfrm>
              <a:off x="5724128" y="1336711"/>
              <a:ext cx="304557" cy="6764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199721" y="2562706"/>
            <a:ext cx="1840994" cy="512290"/>
            <a:chOff x="5199721" y="2562706"/>
            <a:chExt cx="1840994" cy="512290"/>
          </a:xfrm>
        </p:grpSpPr>
        <p:sp>
          <p:nvSpPr>
            <p:cNvPr id="21" name="Oval 20"/>
            <p:cNvSpPr/>
            <p:nvPr/>
          </p:nvSpPr>
          <p:spPr>
            <a:xfrm>
              <a:off x="5516488" y="2562706"/>
              <a:ext cx="216024" cy="216024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5245157" y="2670718"/>
              <a:ext cx="28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6023655" y="2573592"/>
              <a:ext cx="216024" cy="216024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752324" y="2681604"/>
              <a:ext cx="28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239679" y="2670718"/>
              <a:ext cx="28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 flipH="1">
              <a:off x="6023091" y="2858972"/>
              <a:ext cx="223677" cy="205660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6229475" y="2961802"/>
              <a:ext cx="2982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 flipH="1">
              <a:off x="5497957" y="2869336"/>
              <a:ext cx="223677" cy="205660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>
              <a:off x="5704341" y="2972166"/>
              <a:ext cx="2982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5199721" y="2961802"/>
              <a:ext cx="2982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6536659" y="2567254"/>
              <a:ext cx="216024" cy="216024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6752683" y="2664380"/>
              <a:ext cx="28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 flipH="1">
              <a:off x="6536095" y="2852634"/>
              <a:ext cx="223677" cy="205660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6742479" y="2955464"/>
              <a:ext cx="2982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33141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B</a:t>
            </a:r>
            <a:r>
              <a:rPr lang="en-GB" dirty="0" smtClean="0">
                <a:solidFill>
                  <a:prstClr val="black"/>
                </a:solidFill>
              </a:rPr>
              <a:t>. Hardware-Assisted NaaS 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66858"/>
            <a:ext cx="8229600" cy="2605341"/>
          </a:xfrm>
        </p:spPr>
        <p:txBody>
          <a:bodyPr/>
          <a:lstStyle/>
          <a:p>
            <a:r>
              <a:rPr lang="en-GB" dirty="0" smtClean="0"/>
              <a:t>Hard to achieve 10Gbps line rate in software alone</a:t>
            </a:r>
          </a:p>
          <a:p>
            <a:pPr marL="357188" lvl="1" indent="0">
              <a:buNone/>
            </a:pPr>
            <a:r>
              <a:rPr lang="en-GB" dirty="0" smtClean="0">
                <a:sym typeface="Wingdings"/>
              </a:rPr>
              <a:t> </a:t>
            </a:r>
            <a:r>
              <a:rPr lang="en-GB" dirty="0" smtClean="0"/>
              <a:t>Push certain features into hardware (</a:t>
            </a:r>
            <a:r>
              <a:rPr lang="en-GB" dirty="0" err="1" smtClean="0"/>
              <a:t>NetFPGA</a:t>
            </a:r>
            <a:r>
              <a:rPr lang="en-GB" dirty="0" smtClean="0"/>
              <a:t>)</a:t>
            </a:r>
          </a:p>
          <a:p>
            <a:r>
              <a:rPr lang="en-GB" dirty="0" err="1" smtClean="0">
                <a:solidFill>
                  <a:srgbClr val="FF8000"/>
                </a:solidFill>
              </a:rPr>
              <a:t>NetFPGA</a:t>
            </a:r>
            <a:r>
              <a:rPr lang="en-GB" dirty="0" smtClean="0">
                <a:solidFill>
                  <a:srgbClr val="FF8000"/>
                </a:solidFill>
              </a:rPr>
              <a:t> </a:t>
            </a:r>
            <a:r>
              <a:rPr lang="en-GB" dirty="0" smtClean="0"/>
              <a:t>as </a:t>
            </a:r>
            <a:r>
              <a:rPr lang="en-GB" dirty="0" smtClean="0">
                <a:solidFill>
                  <a:srgbClr val="FF8000"/>
                </a:solidFill>
              </a:rPr>
              <a:t>TCP endpoint </a:t>
            </a:r>
            <a:r>
              <a:rPr lang="en-GB" dirty="0" smtClean="0"/>
              <a:t>and </a:t>
            </a:r>
            <a:r>
              <a:rPr lang="en-GB" dirty="0" smtClean="0">
                <a:solidFill>
                  <a:srgbClr val="FF8000"/>
                </a:solidFill>
              </a:rPr>
              <a:t>basic per-app processing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 serialisation/</a:t>
            </a:r>
            <a:r>
              <a:rPr lang="en-GB" dirty="0" err="1" smtClean="0"/>
              <a:t>deserialisation</a:t>
            </a:r>
            <a:r>
              <a:rPr lang="en-GB" dirty="0"/>
              <a:t> </a:t>
            </a:r>
            <a:r>
              <a:rPr lang="en-GB" dirty="0" smtClean="0"/>
              <a:t>of payload data</a:t>
            </a:r>
            <a:endParaRPr lang="en-GB" dirty="0"/>
          </a:p>
          <a:p>
            <a:pPr lvl="1"/>
            <a:r>
              <a:rPr lang="en-GB" dirty="0" smtClean="0"/>
              <a:t>Aids </a:t>
            </a:r>
            <a:r>
              <a:rPr lang="en-GB" dirty="0"/>
              <a:t>processing </a:t>
            </a:r>
            <a:r>
              <a:rPr lang="en-GB" dirty="0" smtClean="0">
                <a:sym typeface="Wingdings"/>
              </a:rPr>
              <a:t> </a:t>
            </a:r>
            <a:r>
              <a:rPr lang="en-GB" dirty="0" smtClean="0"/>
              <a:t>frees CPU cores </a:t>
            </a:r>
            <a:r>
              <a:rPr lang="en-GB" dirty="0"/>
              <a:t>for other </a:t>
            </a:r>
            <a:r>
              <a:rPr lang="en-GB" dirty="0" smtClean="0"/>
              <a:t>tasks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709259"/>
            <a:ext cx="131117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445" y="1738909"/>
            <a:ext cx="1254829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NetFPGA-SUM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857" y="1723409"/>
            <a:ext cx="1383365" cy="101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853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C. SDN-Controlled NaaS</a:t>
            </a:r>
            <a:endParaRPr lang="en-GB" dirty="0"/>
          </a:p>
        </p:txBody>
      </p:sp>
      <p:sp>
        <p:nvSpPr>
          <p:cNvPr id="86" name="Content Placeholder 85"/>
          <p:cNvSpPr>
            <a:spLocks noGrp="1"/>
          </p:cNvSpPr>
          <p:nvPr>
            <p:ph idx="1"/>
          </p:nvPr>
        </p:nvSpPr>
        <p:spPr>
          <a:xfrm>
            <a:off x="468313" y="3992208"/>
            <a:ext cx="8207375" cy="2316516"/>
          </a:xfrm>
        </p:spPr>
        <p:txBody>
          <a:bodyPr/>
          <a:lstStyle/>
          <a:p>
            <a:r>
              <a:rPr lang="en-GB" dirty="0"/>
              <a:t>Distributed, reliable, application-aware </a:t>
            </a:r>
            <a:r>
              <a:rPr lang="en-GB" dirty="0">
                <a:solidFill>
                  <a:srgbClr val="FF8000"/>
                </a:solidFill>
              </a:rPr>
              <a:t>SDN </a:t>
            </a:r>
            <a:r>
              <a:rPr lang="en-GB" dirty="0" smtClean="0">
                <a:solidFill>
                  <a:srgbClr val="FF8000"/>
                </a:solidFill>
              </a:rPr>
              <a:t>controller</a:t>
            </a:r>
          </a:p>
          <a:p>
            <a:r>
              <a:rPr lang="en-GB" dirty="0" smtClean="0"/>
              <a:t>SDN controller </a:t>
            </a:r>
            <a:r>
              <a:rPr lang="en-GB" dirty="0" smtClean="0">
                <a:solidFill>
                  <a:srgbClr val="FF8000"/>
                </a:solidFill>
              </a:rPr>
              <a:t>redirects app traffic </a:t>
            </a:r>
            <a:r>
              <a:rPr lang="en-GB" dirty="0" smtClean="0"/>
              <a:t>via appropriate NaaS box</a:t>
            </a:r>
          </a:p>
          <a:p>
            <a:pPr lvl="1"/>
            <a:r>
              <a:rPr lang="en-GB" dirty="0" smtClean="0"/>
              <a:t>Initially based on </a:t>
            </a:r>
            <a:r>
              <a:rPr lang="en-GB" dirty="0" err="1" smtClean="0"/>
              <a:t>OpenFlow</a:t>
            </a:r>
            <a:endParaRPr lang="en-GB" dirty="0" smtClean="0"/>
          </a:p>
          <a:p>
            <a:pPr lvl="1"/>
            <a:r>
              <a:rPr lang="en-GB" dirty="0" smtClean="0"/>
              <a:t>Directs queries to appropriate NaaS box for application</a:t>
            </a:r>
          </a:p>
          <a:p>
            <a:pPr lvl="1"/>
            <a:r>
              <a:rPr lang="en-GB" dirty="0" smtClean="0"/>
              <a:t>Balances both traffic and load on NaaS boxes</a:t>
            </a:r>
          </a:p>
          <a:p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2244653" y="1304800"/>
            <a:ext cx="5121978" cy="2250250"/>
            <a:chOff x="2244653" y="1304800"/>
            <a:chExt cx="5121978" cy="2250250"/>
          </a:xfrm>
        </p:grpSpPr>
        <p:grpSp>
          <p:nvGrpSpPr>
            <p:cNvPr id="82" name="Group 81"/>
            <p:cNvGrpSpPr/>
            <p:nvPr/>
          </p:nvGrpSpPr>
          <p:grpSpPr>
            <a:xfrm>
              <a:off x="2244653" y="1345917"/>
              <a:ext cx="4649759" cy="2209133"/>
              <a:chOff x="1261893" y="1350700"/>
              <a:chExt cx="6810594" cy="3266998"/>
            </a:xfrm>
          </p:grpSpPr>
          <p:pic>
            <p:nvPicPr>
              <p:cNvPr id="5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037" y="350057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44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78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4642" y="354915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4829054" y="3511255"/>
                <a:ext cx="2892625" cy="318145"/>
                <a:chOff x="4815454" y="3717903"/>
                <a:chExt cx="2892625" cy="318145"/>
              </a:xfrm>
            </p:grpSpPr>
            <p:pic>
              <p:nvPicPr>
                <p:cNvPr id="10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5454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7795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84276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16617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4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565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453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7838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8726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8" name="Straight Connector 17"/>
              <p:cNvCxnSpPr>
                <a:stCxn id="5" idx="0"/>
                <a:endCxn id="14" idx="2"/>
              </p:cNvCxnSpPr>
              <p:nvPr/>
            </p:nvCxnSpPr>
            <p:spPr>
              <a:xfrm flipV="1">
                <a:off x="1742767" y="2933605"/>
                <a:ext cx="830138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5" idx="0"/>
                <a:endCxn id="15" idx="2"/>
              </p:cNvCxnSpPr>
              <p:nvPr/>
            </p:nvCxnSpPr>
            <p:spPr>
              <a:xfrm flipV="1">
                <a:off x="1742767" y="2933605"/>
                <a:ext cx="1671025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6" idx="0"/>
                <a:endCxn id="14" idx="2"/>
              </p:cNvCxnSpPr>
              <p:nvPr/>
            </p:nvCxnSpPr>
            <p:spPr>
              <a:xfrm flipH="1" flipV="1">
                <a:off x="2572905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0"/>
                <a:endCxn id="15" idx="2"/>
              </p:cNvCxnSpPr>
              <p:nvPr/>
            </p:nvCxnSpPr>
            <p:spPr>
              <a:xfrm flipV="1">
                <a:off x="2577179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7" idx="0"/>
                <a:endCxn id="14" idx="2"/>
              </p:cNvCxnSpPr>
              <p:nvPr/>
            </p:nvCxnSpPr>
            <p:spPr>
              <a:xfrm flipH="1" flipV="1">
                <a:off x="2572905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8" idx="0"/>
                <a:endCxn id="14" idx="2"/>
              </p:cNvCxnSpPr>
              <p:nvPr/>
            </p:nvCxnSpPr>
            <p:spPr>
              <a:xfrm flipH="1" flipV="1">
                <a:off x="2572905" y="2933605"/>
                <a:ext cx="1617469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7" idx="0"/>
                <a:endCxn id="15" idx="2"/>
              </p:cNvCxnSpPr>
              <p:nvPr/>
            </p:nvCxnSpPr>
            <p:spPr>
              <a:xfrm flipV="1">
                <a:off x="3409519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8" idx="0"/>
                <a:endCxn id="15" idx="2"/>
              </p:cNvCxnSpPr>
              <p:nvPr/>
            </p:nvCxnSpPr>
            <p:spPr>
              <a:xfrm flipH="1" flipV="1">
                <a:off x="3413793" y="2933605"/>
                <a:ext cx="776581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0" idx="0"/>
                <a:endCxn id="16" idx="2"/>
              </p:cNvCxnSpPr>
              <p:nvPr/>
            </p:nvCxnSpPr>
            <p:spPr>
              <a:xfrm flipV="1">
                <a:off x="5024785" y="2933605"/>
                <a:ext cx="941393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1" idx="0"/>
                <a:endCxn id="16" idx="2"/>
              </p:cNvCxnSpPr>
              <p:nvPr/>
            </p:nvCxnSpPr>
            <p:spPr>
              <a:xfrm flipV="1">
                <a:off x="5857126" y="2933605"/>
                <a:ext cx="109052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2" idx="0"/>
                <a:endCxn id="16" idx="2"/>
              </p:cNvCxnSpPr>
              <p:nvPr/>
            </p:nvCxnSpPr>
            <p:spPr>
              <a:xfrm flipH="1" flipV="1">
                <a:off x="5966178" y="2933605"/>
                <a:ext cx="72742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3" idx="0"/>
                <a:endCxn id="16" idx="2"/>
              </p:cNvCxnSpPr>
              <p:nvPr/>
            </p:nvCxnSpPr>
            <p:spPr>
              <a:xfrm flipH="1" flipV="1">
                <a:off x="5966178" y="2933605"/>
                <a:ext cx="1559770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13" idx="0"/>
                <a:endCxn id="17" idx="2"/>
              </p:cNvCxnSpPr>
              <p:nvPr/>
            </p:nvCxnSpPr>
            <p:spPr>
              <a:xfrm flipH="1" flipV="1">
                <a:off x="6807066" y="2933605"/>
                <a:ext cx="718882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2" idx="0"/>
                <a:endCxn id="17" idx="2"/>
              </p:cNvCxnSpPr>
              <p:nvPr/>
            </p:nvCxnSpPr>
            <p:spPr>
              <a:xfrm flipV="1">
                <a:off x="6693607" y="2933605"/>
                <a:ext cx="11345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1" idx="0"/>
                <a:endCxn id="17" idx="2"/>
              </p:cNvCxnSpPr>
              <p:nvPr/>
            </p:nvCxnSpPr>
            <p:spPr>
              <a:xfrm flipV="1">
                <a:off x="5857126" y="2933605"/>
                <a:ext cx="949940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0" idx="0"/>
                <a:endCxn id="17" idx="2"/>
              </p:cNvCxnSpPr>
              <p:nvPr/>
            </p:nvCxnSpPr>
            <p:spPr>
              <a:xfrm flipV="1">
                <a:off x="5024785" y="2933605"/>
                <a:ext cx="1782281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4" idx="0"/>
              </p:cNvCxnSpPr>
              <p:nvPr/>
            </p:nvCxnSpPr>
            <p:spPr>
              <a:xfrm flipV="1">
                <a:off x="2572905" y="2068916"/>
                <a:ext cx="1412969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5" idx="0"/>
              </p:cNvCxnSpPr>
              <p:nvPr/>
            </p:nvCxnSpPr>
            <p:spPr>
              <a:xfrm flipV="1">
                <a:off x="3413793" y="2068916"/>
                <a:ext cx="572080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4" idx="0"/>
              </p:cNvCxnSpPr>
              <p:nvPr/>
            </p:nvCxnSpPr>
            <p:spPr>
              <a:xfrm flipV="1">
                <a:off x="2572905" y="1962867"/>
                <a:ext cx="2932447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15" idx="0"/>
              </p:cNvCxnSpPr>
              <p:nvPr/>
            </p:nvCxnSpPr>
            <p:spPr>
              <a:xfrm flipV="1">
                <a:off x="3413793" y="1962867"/>
                <a:ext cx="2091558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6" idx="0"/>
              </p:cNvCxnSpPr>
              <p:nvPr/>
            </p:nvCxnSpPr>
            <p:spPr>
              <a:xfrm flipH="1" flipV="1">
                <a:off x="3985873" y="2068916"/>
                <a:ext cx="1980304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17" idx="0"/>
              </p:cNvCxnSpPr>
              <p:nvPr/>
            </p:nvCxnSpPr>
            <p:spPr>
              <a:xfrm flipH="1" flipV="1">
                <a:off x="3985873" y="2068916"/>
                <a:ext cx="2821192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17" idx="0"/>
              </p:cNvCxnSpPr>
              <p:nvPr/>
            </p:nvCxnSpPr>
            <p:spPr>
              <a:xfrm flipH="1" flipV="1">
                <a:off x="5505352" y="1962867"/>
                <a:ext cx="1301714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16" idx="0"/>
              </p:cNvCxnSpPr>
              <p:nvPr/>
            </p:nvCxnSpPr>
            <p:spPr>
              <a:xfrm flipH="1" flipV="1">
                <a:off x="5505352" y="1962867"/>
                <a:ext cx="460826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2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642" y="1350700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6025" y="1350702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7214717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013306" y="250097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831758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689983" y="2501499"/>
                <a:ext cx="554925" cy="361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8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034962" y="1642722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886853" y="159112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30206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1" name="Straight Connector 50"/>
              <p:cNvCxnSpPr>
                <a:stCxn id="50" idx="0"/>
              </p:cNvCxnSpPr>
              <p:nvPr/>
            </p:nvCxnSpPr>
            <p:spPr>
              <a:xfrm flipV="1">
                <a:off x="1557547" y="3759816"/>
                <a:ext cx="173445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2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58287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3" name="Straight Connector 52"/>
              <p:cNvCxnSpPr>
                <a:stCxn id="52" idx="0"/>
              </p:cNvCxnSpPr>
              <p:nvPr/>
            </p:nvCxnSpPr>
            <p:spPr>
              <a:xfrm flipH="1" flipV="1">
                <a:off x="1730992" y="3759816"/>
                <a:ext cx="139362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4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1067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5" name="Straight Connector 54"/>
              <p:cNvCxnSpPr>
                <a:stCxn id="54" idx="0"/>
              </p:cNvCxnSpPr>
              <p:nvPr/>
            </p:nvCxnSpPr>
            <p:spPr>
              <a:xfrm flipV="1">
                <a:off x="6566157" y="3861420"/>
                <a:ext cx="173445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6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59148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7" name="Straight Connector 56"/>
              <p:cNvCxnSpPr>
                <a:stCxn id="56" idx="0"/>
              </p:cNvCxnSpPr>
              <p:nvPr/>
            </p:nvCxnSpPr>
            <p:spPr>
              <a:xfrm flipH="1" flipV="1">
                <a:off x="6739602" y="3861420"/>
                <a:ext cx="139362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8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420710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9" name="Straight Connector 58"/>
              <p:cNvCxnSpPr>
                <a:stCxn id="58" idx="0"/>
              </p:cNvCxnSpPr>
              <p:nvPr/>
            </p:nvCxnSpPr>
            <p:spPr>
              <a:xfrm flipV="1">
                <a:off x="5676194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0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701519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1" name="Straight Connector 60"/>
              <p:cNvCxnSpPr>
                <a:stCxn id="60" idx="0"/>
              </p:cNvCxnSpPr>
              <p:nvPr/>
            </p:nvCxnSpPr>
            <p:spPr>
              <a:xfrm flipH="1" flipV="1">
                <a:off x="5849639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2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630469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3" name="Straight Connector 62"/>
              <p:cNvCxnSpPr>
                <a:stCxn id="62" idx="0"/>
              </p:cNvCxnSpPr>
              <p:nvPr/>
            </p:nvCxnSpPr>
            <p:spPr>
              <a:xfrm flipV="1">
                <a:off x="4885953" y="3837693"/>
                <a:ext cx="173445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4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911278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5" name="Straight Connector 64"/>
              <p:cNvCxnSpPr>
                <a:stCxn id="64" idx="0"/>
              </p:cNvCxnSpPr>
              <p:nvPr/>
            </p:nvCxnSpPr>
            <p:spPr>
              <a:xfrm flipH="1" flipV="1">
                <a:off x="5059398" y="3837693"/>
                <a:ext cx="139362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6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774696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7" name="Straight Connector 66"/>
              <p:cNvCxnSpPr>
                <a:stCxn id="66" idx="0"/>
              </p:cNvCxnSpPr>
              <p:nvPr/>
            </p:nvCxnSpPr>
            <p:spPr>
              <a:xfrm flipV="1">
                <a:off x="4030180" y="3815321"/>
                <a:ext cx="173445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8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055505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9" name="Straight Connector 68"/>
              <p:cNvCxnSpPr>
                <a:stCxn id="68" idx="0"/>
              </p:cNvCxnSpPr>
              <p:nvPr/>
            </p:nvCxnSpPr>
            <p:spPr>
              <a:xfrm flipH="1" flipV="1">
                <a:off x="4203625" y="3815321"/>
                <a:ext cx="139362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0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984165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1" name="Straight Connector 70"/>
              <p:cNvCxnSpPr>
                <a:stCxn id="70" idx="0"/>
              </p:cNvCxnSpPr>
              <p:nvPr/>
            </p:nvCxnSpPr>
            <p:spPr>
              <a:xfrm flipV="1">
                <a:off x="3239649" y="3831061"/>
                <a:ext cx="173445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2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264974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3" name="Straight Connector 72"/>
              <p:cNvCxnSpPr>
                <a:stCxn id="72" idx="0"/>
              </p:cNvCxnSpPr>
              <p:nvPr/>
            </p:nvCxnSpPr>
            <p:spPr>
              <a:xfrm flipH="1" flipV="1">
                <a:off x="3413094" y="3831061"/>
                <a:ext cx="139362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4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133578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5" name="Straight Connector 74"/>
              <p:cNvCxnSpPr>
                <a:stCxn id="74" idx="0"/>
              </p:cNvCxnSpPr>
              <p:nvPr/>
            </p:nvCxnSpPr>
            <p:spPr>
              <a:xfrm flipV="1">
                <a:off x="2389062" y="3789137"/>
                <a:ext cx="173445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6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14387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7" name="Straight Connector 76"/>
              <p:cNvCxnSpPr>
                <a:stCxn id="76" idx="0"/>
              </p:cNvCxnSpPr>
              <p:nvPr/>
            </p:nvCxnSpPr>
            <p:spPr>
              <a:xfrm flipH="1" flipV="1">
                <a:off x="2562507" y="3789137"/>
                <a:ext cx="139362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8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123967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9" name="Straight Connector 78"/>
              <p:cNvCxnSpPr>
                <a:stCxn id="78" idx="0"/>
              </p:cNvCxnSpPr>
              <p:nvPr/>
            </p:nvCxnSpPr>
            <p:spPr>
              <a:xfrm flipV="1">
                <a:off x="7379451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0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97523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81" name="Straight Connector 80"/>
              <p:cNvCxnSpPr/>
              <p:nvPr/>
            </p:nvCxnSpPr>
            <p:spPr>
              <a:xfrm flipH="1" flipV="1">
                <a:off x="7552896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9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261893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2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071993" y="3595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3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954504" y="3629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4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697366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5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4529538" y="362728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6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362780" y="363789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7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168101" y="3630358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8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981395" y="3637299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91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466" y="1304800"/>
              <a:ext cx="886165" cy="77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3" name="Straight Arrow Connector 82"/>
            <p:cNvCxnSpPr>
              <a:stCxn id="5" idx="0"/>
            </p:cNvCxnSpPr>
            <p:nvPr/>
          </p:nvCxnSpPr>
          <p:spPr>
            <a:xfrm flipV="1">
              <a:off x="2572959" y="2375100"/>
              <a:ext cx="436042" cy="424557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47" idx="2"/>
            </p:cNvCxnSpPr>
            <p:nvPr/>
          </p:nvCxnSpPr>
          <p:spPr>
            <a:xfrm flipH="1">
              <a:off x="2726352" y="2368279"/>
              <a:ext cx="266052" cy="403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2726352" y="2249414"/>
              <a:ext cx="347054" cy="1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3143382" y="2249415"/>
              <a:ext cx="518067" cy="706720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2307385" y="2813834"/>
              <a:ext cx="347054" cy="1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>
              <a:off x="2304126" y="2945238"/>
              <a:ext cx="266052" cy="403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50" idx="0"/>
              <a:endCxn id="5" idx="2"/>
            </p:cNvCxnSpPr>
            <p:nvPr/>
          </p:nvCxnSpPr>
          <p:spPr>
            <a:xfrm flipV="1">
              <a:off x="2446503" y="2981937"/>
              <a:ext cx="126456" cy="180827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7" idx="2"/>
              <a:endCxn id="70" idx="0"/>
            </p:cNvCxnSpPr>
            <p:nvPr/>
          </p:nvCxnSpPr>
          <p:spPr>
            <a:xfrm flipH="1">
              <a:off x="3594915" y="3017793"/>
              <a:ext cx="115975" cy="144971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endCxn id="15" idx="0"/>
            </p:cNvCxnSpPr>
            <p:nvPr/>
          </p:nvCxnSpPr>
          <p:spPr>
            <a:xfrm flipH="1">
              <a:off x="3713807" y="1759862"/>
              <a:ext cx="290940" cy="322695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H="1" flipV="1">
              <a:off x="3835348" y="2350019"/>
              <a:ext cx="327630" cy="2211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5" idx="3"/>
            </p:cNvCxnSpPr>
            <p:nvPr/>
          </p:nvCxnSpPr>
          <p:spPr>
            <a:xfrm>
              <a:off x="3958454" y="2249415"/>
              <a:ext cx="235383" cy="0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3866207" y="1794752"/>
              <a:ext cx="238174" cy="329332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680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3.7|4.4|7.3|5.9|18.1|18.2|4.3|3.2|4.6|3.5|10.9|14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6|10.9|37.3"/>
</p:tagLst>
</file>

<file path=ppt/theme/theme1.xml><?xml version="1.0" encoding="utf-8"?>
<a:theme xmlns:a="http://schemas.openxmlformats.org/drawingml/2006/main" name="prp-ic-resear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p-ic-research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prp-ic-research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p-ic-research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39074</TotalTime>
  <Words>445</Words>
  <Application>Microsoft Macintosh PowerPoint</Application>
  <PresentationFormat>On-screen Show (4:3)</PresentationFormat>
  <Paragraphs>93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prp-ic-research</vt:lpstr>
      <vt:lpstr>EPSRC NaaS Project: Network-as-a-Service</vt:lpstr>
      <vt:lpstr>Problem Statement</vt:lpstr>
      <vt:lpstr>Bridging the Application/Network Gap</vt:lpstr>
      <vt:lpstr>Letting Applications Adapt the Network</vt:lpstr>
      <vt:lpstr>NaaS Project Vision</vt:lpstr>
      <vt:lpstr>Challenges for NaaS</vt:lpstr>
      <vt:lpstr>A. NaaS Box Architecture</vt:lpstr>
      <vt:lpstr>B. Hardware-Assisted NaaS Box</vt:lpstr>
      <vt:lpstr>C. SDN-Controlled NaaS</vt:lpstr>
      <vt:lpstr>Meeting Agenda</vt:lpstr>
    </vt:vector>
  </TitlesOfParts>
  <Company>Imperial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Wired Geometric Routing</dc:title>
  <dc:creator>Peter Pietzuch</dc:creator>
  <cp:lastModifiedBy>Peter Pietzuch</cp:lastModifiedBy>
  <cp:revision>1842</cp:revision>
  <cp:lastPrinted>2005-12-14T00:42:40Z</cp:lastPrinted>
  <dcterms:created xsi:type="dcterms:W3CDTF">2009-06-16T14:03:49Z</dcterms:created>
  <dcterms:modified xsi:type="dcterms:W3CDTF">2014-12-09T16:09:29Z</dcterms:modified>
</cp:coreProperties>
</file>