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3" r:id="rId1"/>
  </p:sldMasterIdLst>
  <p:notesMasterIdLst>
    <p:notesMasterId r:id="rId14"/>
  </p:notesMasterIdLst>
  <p:sldIdLst>
    <p:sldId id="268" r:id="rId2"/>
    <p:sldId id="270" r:id="rId3"/>
    <p:sldId id="260" r:id="rId4"/>
    <p:sldId id="261" r:id="rId5"/>
    <p:sldId id="269" r:id="rId6"/>
    <p:sldId id="274" r:id="rId7"/>
    <p:sldId id="262" r:id="rId8"/>
    <p:sldId id="264" r:id="rId9"/>
    <p:sldId id="272" r:id="rId10"/>
    <p:sldId id="266" r:id="rId11"/>
    <p:sldId id="271" r:id="rId12"/>
    <p:sldId id="273" r:id="rId13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922" autoAdjust="0"/>
  </p:normalViewPr>
  <p:slideViewPr>
    <p:cSldViewPr>
      <p:cViewPr varScale="1">
        <p:scale>
          <a:sx n="58" d="100"/>
          <a:sy n="58" d="100"/>
        </p:scale>
        <p:origin x="-1536" y="-96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traf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GB"/>
              <a:t>OpenFlow Switch Throughput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traf!$A$1:$A$58</c:f>
              <c:numCache>
                <c:formatCode>General</c:formatCode>
                <c:ptCount val="58"/>
                <c:pt idx="0">
                  <c:v>60522</c:v>
                </c:pt>
                <c:pt idx="1">
                  <c:v>61380</c:v>
                </c:pt>
                <c:pt idx="2">
                  <c:v>60753</c:v>
                </c:pt>
                <c:pt idx="3">
                  <c:v>61072</c:v>
                </c:pt>
                <c:pt idx="4">
                  <c:v>59884</c:v>
                </c:pt>
                <c:pt idx="5">
                  <c:v>59477</c:v>
                </c:pt>
                <c:pt idx="6">
                  <c:v>59642</c:v>
                </c:pt>
                <c:pt idx="7">
                  <c:v>59851</c:v>
                </c:pt>
                <c:pt idx="8">
                  <c:v>60291</c:v>
                </c:pt>
                <c:pt idx="9">
                  <c:v>60258</c:v>
                </c:pt>
                <c:pt idx="10">
                  <c:v>60424</c:v>
                </c:pt>
                <c:pt idx="11">
                  <c:v>62209</c:v>
                </c:pt>
                <c:pt idx="12">
                  <c:v>60319</c:v>
                </c:pt>
                <c:pt idx="13">
                  <c:v>61149</c:v>
                </c:pt>
                <c:pt idx="14">
                  <c:v>61270</c:v>
                </c:pt>
                <c:pt idx="15">
                  <c:v>61534</c:v>
                </c:pt>
                <c:pt idx="16">
                  <c:v>61226</c:v>
                </c:pt>
                <c:pt idx="17">
                  <c:v>59675</c:v>
                </c:pt>
                <c:pt idx="18">
                  <c:v>61523</c:v>
                </c:pt>
                <c:pt idx="19">
                  <c:v>61897</c:v>
                </c:pt>
                <c:pt idx="20">
                  <c:v>61226</c:v>
                </c:pt>
                <c:pt idx="21">
                  <c:v>60896</c:v>
                </c:pt>
                <c:pt idx="22">
                  <c:v>60544</c:v>
                </c:pt>
                <c:pt idx="23">
                  <c:v>59873</c:v>
                </c:pt>
                <c:pt idx="24">
                  <c:v>61237</c:v>
                </c:pt>
                <c:pt idx="25">
                  <c:v>61501</c:v>
                </c:pt>
                <c:pt idx="26">
                  <c:v>61611</c:v>
                </c:pt>
                <c:pt idx="27">
                  <c:v>60126</c:v>
                </c:pt>
                <c:pt idx="28">
                  <c:v>60071</c:v>
                </c:pt>
                <c:pt idx="29">
                  <c:v>61204</c:v>
                </c:pt>
                <c:pt idx="30">
                  <c:v>61369</c:v>
                </c:pt>
                <c:pt idx="31">
                  <c:v>62018</c:v>
                </c:pt>
                <c:pt idx="32">
                  <c:v>59246</c:v>
                </c:pt>
                <c:pt idx="33">
                  <c:v>61171</c:v>
                </c:pt>
                <c:pt idx="34">
                  <c:v>60203</c:v>
                </c:pt>
                <c:pt idx="35">
                  <c:v>60269</c:v>
                </c:pt>
                <c:pt idx="36">
                  <c:v>61314</c:v>
                </c:pt>
                <c:pt idx="37">
                  <c:v>60610</c:v>
                </c:pt>
                <c:pt idx="38">
                  <c:v>60357</c:v>
                </c:pt>
                <c:pt idx="39">
                  <c:v>59950</c:v>
                </c:pt>
                <c:pt idx="40">
                  <c:v>61413</c:v>
                </c:pt>
                <c:pt idx="41">
                  <c:v>60783</c:v>
                </c:pt>
                <c:pt idx="42">
                  <c:v>62043</c:v>
                </c:pt>
                <c:pt idx="43">
                  <c:v>60274</c:v>
                </c:pt>
                <c:pt idx="44">
                  <c:v>60605</c:v>
                </c:pt>
                <c:pt idx="45">
                  <c:v>61996</c:v>
                </c:pt>
                <c:pt idx="46">
                  <c:v>61534</c:v>
                </c:pt>
                <c:pt idx="47">
                  <c:v>60918</c:v>
                </c:pt>
                <c:pt idx="48">
                  <c:v>61446</c:v>
                </c:pt>
                <c:pt idx="49">
                  <c:v>60390</c:v>
                </c:pt>
                <c:pt idx="50">
                  <c:v>62018</c:v>
                </c:pt>
                <c:pt idx="51">
                  <c:v>59895</c:v>
                </c:pt>
                <c:pt idx="52">
                  <c:v>59950</c:v>
                </c:pt>
                <c:pt idx="53">
                  <c:v>60258</c:v>
                </c:pt>
                <c:pt idx="54">
                  <c:v>61468</c:v>
                </c:pt>
                <c:pt idx="55">
                  <c:v>61347</c:v>
                </c:pt>
                <c:pt idx="56">
                  <c:v>59879</c:v>
                </c:pt>
                <c:pt idx="57">
                  <c:v>60934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marker val="1"/>
        <c:smooth val="0"/>
        <c:axId val="75818496"/>
        <c:axId val="75820416"/>
      </c:lineChart>
      <c:catAx>
        <c:axId val="7581849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GB" sz="1400"/>
                  <a:t>Time (s)</a:t>
                </a:r>
              </a:p>
            </c:rich>
          </c:tx>
          <c:layout/>
          <c:overlay val="0"/>
        </c:title>
        <c:majorTickMark val="none"/>
        <c:minorTickMark val="none"/>
        <c:tickLblPos val="nextTo"/>
        <c:crossAx val="75820416"/>
        <c:crosses val="autoZero"/>
        <c:auto val="1"/>
        <c:lblAlgn val="ctr"/>
        <c:lblOffset val="100"/>
        <c:tickLblSkip val="10"/>
        <c:noMultiLvlLbl val="0"/>
      </c:catAx>
      <c:valAx>
        <c:axId val="75820416"/>
        <c:scaling>
          <c:orientation val="minMax"/>
          <c:min val="4050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GB" sz="1400"/>
                  <a:t>Output PPS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581849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886F23-2880-454F-A813-F960B3EA401D}" type="datetimeFigureOut">
              <a:rPr lang="en-GB" smtClean="0"/>
              <a:t>10/12/2014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C2D013-581A-4107-AB96-D810E3A786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96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C2D013-581A-4107-AB96-D810E3A7864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898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are</a:t>
            </a:r>
            <a:r>
              <a:rPr lang="en-GB" baseline="0" dirty="0" smtClean="0"/>
              <a:t> the objectives of </a:t>
            </a:r>
            <a:r>
              <a:rPr lang="en-GB" baseline="0" dirty="0" err="1" smtClean="0"/>
              <a:t>NaaS</a:t>
            </a:r>
            <a:r>
              <a:rPr lang="en-GB" baseline="0" dirty="0" smtClean="0"/>
              <a:t> project that you have already heard from (Peter). We emphasise on these two objectives in Mirage OpenFlow project.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(Scalability: enabling multitude of </a:t>
            </a:r>
            <a:r>
              <a:rPr lang="en-GB" dirty="0" err="1" smtClean="0"/>
              <a:t>NaaS</a:t>
            </a:r>
            <a:r>
              <a:rPr lang="en-GB" dirty="0" smtClean="0"/>
              <a:t> processing elements)</a:t>
            </a:r>
          </a:p>
          <a:p>
            <a:r>
              <a:rPr lang="en-GB" dirty="0" smtClean="0"/>
              <a:t>Security: Preventing malicious or poorly written</a:t>
            </a:r>
            <a:r>
              <a:rPr lang="en-GB" baseline="0" dirty="0" smtClean="0"/>
              <a:t> code to affect execution of other elements</a:t>
            </a:r>
          </a:p>
          <a:p>
            <a:r>
              <a:rPr lang="en-GB" baseline="0" dirty="0" smtClean="0"/>
              <a:t>Abstraction: Providing a balance between expressivity and ease-of-use</a:t>
            </a:r>
          </a:p>
          <a:p>
            <a:r>
              <a:rPr lang="en-GB" dirty="0" smtClean="0"/>
              <a:t>(Big</a:t>
            </a:r>
            <a:r>
              <a:rPr lang="en-GB" baseline="0" dirty="0" smtClean="0"/>
              <a:t> data policy: )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C2D013-581A-4107-AB96-D810E3A7864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220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OpenFlow: network</a:t>
            </a:r>
            <a:r>
              <a:rPr lang="en-GB" baseline="0" dirty="0" smtClean="0"/>
              <a:t> communication protocol that enables remote controller to determine forwarding plane in an enterprise network.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C2D013-581A-4107-AB96-D810E3A7864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163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compiled </a:t>
            </a:r>
            <a:r>
              <a:rPr lang="en-GB" dirty="0" err="1" smtClean="0"/>
              <a:t>unikernel</a:t>
            </a:r>
            <a:r>
              <a:rPr lang="en-GB" dirty="0" smtClean="0"/>
              <a:t> contains all the</a:t>
            </a:r>
            <a:r>
              <a:rPr lang="en-GB" baseline="0" dirty="0" smtClean="0"/>
              <a:t> required elements required for running.</a:t>
            </a:r>
          </a:p>
          <a:p>
            <a:r>
              <a:rPr lang="en-GB" baseline="0" dirty="0" smtClean="0"/>
              <a:t>It doesn’t have unnecessary elements, so attack surface (and therefore </a:t>
            </a:r>
            <a:r>
              <a:rPr lang="en-GB" baseline="0" smtClean="0"/>
              <a:t>boot time</a:t>
            </a:r>
            <a:r>
              <a:rPr lang="en-GB" baseline="0" dirty="0" smtClean="0"/>
              <a:t>) is reduced.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C2D013-581A-4107-AB96-D810E3A7864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981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Mirage</a:t>
            </a:r>
            <a:r>
              <a:rPr lang="en-GB" baseline="0" dirty="0" smtClean="0"/>
              <a:t> is a framework for building applications for cloud computing including data centres, which can create compact and efficient </a:t>
            </a:r>
            <a:r>
              <a:rPr lang="en-GB" baseline="0" dirty="0" err="1" smtClean="0"/>
              <a:t>unikernels</a:t>
            </a:r>
            <a:r>
              <a:rPr lang="en-GB" baseline="0" dirty="0" smtClean="0"/>
              <a:t>. We want to use mirage within </a:t>
            </a:r>
            <a:r>
              <a:rPr lang="en-GB" baseline="0" dirty="0" err="1" smtClean="0"/>
              <a:t>NaaS</a:t>
            </a:r>
            <a:r>
              <a:rPr lang="en-GB" baseline="0" dirty="0" smtClean="0"/>
              <a:t> in order to have the scalability, code compactness, and security of a Mirage </a:t>
            </a:r>
            <a:r>
              <a:rPr lang="en-GB" baseline="0" dirty="0" err="1" smtClean="0"/>
              <a:t>unikernel</a:t>
            </a:r>
            <a:r>
              <a:rPr lang="en-GB" baseline="0" dirty="0" smtClean="0"/>
              <a:t>, which allows OpenFlow switch to work as an stand-alone virtual machine, the same as a </a:t>
            </a:r>
            <a:r>
              <a:rPr lang="en-GB" baseline="0" dirty="0" err="1" smtClean="0"/>
              <a:t>NaaS</a:t>
            </a:r>
            <a:r>
              <a:rPr lang="en-GB" baseline="0" dirty="0" smtClean="0"/>
              <a:t> box.</a:t>
            </a:r>
          </a:p>
          <a:p>
            <a:endParaRPr lang="en-GB" dirty="0" smtClean="0"/>
          </a:p>
          <a:p>
            <a:r>
              <a:rPr lang="en-GB" dirty="0" smtClean="0"/>
              <a:t>Some common attacks are not possible on well-typed</a:t>
            </a:r>
            <a:r>
              <a:rPr lang="en-GB" baseline="0" dirty="0" smtClean="0"/>
              <a:t> languages: stack-smashing, or format string attacks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C2D013-581A-4107-AB96-D810E3A7864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0390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NetKAT</a:t>
            </a:r>
            <a:r>
              <a:rPr lang="en-GB" dirty="0" smtClean="0"/>
              <a:t> is mathematically</a:t>
            </a:r>
            <a:r>
              <a:rPr lang="en-GB" baseline="0" dirty="0" smtClean="0"/>
              <a:t> </a:t>
            </a:r>
            <a:r>
              <a:rPr lang="en-GB" dirty="0" smtClean="0"/>
              <a:t>based on </a:t>
            </a:r>
            <a:r>
              <a:rPr lang="en-GB" dirty="0" err="1" smtClean="0"/>
              <a:t>Kleene</a:t>
            </a:r>
            <a:r>
              <a:rPr lang="en-GB" smtClean="0"/>
              <a:t> algebra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C2D013-581A-4107-AB96-D810E3A78640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267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2348400"/>
            <a:ext cx="8568531" cy="16204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094" y="4283816"/>
            <a:ext cx="7056438" cy="19319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December 10,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65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z="1400" smtClean="0">
                <a:latin typeface="Times New Roman"/>
              </a:rPr>
              <a:t>&lt;date/time&gt;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GB" sz="1400" smtClean="0">
                <a:latin typeface="Times New Roman"/>
              </a:rPr>
              <a:t>&lt;footer&gt;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4834E62-5FDC-4FF7-A9FB-32830F0169AE}" type="slidenum">
              <a:rPr lang="en-GB" sz="1400" smtClean="0">
                <a:latin typeface="Times New Roman"/>
              </a:r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176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453" y="302738"/>
            <a:ext cx="2268141" cy="64502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302738"/>
            <a:ext cx="6636411" cy="64502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z="1400" smtClean="0">
                <a:latin typeface="Times New Roman"/>
              </a:rPr>
              <a:t>&lt;date/time&gt;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GB" sz="1400" smtClean="0">
                <a:latin typeface="Times New Roman"/>
              </a:rPr>
              <a:t>&lt;footer&gt;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4834E62-5FDC-4FF7-A9FB-32830F0169AE}" type="slidenum">
              <a:rPr lang="en-GB" sz="1400" smtClean="0">
                <a:latin typeface="Times New Roman"/>
              </a:r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51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z="1400" smtClean="0">
                <a:latin typeface="Times New Roman"/>
              </a:rPr>
              <a:t>&lt;date/time&gt;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GB" sz="1400" smtClean="0">
                <a:latin typeface="Times New Roman"/>
              </a:rPr>
              <a:t>&lt;footer&gt;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4834E62-5FDC-4FF7-A9FB-32830F0169AE}" type="slidenum">
              <a:rPr lang="en-GB" sz="1400" smtClean="0">
                <a:latin typeface="Times New Roman"/>
              </a:r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2704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0" y="4857792"/>
            <a:ext cx="8568531" cy="1501435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0" y="3204114"/>
            <a:ext cx="8568531" cy="1653678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397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z="1400" smtClean="0">
                <a:latin typeface="Times New Roman"/>
              </a:rPr>
              <a:t>&lt;date/time&gt;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GB" sz="1400" smtClean="0">
                <a:latin typeface="Times New Roman"/>
              </a:rPr>
              <a:t>&lt;footer&gt;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4834E62-5FDC-4FF7-A9FB-32830F0169AE}" type="slidenum">
              <a:rPr lang="en-GB" sz="1400" smtClean="0">
                <a:latin typeface="Times New Roman"/>
              </a:r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474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031" y="1763925"/>
            <a:ext cx="4452276" cy="498903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4318" y="1763925"/>
            <a:ext cx="4452276" cy="498903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z="1400" smtClean="0">
                <a:latin typeface="Times New Roman"/>
              </a:rPr>
              <a:t>&lt;date/time&gt;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GB" sz="1400" smtClean="0">
                <a:latin typeface="Times New Roman"/>
              </a:rPr>
              <a:t>&lt;footer&gt;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4834E62-5FDC-4FF7-A9FB-32830F0169AE}" type="slidenum">
              <a:rPr lang="en-GB" sz="1400" smtClean="0">
                <a:latin typeface="Times New Roman"/>
              </a:r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040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692178"/>
            <a:ext cx="4454027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31" y="2397397"/>
            <a:ext cx="4454027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0818" y="1692178"/>
            <a:ext cx="4455776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2397397"/>
            <a:ext cx="4455776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z="1400" smtClean="0">
                <a:latin typeface="Times New Roman"/>
              </a:rPr>
              <a:t>&lt;date/time&gt;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GB" sz="1400" smtClean="0">
                <a:latin typeface="Times New Roman"/>
              </a:rPr>
              <a:t>&lt;footer&gt;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4834E62-5FDC-4FF7-A9FB-32830F0169AE}" type="slidenum">
              <a:rPr lang="en-GB" sz="1400" smtClean="0">
                <a:latin typeface="Times New Roman"/>
              </a:r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29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December 10,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26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z="1400" smtClean="0">
                <a:latin typeface="Times New Roman"/>
              </a:rPr>
              <a:t>&lt;date/time&gt;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GB" sz="1400" smtClean="0">
                <a:latin typeface="Times New Roman"/>
              </a:rPr>
              <a:t>&lt;footer&gt;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4834E62-5FDC-4FF7-A9FB-32830F0169AE}" type="slidenum">
              <a:rPr lang="en-GB" sz="1400" smtClean="0">
                <a:latin typeface="Times New Roman"/>
              </a:r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634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2" y="300987"/>
            <a:ext cx="3316456" cy="128094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245" y="300988"/>
            <a:ext cx="5635349" cy="645197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2" y="1581933"/>
            <a:ext cx="3316456" cy="5171028"/>
          </a:xfrm>
        </p:spPr>
        <p:txBody>
          <a:bodyPr/>
          <a:lstStyle>
            <a:lvl1pPr marL="0" indent="0">
              <a:buNone/>
              <a:defRPr sz="15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z="1400" smtClean="0">
                <a:latin typeface="Times New Roman"/>
              </a:rPr>
              <a:t>&lt;date/time&gt;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GB" sz="1400" smtClean="0">
                <a:latin typeface="Times New Roman"/>
              </a:rPr>
              <a:t>&lt;footer&gt;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4834E62-5FDC-4FF7-A9FB-32830F0169AE}" type="slidenum">
              <a:rPr lang="en-GB" sz="1400" smtClean="0">
                <a:latin typeface="Times New Roman"/>
              </a:r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293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5873" y="675471"/>
            <a:ext cx="6048375" cy="4535805"/>
          </a:xfrm>
        </p:spPr>
        <p:txBody>
          <a:bodyPr/>
          <a:lstStyle>
            <a:lvl1pPr marL="0" indent="0">
              <a:buNone/>
              <a:defRPr sz="3500"/>
            </a:lvl1pPr>
            <a:lvl2pPr marL="503972" indent="0">
              <a:buNone/>
              <a:defRPr sz="3100"/>
            </a:lvl2pPr>
            <a:lvl3pPr marL="1007943" indent="0">
              <a:buNone/>
              <a:defRPr sz="2600"/>
            </a:lvl3pPr>
            <a:lvl4pPr marL="1511915" indent="0">
              <a:buNone/>
              <a:defRPr sz="2200"/>
            </a:lvl4pPr>
            <a:lvl5pPr marL="2015886" indent="0">
              <a:buNone/>
              <a:defRPr sz="2200"/>
            </a:lvl5pPr>
            <a:lvl6pPr marL="2519858" indent="0">
              <a:buNone/>
              <a:defRPr sz="2200"/>
            </a:lvl6pPr>
            <a:lvl7pPr marL="3023829" indent="0">
              <a:buNone/>
              <a:defRPr sz="2200"/>
            </a:lvl7pPr>
            <a:lvl8pPr marL="3527801" indent="0">
              <a:buNone/>
              <a:defRPr sz="2200"/>
            </a:lvl8pPr>
            <a:lvl9pPr marL="4031772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5873" y="5916496"/>
            <a:ext cx="6048375" cy="887211"/>
          </a:xfrm>
        </p:spPr>
        <p:txBody>
          <a:bodyPr/>
          <a:lstStyle>
            <a:lvl1pPr marL="0" indent="0">
              <a:buNone/>
              <a:defRPr sz="15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z="1400" smtClean="0">
                <a:latin typeface="Times New Roman"/>
              </a:rPr>
              <a:t>&lt;date/time&gt;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GB" sz="1400" smtClean="0">
                <a:latin typeface="Times New Roman"/>
              </a:rPr>
              <a:t>&lt;footer&gt;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4834E62-5FDC-4FF7-A9FB-32830F0169AE}" type="slidenum">
              <a:rPr lang="en-GB" sz="1400" smtClean="0">
                <a:latin typeface="Times New Roman"/>
              </a:r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606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  <a:prstGeom prst="rect">
            <a:avLst/>
          </a:prstGeom>
        </p:spPr>
        <p:txBody>
          <a:bodyPr vert="horz" lIns="100794" tIns="50397" rIns="100794" bIns="5039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763925"/>
            <a:ext cx="9072563" cy="4989036"/>
          </a:xfrm>
          <a:prstGeom prst="rect">
            <a:avLst/>
          </a:prstGeom>
        </p:spPr>
        <p:txBody>
          <a:bodyPr vert="horz" lIns="100794" tIns="50397" rIns="100794" bIns="5039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031" y="7006699"/>
            <a:ext cx="2352146" cy="402483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z="1400" smtClean="0">
                <a:latin typeface="Times New Roman"/>
              </a:rPr>
              <a:t>&lt;date/time&gt;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4214" y="7006699"/>
            <a:ext cx="3192198" cy="402483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r>
              <a:rPr lang="en-GB" sz="1400" smtClean="0">
                <a:latin typeface="Times New Roman"/>
              </a:rPr>
              <a:t>&lt;footer&gt;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4448" y="7006699"/>
            <a:ext cx="2352146" cy="402483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14834E62-5FDC-4FF7-A9FB-32830F0169AE}" type="slidenum">
              <a:rPr lang="en-GB" sz="1400" smtClean="0">
                <a:latin typeface="Times New Roman"/>
              </a:r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57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ctr" defTabSz="1007943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979" indent="-377979" algn="l" defTabSz="1007943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8954" indent="-314982" algn="l" defTabSz="1007943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wmf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13.emf"/><Relationship Id="rId7" Type="http://schemas.openxmlformats.org/officeDocument/2006/relationships/image" Target="../media/image1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5300" b="1" dirty="0" smtClean="0">
                <a:solidFill>
                  <a:prstClr val="black"/>
                </a:solidFill>
                <a:latin typeface="Corbel"/>
                <a:ea typeface="ＭＳ Ｐゴシック" pitchFamily="-65" charset="-128"/>
              </a:rPr>
              <a:t>OpenFlow Switch on Mirage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University of Cambridge</a:t>
            </a:r>
          </a:p>
          <a:p>
            <a:r>
              <a:rPr lang="en-GB" dirty="0" smtClean="0"/>
              <a:t>Imperial College London</a:t>
            </a:r>
          </a:p>
          <a:p>
            <a:r>
              <a:rPr lang="en-GB" dirty="0" smtClean="0"/>
              <a:t>University of Nottingham</a:t>
            </a:r>
            <a:endParaRPr lang="en-GB" dirty="0"/>
          </a:p>
        </p:txBody>
      </p:sp>
      <p:pic>
        <p:nvPicPr>
          <p:cNvPr id="1026" name="Picture 2" descr="http://www.naas-project.org/naas-img-smaller2.png?itok=sgC-_R6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727" y="952190"/>
            <a:ext cx="1409696" cy="1574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2062" y="4414841"/>
            <a:ext cx="2016125" cy="48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607" y="4970470"/>
            <a:ext cx="1764109" cy="461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53" y="5605474"/>
            <a:ext cx="1605336" cy="501615"/>
          </a:xfrm>
          <a:prstGeom prst="rect">
            <a:avLst/>
          </a:prstGeom>
        </p:spPr>
      </p:pic>
      <p:grpSp>
        <p:nvGrpSpPr>
          <p:cNvPr id="184" name="Group 183"/>
          <p:cNvGrpSpPr/>
          <p:nvPr/>
        </p:nvGrpSpPr>
        <p:grpSpPr>
          <a:xfrm>
            <a:off x="5038945" y="1012420"/>
            <a:ext cx="3811694" cy="1458581"/>
            <a:chOff x="2244653" y="1304800"/>
            <a:chExt cx="5121978" cy="2250250"/>
          </a:xfrm>
        </p:grpSpPr>
        <p:grpSp>
          <p:nvGrpSpPr>
            <p:cNvPr id="185" name="Group 184"/>
            <p:cNvGrpSpPr/>
            <p:nvPr/>
          </p:nvGrpSpPr>
          <p:grpSpPr>
            <a:xfrm>
              <a:off x="2244653" y="1345917"/>
              <a:ext cx="4649759" cy="2209133"/>
              <a:chOff x="1261893" y="1350700"/>
              <a:chExt cx="6810594" cy="3266998"/>
            </a:xfrm>
          </p:grpSpPr>
          <p:pic>
            <p:nvPicPr>
              <p:cNvPr id="199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7037" y="3500577"/>
                <a:ext cx="391462" cy="269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0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81448" y="3553603"/>
                <a:ext cx="391462" cy="269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1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13788" y="3553603"/>
                <a:ext cx="391462" cy="269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2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94642" y="3549157"/>
                <a:ext cx="391462" cy="269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03" name="Group 202"/>
              <p:cNvGrpSpPr/>
              <p:nvPr/>
            </p:nvGrpSpPr>
            <p:grpSpPr>
              <a:xfrm>
                <a:off x="4829054" y="3511255"/>
                <a:ext cx="2892625" cy="318145"/>
                <a:chOff x="4815454" y="3717903"/>
                <a:chExt cx="2892625" cy="318145"/>
              </a:xfrm>
            </p:grpSpPr>
            <p:pic>
              <p:nvPicPr>
                <p:cNvPr id="280" name="Picture 3" descr="C:\Users\antr\AppData\Local\Microsoft\Windows\Temporary Internet Files\Content.IE5\YA9OU8FT\00428991[1].wmf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15454" y="3717903"/>
                  <a:ext cx="391462" cy="269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81" name="Picture 3" descr="C:\Users\antr\AppData\Local\Microsoft\Windows\Temporary Internet Files\Content.IE5\YA9OU8FT\00428991[1].wmf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47795" y="3717903"/>
                  <a:ext cx="391462" cy="269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82" name="Picture 3" descr="C:\Users\antr\AppData\Local\Microsoft\Windows\Temporary Internet Files\Content.IE5\YA9OU8FT\00428991[1].wmf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484276" y="3766481"/>
                  <a:ext cx="391462" cy="269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83" name="Picture 3" descr="C:\Users\antr\AppData\Local\Microsoft\Windows\Temporary Internet Files\Content.IE5\YA9OU8FT\00428991[1].wmf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316617" y="3766481"/>
                  <a:ext cx="391462" cy="269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204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14565" y="2440088"/>
                <a:ext cx="716679" cy="4935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55453" y="2440088"/>
                <a:ext cx="716679" cy="4935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07838" y="2440088"/>
                <a:ext cx="716679" cy="4935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8726" y="2440088"/>
                <a:ext cx="716679" cy="4935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08" name="Straight Connector 207"/>
              <p:cNvCxnSpPr>
                <a:stCxn id="199" idx="0"/>
                <a:endCxn id="204" idx="2"/>
              </p:cNvCxnSpPr>
              <p:nvPr/>
            </p:nvCxnSpPr>
            <p:spPr>
              <a:xfrm flipV="1">
                <a:off x="1742767" y="2933605"/>
                <a:ext cx="830138" cy="5669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>
                <a:stCxn id="199" idx="0"/>
                <a:endCxn id="205" idx="2"/>
              </p:cNvCxnSpPr>
              <p:nvPr/>
            </p:nvCxnSpPr>
            <p:spPr>
              <a:xfrm flipV="1">
                <a:off x="1742767" y="2933605"/>
                <a:ext cx="1671025" cy="5669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>
                <a:stCxn id="200" idx="0"/>
                <a:endCxn id="204" idx="2"/>
              </p:cNvCxnSpPr>
              <p:nvPr/>
            </p:nvCxnSpPr>
            <p:spPr>
              <a:xfrm flipH="1" flipV="1">
                <a:off x="2572905" y="2933605"/>
                <a:ext cx="4273" cy="6199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>
                <a:stCxn id="200" idx="0"/>
                <a:endCxn id="205" idx="2"/>
              </p:cNvCxnSpPr>
              <p:nvPr/>
            </p:nvCxnSpPr>
            <p:spPr>
              <a:xfrm flipV="1">
                <a:off x="2577179" y="2933605"/>
                <a:ext cx="836615" cy="6199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>
                <a:stCxn id="201" idx="0"/>
                <a:endCxn id="204" idx="2"/>
              </p:cNvCxnSpPr>
              <p:nvPr/>
            </p:nvCxnSpPr>
            <p:spPr>
              <a:xfrm flipH="1" flipV="1">
                <a:off x="2572905" y="2933605"/>
                <a:ext cx="836615" cy="6199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>
                <a:stCxn id="202" idx="0"/>
                <a:endCxn id="204" idx="2"/>
              </p:cNvCxnSpPr>
              <p:nvPr/>
            </p:nvCxnSpPr>
            <p:spPr>
              <a:xfrm flipH="1" flipV="1">
                <a:off x="2572905" y="2933605"/>
                <a:ext cx="1617469" cy="6155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>
                <a:stCxn id="201" idx="0"/>
                <a:endCxn id="205" idx="2"/>
              </p:cNvCxnSpPr>
              <p:nvPr/>
            </p:nvCxnSpPr>
            <p:spPr>
              <a:xfrm flipV="1">
                <a:off x="3409519" y="2933605"/>
                <a:ext cx="4273" cy="6199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>
                <a:stCxn id="202" idx="0"/>
                <a:endCxn id="205" idx="2"/>
              </p:cNvCxnSpPr>
              <p:nvPr/>
            </p:nvCxnSpPr>
            <p:spPr>
              <a:xfrm flipH="1" flipV="1">
                <a:off x="3413793" y="2933605"/>
                <a:ext cx="776581" cy="6155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>
                <a:stCxn id="280" idx="0"/>
                <a:endCxn id="206" idx="2"/>
              </p:cNvCxnSpPr>
              <p:nvPr/>
            </p:nvCxnSpPr>
            <p:spPr>
              <a:xfrm flipV="1">
                <a:off x="5024785" y="2933605"/>
                <a:ext cx="941393" cy="577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>
                <a:stCxn id="281" idx="0"/>
                <a:endCxn id="206" idx="2"/>
              </p:cNvCxnSpPr>
              <p:nvPr/>
            </p:nvCxnSpPr>
            <p:spPr>
              <a:xfrm flipV="1">
                <a:off x="5857126" y="2933605"/>
                <a:ext cx="109052" cy="577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>
                <a:stCxn id="282" idx="0"/>
                <a:endCxn id="206" idx="2"/>
              </p:cNvCxnSpPr>
              <p:nvPr/>
            </p:nvCxnSpPr>
            <p:spPr>
              <a:xfrm flipH="1" flipV="1">
                <a:off x="5966178" y="2933605"/>
                <a:ext cx="727429" cy="626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>
                <a:stCxn id="283" idx="0"/>
                <a:endCxn id="206" idx="2"/>
              </p:cNvCxnSpPr>
              <p:nvPr/>
            </p:nvCxnSpPr>
            <p:spPr>
              <a:xfrm flipH="1" flipV="1">
                <a:off x="5966178" y="2933605"/>
                <a:ext cx="1559770" cy="626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>
                <a:stCxn id="283" idx="0"/>
                <a:endCxn id="207" idx="2"/>
              </p:cNvCxnSpPr>
              <p:nvPr/>
            </p:nvCxnSpPr>
            <p:spPr>
              <a:xfrm flipH="1" flipV="1">
                <a:off x="6807066" y="2933605"/>
                <a:ext cx="718882" cy="626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>
                <a:stCxn id="282" idx="0"/>
                <a:endCxn id="207" idx="2"/>
              </p:cNvCxnSpPr>
              <p:nvPr/>
            </p:nvCxnSpPr>
            <p:spPr>
              <a:xfrm flipV="1">
                <a:off x="6693607" y="2933605"/>
                <a:ext cx="113459" cy="626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>
                <a:stCxn id="281" idx="0"/>
                <a:endCxn id="207" idx="2"/>
              </p:cNvCxnSpPr>
              <p:nvPr/>
            </p:nvCxnSpPr>
            <p:spPr>
              <a:xfrm flipV="1">
                <a:off x="5857126" y="2933605"/>
                <a:ext cx="949940" cy="577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>
                <a:stCxn id="280" idx="0"/>
                <a:endCxn id="207" idx="2"/>
              </p:cNvCxnSpPr>
              <p:nvPr/>
            </p:nvCxnSpPr>
            <p:spPr>
              <a:xfrm flipV="1">
                <a:off x="5024785" y="2933605"/>
                <a:ext cx="1782281" cy="577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>
                <a:stCxn id="204" idx="0"/>
              </p:cNvCxnSpPr>
              <p:nvPr/>
            </p:nvCxnSpPr>
            <p:spPr>
              <a:xfrm flipV="1">
                <a:off x="2572905" y="2068916"/>
                <a:ext cx="1412969" cy="371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>
                <a:stCxn id="205" idx="0"/>
              </p:cNvCxnSpPr>
              <p:nvPr/>
            </p:nvCxnSpPr>
            <p:spPr>
              <a:xfrm flipV="1">
                <a:off x="3413793" y="2068916"/>
                <a:ext cx="572080" cy="371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>
                <a:stCxn id="204" idx="0"/>
              </p:cNvCxnSpPr>
              <p:nvPr/>
            </p:nvCxnSpPr>
            <p:spPr>
              <a:xfrm flipV="1">
                <a:off x="2572905" y="1962867"/>
                <a:ext cx="2932447" cy="477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>
                <a:stCxn id="205" idx="0"/>
              </p:cNvCxnSpPr>
              <p:nvPr/>
            </p:nvCxnSpPr>
            <p:spPr>
              <a:xfrm flipV="1">
                <a:off x="3413793" y="1962867"/>
                <a:ext cx="2091558" cy="477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>
                <a:stCxn id="206" idx="0"/>
              </p:cNvCxnSpPr>
              <p:nvPr/>
            </p:nvCxnSpPr>
            <p:spPr>
              <a:xfrm flipH="1" flipV="1">
                <a:off x="3985873" y="2068916"/>
                <a:ext cx="1980304" cy="371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/>
              <p:cNvCxnSpPr>
                <a:stCxn id="207" idx="0"/>
              </p:cNvCxnSpPr>
              <p:nvPr/>
            </p:nvCxnSpPr>
            <p:spPr>
              <a:xfrm flipH="1" flipV="1">
                <a:off x="3985873" y="2068916"/>
                <a:ext cx="2821192" cy="371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>
                <a:stCxn id="207" idx="0"/>
              </p:cNvCxnSpPr>
              <p:nvPr/>
            </p:nvCxnSpPr>
            <p:spPr>
              <a:xfrm flipH="1" flipV="1">
                <a:off x="5505352" y="1962867"/>
                <a:ext cx="1301714" cy="477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>
                <a:stCxn id="206" idx="0"/>
              </p:cNvCxnSpPr>
              <p:nvPr/>
            </p:nvCxnSpPr>
            <p:spPr>
              <a:xfrm flipH="1" flipV="1">
                <a:off x="5505352" y="1962867"/>
                <a:ext cx="460826" cy="477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32" name="Picture 6" descr="http://www.clker.com/cliparts/6/c/4/a/1195429795336159975juanjo_Router.svg.hi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97642" y="1350700"/>
                <a:ext cx="953840" cy="8371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3" name="Picture 6" descr="http://www.clker.com/cliparts/6/c/4/a/1195429795336159975juanjo_Router.svg.hi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76025" y="1350702"/>
                <a:ext cx="953840" cy="8371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4" name="Picture 2"/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7214717" y="2490887"/>
                <a:ext cx="570288" cy="3717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35" name="Picture 2"/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5013306" y="2500975"/>
                <a:ext cx="570288" cy="3717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36" name="Picture 2"/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3831758" y="2490887"/>
                <a:ext cx="570288" cy="3717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37" name="Picture 2"/>
              <p:cNvPicPr>
                <a:picLocks noChangeAspect="1" noChangeArrowheads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1689983" y="2501499"/>
                <a:ext cx="554925" cy="3617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38" name="Picture 2"/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3034962" y="1642722"/>
                <a:ext cx="570288" cy="3717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39" name="Picture 2"/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5886853" y="1591125"/>
                <a:ext cx="570288" cy="3717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40" name="Picture 28" descr="j0431637.png"/>
              <p:cNvPicPr>
                <a:picLocks noChangeAspect="1"/>
              </p:cNvPicPr>
              <p:nvPr/>
            </p:nvPicPr>
            <p:blipFill>
              <a:blip r:embed="rId11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1302063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41" name="Straight Connector 240"/>
              <p:cNvCxnSpPr>
                <a:stCxn id="240" idx="0"/>
              </p:cNvCxnSpPr>
              <p:nvPr/>
            </p:nvCxnSpPr>
            <p:spPr>
              <a:xfrm flipV="1">
                <a:off x="1557547" y="3759816"/>
                <a:ext cx="173445" cy="27774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42" name="Picture 28" descr="j0431637.png"/>
              <p:cNvPicPr>
                <a:picLocks noChangeAspect="1"/>
              </p:cNvPicPr>
              <p:nvPr/>
            </p:nvPicPr>
            <p:blipFill>
              <a:blip r:embed="rId11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1582872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43" name="Straight Connector 242"/>
              <p:cNvCxnSpPr>
                <a:stCxn id="242" idx="0"/>
              </p:cNvCxnSpPr>
              <p:nvPr/>
            </p:nvCxnSpPr>
            <p:spPr>
              <a:xfrm flipH="1" flipV="1">
                <a:off x="1730992" y="3759816"/>
                <a:ext cx="139362" cy="27774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44" name="Picture 28" descr="j0431637.png"/>
              <p:cNvPicPr>
                <a:picLocks noChangeAspect="1"/>
              </p:cNvPicPr>
              <p:nvPr/>
            </p:nvPicPr>
            <p:blipFill>
              <a:blip r:embed="rId11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6310673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45" name="Straight Connector 244"/>
              <p:cNvCxnSpPr>
                <a:stCxn id="244" idx="0"/>
              </p:cNvCxnSpPr>
              <p:nvPr/>
            </p:nvCxnSpPr>
            <p:spPr>
              <a:xfrm flipV="1">
                <a:off x="6566157" y="3861420"/>
                <a:ext cx="173445" cy="176142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46" name="Picture 28" descr="j0431637.png"/>
              <p:cNvPicPr>
                <a:picLocks noChangeAspect="1"/>
              </p:cNvPicPr>
              <p:nvPr/>
            </p:nvPicPr>
            <p:blipFill>
              <a:blip r:embed="rId11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6591482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47" name="Straight Connector 246"/>
              <p:cNvCxnSpPr>
                <a:stCxn id="246" idx="0"/>
              </p:cNvCxnSpPr>
              <p:nvPr/>
            </p:nvCxnSpPr>
            <p:spPr>
              <a:xfrm flipH="1" flipV="1">
                <a:off x="6739602" y="3861420"/>
                <a:ext cx="139362" cy="176142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48" name="Picture 28" descr="j0431637.png"/>
              <p:cNvPicPr>
                <a:picLocks noChangeAspect="1"/>
              </p:cNvPicPr>
              <p:nvPr/>
            </p:nvPicPr>
            <p:blipFill>
              <a:blip r:embed="rId11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5420710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49" name="Straight Connector 248"/>
              <p:cNvCxnSpPr>
                <a:stCxn id="248" idx="0"/>
              </p:cNvCxnSpPr>
              <p:nvPr/>
            </p:nvCxnSpPr>
            <p:spPr>
              <a:xfrm flipV="1">
                <a:off x="5676194" y="3850976"/>
                <a:ext cx="173445" cy="18658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50" name="Picture 28" descr="j0431637.png"/>
              <p:cNvPicPr>
                <a:picLocks noChangeAspect="1"/>
              </p:cNvPicPr>
              <p:nvPr/>
            </p:nvPicPr>
            <p:blipFill>
              <a:blip r:embed="rId11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5701519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51" name="Straight Connector 250"/>
              <p:cNvCxnSpPr>
                <a:stCxn id="250" idx="0"/>
              </p:cNvCxnSpPr>
              <p:nvPr/>
            </p:nvCxnSpPr>
            <p:spPr>
              <a:xfrm flipH="1" flipV="1">
                <a:off x="5849639" y="3850976"/>
                <a:ext cx="139362" cy="18658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52" name="Picture 28" descr="j0431637.png"/>
              <p:cNvPicPr>
                <a:picLocks noChangeAspect="1"/>
              </p:cNvPicPr>
              <p:nvPr/>
            </p:nvPicPr>
            <p:blipFill>
              <a:blip r:embed="rId11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4630469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53" name="Straight Connector 252"/>
              <p:cNvCxnSpPr>
                <a:stCxn id="252" idx="0"/>
              </p:cNvCxnSpPr>
              <p:nvPr/>
            </p:nvCxnSpPr>
            <p:spPr>
              <a:xfrm flipV="1">
                <a:off x="4885953" y="3837693"/>
                <a:ext cx="173445" cy="199869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54" name="Picture 28" descr="j0431637.png"/>
              <p:cNvPicPr>
                <a:picLocks noChangeAspect="1"/>
              </p:cNvPicPr>
              <p:nvPr/>
            </p:nvPicPr>
            <p:blipFill>
              <a:blip r:embed="rId11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4911278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55" name="Straight Connector 254"/>
              <p:cNvCxnSpPr>
                <a:stCxn id="254" idx="0"/>
              </p:cNvCxnSpPr>
              <p:nvPr/>
            </p:nvCxnSpPr>
            <p:spPr>
              <a:xfrm flipH="1" flipV="1">
                <a:off x="5059398" y="3837693"/>
                <a:ext cx="139362" cy="199869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56" name="Picture 28" descr="j0431637.png"/>
              <p:cNvPicPr>
                <a:picLocks noChangeAspect="1"/>
              </p:cNvPicPr>
              <p:nvPr/>
            </p:nvPicPr>
            <p:blipFill>
              <a:blip r:embed="rId11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3774696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57" name="Straight Connector 256"/>
              <p:cNvCxnSpPr>
                <a:stCxn id="256" idx="0"/>
              </p:cNvCxnSpPr>
              <p:nvPr/>
            </p:nvCxnSpPr>
            <p:spPr>
              <a:xfrm flipV="1">
                <a:off x="4030180" y="3815321"/>
                <a:ext cx="173445" cy="222241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58" name="Picture 28" descr="j0431637.png"/>
              <p:cNvPicPr>
                <a:picLocks noChangeAspect="1"/>
              </p:cNvPicPr>
              <p:nvPr/>
            </p:nvPicPr>
            <p:blipFill>
              <a:blip r:embed="rId11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4055505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59" name="Straight Connector 258"/>
              <p:cNvCxnSpPr>
                <a:stCxn id="258" idx="0"/>
              </p:cNvCxnSpPr>
              <p:nvPr/>
            </p:nvCxnSpPr>
            <p:spPr>
              <a:xfrm flipH="1" flipV="1">
                <a:off x="4203625" y="3815321"/>
                <a:ext cx="139362" cy="222241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0" name="Picture 28" descr="j0431637.png"/>
              <p:cNvPicPr>
                <a:picLocks noChangeAspect="1"/>
              </p:cNvPicPr>
              <p:nvPr/>
            </p:nvPicPr>
            <p:blipFill>
              <a:blip r:embed="rId11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984165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61" name="Straight Connector 260"/>
              <p:cNvCxnSpPr>
                <a:stCxn id="260" idx="0"/>
              </p:cNvCxnSpPr>
              <p:nvPr/>
            </p:nvCxnSpPr>
            <p:spPr>
              <a:xfrm flipV="1">
                <a:off x="3239649" y="3831061"/>
                <a:ext cx="173445" cy="206501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2" name="Picture 28" descr="j0431637.png"/>
              <p:cNvPicPr>
                <a:picLocks noChangeAspect="1"/>
              </p:cNvPicPr>
              <p:nvPr/>
            </p:nvPicPr>
            <p:blipFill>
              <a:blip r:embed="rId11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3264974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63" name="Straight Connector 262"/>
              <p:cNvCxnSpPr>
                <a:stCxn id="262" idx="0"/>
              </p:cNvCxnSpPr>
              <p:nvPr/>
            </p:nvCxnSpPr>
            <p:spPr>
              <a:xfrm flipH="1" flipV="1">
                <a:off x="3413094" y="3831061"/>
                <a:ext cx="139362" cy="206501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4" name="Picture 28" descr="j0431637.png"/>
              <p:cNvPicPr>
                <a:picLocks noChangeAspect="1"/>
              </p:cNvPicPr>
              <p:nvPr/>
            </p:nvPicPr>
            <p:blipFill>
              <a:blip r:embed="rId11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133578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65" name="Straight Connector 264"/>
              <p:cNvCxnSpPr>
                <a:stCxn id="264" idx="0"/>
              </p:cNvCxnSpPr>
              <p:nvPr/>
            </p:nvCxnSpPr>
            <p:spPr>
              <a:xfrm flipV="1">
                <a:off x="2389062" y="3789137"/>
                <a:ext cx="173445" cy="248425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6" name="Picture 28" descr="j0431637.png"/>
              <p:cNvPicPr>
                <a:picLocks noChangeAspect="1"/>
              </p:cNvPicPr>
              <p:nvPr/>
            </p:nvPicPr>
            <p:blipFill>
              <a:blip r:embed="rId11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414387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67" name="Straight Connector 266"/>
              <p:cNvCxnSpPr>
                <a:stCxn id="266" idx="0"/>
              </p:cNvCxnSpPr>
              <p:nvPr/>
            </p:nvCxnSpPr>
            <p:spPr>
              <a:xfrm flipH="1" flipV="1">
                <a:off x="2562507" y="3789137"/>
                <a:ext cx="139362" cy="248425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8" name="Picture 28" descr="j0431637.png"/>
              <p:cNvPicPr>
                <a:picLocks noChangeAspect="1"/>
              </p:cNvPicPr>
              <p:nvPr/>
            </p:nvPicPr>
            <p:blipFill>
              <a:blip r:embed="rId11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7123967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69" name="Straight Connector 268"/>
              <p:cNvCxnSpPr>
                <a:stCxn id="268" idx="0"/>
              </p:cNvCxnSpPr>
              <p:nvPr/>
            </p:nvCxnSpPr>
            <p:spPr>
              <a:xfrm flipV="1">
                <a:off x="7379451" y="3850976"/>
                <a:ext cx="173445" cy="18658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70" name="Picture 28" descr="j0431637.png"/>
              <p:cNvPicPr>
                <a:picLocks noChangeAspect="1"/>
              </p:cNvPicPr>
              <p:nvPr/>
            </p:nvPicPr>
            <p:blipFill>
              <a:blip r:embed="rId11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7497523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71" name="Straight Connector 270"/>
              <p:cNvCxnSpPr/>
              <p:nvPr/>
            </p:nvCxnSpPr>
            <p:spPr>
              <a:xfrm flipH="1" flipV="1">
                <a:off x="7552896" y="3850976"/>
                <a:ext cx="139362" cy="18658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72" name="Picture 2"/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1261893" y="3584273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3" name="Picture 2"/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2071993" y="3595450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4" name="Picture 2"/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2954504" y="3629450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5" name="Picture 2"/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3697366" y="3584273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6" name="Picture 2"/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4529538" y="3627287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7" name="Picture 2"/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5362780" y="3637897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8" name="Picture 2"/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6168101" y="3630358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9" name="Picture 2"/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6981395" y="3637299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6" name="Picture 6" descr="http://www.clker.com/cliparts/6/c/4/a/1195429795336159975juanjo_Router.svg.hi.png"/>
            <p:cNvPicPr>
              <a:picLocks noChangeAspect="1" noChangeArrowheads="1"/>
            </p:cNvPicPr>
            <p:nvPr/>
          </p:nvPicPr>
          <p:blipFill>
            <a:blip r:embed="rId13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0466" y="1304800"/>
              <a:ext cx="886165" cy="777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87" name="Straight Arrow Connector 186"/>
            <p:cNvCxnSpPr>
              <a:stCxn id="199" idx="0"/>
            </p:cNvCxnSpPr>
            <p:nvPr/>
          </p:nvCxnSpPr>
          <p:spPr>
            <a:xfrm flipV="1">
              <a:off x="2572959" y="2375100"/>
              <a:ext cx="436042" cy="424557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>
              <a:endCxn id="237" idx="2"/>
            </p:cNvCxnSpPr>
            <p:nvPr/>
          </p:nvCxnSpPr>
          <p:spPr>
            <a:xfrm flipH="1">
              <a:off x="2726352" y="2368279"/>
              <a:ext cx="266052" cy="403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/>
            <p:cNvCxnSpPr/>
            <p:nvPr/>
          </p:nvCxnSpPr>
          <p:spPr>
            <a:xfrm>
              <a:off x="2726352" y="2249414"/>
              <a:ext cx="347054" cy="1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/>
            <p:cNvCxnSpPr/>
            <p:nvPr/>
          </p:nvCxnSpPr>
          <p:spPr>
            <a:xfrm>
              <a:off x="3143382" y="2249415"/>
              <a:ext cx="518067" cy="706720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/>
            <p:nvPr/>
          </p:nvCxnSpPr>
          <p:spPr>
            <a:xfrm>
              <a:off x="2307385" y="2813834"/>
              <a:ext cx="347054" cy="1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/>
            <p:nvPr/>
          </p:nvCxnSpPr>
          <p:spPr>
            <a:xfrm flipH="1">
              <a:off x="2304126" y="2945238"/>
              <a:ext cx="266052" cy="403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/>
            <p:cNvCxnSpPr>
              <a:stCxn id="240" idx="0"/>
              <a:endCxn id="199" idx="2"/>
            </p:cNvCxnSpPr>
            <p:nvPr/>
          </p:nvCxnSpPr>
          <p:spPr>
            <a:xfrm flipV="1">
              <a:off x="2446503" y="2981937"/>
              <a:ext cx="126456" cy="180827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>
              <a:stCxn id="201" idx="2"/>
              <a:endCxn id="260" idx="0"/>
            </p:cNvCxnSpPr>
            <p:nvPr/>
          </p:nvCxnSpPr>
          <p:spPr>
            <a:xfrm flipH="1">
              <a:off x="3594915" y="3017793"/>
              <a:ext cx="115975" cy="144971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>
              <a:endCxn id="205" idx="0"/>
            </p:cNvCxnSpPr>
            <p:nvPr/>
          </p:nvCxnSpPr>
          <p:spPr>
            <a:xfrm flipH="1">
              <a:off x="3713807" y="1759862"/>
              <a:ext cx="290940" cy="322695"/>
            </a:xfrm>
            <a:prstGeom prst="straightConnector1">
              <a:avLst/>
            </a:prstGeom>
            <a:ln w="50800">
              <a:solidFill>
                <a:srgbClr val="7030A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/>
            <p:cNvCxnSpPr/>
            <p:nvPr/>
          </p:nvCxnSpPr>
          <p:spPr>
            <a:xfrm flipH="1" flipV="1">
              <a:off x="3835348" y="2350019"/>
              <a:ext cx="327630" cy="2211"/>
            </a:xfrm>
            <a:prstGeom prst="straightConnector1">
              <a:avLst/>
            </a:prstGeom>
            <a:ln w="50800">
              <a:solidFill>
                <a:srgbClr val="7030A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>
              <a:stCxn id="205" idx="3"/>
            </p:cNvCxnSpPr>
            <p:nvPr/>
          </p:nvCxnSpPr>
          <p:spPr>
            <a:xfrm>
              <a:off x="3958454" y="2249415"/>
              <a:ext cx="235383" cy="0"/>
            </a:xfrm>
            <a:prstGeom prst="straightConnector1">
              <a:avLst/>
            </a:prstGeom>
            <a:ln w="50800">
              <a:solidFill>
                <a:srgbClr val="7030A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/>
            <p:cNvCxnSpPr/>
            <p:nvPr/>
          </p:nvCxnSpPr>
          <p:spPr>
            <a:xfrm flipV="1">
              <a:off x="3866207" y="1794752"/>
              <a:ext cx="238174" cy="329332"/>
            </a:xfrm>
            <a:prstGeom prst="straightConnector1">
              <a:avLst/>
            </a:prstGeom>
            <a:ln w="50800">
              <a:solidFill>
                <a:srgbClr val="7030A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781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 in Progress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000" dirty="0" smtClean="0"/>
              <a:t>High level programming abstraction</a:t>
            </a:r>
          </a:p>
          <a:p>
            <a:pPr lvl="1"/>
            <a:r>
              <a:rPr lang="en-GB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NetKAT</a:t>
            </a:r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as a high-level programming language</a:t>
            </a:r>
          </a:p>
          <a:p>
            <a:pPr lvl="1"/>
            <a:endParaRPr lang="en-GB" sz="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/>
            <a:r>
              <a:rPr lang="en-GB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Network primitives for filtering, modifying and transmitting packets</a:t>
            </a:r>
          </a:p>
          <a:p>
            <a:pPr lvl="2"/>
            <a:r>
              <a:rPr lang="en-GB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Sound and complete mathematical structure</a:t>
            </a:r>
            <a:endParaRPr lang="en-GB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GB" sz="2400" dirty="0" smtClean="0">
                <a:solidFill>
                  <a:schemeClr val="bg2">
                    <a:lumMod val="25000"/>
                  </a:schemeClr>
                </a:solidFill>
              </a:rPr>
              <a:t>Implementing </a:t>
            </a:r>
            <a:r>
              <a:rPr lang="en-GB" sz="2400" dirty="0">
                <a:solidFill>
                  <a:schemeClr val="bg2">
                    <a:lumMod val="25000"/>
                  </a:schemeClr>
                </a:solidFill>
              </a:rPr>
              <a:t>application-specific </a:t>
            </a:r>
            <a:r>
              <a:rPr lang="en-GB" sz="2400" dirty="0" err="1">
                <a:solidFill>
                  <a:schemeClr val="bg2">
                    <a:lumMod val="25000"/>
                  </a:schemeClr>
                </a:solidFill>
              </a:rPr>
              <a:t>middleboxes</a:t>
            </a:r>
            <a:endParaRPr lang="en-GB" sz="2400" dirty="0">
              <a:solidFill>
                <a:schemeClr val="bg2">
                  <a:lumMod val="25000"/>
                </a:schemeClr>
              </a:solidFill>
            </a:endParaRPr>
          </a:p>
          <a:p>
            <a:pPr lvl="2"/>
            <a:r>
              <a:rPr lang="en-GB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Configuring middlebox to work as load balancer, firewall, and proxy server</a:t>
            </a:r>
          </a:p>
          <a:p>
            <a:pPr lvl="2"/>
            <a:r>
              <a:rPr lang="en-GB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Comparing the flexibility and performance with experimental and commercial </a:t>
            </a:r>
            <a:r>
              <a:rPr lang="en-GB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products</a:t>
            </a:r>
            <a:endParaRPr lang="en-GB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59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sz="3000" dirty="0" smtClean="0"/>
          </a:p>
          <a:p>
            <a:r>
              <a:rPr lang="en-GB" sz="3000" dirty="0" smtClean="0"/>
              <a:t>Extending </a:t>
            </a:r>
            <a:r>
              <a:rPr lang="en-GB" sz="3000" dirty="0"/>
              <a:t>OpenFlow functionality</a:t>
            </a:r>
          </a:p>
          <a:p>
            <a:pPr lvl="1"/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Flexibility in payload inspection</a:t>
            </a:r>
          </a:p>
          <a:p>
            <a:pPr lvl="1"/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Developing techniques for application-specific packet handling</a:t>
            </a:r>
          </a:p>
          <a:p>
            <a:pPr lvl="2"/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Application firewalls, load balancers, …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434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Thanks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9106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Objectives of </a:t>
            </a:r>
            <a:r>
              <a:rPr lang="en-GB" dirty="0" err="1" smtClean="0"/>
              <a:t>NaaS</a:t>
            </a:r>
            <a:r>
              <a:rPr lang="en-GB" dirty="0" smtClean="0"/>
              <a:t> Project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3000" dirty="0"/>
              <a:t>Design of a software and hardware platform with the following specifications</a:t>
            </a:r>
            <a:r>
              <a:rPr lang="en-GB" sz="3000" dirty="0" smtClean="0"/>
              <a:t>:</a:t>
            </a:r>
          </a:p>
          <a:p>
            <a:pPr>
              <a:spcBef>
                <a:spcPts val="1800"/>
              </a:spcBef>
            </a:pPr>
            <a:r>
              <a:rPr lang="en-GB" sz="2800" dirty="0" smtClean="0">
                <a:solidFill>
                  <a:schemeClr val="bg2">
                    <a:lumMod val="25000"/>
                  </a:schemeClr>
                </a:solidFill>
              </a:rPr>
              <a:t>Scalability</a:t>
            </a:r>
          </a:p>
          <a:p>
            <a:r>
              <a:rPr lang="en-GB" sz="2800" b="1" dirty="0" smtClean="0">
                <a:solidFill>
                  <a:schemeClr val="bg2">
                    <a:lumMod val="25000"/>
                  </a:schemeClr>
                </a:solidFill>
              </a:rPr>
              <a:t>Implementing </a:t>
            </a:r>
            <a:r>
              <a:rPr lang="en-GB" sz="2800" b="1" dirty="0">
                <a:solidFill>
                  <a:schemeClr val="bg2">
                    <a:lumMod val="25000"/>
                  </a:schemeClr>
                </a:solidFill>
              </a:rPr>
              <a:t>security and performance </a:t>
            </a:r>
            <a:r>
              <a:rPr lang="en-GB" sz="2800" b="1" dirty="0" smtClean="0">
                <a:solidFill>
                  <a:schemeClr val="bg2">
                    <a:lumMod val="25000"/>
                  </a:schemeClr>
                </a:solidFill>
              </a:rPr>
              <a:t>isolation</a:t>
            </a:r>
          </a:p>
          <a:p>
            <a:r>
              <a:rPr lang="en-GB" sz="2800" b="1" dirty="0">
                <a:solidFill>
                  <a:schemeClr val="bg2">
                    <a:lumMod val="25000"/>
                  </a:schemeClr>
                </a:solidFill>
              </a:rPr>
              <a:t>High-level programming </a:t>
            </a:r>
            <a:r>
              <a:rPr lang="en-GB" sz="2800" b="1" dirty="0" smtClean="0">
                <a:solidFill>
                  <a:schemeClr val="bg2">
                    <a:lumMod val="25000"/>
                  </a:schemeClr>
                </a:solidFill>
              </a:rPr>
              <a:t>abstraction</a:t>
            </a:r>
          </a:p>
          <a:p>
            <a:r>
              <a:rPr lang="en-GB" sz="2800" dirty="0" smtClean="0">
                <a:solidFill>
                  <a:schemeClr val="bg2">
                    <a:lumMod val="25000"/>
                  </a:schemeClr>
                </a:solidFill>
              </a:rPr>
              <a:t>Efficient executing of legacy </a:t>
            </a:r>
            <a:r>
              <a:rPr lang="en-GB" sz="2800" dirty="0">
                <a:solidFill>
                  <a:schemeClr val="bg2">
                    <a:lumMod val="25000"/>
                  </a:schemeClr>
                </a:solidFill>
              </a:rPr>
              <a:t>big data application</a:t>
            </a:r>
          </a:p>
        </p:txBody>
      </p:sp>
    </p:spTree>
    <p:extLst>
      <p:ext uri="{BB962C8B-B14F-4D97-AF65-F5344CB8AC3E}">
        <p14:creationId xmlns:p14="http://schemas.microsoft.com/office/powerpoint/2010/main" val="41794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OpenFlow for </a:t>
            </a:r>
            <a:r>
              <a:rPr lang="en-GB" dirty="0" err="1" smtClean="0"/>
              <a:t>NaaS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000" dirty="0"/>
              <a:t>Provides </a:t>
            </a:r>
            <a:r>
              <a:rPr lang="en-GB" sz="3000" dirty="0" smtClean="0"/>
              <a:t>open</a:t>
            </a:r>
            <a:r>
              <a:rPr lang="en-GB" sz="3000" dirty="0"/>
              <a:t>, programmable and virtualised </a:t>
            </a:r>
            <a:r>
              <a:rPr lang="en-GB" sz="3000" dirty="0" smtClean="0"/>
              <a:t>platform</a:t>
            </a:r>
          </a:p>
          <a:p>
            <a:pPr lvl="1"/>
            <a:r>
              <a:rPr lang="en-GB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Internal programmable flow </a:t>
            </a:r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tables</a:t>
            </a:r>
          </a:p>
          <a:p>
            <a:pPr lvl="1">
              <a:spcAft>
                <a:spcPts val="600"/>
              </a:spcAft>
            </a:pPr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Separate control plane and data </a:t>
            </a:r>
            <a:r>
              <a:rPr lang="en-GB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plane</a:t>
            </a:r>
            <a:endParaRPr lang="en-GB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en-GB" sz="3000" dirty="0"/>
              <a:t>Helps researchers to run experimental </a:t>
            </a:r>
            <a:r>
              <a:rPr lang="en-GB" sz="3000" dirty="0" smtClean="0"/>
              <a:t>control architecture </a:t>
            </a:r>
            <a:r>
              <a:rPr lang="en-GB" sz="3000" dirty="0"/>
              <a:t>in the networks</a:t>
            </a:r>
          </a:p>
          <a:p>
            <a:pPr>
              <a:spcAft>
                <a:spcPts val="600"/>
              </a:spcAft>
            </a:pPr>
            <a:r>
              <a:rPr lang="en-GB" sz="3000" dirty="0"/>
              <a:t>Provides high level of abstraction to implement wide range of policies and network technologies</a:t>
            </a:r>
          </a:p>
          <a:p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951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Topology of the Network</a:t>
            </a:r>
            <a:endParaRPr lang="en-GB" dirty="0"/>
          </a:p>
        </p:txBody>
      </p:sp>
      <p:pic>
        <p:nvPicPr>
          <p:cNvPr id="4" name="Picture 28" descr="j0431637.png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7089599" y="2314848"/>
            <a:ext cx="975049" cy="983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8" descr="j0431637.png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884103" y="2951391"/>
            <a:ext cx="759025" cy="765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8" descr="j0431637.png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365453" y="5078178"/>
            <a:ext cx="759025" cy="765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8" descr="j0431637.png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363390" y="5075981"/>
            <a:ext cx="759025" cy="765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8" descr="j0431637.png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837887" y="2149887"/>
            <a:ext cx="759025" cy="765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8" descr="j0431637.png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884102" y="3788545"/>
            <a:ext cx="759025" cy="765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8" descr="j0431637.png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502183" y="5075981"/>
            <a:ext cx="759025" cy="765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3" descr="C:\Users\antr\AppData\Local\Microsoft\Windows\Temporary Internet Files\Content.IE5\YA9OU8FT\00428991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007" y="2889866"/>
            <a:ext cx="978697" cy="673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antr\AppData\Local\Microsoft\Windows\Temporary Internet Files\Content.IE5\YA9OU8FT\00428991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781" y="3880451"/>
            <a:ext cx="978697" cy="673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/>
          <p:cNvCxnSpPr>
            <a:stCxn id="13" idx="3"/>
            <a:endCxn id="4" idx="1"/>
          </p:cNvCxnSpPr>
          <p:nvPr/>
        </p:nvCxnSpPr>
        <p:spPr>
          <a:xfrm flipV="1">
            <a:off x="4147704" y="2806758"/>
            <a:ext cx="2941895" cy="42008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4" idx="0"/>
            <a:endCxn id="4" idx="1"/>
          </p:cNvCxnSpPr>
          <p:nvPr/>
        </p:nvCxnSpPr>
        <p:spPr>
          <a:xfrm flipV="1">
            <a:off x="5635130" y="2806758"/>
            <a:ext cx="1454469" cy="107369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1" idx="3"/>
            <a:endCxn id="13" idx="1"/>
          </p:cNvCxnSpPr>
          <p:nvPr/>
        </p:nvCxnSpPr>
        <p:spPr>
          <a:xfrm flipV="1">
            <a:off x="2643127" y="3226840"/>
            <a:ext cx="525880" cy="944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3"/>
            <a:endCxn id="13" idx="1"/>
          </p:cNvCxnSpPr>
          <p:nvPr/>
        </p:nvCxnSpPr>
        <p:spPr>
          <a:xfrm flipV="1">
            <a:off x="2643128" y="3226840"/>
            <a:ext cx="525879" cy="107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0" idx="3"/>
          </p:cNvCxnSpPr>
          <p:nvPr/>
        </p:nvCxnSpPr>
        <p:spPr>
          <a:xfrm>
            <a:off x="2596912" y="2532814"/>
            <a:ext cx="572095" cy="694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2" idx="0"/>
            <a:endCxn id="14" idx="2"/>
          </p:cNvCxnSpPr>
          <p:nvPr/>
        </p:nvCxnSpPr>
        <p:spPr>
          <a:xfrm flipV="1">
            <a:off x="4881696" y="4554398"/>
            <a:ext cx="753434" cy="521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8" idx="0"/>
            <a:endCxn id="14" idx="2"/>
          </p:cNvCxnSpPr>
          <p:nvPr/>
        </p:nvCxnSpPr>
        <p:spPr>
          <a:xfrm flipH="1" flipV="1">
            <a:off x="5635130" y="4554398"/>
            <a:ext cx="109836" cy="523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0"/>
          </p:cNvCxnSpPr>
          <p:nvPr/>
        </p:nvCxnSpPr>
        <p:spPr>
          <a:xfrm flipH="1" flipV="1">
            <a:off x="5635131" y="4554398"/>
            <a:ext cx="1107772" cy="521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056536" y="1970345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Controller</a:t>
            </a:r>
            <a:endParaRPr lang="en-GB" dirty="0"/>
          </a:p>
        </p:txBody>
      </p:sp>
      <p:sp>
        <p:nvSpPr>
          <p:cNvPr id="41" name="TextBox 40"/>
          <p:cNvSpPr txBox="1"/>
          <p:nvPr/>
        </p:nvSpPr>
        <p:spPr>
          <a:xfrm>
            <a:off x="5964316" y="3851845"/>
            <a:ext cx="1236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OpenFlow</a:t>
            </a:r>
            <a:endParaRPr lang="en-GB" dirty="0"/>
          </a:p>
          <a:p>
            <a:pPr algn="ctr"/>
            <a:r>
              <a:rPr lang="en-GB" dirty="0" smtClean="0"/>
              <a:t>switch</a:t>
            </a:r>
            <a:endParaRPr lang="en-GB" dirty="0"/>
          </a:p>
        </p:txBody>
      </p:sp>
      <p:sp>
        <p:nvSpPr>
          <p:cNvPr id="42" name="TextBox 41"/>
          <p:cNvSpPr txBox="1"/>
          <p:nvPr/>
        </p:nvSpPr>
        <p:spPr>
          <a:xfrm>
            <a:off x="2952080" y="2267669"/>
            <a:ext cx="1236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OpenFlow</a:t>
            </a:r>
          </a:p>
          <a:p>
            <a:pPr algn="ctr"/>
            <a:r>
              <a:rPr lang="en-GB" dirty="0" smtClean="0"/>
              <a:t>switch</a:t>
            </a:r>
            <a:endParaRPr lang="en-GB" dirty="0"/>
          </a:p>
        </p:txBody>
      </p:sp>
      <p:sp>
        <p:nvSpPr>
          <p:cNvPr id="43" name="TextBox 42"/>
          <p:cNvSpPr txBox="1"/>
          <p:nvPr/>
        </p:nvSpPr>
        <p:spPr>
          <a:xfrm>
            <a:off x="4320232" y="2762433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OpenFlow protocol</a:t>
            </a:r>
            <a:endParaRPr lang="en-GB" dirty="0"/>
          </a:p>
        </p:txBody>
      </p:sp>
      <p:sp>
        <p:nvSpPr>
          <p:cNvPr id="44" name="Rounded Rectangle 43"/>
          <p:cNvSpPr/>
          <p:nvPr/>
        </p:nvSpPr>
        <p:spPr>
          <a:xfrm>
            <a:off x="4167626" y="3901888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Flow</a:t>
            </a:r>
          </a:p>
          <a:p>
            <a:pPr algn="ctr"/>
            <a:r>
              <a:rPr lang="en-GB" dirty="0" smtClean="0"/>
              <a:t>Table</a:t>
            </a:r>
            <a:endParaRPr lang="en-GB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024" y="4859957"/>
            <a:ext cx="2632681" cy="303564"/>
          </a:xfrm>
          <a:prstGeom prst="rect">
            <a:avLst/>
          </a:prstGeom>
        </p:spPr>
      </p:pic>
      <p:cxnSp>
        <p:nvCxnSpPr>
          <p:cNvPr id="49" name="Straight Connector 48"/>
          <p:cNvCxnSpPr/>
          <p:nvPr/>
        </p:nvCxnSpPr>
        <p:spPr>
          <a:xfrm flipH="1" flipV="1">
            <a:off x="3888186" y="3343606"/>
            <a:ext cx="1492592" cy="652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16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OpenFlow </a:t>
            </a:r>
            <a:r>
              <a:rPr lang="en-GB" dirty="0" err="1" smtClean="0"/>
              <a:t>datapath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3000" dirty="0" smtClean="0"/>
              <a:t>Originally a flow table managed by a controller</a:t>
            </a:r>
          </a:p>
          <a:p>
            <a:r>
              <a:rPr lang="en-GB" sz="3000" dirty="0" smtClean="0"/>
              <a:t>Multi-table pipeline (started from OF 1.1)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sz="3000" dirty="0" smtClean="0"/>
              <a:t>Extensible match support (started from OF 1.2)</a:t>
            </a:r>
          </a:p>
          <a:p>
            <a:pPr lvl="1"/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Changed from fixed length structure to </a:t>
            </a:r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type-length-value</a:t>
            </a:r>
            <a:endParaRPr lang="en-GB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Covers more header match </a:t>
            </a:r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types</a:t>
            </a:r>
            <a:endParaRPr lang="en-GB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GB" dirty="0" smtClean="0"/>
          </a:p>
          <a:p>
            <a:r>
              <a:rPr lang="en-GB" sz="3000" dirty="0" smtClean="0"/>
              <a:t>Group table</a:t>
            </a:r>
          </a:p>
          <a:p>
            <a:pPr lvl="1"/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Enhances </a:t>
            </a: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multicast, </a:t>
            </a:r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failover and load-balancing</a:t>
            </a:r>
            <a:endParaRPr lang="en-GB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1511920" y="2771725"/>
            <a:ext cx="1296144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Table 0 Access</a:t>
            </a:r>
          </a:p>
          <a:p>
            <a:pPr algn="ctr"/>
            <a:r>
              <a:rPr lang="en-GB" dirty="0" smtClean="0"/>
              <a:t>Control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405832" y="2771725"/>
            <a:ext cx="1346448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Table 1</a:t>
            </a:r>
          </a:p>
          <a:p>
            <a:pPr algn="ctr"/>
            <a:r>
              <a:rPr lang="en-GB" dirty="0" smtClean="0"/>
              <a:t>NAT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328344" y="2771725"/>
            <a:ext cx="1296144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Table 2</a:t>
            </a:r>
          </a:p>
          <a:p>
            <a:pPr algn="ctr"/>
            <a:r>
              <a:rPr lang="en-GB" dirty="0" smtClean="0"/>
              <a:t>Routing</a:t>
            </a:r>
          </a:p>
        </p:txBody>
      </p:sp>
      <p:cxnSp>
        <p:nvCxnSpPr>
          <p:cNvPr id="11" name="Straight Arrow Connector 10"/>
          <p:cNvCxnSpPr>
            <a:stCxn id="4" idx="3"/>
            <a:endCxn id="8" idx="1"/>
          </p:cNvCxnSpPr>
          <p:nvPr/>
        </p:nvCxnSpPr>
        <p:spPr>
          <a:xfrm>
            <a:off x="2808064" y="3311785"/>
            <a:ext cx="5977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  <a:endCxn id="9" idx="1"/>
          </p:cNvCxnSpPr>
          <p:nvPr/>
        </p:nvCxnSpPr>
        <p:spPr>
          <a:xfrm>
            <a:off x="4752280" y="3311785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312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6005272" y="3987188"/>
            <a:ext cx="3249433" cy="304365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Mirage: </a:t>
            </a:r>
            <a:r>
              <a:rPr lang="en-GB" dirty="0" err="1" smtClean="0"/>
              <a:t>Unikernels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031" y="1763925"/>
            <a:ext cx="4466277" cy="498903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b="1" dirty="0" smtClean="0"/>
              <a:t>Specialised VM images compiled from the whole stack </a:t>
            </a:r>
          </a:p>
          <a:p>
            <a:pPr marL="440975" lvl="1" indent="0">
              <a:buNone/>
            </a:pPr>
            <a:r>
              <a:rPr lang="en-GB" dirty="0" smtClean="0"/>
              <a:t>Application code, system libraries, configuration</a:t>
            </a:r>
          </a:p>
          <a:p>
            <a:r>
              <a:rPr lang="en-GB" b="1" dirty="0" smtClean="0"/>
              <a:t>Contained</a:t>
            </a:r>
            <a:endParaRPr lang="en-GB" dirty="0" smtClean="0"/>
          </a:p>
          <a:p>
            <a:pPr lvl="1"/>
            <a:r>
              <a:rPr lang="en-GB" dirty="0" smtClean="0"/>
              <a:t>Simplifies deployment and management</a:t>
            </a:r>
          </a:p>
          <a:p>
            <a:r>
              <a:rPr lang="en-GB" b="1" dirty="0" smtClean="0"/>
              <a:t>Compact</a:t>
            </a:r>
          </a:p>
          <a:p>
            <a:pPr lvl="1"/>
            <a:r>
              <a:rPr lang="en-GB" dirty="0" smtClean="0"/>
              <a:t>Reduces attack surface and boot time</a:t>
            </a:r>
          </a:p>
          <a:p>
            <a:r>
              <a:rPr lang="en-GB" b="1" dirty="0" smtClean="0"/>
              <a:t>Efficient</a:t>
            </a:r>
          </a:p>
          <a:p>
            <a:pPr lvl="1"/>
            <a:r>
              <a:rPr lang="en-GB" dirty="0" smtClean="0"/>
              <a:t>Fit 10,000s onto a single host</a:t>
            </a:r>
          </a:p>
          <a:p>
            <a:r>
              <a:rPr lang="en-GB" b="1" dirty="0" smtClean="0"/>
              <a:t>Portable</a:t>
            </a:r>
          </a:p>
          <a:p>
            <a:pPr lvl="1"/>
            <a:r>
              <a:rPr lang="en-GB" dirty="0"/>
              <a:t>T</a:t>
            </a:r>
            <a:r>
              <a:rPr lang="en-GB" dirty="0" smtClean="0"/>
              <a:t>o many compilation environments beyond </a:t>
            </a:r>
            <a:r>
              <a:rPr lang="en-GB" dirty="0" err="1" smtClean="0"/>
              <a:t>Xen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9399" y="4829792"/>
            <a:ext cx="1442089" cy="7279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5827" y="1763924"/>
            <a:ext cx="4606286" cy="30658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8976" y="4829792"/>
            <a:ext cx="1442089" cy="3919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2442" y="5221775"/>
            <a:ext cx="1442089" cy="72796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95056" y="5557761"/>
            <a:ext cx="1442089" cy="72796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44399" y="5949744"/>
            <a:ext cx="1442089" cy="72796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482999" y="6730250"/>
            <a:ext cx="3935219" cy="3787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00794" tIns="50397" rIns="100794" bIns="50397" rtlCol="0">
            <a:spAutoFit/>
          </a:bodyPr>
          <a:lstStyle/>
          <a:p>
            <a:r>
              <a:rPr lang="en-GB" dirty="0" smtClean="0"/>
              <a:t>A wide, and growing, range of </a:t>
            </a:r>
            <a:r>
              <a:rPr lang="en-GB" dirty="0" err="1" smtClean="0"/>
              <a:t>backends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9175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Mirage OCaml OpenFlow Switch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 sz="3000" dirty="0" smtClean="0"/>
              <a:t>Implemented in OCaml</a:t>
            </a:r>
          </a:p>
          <a:p>
            <a:pPr lvl="1">
              <a:spcAft>
                <a:spcPts val="600"/>
              </a:spcAft>
            </a:pPr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OCaml is a type-safe functional programming language</a:t>
            </a:r>
          </a:p>
          <a:p>
            <a:pPr>
              <a:spcAft>
                <a:spcPts val="600"/>
              </a:spcAft>
            </a:pPr>
            <a:r>
              <a:rPr lang="en-GB" sz="3000" dirty="0" smtClean="0"/>
              <a:t>Can be compiled into a </a:t>
            </a:r>
            <a:r>
              <a:rPr lang="en-GB" sz="3000" dirty="0" err="1" smtClean="0"/>
              <a:t>unikernel</a:t>
            </a:r>
            <a:endParaRPr lang="en-GB" sz="3000" dirty="0"/>
          </a:p>
          <a:p>
            <a:pPr lvl="1">
              <a:spcAft>
                <a:spcPts val="600"/>
              </a:spcAft>
            </a:pPr>
            <a:r>
              <a:rPr lang="en-GB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Unikernel</a:t>
            </a:r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size &lt; 10MB</a:t>
            </a:r>
          </a:p>
          <a:p>
            <a:pPr lvl="1">
              <a:spcAft>
                <a:spcPts val="600"/>
              </a:spcAft>
            </a:pPr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 can run on </a:t>
            </a:r>
            <a:r>
              <a:rPr lang="en-GB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Xen</a:t>
            </a:r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as a virtual machine</a:t>
            </a:r>
          </a:p>
          <a:p>
            <a:pPr>
              <a:spcAft>
                <a:spcPts val="600"/>
              </a:spcAft>
            </a:pPr>
            <a:r>
              <a:rPr lang="en-GB" sz="3000" dirty="0" smtClean="0"/>
              <a:t>Implementation of OpenFlow 1.3 based on Frenetic protocol library</a:t>
            </a:r>
          </a:p>
          <a:p>
            <a:pPr lvl="1">
              <a:spcAft>
                <a:spcPts val="600"/>
              </a:spcAft>
            </a:pPr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Implementation is in progress</a:t>
            </a:r>
          </a:p>
          <a:p>
            <a:pPr>
              <a:spcAft>
                <a:spcPts val="600"/>
              </a:spcAf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6370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 in Progress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000" dirty="0" smtClean="0"/>
              <a:t>Enhancing the performance of switch </a:t>
            </a:r>
            <a:r>
              <a:rPr lang="en-GB" sz="3000" dirty="0" err="1" smtClean="0"/>
              <a:t>unikernel</a:t>
            </a:r>
            <a:endParaRPr lang="en-GB" sz="3000" dirty="0" smtClean="0"/>
          </a:p>
          <a:p>
            <a:pPr lvl="1"/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Optimising data structures for efficient flow handling and table lookup</a:t>
            </a:r>
          </a:p>
          <a:p>
            <a:pPr lvl="1"/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Integration with hardware-based accelerators</a:t>
            </a:r>
          </a:p>
          <a:p>
            <a:pPr lvl="1"/>
            <a:r>
              <a:rPr lang="en-GB" sz="2400" dirty="0" smtClean="0">
                <a:solidFill>
                  <a:schemeClr val="bg2">
                    <a:lumMod val="25000"/>
                  </a:schemeClr>
                </a:solidFill>
              </a:rPr>
              <a:t>Enhancing </a:t>
            </a:r>
            <a:r>
              <a:rPr lang="en-GB" sz="2400" dirty="0">
                <a:solidFill>
                  <a:schemeClr val="bg2">
                    <a:lumMod val="25000"/>
                  </a:schemeClr>
                </a:solidFill>
              </a:rPr>
              <a:t>the throughput</a:t>
            </a:r>
          </a:p>
          <a:p>
            <a:pPr lvl="2"/>
            <a:r>
              <a:rPr lang="en-GB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Current </a:t>
            </a:r>
            <a:r>
              <a:rPr lang="en-GB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unikernel</a:t>
            </a:r>
            <a:r>
              <a:rPr lang="en-GB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implementation handles </a:t>
            </a:r>
            <a:r>
              <a:rPr lang="en-GB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60000 </a:t>
            </a:r>
            <a:r>
              <a:rPr lang="en-GB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pps</a:t>
            </a:r>
            <a:endParaRPr lang="en-GB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/>
            <a:r>
              <a:rPr lang="en-GB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are working on fixing the bottlenecks in lower layers, which will considerably increase the throughput</a:t>
            </a:r>
          </a:p>
          <a:p>
            <a:pPr lvl="2"/>
            <a:r>
              <a:rPr lang="en-GB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Software switch will not be as fast as hardware-based one, but is more flexible and scalable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3383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 in Progress</a:t>
            </a:r>
            <a:endParaRPr lang="en-GB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7478525"/>
              </p:ext>
            </p:extLst>
          </p:nvPr>
        </p:nvGraphicFramePr>
        <p:xfrm>
          <a:off x="575817" y="2067719"/>
          <a:ext cx="8928992" cy="4592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6935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1030</TotalTime>
  <Words>622</Words>
  <Application>Microsoft Office PowerPoint</Application>
  <PresentationFormat>Custom</PresentationFormat>
  <Paragraphs>112</Paragraphs>
  <Slides>12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OpenFlow Switch on Mirage</vt:lpstr>
      <vt:lpstr>Objectives of NaaS Project</vt:lpstr>
      <vt:lpstr>OpenFlow for NaaS</vt:lpstr>
      <vt:lpstr>Topology of the Network</vt:lpstr>
      <vt:lpstr>OpenFlow datapath</vt:lpstr>
      <vt:lpstr>Mirage: Unikernels</vt:lpstr>
      <vt:lpstr>Mirage OCaml OpenFlow Switch</vt:lpstr>
      <vt:lpstr>Work in Progress</vt:lpstr>
      <vt:lpstr>Work in Progress</vt:lpstr>
      <vt:lpstr>Work in Progress</vt:lpstr>
      <vt:lpstr>Future Work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OpenFlow Switch on Mirage</dc:title>
  <cp:lastModifiedBy>M</cp:lastModifiedBy>
  <cp:revision>158</cp:revision>
  <dcterms:modified xsi:type="dcterms:W3CDTF">2014-12-10T11:26:09Z</dcterms:modified>
</cp:coreProperties>
</file>