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89" r:id="rId3"/>
    <p:sldId id="290" r:id="rId4"/>
    <p:sldId id="283" r:id="rId5"/>
    <p:sldId id="284" r:id="rId6"/>
    <p:sldId id="288" r:id="rId7"/>
    <p:sldId id="286" r:id="rId8"/>
    <p:sldId id="287" r:id="rId9"/>
    <p:sldId id="291" r:id="rId10"/>
    <p:sldId id="293" r:id="rId11"/>
    <p:sldId id="294" r:id="rId12"/>
    <p:sldId id="295" r:id="rId13"/>
    <p:sldId id="297" r:id="rId14"/>
    <p:sldId id="292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5" autoAdjust="0"/>
  </p:normalViewPr>
  <p:slideViewPr>
    <p:cSldViewPr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C8926-88AE-1043-8AA5-CA87349FDA62}" type="datetimeFigureOut">
              <a:rPr lang="en-US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F5D7-CCB6-0140-A9D8-5518815B4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318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632DF-910C-8B43-98CA-9C795601BA22}" type="datetimeFigureOut">
              <a:rPr lang="en-US" smtClean="0"/>
              <a:t>10/12/2014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23E8C-7771-134A-9256-6E5AD91C1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270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1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4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 userDrawn="1"/>
        </p:nvSpPr>
        <p:spPr bwMode="auto">
          <a:xfrm>
            <a:off x="990600" y="927100"/>
            <a:ext cx="7162800" cy="228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73787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808080">
                <a:alpha val="17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>
            <a:noFill/>
          </a:ln>
          <a:effectLst>
            <a:outerShdw blurRad="38100" dist="25400" dir="7799979" algn="tl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CF57-1260-419F-B34E-D6E3238785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3200"/>
            </a:lvl1pPr>
            <a:lvl2pPr marL="715963" indent="-266700">
              <a:buFont typeface="Calibri" pitchFamily="34" charset="0"/>
              <a:buChar char="−"/>
              <a:defRPr sz="2800"/>
            </a:lvl2pPr>
            <a:lvl3pPr marL="1143000" indent="-228600">
              <a:buFont typeface="Courier New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0354" y="6356350"/>
            <a:ext cx="4983292" cy="365125"/>
          </a:xfrm>
        </p:spPr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5205" y="6356350"/>
            <a:ext cx="661595" cy="365125"/>
          </a:xfrm>
          <a:ln w="28575"/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pPr algn="r"/>
            <a:fld id="{CEC7F6DD-A7B5-4428-B2E1-62679F5667C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728" y="6356350"/>
            <a:ext cx="5876544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A5E1C97-6B73-4326-A0E3-22AB163EE3FC}" type="slidenum">
              <a:rPr lang="en-US" smtClean="0"/>
              <a:pPr/>
              <a:t>‹#›</a:t>
            </a:fld>
            <a:r>
              <a:rPr lang="en-US" dirty="0" smtClean="0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6955" y="6356350"/>
            <a:ext cx="4770091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EDBDA36-09E5-4A5D-B00A-E2B4288AB0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85F5-EC5B-44AF-B444-65FB414E5E8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2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8D2B5-0623-466D-89E7-B5E8E59D90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2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1EA9-1520-408B-A53F-8562714CD47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23B7E-F860-4C0B-8330-91B8D44A7DB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5A4C3-72E6-459F-B8B8-A9FEF02794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x-none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AA3D4-FE34-42B0-852B-BA491415B0C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mtClean="0"/>
              <a:t>Paolo Costa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Bridging the Tenant-Provider Gap in Networked Cloud Services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x-none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mbria" pitchFamily="18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F378FCC-A5D4-477C-909C-B6A326AE11B1}" type="slidenum">
              <a:rPr 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arxiv.org/pdf/1312.1719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latin typeface="Corbel"/>
                <a:cs typeface="Corbel"/>
              </a:rPr>
              <a:t>NaaS</a:t>
            </a:r>
            <a:r>
              <a:rPr lang="en-GB" b="1" dirty="0" smtClean="0">
                <a:latin typeface="Corbel"/>
                <a:cs typeface="Corbel"/>
              </a:rPr>
              <a:t>: </a:t>
            </a:r>
            <a:r>
              <a:rPr lang="en-GB" b="1" dirty="0" smtClean="0">
                <a:latin typeface="Corbel"/>
                <a:cs typeface="Corbel"/>
              </a:rPr>
              <a:t>Mirage SDN, </a:t>
            </a:r>
            <a:r>
              <a:rPr lang="en-GB" b="1" dirty="0">
                <a:latin typeface="Corbel"/>
                <a:cs typeface="Corbel"/>
              </a:rPr>
              <a:t/>
            </a:r>
            <a:br>
              <a:rPr lang="en-GB" b="1" dirty="0">
                <a:latin typeface="Corbel"/>
                <a:cs typeface="Corbel"/>
              </a:rPr>
            </a:br>
            <a:r>
              <a:rPr lang="en-GB" b="1" dirty="0">
                <a:latin typeface="Corbel"/>
                <a:cs typeface="Corbel"/>
              </a:rPr>
              <a:t>Switching and Control</a:t>
            </a:r>
            <a:endParaRPr lang="en-GB" dirty="0">
              <a:latin typeface="Corbel"/>
              <a:cs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4077072"/>
            <a:ext cx="3600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Corbel"/>
                <a:cs typeface="Corbel"/>
              </a:rPr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Corbel"/>
                <a:cs typeface="Corbel"/>
              </a:rPr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Corbel"/>
                <a:cs typeface="Corbel"/>
              </a:rPr>
              <a:t>University of Nottingham</a:t>
            </a:r>
            <a:endParaRPr lang="en-GB" sz="2000" dirty="0">
              <a:latin typeface="Corbel"/>
              <a:cs typeface="Corbel"/>
            </a:endParaRPr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56" y="4522068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013176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6124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Richard Mortier, University of </a:t>
            </a:r>
            <a:r>
              <a:rPr lang="en-GB" sz="1600" dirty="0" err="1" smtClean="0">
                <a:solidFill>
                  <a:schemeClr val="tx1"/>
                </a:solidFill>
              </a:rPr>
              <a:t>Nottingham^WCambridge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&lt;</a:t>
            </a:r>
            <a:r>
              <a:rPr lang="en-GB" sz="1600" dirty="0" err="1" smtClean="0">
                <a:solidFill>
                  <a:schemeClr val="tx1"/>
                </a:solidFill>
              </a:rPr>
              <a:t>richard.mortier@cl.cam.ac.uk</a:t>
            </a:r>
            <a:r>
              <a:rPr lang="en-GB" sz="1600" dirty="0" smtClean="0">
                <a:solidFill>
                  <a:schemeClr val="tx1"/>
                </a:solidFill>
              </a:rPr>
              <a:t>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Conduit: </a:t>
            </a:r>
            <a:r>
              <a:rPr lang="en-GB" dirty="0" err="1" smtClean="0"/>
              <a:t>XenStore</a:t>
            </a:r>
            <a:r>
              <a:rPr lang="en-GB" dirty="0" smtClean="0"/>
              <a:t> Layout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3" r="-259"/>
          <a:stretch/>
        </p:blipFill>
        <p:spPr>
          <a:xfrm>
            <a:off x="2051720" y="1628800"/>
            <a:ext cx="4986421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Jitsu</a:t>
            </a:r>
            <a:r>
              <a:rPr lang="en-GB" dirty="0" smtClean="0"/>
              <a:t> Directory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Performs </a:t>
            </a:r>
            <a:r>
              <a:rPr lang="en-GB" dirty="0"/>
              <a:t>the role of Unix's </a:t>
            </a:r>
            <a:r>
              <a:rPr lang="en-GB" i="1" dirty="0" err="1"/>
              <a:t>inetd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Jitsu</a:t>
            </a:r>
            <a:r>
              <a:rPr lang="en-GB" dirty="0"/>
              <a:t> VM launches at boot time to handle name resolution (whether local via a well known </a:t>
            </a:r>
            <a:r>
              <a:rPr lang="en-GB" dirty="0" err="1"/>
              <a:t>jitsud</a:t>
            </a:r>
            <a:r>
              <a:rPr lang="en-GB" dirty="0"/>
              <a:t> Conduit node in </a:t>
            </a:r>
            <a:r>
              <a:rPr lang="en-GB" dirty="0" err="1"/>
              <a:t>XenStore</a:t>
            </a:r>
            <a:r>
              <a:rPr lang="en-GB" dirty="0"/>
              <a:t> or remote via DNS)</a:t>
            </a:r>
          </a:p>
          <a:p>
            <a:pPr lvl="1"/>
            <a:r>
              <a:rPr lang="en-GB" dirty="0"/>
              <a:t>When a request arrives for a live </a:t>
            </a:r>
            <a:r>
              <a:rPr lang="en-GB" dirty="0" err="1"/>
              <a:t>unikernel</a:t>
            </a:r>
            <a:r>
              <a:rPr lang="en-GB" dirty="0"/>
              <a:t>, </a:t>
            </a:r>
            <a:r>
              <a:rPr lang="en-GB" dirty="0" err="1"/>
              <a:t>Jitsu</a:t>
            </a:r>
            <a:r>
              <a:rPr lang="en-GB" dirty="0"/>
              <a:t> returns the appropriate endpoint</a:t>
            </a:r>
          </a:p>
          <a:p>
            <a:pPr lvl="1"/>
            <a:r>
              <a:rPr lang="en-GB" dirty="0"/>
              <a:t>If the </a:t>
            </a:r>
            <a:r>
              <a:rPr lang="en-GB" dirty="0" err="1"/>
              <a:t>unikernel</a:t>
            </a:r>
            <a:r>
              <a:rPr lang="en-GB" dirty="0"/>
              <a:t> is not live, </a:t>
            </a:r>
            <a:r>
              <a:rPr lang="en-GB" dirty="0" err="1"/>
              <a:t>Jitsu</a:t>
            </a:r>
            <a:r>
              <a:rPr lang="en-GB" dirty="0"/>
              <a:t> boots it, and acts as proxy until the </a:t>
            </a:r>
            <a:r>
              <a:rPr lang="en-GB" dirty="0" err="1"/>
              <a:t>unikernel</a:t>
            </a:r>
            <a:r>
              <a:rPr lang="en-GB" dirty="0"/>
              <a:t> is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0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Result: Low Latency Boot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-175" r="-116"/>
          <a:stretch/>
        </p:blipFill>
        <p:spPr bwMode="auto">
          <a:xfrm>
            <a:off x="7573" y="3097582"/>
            <a:ext cx="5240422" cy="376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12775"/>
            <a:ext cx="5364088" cy="26108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5576" y="1844824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dirty="0"/>
              <a:t>350ms VM Boot (ARM)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0072" y="5949280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20ms VM </a:t>
            </a:r>
            <a:r>
              <a:rPr lang="en-GB" sz="2800" dirty="0"/>
              <a:t>Boot </a:t>
            </a:r>
            <a:r>
              <a:rPr lang="en-GB" sz="2800" dirty="0" smtClean="0"/>
              <a:t>(x86)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9096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Synjitsu</a:t>
            </a:r>
            <a:r>
              <a:rPr lang="en-GB" dirty="0" smtClean="0"/>
              <a:t>: Masking Latency</a:t>
            </a:r>
            <a:endParaRPr lang="en-GB" dirty="0"/>
          </a:p>
        </p:txBody>
      </p:sp>
      <p:pic>
        <p:nvPicPr>
          <p:cNvPr id="5" name="Content Placeholder 4" descr="parallelbo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1" b="-687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552" y="5946248"/>
            <a:ext cx="7884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i="1" dirty="0" smtClean="0"/>
              <a:t>By </a:t>
            </a:r>
            <a:r>
              <a:rPr lang="en-GB" sz="2400" i="1" dirty="0"/>
              <a:t>buffering TCP requests into </a:t>
            </a:r>
            <a:r>
              <a:rPr lang="en-GB" sz="2400" i="1" dirty="0" err="1"/>
              <a:t>XenStore</a:t>
            </a:r>
            <a:r>
              <a:rPr lang="en-GB" sz="2400" i="1" dirty="0"/>
              <a:t> and then replaying, </a:t>
            </a:r>
            <a:r>
              <a:rPr lang="en-GB" sz="2400" i="1" dirty="0" err="1"/>
              <a:t>Synjitsu</a:t>
            </a:r>
            <a:r>
              <a:rPr lang="en-GB" sz="2400" i="1" dirty="0"/>
              <a:t> parallelises connection setup and </a:t>
            </a:r>
            <a:r>
              <a:rPr lang="en-GB" sz="2400" i="1" dirty="0" err="1"/>
              <a:t>unikernel</a:t>
            </a:r>
            <a:r>
              <a:rPr lang="en-GB" sz="2400" i="1" dirty="0"/>
              <a:t> boot</a:t>
            </a:r>
          </a:p>
        </p:txBody>
      </p:sp>
    </p:spTree>
    <p:extLst>
      <p:ext uri="{BB962C8B-B14F-4D97-AF65-F5344CB8AC3E}">
        <p14:creationId xmlns:p14="http://schemas.microsoft.com/office/powerpoint/2010/main" val="389185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 current themes are focused on investigating several ways to improve flexibility</a:t>
            </a:r>
          </a:p>
          <a:p>
            <a:r>
              <a:rPr lang="en-GB" dirty="0" smtClean="0"/>
              <a:t>Replacing </a:t>
            </a:r>
            <a:r>
              <a:rPr lang="en-GB" dirty="0" err="1" smtClean="0"/>
              <a:t>OpenFlow</a:t>
            </a:r>
            <a:endParaRPr lang="en-GB" dirty="0" smtClean="0"/>
          </a:p>
          <a:p>
            <a:pPr>
              <a:spcBef>
                <a:spcPts val="800"/>
              </a:spcBef>
            </a:pPr>
            <a:r>
              <a:rPr lang="en-GB" dirty="0" smtClean="0"/>
              <a:t>Raising the level of abstraction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Automating </a:t>
            </a:r>
            <a:r>
              <a:rPr lang="en-GB" dirty="0" err="1" smtClean="0"/>
              <a:t>datacenter</a:t>
            </a:r>
            <a:r>
              <a:rPr lang="en-GB" dirty="0" smtClean="0"/>
              <a:t> deployment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Corbel"/>
                <a:cs typeface="Corbel"/>
              </a:rPr>
              <a:t>Challenges for NaaS</a:t>
            </a:r>
            <a:endParaRPr lang="en-GB" b="1" dirty="0">
              <a:latin typeface="Corbel"/>
              <a:cs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79232"/>
            <a:ext cx="8229600" cy="341987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Performance</a:t>
            </a:r>
            <a:r>
              <a:rPr lang="en-GB" dirty="0" smtClean="0">
                <a:latin typeface="Corbel"/>
                <a:cs typeface="Corbel"/>
              </a:rPr>
              <a:t> &amp; </a:t>
            </a: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efficiency</a:t>
            </a:r>
          </a:p>
          <a:p>
            <a:pPr lvl="1"/>
            <a:r>
              <a:rPr lang="en-GB" dirty="0" smtClean="0">
                <a:latin typeface="Corbel"/>
                <a:cs typeface="Corbel"/>
              </a:rPr>
              <a:t>Line rate data processing (10Gbps initially)</a:t>
            </a:r>
          </a:p>
          <a:p>
            <a:pPr lvl="1">
              <a:spcBef>
                <a:spcPts val="0"/>
              </a:spcBef>
            </a:pPr>
            <a:r>
              <a:rPr lang="en-GB" b="1" dirty="0" smtClean="0">
                <a:latin typeface="Corbel"/>
                <a:cs typeface="Corbel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latin typeface="Corbel"/>
                <a:cs typeface="Corbel"/>
              </a:rPr>
              <a:t>Offload to hardware when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Programmability</a:t>
            </a:r>
            <a:r>
              <a:rPr lang="en-GB" dirty="0" smtClean="0">
                <a:latin typeface="Corbel"/>
                <a:cs typeface="Corbel"/>
              </a:rPr>
              <a:t> &amp; </a:t>
            </a: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flexibility</a:t>
            </a:r>
            <a:endParaRPr lang="en-GB" sz="2400" dirty="0" smtClean="0">
              <a:solidFill>
                <a:srgbClr val="FF8000"/>
              </a:solidFill>
              <a:latin typeface="Corbel"/>
              <a:cs typeface="Corbel"/>
            </a:endParaRPr>
          </a:p>
          <a:p>
            <a:pPr lvl="1"/>
            <a:r>
              <a:rPr lang="en-GB" b="1" dirty="0" smtClean="0">
                <a:latin typeface="Corbel"/>
                <a:cs typeface="Corbel"/>
              </a:rPr>
              <a:t>Rapid development of new network services</a:t>
            </a:r>
          </a:p>
          <a:p>
            <a:pPr lvl="1">
              <a:spcBef>
                <a:spcPts val="0"/>
              </a:spcBef>
            </a:pPr>
            <a:r>
              <a:rPr lang="en-GB" b="1" dirty="0" smtClean="0">
                <a:latin typeface="Corbel"/>
                <a:cs typeface="Corbel"/>
              </a:rPr>
              <a:t>Simple deployment, resource placement and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Security</a:t>
            </a:r>
            <a:r>
              <a:rPr lang="en-GB" dirty="0" smtClean="0">
                <a:latin typeface="Corbel"/>
                <a:cs typeface="Corbel"/>
              </a:rPr>
              <a:t> &amp; </a:t>
            </a:r>
            <a:r>
              <a:rPr lang="en-GB" dirty="0" smtClean="0">
                <a:solidFill>
                  <a:srgbClr val="FF8000"/>
                </a:solidFill>
                <a:latin typeface="Corbel"/>
                <a:cs typeface="Corbel"/>
              </a:rPr>
              <a:t>safety</a:t>
            </a:r>
            <a:endParaRPr lang="en-GB" sz="2400" dirty="0" smtClean="0">
              <a:solidFill>
                <a:srgbClr val="FF8000"/>
              </a:solidFill>
              <a:latin typeface="Corbel"/>
              <a:cs typeface="Corbel"/>
            </a:endParaRPr>
          </a:p>
          <a:p>
            <a:pPr lvl="1"/>
            <a:r>
              <a:rPr lang="en-GB" b="1" dirty="0" smtClean="0">
                <a:latin typeface="Corbel"/>
                <a:cs typeface="Corbel"/>
              </a:rPr>
              <a:t>Isolation of services within shared hardware</a:t>
            </a:r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20" y="1397755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3364880" y="1504083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0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Directions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GB" i="1" dirty="0" smtClean="0"/>
              <a:t>A key piece of </a:t>
            </a:r>
            <a:r>
              <a:rPr lang="en-GB" i="1" dirty="0" err="1" smtClean="0"/>
              <a:t>NaaS</a:t>
            </a:r>
            <a:r>
              <a:rPr lang="en-GB" i="1" dirty="0" smtClean="0"/>
              <a:t> is </a:t>
            </a:r>
            <a:r>
              <a:rPr lang="en-GB" b="1" i="1" dirty="0" smtClean="0"/>
              <a:t>flexibility</a:t>
            </a:r>
            <a:r>
              <a:rPr lang="en-GB" i="1" dirty="0" smtClean="0"/>
              <a:t>: how can applications better use network resources? </a:t>
            </a:r>
          </a:p>
          <a:p>
            <a:r>
              <a:rPr lang="en-GB" dirty="0" err="1" smtClean="0"/>
              <a:t>OpenFlow</a:t>
            </a:r>
            <a:r>
              <a:rPr lang="en-GB" dirty="0" smtClean="0"/>
              <a:t> Alternatives</a:t>
            </a:r>
          </a:p>
          <a:p>
            <a:pPr lvl="1"/>
            <a:r>
              <a:rPr lang="en-GB" dirty="0" smtClean="0"/>
              <a:t>P4, POF</a:t>
            </a:r>
          </a:p>
          <a:p>
            <a:r>
              <a:rPr lang="en-GB" dirty="0" smtClean="0"/>
              <a:t>Raising the abstraction</a:t>
            </a:r>
          </a:p>
          <a:p>
            <a:pPr lvl="1"/>
            <a:r>
              <a:rPr lang="en-GB" dirty="0" smtClean="0"/>
              <a:t>Above the transport layer</a:t>
            </a:r>
          </a:p>
          <a:p>
            <a:r>
              <a:rPr lang="en-GB" dirty="0" smtClean="0"/>
              <a:t>Self-scaling applications</a:t>
            </a:r>
          </a:p>
          <a:p>
            <a:pPr lvl="1"/>
            <a:r>
              <a:rPr lang="en-GB" dirty="0" smtClean="0"/>
              <a:t>Distributed 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OpenFlow</a:t>
            </a:r>
            <a:r>
              <a:rPr lang="en-GB" dirty="0" smtClean="0"/>
              <a:t> Alternatives	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OpenFlow</a:t>
            </a:r>
            <a:r>
              <a:rPr lang="en-GB" dirty="0" smtClean="0"/>
              <a:t> has limitations:</a:t>
            </a:r>
          </a:p>
          <a:p>
            <a:pPr lvl="1"/>
            <a:r>
              <a:rPr lang="en-GB" dirty="0" smtClean="0"/>
              <a:t>Standard continues to expand (12 to 41 fields)</a:t>
            </a:r>
          </a:p>
          <a:p>
            <a:pPr lvl="1"/>
            <a:r>
              <a:rPr lang="en-GB" dirty="0" smtClean="0"/>
              <a:t>Fixed header fields limits experimentation</a:t>
            </a:r>
          </a:p>
          <a:p>
            <a:pPr lvl="1"/>
            <a:r>
              <a:rPr lang="en-GB" dirty="0" smtClean="0"/>
              <a:t>Extensible match fields provide substrate for extensibility</a:t>
            </a:r>
          </a:p>
          <a:p>
            <a:r>
              <a:rPr lang="en-GB" dirty="0" smtClean="0"/>
              <a:t>Interested in investigating alternatives</a:t>
            </a:r>
          </a:p>
          <a:p>
            <a:pPr lvl="1"/>
            <a:r>
              <a:rPr lang="en-GB" dirty="0" smtClean="0"/>
              <a:t>E.g., </a:t>
            </a:r>
            <a:r>
              <a:rPr lang="en-GB" b="1" dirty="0" smtClean="0"/>
              <a:t>Protocol Oblivious Forwarding </a:t>
            </a:r>
            <a:r>
              <a:rPr lang="en-GB" dirty="0" smtClean="0"/>
              <a:t>(Huawei), </a:t>
            </a:r>
            <a:br>
              <a:rPr lang="en-GB" dirty="0" smtClean="0"/>
            </a:br>
            <a:r>
              <a:rPr lang="en-GB" b="1" dirty="0" smtClean="0"/>
              <a:t>P4 </a:t>
            </a:r>
            <a:r>
              <a:rPr lang="en-GB" dirty="0" smtClean="0"/>
              <a:t>(</a:t>
            </a:r>
            <a:r>
              <a:rPr lang="en-GB" dirty="0" err="1" smtClean="0"/>
              <a:t>Bosshart</a:t>
            </a:r>
            <a:r>
              <a:rPr lang="en-GB" dirty="0" smtClean="0"/>
              <a:t> et al, </a:t>
            </a:r>
            <a:r>
              <a:rPr lang="en-GB" sz="2400" dirty="0" smtClean="0">
                <a:hlinkClick r:id="rId2"/>
              </a:rPr>
              <a:t>http://arxiv.org/pdf/1312.1719.pdf</a:t>
            </a:r>
            <a:r>
              <a:rPr lang="en-GB" dirty="0" smtClean="0"/>
              <a:t>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Emphasising </a:t>
            </a:r>
            <a:r>
              <a:rPr lang="en-GB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POF </a:t>
            </a:r>
            <a:r>
              <a:rPr lang="en-GB" dirty="0"/>
              <a:t>(Huawei)</a:t>
            </a:r>
          </a:p>
          <a:p>
            <a:pPr lvl="1"/>
            <a:r>
              <a:rPr lang="en-GB" dirty="0"/>
              <a:t>Multi-level table matching</a:t>
            </a:r>
          </a:p>
          <a:p>
            <a:pPr lvl="1"/>
            <a:r>
              <a:rPr lang="en-GB" dirty="0"/>
              <a:t>(Pointer, Offset</a:t>
            </a:r>
            <a:r>
              <a:rPr lang="en-GB" dirty="0" smtClean="0"/>
              <a:t>), pointer </a:t>
            </a:r>
            <a:r>
              <a:rPr lang="en-GB" dirty="0"/>
              <a:t>guaranteed to </a:t>
            </a:r>
            <a:r>
              <a:rPr lang="en-GB" dirty="0" smtClean="0"/>
              <a:t>advance</a:t>
            </a:r>
            <a:endParaRPr lang="en-GB" dirty="0"/>
          </a:p>
          <a:p>
            <a:pPr>
              <a:spcBef>
                <a:spcPts val="800"/>
              </a:spcBef>
            </a:pPr>
            <a:r>
              <a:rPr lang="en-GB" dirty="0"/>
              <a:t>P4 (Barefoot, Intel, Stanford, MSR, Google, Princeton)</a:t>
            </a:r>
          </a:p>
          <a:p>
            <a:pPr lvl="1"/>
            <a:r>
              <a:rPr lang="en-GB" dirty="0"/>
              <a:t>“Parse and populate” model</a:t>
            </a:r>
          </a:p>
          <a:p>
            <a:pPr lvl="1"/>
            <a:r>
              <a:rPr lang="en-GB" dirty="0"/>
              <a:t>Programmable parser, parallel matching</a:t>
            </a:r>
          </a:p>
          <a:p>
            <a:pPr lvl="1"/>
            <a:r>
              <a:rPr lang="en-GB" dirty="0"/>
              <a:t>Actions composed of protocol independent switch </a:t>
            </a:r>
            <a:r>
              <a:rPr lang="en-GB" dirty="0" smtClean="0"/>
              <a:t>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2168" y="5733256"/>
            <a:ext cx="6876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3200" i="1" dirty="0"/>
              <a:t>How do these alternatives compare, and are they sufficient for our needs?</a:t>
            </a:r>
          </a:p>
        </p:txBody>
      </p:sp>
    </p:spTree>
    <p:extLst>
      <p:ext uri="{BB962C8B-B14F-4D97-AF65-F5344CB8AC3E}">
        <p14:creationId xmlns:p14="http://schemas.microsoft.com/office/powerpoint/2010/main" val="13864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the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OpenFlow</a:t>
            </a:r>
            <a:r>
              <a:rPr lang="en-GB" dirty="0" smtClean="0"/>
              <a:t> focuses on packets and flows</a:t>
            </a:r>
          </a:p>
          <a:p>
            <a:pPr lvl="1"/>
            <a:r>
              <a:rPr lang="en-GB" dirty="0" smtClean="0"/>
              <a:t>The usual Ethernet and IP headers (incl. IPv6)</a:t>
            </a:r>
          </a:p>
          <a:p>
            <a:pPr lvl="1"/>
            <a:r>
              <a:rPr lang="en-GB" dirty="0" smtClean="0"/>
              <a:t>Plus some support for key control protocols (ARP, DHCP, MPLS, VLAN)</a:t>
            </a:r>
          </a:p>
          <a:p>
            <a:pPr lvl="1"/>
            <a:r>
              <a:rPr lang="en-GB" dirty="0" smtClean="0"/>
              <a:t>Plus statistics messages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But applications deal in Layer 8 behaviour</a:t>
            </a:r>
          </a:p>
          <a:p>
            <a:pPr lvl="1"/>
            <a:r>
              <a:rPr lang="en-GB" dirty="0" smtClean="0"/>
              <a:t>Mirage </a:t>
            </a:r>
            <a:r>
              <a:rPr lang="en-GB" i="1" dirty="0" smtClean="0"/>
              <a:t>applications </a:t>
            </a:r>
            <a:r>
              <a:rPr lang="en-GB" dirty="0" smtClean="0"/>
              <a:t>link SDN libraries directly</a:t>
            </a:r>
          </a:p>
          <a:p>
            <a:pPr lvl="1"/>
            <a:r>
              <a:rPr lang="en-GB" dirty="0" smtClean="0"/>
              <a:t>How will applications use them?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5805264"/>
            <a:ext cx="7524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i="1" dirty="0"/>
              <a:t>How can we raise abstractions so that </a:t>
            </a:r>
            <a:r>
              <a:rPr lang="en-GB" sz="2800" i="1" dirty="0" smtClean="0"/>
              <a:t>applications </a:t>
            </a:r>
            <a:r>
              <a:rPr lang="en-GB" sz="2800" i="1" dirty="0"/>
              <a:t>can deal in </a:t>
            </a:r>
            <a:r>
              <a:rPr lang="en-GB" sz="2800" i="1" dirty="0" smtClean="0"/>
              <a:t>layer 8 concepts </a:t>
            </a:r>
            <a:r>
              <a:rPr lang="en-GB" sz="2800" i="1" dirty="0"/>
              <a:t>(e.g., URLs)?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Self-Scaling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of the network by applications is rather naïve</a:t>
            </a:r>
          </a:p>
          <a:p>
            <a:pPr lvl="1"/>
            <a:r>
              <a:rPr lang="en-GB" dirty="0" smtClean="0"/>
              <a:t>The network as a black box</a:t>
            </a:r>
          </a:p>
          <a:p>
            <a:pPr lvl="1"/>
            <a:r>
              <a:rPr lang="en-GB" dirty="0" smtClean="0"/>
              <a:t>Little to no direct control</a:t>
            </a:r>
          </a:p>
          <a:p>
            <a:r>
              <a:rPr lang="en-GB" dirty="0" smtClean="0"/>
              <a:t>SDN allows us to go further</a:t>
            </a:r>
          </a:p>
          <a:p>
            <a:pPr lvl="1"/>
            <a:r>
              <a:rPr lang="en-GB" dirty="0" smtClean="0"/>
              <a:t>Applications install handlers to deal with particular sets of network traffic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8112" y="5589240"/>
            <a:ext cx="738031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i="1" dirty="0"/>
              <a:t>How can we take this further, enabling application logic to modify its own deployment – e.g., scaling up/down in response to load – in light of network conditions?</a:t>
            </a:r>
          </a:p>
        </p:txBody>
      </p:sp>
    </p:spTree>
    <p:extLst>
      <p:ext uri="{BB962C8B-B14F-4D97-AF65-F5344CB8AC3E}">
        <p14:creationId xmlns:p14="http://schemas.microsoft.com/office/powerpoint/2010/main" val="408374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Out: </a:t>
            </a:r>
            <a:r>
              <a:rPr lang="en-GB" dirty="0" err="1" smtClean="0"/>
              <a:t>Jitsu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7" name="Content Placeholder 6" descr="netarch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" r="-1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92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Conduit: Efficient Inter-VM </a:t>
            </a:r>
            <a:r>
              <a:rPr lang="en-GB" sz="4000" dirty="0" err="1" smtClean="0"/>
              <a:t>Comms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Zero</a:t>
            </a:r>
            <a:r>
              <a:rPr lang="en-GB" dirty="0"/>
              <a:t>-copy shared-memory pages between peers</a:t>
            </a:r>
          </a:p>
          <a:p>
            <a:pPr lvl="1"/>
            <a:r>
              <a:rPr lang="en-GB" dirty="0" err="1"/>
              <a:t>Xen</a:t>
            </a:r>
            <a:r>
              <a:rPr lang="en-GB" dirty="0"/>
              <a:t> grant tables map pages between </a:t>
            </a:r>
            <a:r>
              <a:rPr lang="en-GB" dirty="0" smtClean="0"/>
              <a:t>VMs, </a:t>
            </a:r>
            <a:r>
              <a:rPr lang="en-GB" dirty="0"/>
              <a:t>synchronised via event </a:t>
            </a:r>
            <a:r>
              <a:rPr lang="en-GB" dirty="0" smtClean="0"/>
              <a:t>channels</a:t>
            </a:r>
            <a:endParaRPr lang="en-GB" dirty="0"/>
          </a:p>
          <a:p>
            <a:pPr lvl="1"/>
            <a:r>
              <a:rPr lang="en-GB" dirty="0" smtClean="0"/>
              <a:t>Rendezvous </a:t>
            </a:r>
            <a:r>
              <a:rPr lang="en-GB" dirty="0"/>
              <a:t>facility </a:t>
            </a:r>
            <a:r>
              <a:rPr lang="en-GB" dirty="0" smtClean="0"/>
              <a:t>so VMs discover </a:t>
            </a:r>
            <a:r>
              <a:rPr lang="en-GB" dirty="0"/>
              <a:t>named peers</a:t>
            </a:r>
          </a:p>
          <a:p>
            <a:pPr lvl="1"/>
            <a:r>
              <a:rPr lang="en-GB" dirty="0" smtClean="0"/>
              <a:t>Supports </a:t>
            </a:r>
            <a:r>
              <a:rPr lang="en-GB" dirty="0" err="1"/>
              <a:t>unikernel</a:t>
            </a:r>
            <a:r>
              <a:rPr lang="en-GB" dirty="0"/>
              <a:t> and legacy VM rendezvous</a:t>
            </a:r>
          </a:p>
          <a:p>
            <a:pPr lvl="1"/>
            <a:r>
              <a:rPr lang="en-GB" dirty="0"/>
              <a:t>Hooks into higher-level name services like DNS</a:t>
            </a:r>
          </a:p>
          <a:p>
            <a:r>
              <a:rPr lang="en-GB" dirty="0"/>
              <a:t>Compatible with the </a:t>
            </a:r>
            <a:r>
              <a:rPr lang="en-GB" i="1" dirty="0" err="1"/>
              <a:t>vchan</a:t>
            </a:r>
            <a:r>
              <a:rPr lang="en-GB" dirty="0"/>
              <a:t> inter-VM communication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599</Words>
  <Application>Microsoft Macintosh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2_Office Theme</vt:lpstr>
      <vt:lpstr>NaaS: Mirage SDN,  Switching and Control</vt:lpstr>
      <vt:lpstr>Challenges for NaaS</vt:lpstr>
      <vt:lpstr>Current Directions</vt:lpstr>
      <vt:lpstr>OpenFlow Alternatives  </vt:lpstr>
      <vt:lpstr>Emphasising Extensibility</vt:lpstr>
      <vt:lpstr>Raising the Abstraction</vt:lpstr>
      <vt:lpstr>Self-Scaling Applications</vt:lpstr>
      <vt:lpstr>Scaling Out: Jitsu</vt:lpstr>
      <vt:lpstr>Conduit: Efficient Inter-VM Comms</vt:lpstr>
      <vt:lpstr>Conduit: XenStore Layout</vt:lpstr>
      <vt:lpstr>Jitsu Directory Service</vt:lpstr>
      <vt:lpstr>Result: Low Latency Boot</vt:lpstr>
      <vt:lpstr>Synjitsu: Masking Latency</vt:lpstr>
      <vt:lpstr>Summary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G. Clegg</dc:creator>
  <cp:lastModifiedBy>Richard Mortier</cp:lastModifiedBy>
  <cp:revision>49</cp:revision>
  <dcterms:created xsi:type="dcterms:W3CDTF">2014-11-27T12:45:23Z</dcterms:created>
  <dcterms:modified xsi:type="dcterms:W3CDTF">2014-12-10T12:19:53Z</dcterms:modified>
</cp:coreProperties>
</file>