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Delius Unicase"/>
      <p:regular r:id="rId11"/>
      <p:bold r:id="rId12"/>
    </p:embeddedFont>
    <p:embeddedFont>
      <p:font typeface="Spectra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eliusUnicase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Spectral-regular.fntdata"/><Relationship Id="rId12" Type="http://schemas.openxmlformats.org/officeDocument/2006/relationships/font" Target="fonts/DeliusUnicas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5" Type="http://schemas.openxmlformats.org/officeDocument/2006/relationships/font" Target="fonts/Spectral-italic.fntdata"/><Relationship Id="rId14" Type="http://schemas.openxmlformats.org/officeDocument/2006/relationships/font" Target="fonts/Spectral-bold.fntdata"/><Relationship Id="rId16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5f788d4e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5f788d4e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Numbers">
  <p:cSld name="CUSTOM_10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9" r="0" t="0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-258150" y="520075"/>
            <a:ext cx="9590025" cy="4132950"/>
            <a:chOff x="-258150" y="520075"/>
            <a:chExt cx="9590025" cy="4132950"/>
          </a:xfrm>
        </p:grpSpPr>
        <p:sp>
          <p:nvSpPr>
            <p:cNvPr id="53" name="Google Shape;53;p13"/>
            <p:cNvSpPr/>
            <p:nvPr/>
          </p:nvSpPr>
          <p:spPr>
            <a:xfrm>
              <a:off x="-258150" y="3936675"/>
              <a:ext cx="9590025" cy="716350"/>
            </a:xfrm>
            <a:custGeom>
              <a:rect b="b" l="l" r="r" t="t"/>
              <a:pathLst>
                <a:path extrusionOk="0" h="28654" w="383601">
                  <a:moveTo>
                    <a:pt x="6196" y="24524"/>
                  </a:moveTo>
                  <a:lnTo>
                    <a:pt x="21684" y="22459"/>
                  </a:lnTo>
                  <a:lnTo>
                    <a:pt x="34333" y="16780"/>
                  </a:lnTo>
                  <a:lnTo>
                    <a:pt x="43626" y="20652"/>
                  </a:lnTo>
                  <a:lnTo>
                    <a:pt x="43626" y="28654"/>
                  </a:lnTo>
                  <a:lnTo>
                    <a:pt x="59631" y="23491"/>
                  </a:lnTo>
                  <a:lnTo>
                    <a:pt x="102741" y="20394"/>
                  </a:lnTo>
                  <a:lnTo>
                    <a:pt x="110485" y="18845"/>
                  </a:lnTo>
                  <a:lnTo>
                    <a:pt x="133202" y="23491"/>
                  </a:lnTo>
                  <a:lnTo>
                    <a:pt x="145077" y="22717"/>
                  </a:lnTo>
                  <a:lnTo>
                    <a:pt x="155144" y="16521"/>
                  </a:lnTo>
                  <a:lnTo>
                    <a:pt x="164437" y="19877"/>
                  </a:lnTo>
                  <a:lnTo>
                    <a:pt x="166244" y="28654"/>
                  </a:lnTo>
                  <a:lnTo>
                    <a:pt x="193091" y="22459"/>
                  </a:lnTo>
                  <a:lnTo>
                    <a:pt x="222261" y="21942"/>
                  </a:lnTo>
                  <a:lnTo>
                    <a:pt x="230264" y="18328"/>
                  </a:lnTo>
                  <a:lnTo>
                    <a:pt x="246785" y="24782"/>
                  </a:lnTo>
                  <a:lnTo>
                    <a:pt x="274406" y="20394"/>
                  </a:lnTo>
                  <a:lnTo>
                    <a:pt x="280860" y="16005"/>
                  </a:lnTo>
                  <a:lnTo>
                    <a:pt x="287313" y="20652"/>
                  </a:lnTo>
                  <a:lnTo>
                    <a:pt x="286281" y="28654"/>
                  </a:lnTo>
                  <a:lnTo>
                    <a:pt x="310546" y="23749"/>
                  </a:lnTo>
                  <a:lnTo>
                    <a:pt x="337393" y="21426"/>
                  </a:lnTo>
                  <a:lnTo>
                    <a:pt x="351849" y="19103"/>
                  </a:lnTo>
                  <a:lnTo>
                    <a:pt x="365531" y="24782"/>
                  </a:lnTo>
                  <a:lnTo>
                    <a:pt x="383601" y="22459"/>
                  </a:lnTo>
                  <a:lnTo>
                    <a:pt x="383085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4" name="Google Shape;54;p13"/>
            <p:cNvSpPr/>
            <p:nvPr/>
          </p:nvSpPr>
          <p:spPr>
            <a:xfrm>
              <a:off x="-53150" y="520075"/>
              <a:ext cx="9254425" cy="3504275"/>
            </a:xfrm>
            <a:custGeom>
              <a:rect b="b" l="l" r="r" t="t"/>
              <a:pathLst>
                <a:path extrusionOk="0" h="140171" w="370177">
                  <a:moveTo>
                    <a:pt x="0" y="13423"/>
                  </a:moveTo>
                  <a:lnTo>
                    <a:pt x="21426" y="19360"/>
                  </a:lnTo>
                  <a:lnTo>
                    <a:pt x="37173" y="16005"/>
                  </a:lnTo>
                  <a:lnTo>
                    <a:pt x="50596" y="5421"/>
                  </a:lnTo>
                  <a:lnTo>
                    <a:pt x="69957" y="6970"/>
                  </a:lnTo>
                  <a:lnTo>
                    <a:pt x="81315" y="1807"/>
                  </a:lnTo>
                  <a:lnTo>
                    <a:pt x="95513" y="1290"/>
                  </a:lnTo>
                  <a:lnTo>
                    <a:pt x="102741" y="11100"/>
                  </a:lnTo>
                  <a:lnTo>
                    <a:pt x="118488" y="17553"/>
                  </a:lnTo>
                  <a:lnTo>
                    <a:pt x="131911" y="13423"/>
                  </a:lnTo>
                  <a:lnTo>
                    <a:pt x="140430" y="19619"/>
                  </a:lnTo>
                  <a:lnTo>
                    <a:pt x="158500" y="14714"/>
                  </a:lnTo>
                  <a:lnTo>
                    <a:pt x="167277" y="6970"/>
                  </a:lnTo>
                  <a:lnTo>
                    <a:pt x="184314" y="7744"/>
                  </a:lnTo>
                  <a:lnTo>
                    <a:pt x="195931" y="7744"/>
                  </a:lnTo>
                  <a:lnTo>
                    <a:pt x="205482" y="0"/>
                  </a:lnTo>
                  <a:lnTo>
                    <a:pt x="217615" y="3356"/>
                  </a:lnTo>
                  <a:lnTo>
                    <a:pt x="233878" y="17037"/>
                  </a:lnTo>
                  <a:lnTo>
                    <a:pt x="252981" y="14198"/>
                  </a:lnTo>
                  <a:lnTo>
                    <a:pt x="262274" y="19360"/>
                  </a:lnTo>
                  <a:lnTo>
                    <a:pt x="281634" y="14198"/>
                  </a:lnTo>
                  <a:lnTo>
                    <a:pt x="296865" y="3872"/>
                  </a:lnTo>
                  <a:lnTo>
                    <a:pt x="315193" y="8002"/>
                  </a:lnTo>
                  <a:lnTo>
                    <a:pt x="326551" y="516"/>
                  </a:lnTo>
                  <a:lnTo>
                    <a:pt x="338168" y="1807"/>
                  </a:lnTo>
                  <a:lnTo>
                    <a:pt x="354947" y="18070"/>
                  </a:lnTo>
                  <a:lnTo>
                    <a:pt x="369145" y="16263"/>
                  </a:lnTo>
                  <a:lnTo>
                    <a:pt x="370177" y="140171"/>
                  </a:lnTo>
                  <a:lnTo>
                    <a:pt x="1549" y="1386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1126489" y="2096687"/>
            <a:ext cx="30081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126496" y="2609916"/>
            <a:ext cx="3008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2" type="title"/>
          </p:nvPr>
        </p:nvSpPr>
        <p:spPr>
          <a:xfrm>
            <a:off x="5009408" y="2096675"/>
            <a:ext cx="30081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5009380" y="2609803"/>
            <a:ext cx="3008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119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1442325"/>
            <a:ext cx="2417100" cy="1622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0" y="3271300"/>
            <a:ext cx="2417100" cy="18543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726900" y="1821925"/>
            <a:ext cx="2408700" cy="2891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0" y="1128925"/>
            <a:ext cx="21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A91B5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background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13113" y="2939275"/>
            <a:ext cx="2917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A91B5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System Overview</a:t>
            </a:r>
            <a:endParaRPr b="1" sz="1200">
              <a:solidFill>
                <a:srgbClr val="8A91B5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726900" y="1498225"/>
            <a:ext cx="1743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A91B5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Notable Results</a:t>
            </a:r>
            <a:endParaRPr b="1" sz="1200">
              <a:solidFill>
                <a:srgbClr val="8A91B5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0" y="2992675"/>
            <a:ext cx="1845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8A91B5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Room for Improvements</a:t>
            </a:r>
            <a:endParaRPr b="1" sz="800">
              <a:solidFill>
                <a:srgbClr val="8A91B5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425" y="3253425"/>
            <a:ext cx="4307149" cy="195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175" y="1245246"/>
            <a:ext cx="886875" cy="1787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4725" y="1280175"/>
            <a:ext cx="823130" cy="16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0901" y="1210392"/>
            <a:ext cx="886875" cy="185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62250" y="1210366"/>
            <a:ext cx="886875" cy="185438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726900" y="1856250"/>
            <a:ext cx="2408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ectral"/>
              <a:buChar char="🐶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User Authentication</a:t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1000"/>
              <a:buFont typeface="Spectral"/>
              <a:buChar char="🐶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End to End Connectivity </a:t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1" marL="68580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1000"/>
              <a:buFont typeface="Spectral"/>
              <a:buChar char="🐕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Capture Audio + Track Location</a:t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1000"/>
              <a:buFont typeface="Spectral"/>
              <a:buChar char="🐕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ML Model to Analyze Audio + Send to Database</a:t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1" marL="68580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1000"/>
              <a:buFont typeface="Spectral"/>
              <a:buChar char="🐕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Send to Database</a:t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1" marL="68580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1000"/>
              <a:buFont typeface="Spectral"/>
              <a:buChar char="🐕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UI Fetches Data from Database</a:t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1000"/>
              <a:buFont typeface="Spectral"/>
              <a:buChar char="🐶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User Interface</a:t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1" marL="68580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1000"/>
              <a:buFont typeface="Spectral"/>
              <a:buChar char="🐕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Add Friends Functionality</a:t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1" marL="68580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1000"/>
              <a:buFont typeface="Spectral"/>
              <a:buChar char="🐕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Maps - Friends Location  Tracking</a:t>
            </a:r>
            <a:endParaRPr sz="1000">
              <a:solidFill>
                <a:srgbClr val="212E3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1" marL="68580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1000"/>
              <a:buFont typeface="Spectral"/>
              <a:buChar char="🐕"/>
            </a:pPr>
            <a:r>
              <a:rPr lang="en" sz="1000">
                <a:solidFill>
                  <a:srgbClr val="212E36"/>
                </a:solidFill>
                <a:latin typeface="Spectral"/>
                <a:ea typeface="Spectral"/>
                <a:cs typeface="Spectral"/>
                <a:sym typeface="Spectral"/>
              </a:rPr>
              <a:t>Chat with Friends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-87900" y="1399275"/>
            <a:ext cx="2408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🐶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Target audience is dog owners 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900"/>
              <a:buFont typeface="Montserrat"/>
              <a:buChar char="🐕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And their dogs 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900"/>
              <a:buFont typeface="Montserrat"/>
              <a:buChar char="🐶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Social media application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900"/>
              <a:buFont typeface="Montserrat"/>
              <a:buChar char="🐕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 based on </a:t>
            </a: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friendly</a:t>
            </a: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 interactions partaken by dogs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900"/>
              <a:buFont typeface="Montserrat"/>
              <a:buChar char="🐶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Dogs get to maintain persistent friendships as their owners can befriend their friends’ owners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0" y="3310475"/>
            <a:ext cx="232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900"/>
              <a:buFont typeface="Montserrat"/>
              <a:buChar char="🐶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Need to improve table organization of database to be more scalable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900"/>
              <a:buFont typeface="Montserrat"/>
              <a:buChar char="🐶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Need to increase accuracy of recommender system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900"/>
              <a:buFont typeface="Montserrat"/>
              <a:buChar char="🐕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Also need more classes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900"/>
              <a:buFont typeface="Montserrat"/>
              <a:buChar char="🐕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Need to collect more data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12E36"/>
              </a:buClr>
              <a:buSzPts val="900"/>
              <a:buFont typeface="Montserrat"/>
              <a:buChar char="🐶"/>
            </a:pPr>
            <a:r>
              <a:rPr lang="en" sz="900">
                <a:solidFill>
                  <a:srgbClr val="212E36"/>
                </a:solidFill>
                <a:latin typeface="Montserrat"/>
                <a:ea typeface="Montserrat"/>
                <a:cs typeface="Montserrat"/>
                <a:sym typeface="Montserrat"/>
              </a:rPr>
              <a:t>Profile page to improve pictures of users</a:t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1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