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Titillium Web"/>
      <p:regular r:id="rId18"/>
      <p:bold r:id="rId19"/>
      <p:italic r:id="rId20"/>
      <p:boldItalic r:id="rId21"/>
    </p:embeddedFont>
    <p:embeddedFont>
      <p:font typeface="Raleway Black"/>
      <p:bold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-italic.fntdata"/><Relationship Id="rId11" Type="http://schemas.openxmlformats.org/officeDocument/2006/relationships/slide" Target="slides/slide6.xml"/><Relationship Id="rId22" Type="http://schemas.openxmlformats.org/officeDocument/2006/relationships/font" Target="fonts/RalewayBlack-bold.fntdata"/><Relationship Id="rId10" Type="http://schemas.openxmlformats.org/officeDocument/2006/relationships/slide" Target="slides/slide5.xml"/><Relationship Id="rId21" Type="http://schemas.openxmlformats.org/officeDocument/2006/relationships/font" Target="fonts/TitilliumWeb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alewayBlack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TitilliumWeb-bold.fntdata"/><Relationship Id="rId6" Type="http://schemas.openxmlformats.org/officeDocument/2006/relationships/slide" Target="slides/slide1.xml"/><Relationship Id="rId18" Type="http://schemas.openxmlformats.org/officeDocument/2006/relationships/font" Target="fonts/TitilliumWe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Source: https://www.linkedin.com/pulse/comment-se-compose-une-solution-iot-d%C3%A9cortiquons-ensemble-ncibi</a:t>
            </a:r>
            <a:endParaRPr/>
          </a:p>
        </p:txBody>
      </p:sp>
      <p:sp>
        <p:nvSpPr>
          <p:cNvPr id="139" name="Google Shape;139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Number title">
  <p:cSld name="3_Number 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3401075" y="726829"/>
            <a:ext cx="5413293" cy="6095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667"/>
              <a:buNone/>
              <a:defRPr b="1" i="0" sz="4667">
                <a:solidFill>
                  <a:schemeClr val="accen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2" type="body"/>
          </p:nvPr>
        </p:nvSpPr>
        <p:spPr>
          <a:xfrm>
            <a:off x="3401075" y="1418485"/>
            <a:ext cx="5413292" cy="339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i="0" sz="1600">
                <a:solidFill>
                  <a:srgbClr val="262626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87" name="Google Shape;87;p13"/>
          <p:cNvCxnSpPr/>
          <p:nvPr/>
        </p:nvCxnSpPr>
        <p:spPr>
          <a:xfrm rot="10800000">
            <a:off x="6107720" y="2133601"/>
            <a:ext cx="0" cy="3704660"/>
          </a:xfrm>
          <a:prstGeom prst="straightConnector1">
            <a:avLst/>
          </a:prstGeom>
          <a:noFill/>
          <a:ln cap="flat" cmpd="sng" w="9525">
            <a:solidFill>
              <a:srgbClr val="2F5496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88" name="Google Shape;88;p13"/>
          <p:cNvSpPr txBox="1"/>
          <p:nvPr>
            <p:ph idx="3" type="body"/>
          </p:nvPr>
        </p:nvSpPr>
        <p:spPr>
          <a:xfrm>
            <a:off x="3401076" y="2133601"/>
            <a:ext cx="2554248" cy="339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b="1" i="0" sz="4000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4" type="body"/>
          </p:nvPr>
        </p:nvSpPr>
        <p:spPr>
          <a:xfrm>
            <a:off x="6260119" y="2133601"/>
            <a:ext cx="2554248" cy="339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b="1" i="0" sz="1600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5" type="body"/>
          </p:nvPr>
        </p:nvSpPr>
        <p:spPr>
          <a:xfrm>
            <a:off x="3401076" y="3153506"/>
            <a:ext cx="2554248" cy="339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b="1" i="0" sz="4000">
                <a:solidFill>
                  <a:schemeClr val="accent3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6" type="body"/>
          </p:nvPr>
        </p:nvSpPr>
        <p:spPr>
          <a:xfrm>
            <a:off x="6260119" y="3153506"/>
            <a:ext cx="2554248" cy="339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i="0" sz="1600">
                <a:solidFill>
                  <a:schemeClr val="accent3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7" type="body"/>
          </p:nvPr>
        </p:nvSpPr>
        <p:spPr>
          <a:xfrm>
            <a:off x="6260119" y="2637694"/>
            <a:ext cx="2554248" cy="339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4000"/>
              <a:buNone/>
              <a:defRPr b="1" i="0" sz="4000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8" type="body"/>
          </p:nvPr>
        </p:nvSpPr>
        <p:spPr>
          <a:xfrm>
            <a:off x="3389352" y="2637694"/>
            <a:ext cx="2554248" cy="339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b="1" i="0" sz="1600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9" type="body"/>
          </p:nvPr>
        </p:nvSpPr>
        <p:spPr>
          <a:xfrm>
            <a:off x="6260119" y="3669325"/>
            <a:ext cx="2554248" cy="339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4000"/>
              <a:buNone/>
              <a:defRPr b="1" i="0" sz="4000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3" type="body"/>
          </p:nvPr>
        </p:nvSpPr>
        <p:spPr>
          <a:xfrm>
            <a:off x="3389352" y="3669325"/>
            <a:ext cx="2554248" cy="339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b="1" i="0" sz="1600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4" type="body"/>
          </p:nvPr>
        </p:nvSpPr>
        <p:spPr>
          <a:xfrm>
            <a:off x="3401076" y="4196863"/>
            <a:ext cx="2554248" cy="339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b="1" i="0" sz="4000">
                <a:solidFill>
                  <a:schemeClr val="accent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5" type="body"/>
          </p:nvPr>
        </p:nvSpPr>
        <p:spPr>
          <a:xfrm>
            <a:off x="6260119" y="4196863"/>
            <a:ext cx="2554248" cy="339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b="1" i="0" sz="1600">
                <a:solidFill>
                  <a:schemeClr val="accent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6" type="body"/>
          </p:nvPr>
        </p:nvSpPr>
        <p:spPr>
          <a:xfrm>
            <a:off x="6260119" y="4724403"/>
            <a:ext cx="2554248" cy="339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4000"/>
              <a:buNone/>
              <a:defRPr b="1" i="0" sz="4000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7" type="body"/>
          </p:nvPr>
        </p:nvSpPr>
        <p:spPr>
          <a:xfrm>
            <a:off x="3389352" y="4724403"/>
            <a:ext cx="2554248" cy="339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b="1" i="0" sz="1600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/>
        </p:nvSpPr>
        <p:spPr>
          <a:xfrm>
            <a:off x="0" y="1371600"/>
            <a:ext cx="12192000" cy="43962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0000"/>
              </a:buClr>
              <a:buSzPts val="4800"/>
              <a:buFont typeface="Calibri"/>
              <a:buNone/>
            </a:pPr>
            <a:r>
              <a:rPr b="1" i="0" lang="fr-FR" sz="4800" u="none" cap="none" strike="noStrike">
                <a:solidFill>
                  <a:srgbClr val="E20000"/>
                </a:solidFill>
                <a:latin typeface="Calibri"/>
                <a:ea typeface="Calibri"/>
                <a:cs typeface="Calibri"/>
                <a:sym typeface="Calibri"/>
              </a:rPr>
              <a:t>Réseaux de Communication</a:t>
            </a:r>
            <a:br>
              <a:rPr b="1" i="0" lang="fr-FR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800"/>
              <a:buFont typeface="Calibri"/>
              <a:buNone/>
            </a:pPr>
            <a:r>
              <a:rPr b="1" i="0" lang="fr-FR" sz="4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Prosit Internet of Things </a:t>
            </a:r>
            <a:br>
              <a:rPr b="1" i="0" lang="fr-FR" sz="4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4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320040" y="670560"/>
            <a:ext cx="899160" cy="701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3178277" y="5270956"/>
            <a:ext cx="6096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Mis-à-jour par: équipe réseau-telecom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2023-2024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/>
        </p:nvSpPr>
        <p:spPr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-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3"/>
          <p:cNvSpPr txBox="1"/>
          <p:nvPr>
            <p:ph idx="4294967295" type="body"/>
          </p:nvPr>
        </p:nvSpPr>
        <p:spPr>
          <a:xfrm>
            <a:off x="783771" y="1628776"/>
            <a:ext cx="10533413" cy="475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 sz="2400"/>
              <a:t>Choisir un domaine d’application de l’IoT: un domaine  par groupe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 sz="2400"/>
              <a:t>Présenter les technologies utilisés pour chaque couche selon le domaine d’application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 sz="2400"/>
              <a:t>Séance de suivi: semaine 5, semaine 8</a:t>
            </a:r>
            <a:endParaRPr sz="24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 sz="2400"/>
              <a:t>Présentation finale: semaine 12 du premier semestre </a:t>
            </a:r>
            <a:endParaRPr/>
          </a:p>
        </p:txBody>
      </p:sp>
      <p:sp>
        <p:nvSpPr>
          <p:cNvPr id="185" name="Google Shape;185;p23"/>
          <p:cNvSpPr txBox="1"/>
          <p:nvPr/>
        </p:nvSpPr>
        <p:spPr>
          <a:xfrm>
            <a:off x="1206336" y="3397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fr-FR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Travail demandé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91" name="Google Shape;191;p24"/>
          <p:cNvSpPr txBox="1"/>
          <p:nvPr/>
        </p:nvSpPr>
        <p:spPr>
          <a:xfrm>
            <a:off x="1206336" y="3397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fr-FR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Travail demandé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1062680" y="1517004"/>
            <a:ext cx="10441500" cy="50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Objectif aller 1    s5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Rappeler qu’est ce que IoT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Choisir un domaine d’application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Illustrer l’impact de l’application sur les Objectifs de Développements Durables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Discriminer les capteurs et les actionneurs utilisées dans l’application choisie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Enumérer les entrées et sorties de ces entités ainsi que leurs caractéristiques (analogiques/ numériques)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Objectif aller  2  s8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Rappeler l’architecture d’un modèle IoT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Distinguer les entités communicantes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Pour chaque communications, choisir le support adapté en justifiant (fréquence, débit, codage en ligne, modulation, mode de communication)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Expliquer les technologies réseaux utilisées (ethernet, wifi, zigbee, bluetooth, ADSL, 4G 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Présentation finale s12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idx="1" type="body"/>
          </p:nvPr>
        </p:nvSpPr>
        <p:spPr>
          <a:xfrm>
            <a:off x="3116024" y="2977252"/>
            <a:ext cx="6280989" cy="80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i="1" lang="fr-FR" sz="4400">
                <a:latin typeface="Calibri"/>
                <a:ea typeface="Calibri"/>
                <a:cs typeface="Calibri"/>
                <a:sym typeface="Calibri"/>
              </a:rPr>
              <a:t>Merci pour votre attention</a:t>
            </a:r>
            <a:endParaRPr/>
          </a:p>
        </p:txBody>
      </p:sp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269" y="692048"/>
            <a:ext cx="111442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/>
          <p:nvPr/>
        </p:nvSpPr>
        <p:spPr>
          <a:xfrm rot="5400000">
            <a:off x="2479958" y="3015959"/>
            <a:ext cx="440686" cy="532072"/>
          </a:xfrm>
          <a:prstGeom prst="triangle">
            <a:avLst>
              <a:gd fmla="val 50000" name="adj"/>
            </a:avLst>
          </a:prstGeom>
          <a:solidFill>
            <a:srgbClr val="C00000"/>
          </a:solidFill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3806097" dist="28398">
              <a:srgbClr val="622423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/>
        </p:nvSpPr>
        <p:spPr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-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 txBox="1"/>
          <p:nvPr>
            <p:ph idx="4294967295" type="title"/>
          </p:nvPr>
        </p:nvSpPr>
        <p:spPr>
          <a:xfrm>
            <a:off x="1289947" y="4667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 sz="4000">
                <a:latin typeface="Times New Roman"/>
                <a:ea typeface="Times New Roman"/>
                <a:cs typeface="Times New Roman"/>
                <a:sym typeface="Times New Roman"/>
              </a:rPr>
              <a:t>Objectifs</a:t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 rot="5400000">
            <a:off x="696776" y="1554242"/>
            <a:ext cx="331155" cy="391797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 cap="flat" cmpd="sng" w="12700">
            <a:solidFill>
              <a:srgbClr val="66666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3806097" dist="28398">
              <a:srgbClr val="7F7F7F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/>
          <p:nvPr/>
        </p:nvSpPr>
        <p:spPr>
          <a:xfrm rot="5400000">
            <a:off x="696776" y="2118101"/>
            <a:ext cx="331155" cy="391797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 cap="flat" cmpd="sng" w="12700">
            <a:solidFill>
              <a:srgbClr val="66666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3806097" dist="28398">
              <a:srgbClr val="7F7F7F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/>
          <p:nvPr/>
        </p:nvSpPr>
        <p:spPr>
          <a:xfrm rot="5400000">
            <a:off x="696776" y="2737881"/>
            <a:ext cx="331155" cy="391797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 cap="flat" cmpd="sng" w="12700">
            <a:solidFill>
              <a:srgbClr val="66666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3806097" dist="28398">
              <a:srgbClr val="7F7F7F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/>
          <p:nvPr/>
        </p:nvSpPr>
        <p:spPr>
          <a:xfrm rot="5400000">
            <a:off x="696776" y="3354867"/>
            <a:ext cx="331155" cy="391797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 cap="flat" cmpd="sng" w="12700">
            <a:solidFill>
              <a:srgbClr val="66666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3806097" dist="28398">
              <a:srgbClr val="7F7F7F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/>
          <p:nvPr/>
        </p:nvSpPr>
        <p:spPr>
          <a:xfrm rot="5400000">
            <a:off x="696776" y="3971853"/>
            <a:ext cx="331155" cy="391797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 cap="flat" cmpd="sng" w="12700">
            <a:solidFill>
              <a:srgbClr val="66666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3806097" dist="28398">
              <a:srgbClr val="7F7F7F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/>
        </p:nvSpPr>
        <p:spPr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-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 txBox="1"/>
          <p:nvPr>
            <p:ph idx="4294967295" type="body"/>
          </p:nvPr>
        </p:nvSpPr>
        <p:spPr>
          <a:xfrm>
            <a:off x="684917" y="1492250"/>
            <a:ext cx="10533413" cy="475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b="1" lang="fr-FR" sz="2400">
                <a:solidFill>
                  <a:srgbClr val="C00000"/>
                </a:solidFill>
              </a:rPr>
              <a:t>Internet of Things (IoT) - Internet des objets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fr-FR" sz="2400" u="sng"/>
              <a:t>Connecter les objets à Internet: </a:t>
            </a:r>
            <a:r>
              <a:rPr lang="fr-FR" sz="2400"/>
              <a:t>Processus de connexion d’objets physiques à Internet et le réseau qui relie ces objets.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fr-FR" sz="2400" u="sng"/>
              <a:t>Qu’est ce qu’un Objet? </a:t>
            </a:r>
            <a:r>
              <a:rPr lang="fr-FR" sz="2400"/>
              <a:t>tout élément capable de transférer des données sur un réseau sans intervention humaine.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fr-FR" sz="2400" u="sng"/>
              <a:t>Définition de l’IUT:</a:t>
            </a:r>
            <a:r>
              <a:rPr lang="fr-FR" sz="2400"/>
              <a:t>« </a:t>
            </a:r>
            <a:r>
              <a:rPr b="1" lang="fr-FR" sz="2400">
                <a:solidFill>
                  <a:srgbClr val="C00000"/>
                </a:solidFill>
              </a:rPr>
              <a:t>infrastructure mondiale </a:t>
            </a:r>
            <a:r>
              <a:rPr lang="fr-FR" sz="2400"/>
              <a:t>pour la société de l'information, qui permet de disposer de </a:t>
            </a:r>
            <a:r>
              <a:rPr b="1" lang="fr-FR" sz="2400">
                <a:solidFill>
                  <a:srgbClr val="C00000"/>
                </a:solidFill>
              </a:rPr>
              <a:t>services évolués </a:t>
            </a:r>
            <a:r>
              <a:rPr lang="fr-FR" sz="2400"/>
              <a:t>en </a:t>
            </a:r>
            <a:r>
              <a:rPr b="1" lang="fr-FR" sz="2400">
                <a:solidFill>
                  <a:srgbClr val="C00000"/>
                </a:solidFill>
              </a:rPr>
              <a:t>interconnectant</a:t>
            </a:r>
            <a:r>
              <a:rPr lang="fr-FR" sz="2400"/>
              <a:t> des </a:t>
            </a:r>
            <a:r>
              <a:rPr b="1" lang="fr-FR" sz="2400">
                <a:solidFill>
                  <a:srgbClr val="C00000"/>
                </a:solidFill>
              </a:rPr>
              <a:t>objets</a:t>
            </a:r>
            <a:r>
              <a:rPr lang="fr-FR" sz="2400"/>
              <a:t> (physiques ou virtuels) grâce aux technologies de l'information et de la communication </a:t>
            </a:r>
            <a:r>
              <a:rPr b="1" lang="fr-FR" sz="2400">
                <a:solidFill>
                  <a:srgbClr val="C00000"/>
                </a:solidFill>
              </a:rPr>
              <a:t>interopérables </a:t>
            </a:r>
            <a:r>
              <a:rPr lang="fr-FR" sz="2400"/>
              <a:t>existantes ou en évolution  »</a:t>
            </a:r>
            <a:endParaRPr/>
          </a:p>
        </p:txBody>
      </p:sp>
      <p:sp>
        <p:nvSpPr>
          <p:cNvPr id="127" name="Google Shape;127;p16"/>
          <p:cNvSpPr txBox="1"/>
          <p:nvPr/>
        </p:nvSpPr>
        <p:spPr>
          <a:xfrm>
            <a:off x="1206336" y="3397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fr-FR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Qu’est ce que l’IoT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/>
        </p:nvSpPr>
        <p:spPr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-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1206336" y="3397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fr-FR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Domaines d’application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17"/>
          <p:cNvPicPr preferRelativeResize="0"/>
          <p:nvPr/>
        </p:nvPicPr>
        <p:blipFill rotWithShape="1">
          <a:blip r:embed="rId3">
            <a:alphaModFix/>
          </a:blip>
          <a:srcRect b="-1091" l="15890" r="14126" t="1"/>
          <a:stretch/>
        </p:blipFill>
        <p:spPr>
          <a:xfrm>
            <a:off x="1206336" y="1383957"/>
            <a:ext cx="9358691" cy="5337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/>
        </p:nvSpPr>
        <p:spPr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-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1206336" y="35495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fr-FR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Architecture d’un système IoT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p18"/>
          <p:cNvGrpSpPr/>
          <p:nvPr/>
        </p:nvGrpSpPr>
        <p:grpSpPr>
          <a:xfrm>
            <a:off x="556710" y="1680519"/>
            <a:ext cx="11305775" cy="4564706"/>
            <a:chOff x="556710" y="1680519"/>
            <a:chExt cx="11305775" cy="4564706"/>
          </a:xfrm>
        </p:grpSpPr>
        <p:pic>
          <p:nvPicPr>
            <p:cNvPr descr="Comment se compose une solution IoT ? Décortiquons ensemble les principales couches" id="144" name="Google Shape;144;p18"/>
            <p:cNvPicPr preferRelativeResize="0"/>
            <p:nvPr/>
          </p:nvPicPr>
          <p:blipFill rotWithShape="1">
            <a:blip r:embed="rId3">
              <a:alphaModFix/>
            </a:blip>
            <a:srcRect b="3254" l="7711" r="7392" t="22531"/>
            <a:stretch/>
          </p:blipFill>
          <p:spPr>
            <a:xfrm>
              <a:off x="556710" y="1680519"/>
              <a:ext cx="11305775" cy="4564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18"/>
            <p:cNvSpPr txBox="1"/>
            <p:nvPr/>
          </p:nvSpPr>
          <p:spPr>
            <a:xfrm>
              <a:off x="667265" y="1754661"/>
              <a:ext cx="2669058" cy="7908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fr-FR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Couche de perception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/>
        </p:nvSpPr>
        <p:spPr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-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1206336" y="3397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fr-FR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Architecture d’un système IoT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753762" y="1665288"/>
            <a:ext cx="10293179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Couche de perception: 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appelé aussi couche physique, interface entre le monde réel et le numérique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2400"/>
              <a:buFont typeface="Noto Sans Symbols"/>
              <a:buChar char="▪"/>
            </a:pPr>
            <a:r>
              <a:rPr b="1" i="0" lang="fr-FR" sz="2400" u="none" cap="none" strike="noStrike">
                <a:solidFill>
                  <a:srgbClr val="2B2B2B"/>
                </a:solidFill>
                <a:latin typeface="Titillium Web"/>
                <a:ea typeface="Titillium Web"/>
                <a:cs typeface="Titillium Web"/>
                <a:sym typeface="Titillium Web"/>
              </a:rPr>
              <a:t>Capteurs :</a:t>
            </a:r>
            <a:r>
              <a:rPr b="0" i="0" lang="fr-FR" sz="2400" u="none" cap="none" strike="noStrike">
                <a:solidFill>
                  <a:srgbClr val="2B2B2B"/>
                </a:solidFill>
                <a:latin typeface="Titillium Web"/>
                <a:ea typeface="Titillium Web"/>
                <a:cs typeface="Titillium Web"/>
                <a:sym typeface="Titillium Web"/>
              </a:rPr>
              <a:t> 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tels que sondes, jauges, compteurs et autres. Ils collectent des paramètres physiques tels que la température ou l’humidité, les transforment en signaux électriques et les envoient au système IoT.</a:t>
            </a:r>
            <a:b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capteurs IoT sont généralement petits et consomment peu d’énergie.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2400"/>
              <a:buFont typeface="Noto Sans Symbols"/>
              <a:buChar char="▪"/>
            </a:pPr>
            <a:r>
              <a:rPr b="1" i="0" lang="fr-FR" sz="2400" u="none" cap="none" strike="noStrike">
                <a:solidFill>
                  <a:srgbClr val="2B2B2B"/>
                </a:solidFill>
                <a:latin typeface="Titillium Web"/>
                <a:ea typeface="Titillium Web"/>
                <a:cs typeface="Titillium Web"/>
                <a:sym typeface="Titillium Web"/>
              </a:rPr>
              <a:t>Actionneurs :</a:t>
            </a:r>
            <a:r>
              <a:rPr b="0" i="0" lang="fr-FR" sz="2400" u="none" cap="none" strike="noStrike">
                <a:solidFill>
                  <a:srgbClr val="2B2B2B"/>
                </a:solidFill>
                <a:latin typeface="Titillium Web"/>
                <a:ea typeface="Titillium Web"/>
                <a:cs typeface="Titillium Web"/>
                <a:sym typeface="Titillium Web"/>
              </a:rPr>
              <a:t> 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traduisant les signaux électriques du système IoT en actions physiques. Les actionneurs sont utilisés dans les contrôleurs de moteur, les lasers, les bras robotiques.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/>
        </p:nvSpPr>
        <p:spPr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-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1206336" y="3397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fr-FR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Architecture d’un système IoT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737286" y="1978063"/>
            <a:ext cx="1029317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Couche Réseau: 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connecter les objets intelligents entre eux  et avec les unités de traitement et de stockage =&gt; gérer la transmission de toutes les données</a:t>
            </a:r>
            <a:r>
              <a:rPr b="0" i="0" lang="fr-FR" sz="2400" u="none" cap="none" strike="noStrike">
                <a:solidFill>
                  <a:srgbClr val="2B2B2B"/>
                </a:solidFill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  <a:r>
              <a:rPr b="1" i="0" lang="fr-FR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737286" y="3380871"/>
            <a:ext cx="1029317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Couche traitement de données: </a:t>
            </a:r>
            <a:r>
              <a:rPr b="0" i="0" lang="fr-FR" sz="2400" u="none" cap="none" strike="noStrike">
                <a:solidFill>
                  <a:srgbClr val="2B2B2B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stocker, analyser et traiter les données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737286" y="4903987"/>
            <a:ext cx="1029317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Couche applicative: 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fournir des services spécifiques à l’application à l’utilisateur.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838200" y="31569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   </a:t>
            </a:r>
            <a:r>
              <a:rPr lang="fr-FR" sz="4000">
                <a:latin typeface="Times New Roman"/>
                <a:ea typeface="Times New Roman"/>
                <a:cs typeface="Times New Roman"/>
                <a:sym typeface="Times New Roman"/>
              </a:rPr>
              <a:t>Les objectifs de développement durable</a:t>
            </a:r>
            <a:endParaRPr/>
          </a:p>
        </p:txBody>
      </p:sp>
      <p:sp>
        <p:nvSpPr>
          <p:cNvPr id="169" name="Google Shape;169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b="1" lang="fr-FR" sz="2400">
                <a:solidFill>
                  <a:srgbClr val="C00000"/>
                </a:solidFill>
              </a:rPr>
              <a:t>Qu’est ce que le développement durable?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sz="2400"/>
              <a:t>un ensemble de décisions qui améliore les conditions de vie du présent sans mettre en danger les ressources pour les générations futures.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 sz="2400"/>
              <a:t>Dix-sept objectifs établis par les États membres des Nations unies et qui sont rassemblés dans l'Agenda 2030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 sz="2400"/>
              <a:t>3 supers objectifs d’ici 2030 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sz="2400"/>
              <a:t> 	-  Mettre fin à l’extrême pauvreté.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sz="2400"/>
              <a:t>	- Lutter contre les inégalités et l’injustice.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sz="2400"/>
              <a:t>	- Régler le problème du dérèglement climatique.</a:t>
            </a:r>
            <a:endParaRPr/>
          </a:p>
        </p:txBody>
      </p:sp>
      <p:sp>
        <p:nvSpPr>
          <p:cNvPr id="170" name="Google Shape;17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76" name="Google Shape;176;p22"/>
          <p:cNvSpPr txBox="1"/>
          <p:nvPr>
            <p:ph type="title"/>
          </p:nvPr>
        </p:nvSpPr>
        <p:spPr>
          <a:xfrm>
            <a:off x="838200" y="31569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   </a:t>
            </a:r>
            <a:r>
              <a:rPr lang="fr-FR" sz="4000">
                <a:latin typeface="Times New Roman"/>
                <a:ea typeface="Times New Roman"/>
                <a:cs typeface="Times New Roman"/>
                <a:sym typeface="Times New Roman"/>
              </a:rPr>
              <a:t>Les objectifs de développement durable</a:t>
            </a:r>
            <a:endParaRPr/>
          </a:p>
        </p:txBody>
      </p:sp>
      <p:pic>
        <p:nvPicPr>
          <p:cNvPr id="177" name="Google Shape;177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41260"/>
            <a:ext cx="10628870" cy="4715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