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6" r:id="rId7"/>
    <p:sldId id="260" r:id="rId8"/>
    <p:sldId id="263" r:id="rId9"/>
    <p:sldId id="262" r:id="rId10"/>
    <p:sldId id="261" r:id="rId11"/>
    <p:sldId id="264" r:id="rId12"/>
    <p:sldId id="269" r:id="rId13"/>
    <p:sldId id="270" r:id="rId14"/>
    <p:sldId id="284" r:id="rId15"/>
    <p:sldId id="285" r:id="rId16"/>
    <p:sldId id="277" r:id="rId17"/>
    <p:sldId id="278" r:id="rId18"/>
    <p:sldId id="279" r:id="rId19"/>
    <p:sldId id="280" r:id="rId20"/>
    <p:sldId id="281" r:id="rId21"/>
    <p:sldId id="282" r:id="rId22"/>
    <p:sldId id="283"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microsoft.com/en-us/sql/connect/ado-net/sql/azure-active-directory-authentication?view=sql-server-ver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ocs.microsoft.com/en-us/azure/active-directory/managed-identities-azure-resources/overview" TargetMode="External"/><Relationship Id="rId4" Type="http://schemas.openxmlformats.org/officeDocument/2006/relationships/hyperlink" Target="https://docs.microsoft.com/en-us/azure/app-service/overview" TargetMode="External"/><Relationship Id="rId3" Type="http://schemas.openxmlformats.org/officeDocument/2006/relationships/hyperlink" Target="https://blog.novanet.no/passwordless-connectionstring-to-azure-sql-database-using-managed-identity/" TargetMode="External"/><Relationship Id="rId2" Type="http://schemas.openxmlformats.org/officeDocument/2006/relationships/hyperlink" Target="https://www.pluralsight.com/guides/how-to-use-managed-identity-with-azure-sql-database" TargetMode="External"/><Relationship Id="rId1" Type="http://schemas.openxmlformats.org/officeDocument/2006/relationships/hyperlink" Target="https://docs.microsoft.com/en-us/azure/logic-apps/create-managed-service-identity?tabs=consump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dirty="0">
                <a:solidFill>
                  <a:schemeClr val="tx1"/>
                </a:solidFill>
                <a:latin typeface="Javanese Text" panose="02000000000000000000" charset="0"/>
                <a:cs typeface="Javanese Text" panose="02000000000000000000" charset="0"/>
              </a:rPr>
              <a:t>CREATING AN APP SERVICE CONNECTION TO AZURE SQL DATABASE WITH AZURE MANAGED IDENTITY.</a:t>
            </a:r>
            <a:endParaRPr lang="en-US" sz="4400" dirty="0">
              <a:solidFill>
                <a:schemeClr val="tx1"/>
              </a:solidFill>
              <a:latin typeface="Javanese Text" panose="02000000000000000000" charset="0"/>
              <a:cs typeface="Javanese Text" panose="02000000000000000000" charset="0"/>
            </a:endParaRPr>
          </a:p>
        </p:txBody>
      </p:sp>
      <p:sp>
        <p:nvSpPr>
          <p:cNvPr id="3" name="Subtitle 2"/>
          <p:cNvSpPr>
            <a:spLocks noGrp="1"/>
          </p:cNvSpPr>
          <p:nvPr>
            <p:ph type="subTitle" idx="1"/>
          </p:nvPr>
        </p:nvSpPr>
        <p:spPr>
          <a:xfrm>
            <a:off x="1524000" y="3632200"/>
            <a:ext cx="9144000" cy="2606040"/>
          </a:xfrm>
        </p:spPr>
        <p:txBody>
          <a:bodyPr>
            <a:noAutofit/>
          </a:bodyPr>
          <a:lstStyle/>
          <a:p>
            <a:endParaRPr lang="en-US" sz="1900" u="sng" dirty="0">
              <a:solidFill>
                <a:schemeClr val="tx1"/>
              </a:solidFill>
              <a:latin typeface="Javanese Text" panose="02000000000000000000" charset="0"/>
              <a:cs typeface="Javanese Text" panose="02000000000000000000" charset="0"/>
              <a:sym typeface="+mn-ea"/>
            </a:endParaRPr>
          </a:p>
          <a:p>
            <a:r>
              <a:rPr lang="en-US" sz="1900" u="sng" dirty="0">
                <a:solidFill>
                  <a:schemeClr val="tx1"/>
                </a:solidFill>
                <a:latin typeface="Javanese Text" panose="02000000000000000000" charset="0"/>
                <a:cs typeface="Javanese Text" panose="02000000000000000000" charset="0"/>
                <a:sym typeface="+mn-ea"/>
              </a:rPr>
              <a:t>CLOUD SECURITY  - </a:t>
            </a:r>
            <a:r>
              <a:rPr lang="en-US" sz="1900" u="sng">
                <a:solidFill>
                  <a:schemeClr val="tx1"/>
                </a:solidFill>
                <a:latin typeface="Javanese Text" panose="02000000000000000000" charset="0"/>
                <a:cs typeface="Javanese Text" panose="02000000000000000000" charset="0"/>
              </a:rPr>
              <a:t>GROUP 5</a:t>
            </a:r>
            <a:endParaRPr lang="en-US" sz="1900" u="sng">
              <a:solidFill>
                <a:schemeClr val="tx1"/>
              </a:solidFill>
              <a:latin typeface="Javanese Text" panose="02000000000000000000" charset="0"/>
              <a:cs typeface="Javanese Text" panose="02000000000000000000" charset="0"/>
            </a:endParaRPr>
          </a:p>
          <a:p>
            <a:r>
              <a:rPr lang="en-US" sz="1900">
                <a:solidFill>
                  <a:schemeClr val="tx1"/>
                </a:solidFill>
                <a:latin typeface="Javanese Text" panose="02000000000000000000" charset="0"/>
                <a:cs typeface="Javanese Text" panose="02000000000000000000" charset="0"/>
              </a:rPr>
              <a:t>DONNA </a:t>
            </a:r>
            <a:endParaRPr lang="en-US" sz="1900">
              <a:solidFill>
                <a:schemeClr val="tx1"/>
              </a:solidFill>
              <a:latin typeface="Javanese Text" panose="02000000000000000000" charset="0"/>
              <a:cs typeface="Javanese Text" panose="02000000000000000000" charset="0"/>
            </a:endParaRPr>
          </a:p>
          <a:p>
            <a:r>
              <a:rPr lang="en-US" sz="1900">
                <a:solidFill>
                  <a:schemeClr val="tx1"/>
                </a:solidFill>
                <a:latin typeface="Javanese Text" panose="02000000000000000000" charset="0"/>
                <a:cs typeface="Javanese Text" panose="02000000000000000000" charset="0"/>
              </a:rPr>
              <a:t>DEBORAH</a:t>
            </a:r>
            <a:endParaRPr lang="en-US" sz="1900">
              <a:solidFill>
                <a:schemeClr val="tx1"/>
              </a:solidFill>
              <a:latin typeface="Javanese Text" panose="02000000000000000000" charset="0"/>
              <a:cs typeface="Javanese Text" panose="02000000000000000000" charset="0"/>
            </a:endParaRPr>
          </a:p>
          <a:p>
            <a:r>
              <a:rPr lang="en-US" sz="1900">
                <a:solidFill>
                  <a:schemeClr val="tx1"/>
                </a:solidFill>
                <a:latin typeface="Javanese Text" panose="02000000000000000000" charset="0"/>
                <a:cs typeface="Javanese Text" panose="02000000000000000000" charset="0"/>
              </a:rPr>
              <a:t>DUMEBI</a:t>
            </a:r>
            <a:endParaRPr lang="en-US" sz="1900">
              <a:solidFill>
                <a:schemeClr val="tx1"/>
              </a:solidFill>
              <a:latin typeface="Javanese Text" panose="02000000000000000000" charset="0"/>
              <a:cs typeface="Javanese Text" panose="02000000000000000000" charset="0"/>
            </a:endParaRPr>
          </a:p>
          <a:p>
            <a:r>
              <a:rPr lang="en-US" sz="1900">
                <a:solidFill>
                  <a:schemeClr val="tx1"/>
                </a:solidFill>
                <a:latin typeface="Javanese Text" panose="02000000000000000000" charset="0"/>
                <a:cs typeface="Javanese Text" panose="02000000000000000000" charset="0"/>
              </a:rPr>
              <a:t>CYNTHIA</a:t>
            </a:r>
            <a:endParaRPr lang="en-US" sz="1900">
              <a:solidFill>
                <a:schemeClr val="tx1"/>
              </a:solidFill>
              <a:latin typeface="Javanese Text" panose="02000000000000000000" charset="0"/>
              <a:cs typeface="Javanese Text" panose="02000000000000000000" charset="0"/>
            </a:endParaRPr>
          </a:p>
          <a:p>
            <a:r>
              <a:rPr lang="en-US" sz="1900">
                <a:solidFill>
                  <a:schemeClr val="tx1"/>
                </a:solidFill>
                <a:latin typeface="Javanese Text" panose="02000000000000000000" charset="0"/>
                <a:cs typeface="Javanese Text" panose="02000000000000000000" charset="0"/>
              </a:rPr>
              <a:t>COLLINS</a:t>
            </a:r>
            <a:endParaRPr lang="en-US" sz="1900">
              <a:solidFill>
                <a:schemeClr val="tx1"/>
              </a:solidFill>
              <a:latin typeface="Javanese Text" panose="02000000000000000000" charset="0"/>
              <a:cs typeface="Javanese Text" panose="02000000000000000000" charset="0"/>
            </a:endParaRPr>
          </a:p>
        </p:txBody>
      </p:sp>
      <p:sp>
        <p:nvSpPr>
          <p:cNvPr id="4" name="Text Box 3"/>
          <p:cNvSpPr txBox="1"/>
          <p:nvPr/>
        </p:nvSpPr>
        <p:spPr>
          <a:xfrm>
            <a:off x="5481320" y="3224530"/>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75690" y="591820"/>
            <a:ext cx="10972800" cy="582613"/>
          </a:xfrm>
        </p:spPr>
        <p:txBody>
          <a:bodyPr/>
          <a:p>
            <a:r>
              <a:rPr lang="en-US" sz="2800">
                <a:latin typeface="Javanese Text" panose="02000000000000000000" charset="0"/>
                <a:cs typeface="Javanese Text" panose="02000000000000000000" charset="0"/>
              </a:rPr>
              <a:t>AZURE SQL DATABASE</a:t>
            </a:r>
            <a:endParaRPr lang="en-US" sz="280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485140" y="952500"/>
            <a:ext cx="10972800" cy="4953000"/>
          </a:xfrm>
        </p:spPr>
        <p:txBody>
          <a:bodyPr/>
          <a:p>
            <a:pPr>
              <a:lnSpc>
                <a:spcPct val="150000"/>
              </a:lnSpc>
            </a:pPr>
            <a:r>
              <a:rPr lang="en-US" sz="2000"/>
              <a:t>Modern cloud applications are made possible by Azure SQL Database, a managed database service that uses serverless computing and is intelligent.</a:t>
            </a:r>
            <a:endParaRPr lang="en-US" sz="2000"/>
          </a:p>
          <a:p>
            <a:pPr>
              <a:lnSpc>
                <a:spcPct val="150000"/>
              </a:lnSpc>
            </a:pPr>
            <a:r>
              <a:rPr lang="en-US" sz="2000"/>
              <a:t>It is a part of Azure SQL, a collection of managed, secure, and intelligent products that make use of the SQL Server database engine in the Azure cloud. </a:t>
            </a:r>
            <a:endParaRPr lang="en-US" sz="2000"/>
          </a:p>
          <a:p>
            <a:pPr>
              <a:lnSpc>
                <a:spcPct val="150000"/>
              </a:lnSpc>
            </a:pPr>
            <a:r>
              <a:rPr lang="en-US" sz="2000"/>
              <a:t>The majority of database management operations, including updating, patching, backups, and monitoring, are handled automatically by the fully managed platform as a service (PaaS) database engine known as Azure SQL Database. </a:t>
            </a:r>
            <a:endParaRPr lang="en-US" sz="2000"/>
          </a:p>
          <a:p>
            <a:pPr>
              <a:lnSpc>
                <a:spcPct val="150000"/>
              </a:lnSpc>
            </a:pPr>
            <a:r>
              <a:rPr lang="en-US" sz="2000">
                <a:sym typeface="+mn-ea"/>
              </a:rPr>
              <a:t>Azure SQL Database always makes use of a patched operating system and the most recent stable version of the SQL Server database engine. </a:t>
            </a:r>
            <a:endParaRPr lang="en-US" sz="2000"/>
          </a:p>
          <a:p>
            <a:pPr>
              <a:lnSpc>
                <a:spcPct val="150000"/>
              </a:lnSpc>
            </a:pPr>
            <a:r>
              <a:rPr lang="en-US" sz="2000">
                <a:sym typeface="+mn-ea"/>
              </a:rPr>
              <a:t>Users can utilize Azure SQL Database to create a highly available and high-performance data storage layer for the apps and solutions in Azure.</a:t>
            </a:r>
            <a:endParaRPr lang="en-US" sz="2000"/>
          </a:p>
          <a:p>
            <a:pPr>
              <a:lnSpc>
                <a:spcPct val="150000"/>
              </a:lnSpc>
            </a:pPr>
            <a:r>
              <a:rPr lang="en-US" sz="2000">
                <a:sym typeface="+mn-ea"/>
              </a:rPr>
              <a:t>Azure SQL Database offers a single database and an elastic pool for database deployment. </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26770" y="591820"/>
            <a:ext cx="10972800" cy="582613"/>
          </a:xfrm>
        </p:spPr>
        <p:txBody>
          <a:bodyPr/>
          <a:p>
            <a:r>
              <a:rPr lang="en-US" sz="2800">
                <a:latin typeface="Javanese Text" panose="02000000000000000000" charset="0"/>
                <a:cs typeface="Javanese Text" panose="02000000000000000000" charset="0"/>
                <a:sym typeface="+mn-ea"/>
              </a:rPr>
              <a:t>AZURE SQL DATABASE</a:t>
            </a:r>
            <a:endParaRPr lang="en-US" sz="2800">
              <a:latin typeface="Javanese Text" panose="02000000000000000000" charset="0"/>
              <a:cs typeface="Javanese Text" panose="02000000000000000000" charset="0"/>
              <a:sym typeface="+mn-ea"/>
            </a:endParaRPr>
          </a:p>
        </p:txBody>
      </p:sp>
      <p:sp>
        <p:nvSpPr>
          <p:cNvPr id="3" name="Content Placeholder 2"/>
          <p:cNvSpPr>
            <a:spLocks noGrp="1"/>
          </p:cNvSpPr>
          <p:nvPr>
            <p:ph idx="1"/>
          </p:nvPr>
        </p:nvSpPr>
        <p:spPr/>
        <p:txBody>
          <a:bodyPr/>
          <a:p>
            <a:pPr>
              <a:lnSpc>
                <a:spcPct val="150000"/>
              </a:lnSpc>
            </a:pPr>
            <a:r>
              <a:rPr lang="en-US" sz="2000">
                <a:sym typeface="+mn-ea"/>
              </a:rPr>
              <a:t>Single database is a standalone, continuously updated database. </a:t>
            </a:r>
            <a:endParaRPr lang="en-US" sz="2000"/>
          </a:p>
          <a:p>
            <a:pPr>
              <a:lnSpc>
                <a:spcPct val="150000"/>
              </a:lnSpc>
            </a:pPr>
            <a:r>
              <a:rPr lang="en-US" sz="2000">
                <a:sym typeface="+mn-ea"/>
              </a:rPr>
              <a:t>This option is picked if one has modern cloud apps and microservices that need a single reliable data source. </a:t>
            </a:r>
            <a:endParaRPr lang="en-US" sz="2000"/>
          </a:p>
          <a:p>
            <a:pPr>
              <a:lnSpc>
                <a:spcPct val="150000"/>
              </a:lnSpc>
            </a:pPr>
            <a:r>
              <a:rPr lang="en-US" sz="2000">
                <a:sym typeface="+mn-ea"/>
              </a:rPr>
              <a:t>A single database is analogous to a limited database in the SQL Server database engine. </a:t>
            </a:r>
            <a:endParaRPr lang="en-US" sz="2000">
              <a:sym typeface="+mn-ea"/>
            </a:endParaRPr>
          </a:p>
          <a:p>
            <a:pPr>
              <a:lnSpc>
                <a:spcPct val="150000"/>
              </a:lnSpc>
            </a:pPr>
            <a:r>
              <a:rPr lang="en-US" sz="2000">
                <a:sym typeface="+mn-ea"/>
              </a:rPr>
              <a:t>An elastic pool is a collection of distinct databases that share a common set of resources, such as CPU or memory. </a:t>
            </a:r>
            <a:endParaRPr lang="en-US" sz="2000">
              <a:sym typeface="+mn-ea"/>
            </a:endParaRPr>
          </a:p>
          <a:p>
            <a:pPr>
              <a:lnSpc>
                <a:spcPct val="150000"/>
              </a:lnSpc>
            </a:pPr>
            <a:r>
              <a:rPr lang="en-US" sz="2000">
                <a:sym typeface="+mn-ea"/>
              </a:rPr>
              <a:t>Individual databases can be moved in and out using an elastic pool.</a:t>
            </a:r>
            <a:endParaRPr lang="en-US" sz="2000">
              <a:sym typeface="+mn-ea"/>
            </a:endParaRPr>
          </a:p>
          <a:p>
            <a:pPr>
              <a:lnSpc>
                <a:spcPct val="150000"/>
              </a:lnSpc>
            </a:pPr>
            <a:r>
              <a:rPr lang="en-US" sz="2000"/>
              <a:t>Elastic pools and standalone databases can be combined, and their service levels can be adjusted to meet different demands. </a:t>
            </a:r>
            <a:endParaRPr lang="en-US" sz="2000"/>
          </a:p>
          <a:p>
            <a:pPr>
              <a:lnSpc>
                <a:spcPct val="150000"/>
              </a:lnSpc>
            </a:pPr>
            <a:r>
              <a:rPr lang="en-US" sz="2000"/>
              <a:t>Users may also integrate SQL Database with other Azure services to meet certain app design requirements, maximize resource and financial efficiency, and create new business opportunities.</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38200" y="287655"/>
            <a:ext cx="10515600" cy="1729740"/>
          </a:xfrm>
        </p:spPr>
        <p:txBody>
          <a:bodyPr>
            <a:noAutofit/>
          </a:bodyPr>
          <a:p>
            <a:r>
              <a:rPr lang="en-US" sz="2800" dirty="0">
                <a:latin typeface="Javanese Text" panose="02000000000000000000" charset="0"/>
                <a:cs typeface="Javanese Text" panose="02000000000000000000" charset="0"/>
                <a:sym typeface="+mn-ea"/>
              </a:rPr>
              <a:t>CREATING AN APP SERVICE CONNECTION TO AZURE SQL DATABASE WITH AZURE MANAGED IDENTITY.</a:t>
            </a:r>
            <a:br>
              <a:rPr lang="en-US" sz="2800" dirty="0">
                <a:latin typeface="Javanese Text" panose="02000000000000000000" charset="0"/>
                <a:cs typeface="Javanese Text" panose="02000000000000000000" charset="0"/>
              </a:rPr>
            </a:br>
            <a:endParaRPr lang="en-US" sz="2800" dirty="0">
              <a:latin typeface="Javanese Text" panose="02000000000000000000" charset="0"/>
              <a:cs typeface="Javanese Text" panose="02000000000000000000" charset="0"/>
            </a:endParaRPr>
          </a:p>
        </p:txBody>
      </p:sp>
      <p:sp>
        <p:nvSpPr>
          <p:cNvPr id="8" name="Content Placeholder 7"/>
          <p:cNvSpPr>
            <a:spLocks noGrp="1"/>
          </p:cNvSpPr>
          <p:nvPr>
            <p:ph idx="1"/>
          </p:nvPr>
        </p:nvSpPr>
        <p:spPr/>
        <p:txBody>
          <a:bodyPr/>
          <a:p>
            <a:endParaRPr lang="en-US" sz="2000"/>
          </a:p>
          <a:p>
            <a:r>
              <a:rPr lang="en-US" sz="2000"/>
              <a:t>Before managed identities may connect to Azure SQL Database, a user must first enable Azure Active Directory (AD) authentication and create the managed users in the database.</a:t>
            </a:r>
            <a:endParaRPr lang="en-US" sz="2000"/>
          </a:p>
          <a:p>
            <a:r>
              <a:rPr lang="en-US" sz="2000"/>
              <a:t>When establishing Azure AD authentication for your Azure SQL Server, ensure that the database server has an Azure AD administrator setup.</a:t>
            </a:r>
            <a:endParaRPr lang="en-US" sz="2000"/>
          </a:p>
          <a:p>
            <a:r>
              <a:rPr lang="en-US" sz="2000"/>
              <a:t>The primary function of the Azure AD administrator is to design database-specific roles.</a:t>
            </a:r>
            <a:endParaRPr lang="en-US" sz="2000"/>
          </a:p>
          <a:p>
            <a:r>
              <a:rPr lang="en-US" sz="2000"/>
              <a:t>Create a managed identity next. Setup a confined user to enable database authentication. The confined user's name must coincide with the app's name when using system-assigned identities.</a:t>
            </a:r>
            <a:endParaRPr lang="en-US" sz="2000"/>
          </a:p>
          <a:p>
            <a:r>
              <a:rPr lang="en-US" sz="2000"/>
              <a:t>The contained user must share the same name as the managed identity when utilizing User assigned identity. Whether you utilize a user- or system-assigned identity has no bearing on anything. </a:t>
            </a:r>
            <a:endParaRPr lang="en-US" sz="2000"/>
          </a:p>
          <a:p>
            <a:r>
              <a:rPr lang="en-US" sz="2000"/>
              <a:t>If a user decides to use one, make sure that type of managed identity is set up for the necessary app service. If not, create one, whether it be user- or system-assigned.</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Enable Azure Active Directory (AD) Authentication </a:t>
            </a:r>
            <a:endParaRPr lang="en-US"/>
          </a:p>
        </p:txBody>
      </p:sp>
      <p:pic>
        <p:nvPicPr>
          <p:cNvPr id="4" name="Content Placeholder 3" descr="AAD"/>
          <p:cNvPicPr>
            <a:picLocks noChangeAspect="1"/>
          </p:cNvPicPr>
          <p:nvPr>
            <p:ph idx="1"/>
          </p:nvPr>
        </p:nvPicPr>
        <p:blipFill>
          <a:blip r:embed="rId1"/>
          <a:stretch>
            <a:fillRect/>
          </a:stretch>
        </p:blipFill>
        <p:spPr>
          <a:xfrm>
            <a:off x="609600" y="1445260"/>
            <a:ext cx="10972800" cy="44113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Create Managed Identity</a:t>
            </a:r>
            <a:endParaRPr lang="en-US"/>
          </a:p>
        </p:txBody>
      </p:sp>
      <p:pic>
        <p:nvPicPr>
          <p:cNvPr id="4" name="Content Placeholder 3" descr="MI"/>
          <p:cNvPicPr>
            <a:picLocks noChangeAspect="1"/>
          </p:cNvPicPr>
          <p:nvPr>
            <p:ph idx="1"/>
          </p:nvPr>
        </p:nvPicPr>
        <p:blipFill>
          <a:blip r:embed="rId1"/>
          <a:stretch>
            <a:fillRect/>
          </a:stretch>
        </p:blipFill>
        <p:spPr>
          <a:xfrm>
            <a:off x="1866265" y="1288415"/>
            <a:ext cx="8458200" cy="472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18870"/>
            <a:ext cx="10972800" cy="692150"/>
          </a:xfrm>
        </p:spPr>
        <p:txBody>
          <a:bodyPr/>
          <a:p>
            <a:r>
              <a:rPr lang="en-US" sz="3200" dirty="0">
                <a:latin typeface="Javanese Text" panose="02000000000000000000" charset="0"/>
                <a:cs typeface="Javanese Text" panose="02000000000000000000" charset="0"/>
                <a:sym typeface="+mn-ea"/>
              </a:rPr>
              <a:t>CREATING AN APP SERVICE CONNECTION TO AZURE SQL DATABASE WITH AZURE MANAGED IDENTITY.</a:t>
            </a:r>
            <a:br>
              <a:rPr lang="en-US" sz="3200" dirty="0">
                <a:latin typeface="Javanese Text" panose="02000000000000000000" charset="0"/>
                <a:cs typeface="Javanese Text" panose="02000000000000000000" charset="0"/>
                <a:sym typeface="+mn-ea"/>
              </a:rPr>
            </a:br>
            <a:br>
              <a:rPr lang="en-US" sz="3200" dirty="0">
                <a:latin typeface="Javanese Text" panose="02000000000000000000" charset="0"/>
                <a:cs typeface="Javanese Text" panose="02000000000000000000" charset="0"/>
              </a:rPr>
            </a:br>
            <a:endParaRPr lang="en-US" sz="3200" dirty="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609600" y="1391285"/>
            <a:ext cx="10972800" cy="4736465"/>
          </a:xfrm>
        </p:spPr>
        <p:txBody>
          <a:bodyPr/>
          <a:p>
            <a:pPr>
              <a:lnSpc>
                <a:spcPct val="150000"/>
              </a:lnSpc>
            </a:pPr>
            <a:r>
              <a:rPr lang="en-US" sz="2000">
                <a:sym typeface="+mn-ea"/>
              </a:rPr>
              <a:t>Once an identity has been provided to that app service, run the SQL listed below to create a contained user with a few roles that can read and write to the database.</a:t>
            </a:r>
            <a:endParaRPr lang="en-US" sz="2000"/>
          </a:p>
          <a:p>
            <a:pPr>
              <a:lnSpc>
                <a:spcPct val="150000"/>
              </a:lnSpc>
            </a:pPr>
            <a:r>
              <a:rPr lang="en-US" sz="2000" i="1"/>
              <a:t>create user [my-app-service] from external provider;</a:t>
            </a:r>
            <a:endParaRPr lang="en-US" sz="2000" i="1"/>
          </a:p>
          <a:p>
            <a:pPr>
              <a:lnSpc>
                <a:spcPct val="150000"/>
              </a:lnSpc>
            </a:pPr>
            <a:r>
              <a:rPr lang="en-US" sz="2000" i="1"/>
              <a:t>alter role db_datareader add member [my-app-service];</a:t>
            </a:r>
            <a:endParaRPr lang="en-US" sz="2000" i="1"/>
          </a:p>
          <a:p>
            <a:pPr>
              <a:lnSpc>
                <a:spcPct val="150000"/>
              </a:lnSpc>
            </a:pPr>
            <a:r>
              <a:rPr lang="en-US" sz="2000" i="1"/>
              <a:t>alter role db_datawriter add member [my-app-service];</a:t>
            </a:r>
            <a:endParaRPr lang="en-US" sz="2000" i="1"/>
          </a:p>
          <a:p>
            <a:pPr>
              <a:lnSpc>
                <a:spcPct val="150000"/>
              </a:lnSpc>
            </a:pPr>
            <a:r>
              <a:rPr lang="en-US" sz="2000" i="1"/>
              <a:t>create user [my-app-service/slots/staging] from external provider;</a:t>
            </a:r>
            <a:endParaRPr lang="en-US" sz="2000" i="1"/>
          </a:p>
          <a:p>
            <a:pPr>
              <a:lnSpc>
                <a:spcPct val="150000"/>
              </a:lnSpc>
            </a:pPr>
            <a:r>
              <a:rPr lang="en-US" sz="2000" i="1"/>
              <a:t>alter role db_datareader add member [my-app-service/slots/staging];</a:t>
            </a:r>
            <a:endParaRPr lang="en-US" sz="2000" i="1"/>
          </a:p>
          <a:p>
            <a:pPr>
              <a:lnSpc>
                <a:spcPct val="150000"/>
              </a:lnSpc>
            </a:pPr>
            <a:r>
              <a:rPr lang="en-US" sz="2000" i="1"/>
              <a:t>alter role db_datawriter add member [my-app-service/slots/staging];</a:t>
            </a:r>
            <a:endParaRPr lang="en-US" sz="20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64565"/>
            <a:ext cx="10972800" cy="925195"/>
          </a:xfrm>
        </p:spPr>
        <p:txBody>
          <a:bodyPr/>
          <a:p>
            <a:r>
              <a:rPr lang="en-US" sz="2800" dirty="0">
                <a:latin typeface="Javanese Text" panose="02000000000000000000" charset="0"/>
                <a:cs typeface="Javanese Text" panose="02000000000000000000" charset="0"/>
                <a:sym typeface="+mn-ea"/>
              </a:rPr>
              <a:t>CREATING AN APP SERVICE CONNECTION TO AZURE SQL DATABASE WITH AZURE MANAGED IDENTITY.</a:t>
            </a: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rPr>
            </a:br>
            <a:endParaRPr lang="en-US" sz="2800" dirty="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609600" y="1517650"/>
            <a:ext cx="10972800" cy="4610100"/>
          </a:xfrm>
        </p:spPr>
        <p:txBody>
          <a:bodyPr/>
          <a:p>
            <a:r>
              <a:rPr lang="en-US" sz="2000"/>
              <a:t>Change the SQL Connection so that managed identities are used after creating the SQL users and assigning them to read and write permissions. </a:t>
            </a:r>
            <a:endParaRPr lang="en-US" sz="2000"/>
          </a:p>
          <a:p>
            <a:r>
              <a:rPr lang="en-US" sz="2000"/>
              <a:t>After that, modify your application such that it uses managed identities for authentication and authorization. </a:t>
            </a:r>
            <a:endParaRPr lang="en-US" sz="2000"/>
          </a:p>
          <a:p>
            <a:r>
              <a:rPr lang="en-US" sz="2000"/>
              <a:t>To begin using an Azure App Service managed identity, create a new project and import a few components, such as the Azure SDK for authentication, "Microsoft.Azure.Services.AppAuthentication."</a:t>
            </a:r>
            <a:endParaRPr lang="en-US" sz="2000"/>
          </a:p>
          <a:p>
            <a:endParaRPr lang="en-US" sz="2000"/>
          </a:p>
          <a:p>
            <a:r>
              <a:rPr lang="en-US" sz="2000" i="1"/>
              <a:t>mkdir PLSQLManagedIdentity</a:t>
            </a:r>
            <a:endParaRPr lang="en-US" sz="2000" i="1"/>
          </a:p>
          <a:p>
            <a:r>
              <a:rPr lang="en-US" sz="2000" i="1"/>
              <a:t>cd PLSQLManagedIdentity</a:t>
            </a:r>
            <a:endParaRPr lang="en-US" sz="2000" i="1"/>
          </a:p>
          <a:p>
            <a:r>
              <a:rPr lang="en-US" sz="2000" i="1"/>
              <a:t>dotnet new mvc</a:t>
            </a:r>
            <a:endParaRPr lang="en-US" sz="2000" i="1"/>
          </a:p>
          <a:p>
            <a:r>
              <a:rPr lang="en-US" sz="2000" i="1"/>
              <a:t>dotnet add package Microsoft.Azure.Services.AppAuthentication</a:t>
            </a:r>
            <a:endParaRPr lang="en-US" sz="2000" i="1"/>
          </a:p>
          <a:p>
            <a:r>
              <a:rPr lang="en-US" sz="2000" i="1"/>
              <a:t>dotnet add package Microsoft.Data.SqlClient</a:t>
            </a:r>
            <a:endParaRPr lang="en-US" sz="20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74750"/>
            <a:ext cx="10972800" cy="582613"/>
          </a:xfrm>
        </p:spPr>
        <p:txBody>
          <a:bodyPr/>
          <a:p>
            <a:r>
              <a:rPr lang="en-US" sz="2800" dirty="0">
                <a:latin typeface="Javanese Text" panose="02000000000000000000" charset="0"/>
                <a:cs typeface="Javanese Text" panose="02000000000000000000" charset="0"/>
                <a:sym typeface="+mn-ea"/>
              </a:rPr>
              <a:t>CREATING AN APP SERVICE CONNECTION TO AZURE SQL DATABASE WITH AZURE MANAGED IDENTITY.</a:t>
            </a: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rPr>
            </a:br>
            <a:endParaRPr lang="en-US" sz="2800" dirty="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609600" y="1470025"/>
            <a:ext cx="10972800" cy="5076825"/>
          </a:xfrm>
        </p:spPr>
        <p:txBody>
          <a:bodyPr/>
          <a:p>
            <a:r>
              <a:rPr lang="en-US" sz="2000"/>
              <a:t>After that, include the class "SqlAppAuthenticationProvider" in your project. </a:t>
            </a:r>
            <a:endParaRPr lang="en-US" sz="2000"/>
          </a:p>
          <a:p>
            <a:r>
              <a:rPr lang="en-US" sz="2000"/>
              <a:t>Then, as the first line of the main method in your "</a:t>
            </a:r>
            <a:r>
              <a:rPr lang="en-US" sz="2000" b="1"/>
              <a:t>Program.cs,"</a:t>
            </a:r>
            <a:r>
              <a:rPr lang="en-US" sz="2000"/>
              <a:t> register the new SqlAuthenticationProvider.</a:t>
            </a:r>
            <a:endParaRPr lang="en-US" sz="2000"/>
          </a:p>
          <a:p>
            <a:r>
              <a:rPr lang="en-US" sz="2000"/>
              <a:t>"</a:t>
            </a:r>
            <a:r>
              <a:rPr lang="en-US" sz="2000" i="1"/>
              <a:t>SqlAuthenticationProvider.SetProvider(SqlAuthenticationMethod.ActiveDirectoryInteractive, new SqlAppAuthenticationProvider()); "</a:t>
            </a:r>
            <a:endParaRPr lang="en-US" sz="2000" i="1"/>
          </a:p>
          <a:p>
            <a:endParaRPr lang="en-US" sz="2000" i="1"/>
          </a:p>
          <a:p>
            <a:r>
              <a:rPr lang="en-US" sz="2000"/>
              <a:t>Together, the two code pieces will scan SQL connection strings for the phrase "Authentication=Active Directory Interactive."</a:t>
            </a:r>
            <a:endParaRPr lang="en-US" sz="2000"/>
          </a:p>
          <a:p>
            <a:r>
              <a:rPr lang="en-US" sz="2000"/>
              <a:t> Once located, they will request an access token from the AzureServiceTokenProvider to log in to the Azure SQL Database.</a:t>
            </a:r>
            <a:endParaRPr lang="en-US" sz="2000"/>
          </a:p>
          <a:p>
            <a:r>
              <a:rPr lang="en-US" sz="2000"/>
              <a:t>Alternately, the user could set up Microsoft. Data. SqlClient, the official and advised SQL Server driver that makes use of Azure. Identity. </a:t>
            </a:r>
            <a:endParaRPr lang="en-US" sz="2000"/>
          </a:p>
          <a:p>
            <a:r>
              <a:rPr lang="en-US" sz="2000"/>
              <a:t>This driver does all the complexity by obtaining an access token from Azure AD, attaching it to the SQL connection, and taking care of token caching and renewal.</a:t>
            </a:r>
            <a:endParaRPr lang="en-US" sz="2000"/>
          </a:p>
          <a:p>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5140" y="1635760"/>
            <a:ext cx="10972800" cy="983615"/>
          </a:xfrm>
        </p:spPr>
        <p:txBody>
          <a:bodyPr/>
          <a:p>
            <a:r>
              <a:rPr lang="en-US" sz="2800" dirty="0">
                <a:latin typeface="Javanese Text" panose="02000000000000000000" charset="0"/>
                <a:cs typeface="Javanese Text" panose="02000000000000000000" charset="0"/>
                <a:sym typeface="+mn-ea"/>
              </a:rPr>
              <a:t>CREATING AN APP SERVICE CONNECTION TO AZURE SQL DATABASE WITH AZURE MANAGED IDENTITY.</a:t>
            </a: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rPr>
            </a:br>
            <a:endParaRPr lang="en-US" sz="2800" dirty="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485140" y="2106295"/>
            <a:ext cx="10972800" cy="4192270"/>
          </a:xfrm>
        </p:spPr>
        <p:txBody>
          <a:bodyPr/>
          <a:p>
            <a:r>
              <a:rPr lang="en-US" sz="2000">
                <a:sym typeface="+mn-ea"/>
              </a:rPr>
              <a:t>No need whatsoever for any additional coding. The database connection string must include an Authentication keyword when an application connects to an Azure SQL database using AAD authentication.</a:t>
            </a:r>
            <a:endParaRPr lang="en-US" sz="2000"/>
          </a:p>
          <a:p>
            <a:r>
              <a:rPr lang="en-US" sz="2000"/>
              <a:t>The Azure CLI or the Visual Studio login will be used for authentication when you execute the program on your development machine. </a:t>
            </a:r>
            <a:endParaRPr lang="en-US" sz="2000"/>
          </a:p>
          <a:p>
            <a:r>
              <a:rPr lang="en-US" sz="2000"/>
              <a:t>The code will make use of the system-assigned identity once it is executed in an Azure App Service. </a:t>
            </a:r>
            <a:endParaRPr lang="en-US" sz="2000"/>
          </a:p>
          <a:p>
            <a:r>
              <a:rPr lang="en-US" sz="2000"/>
              <a:t>The two salient authentication methods, as described in the  </a:t>
            </a:r>
            <a:r>
              <a:rPr lang="en-US" sz="2000">
                <a:hlinkClick r:id="rId1" tooltip="" action="ppaction://hlinkfile"/>
              </a:rPr>
              <a:t>Microsoft docs</a:t>
            </a:r>
            <a:r>
              <a:rPr lang="en-US" sz="2000"/>
              <a:t>, are Active Directory Managed Identity and Active Directory Default. </a:t>
            </a:r>
            <a:endParaRPr lang="en-US" sz="2000"/>
          </a:p>
          <a:p>
            <a:r>
              <a:rPr lang="en-US" sz="2000"/>
              <a:t>Active Directory Managed Identity authenticates with an Azure AD identity using system-assigned or user-assigned managed identities for apps running on Azure, while Active Directory Default uses password-less and non-interactive mechanisms like Managed Identities, Visual Studio Code, Visual Studio, Azure CLI, etc. to do so.</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8820" y="1376680"/>
            <a:ext cx="10972800" cy="582613"/>
          </a:xfrm>
        </p:spPr>
        <p:txBody>
          <a:bodyPr/>
          <a:p>
            <a:r>
              <a:rPr lang="en-US" sz="2800" dirty="0">
                <a:latin typeface="Javanese Text" panose="02000000000000000000" charset="0"/>
                <a:cs typeface="Javanese Text" panose="02000000000000000000" charset="0"/>
                <a:sym typeface="+mn-ea"/>
              </a:rPr>
              <a:t>CREATING AN APP SERVICE CONNECTION TO AZURE SQL DATABASE WITH AZURE MANAGED IDENTITY.</a:t>
            </a: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sym typeface="+mn-ea"/>
              </a:rPr>
            </a:br>
            <a:br>
              <a:rPr lang="en-US" sz="2800" dirty="0">
                <a:latin typeface="Javanese Text" panose="02000000000000000000" charset="0"/>
                <a:cs typeface="Javanese Text" panose="02000000000000000000" charset="0"/>
              </a:rPr>
            </a:br>
            <a:endParaRPr lang="en-US" sz="2800" dirty="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392430" y="1703070"/>
            <a:ext cx="10972800" cy="4953000"/>
          </a:xfrm>
        </p:spPr>
        <p:txBody>
          <a:bodyPr/>
          <a:p>
            <a:r>
              <a:rPr lang="en-US" sz="2000"/>
              <a:t>Now that everything is set up, you may authorize your app to access your Azure database. You can change your connection string to the following:</a:t>
            </a:r>
            <a:endParaRPr lang="en-US" sz="2000"/>
          </a:p>
          <a:p>
            <a:r>
              <a:rPr lang="en-US" sz="2000" i="1"/>
              <a:t>Server=xxxxxxx.database.windows.net,1433;Database=yyyyyyyyy;UID=a;Authentication=Active Directory Interactive</a:t>
            </a:r>
            <a:endParaRPr lang="en-US" sz="2000"/>
          </a:p>
          <a:p>
            <a:r>
              <a:rPr lang="en-US" sz="2000"/>
              <a:t>Or this "</a:t>
            </a:r>
            <a:r>
              <a:rPr lang="en-US" sz="2000" i="1"/>
              <a:t>Server=my-sql-server.database.windows.net,1433;Database=my-database;Authentication=Active Directory Default"</a:t>
            </a:r>
            <a:endParaRPr lang="en-US" sz="2000" i="1"/>
          </a:p>
          <a:p>
            <a:r>
              <a:rPr lang="en-US" sz="2000"/>
              <a:t>The database name, server, and authentication information must all be specified when modifying your connection string.</a:t>
            </a:r>
            <a:endParaRPr lang="en-US" sz="2000"/>
          </a:p>
          <a:p>
            <a:r>
              <a:rPr lang="en-US" sz="2000"/>
              <a:t>Since the connection string must pass validation, UID is set to any value. When it comes to Azure CLI authentication and system-assigned managed identity, it is not utilized. </a:t>
            </a:r>
            <a:endParaRPr lang="en-US" sz="2000"/>
          </a:p>
          <a:p>
            <a:r>
              <a:rPr lang="en-US" sz="2000"/>
              <a:t>You must change the SqlAppAuthenticationProvider class if you're not using the global Azure region and using user-assigned identities.</a:t>
            </a:r>
            <a:endParaRPr lang="en-US" sz="2000"/>
          </a:p>
          <a:p>
            <a:endParaRPr lang="en-US" sz="2000"/>
          </a:p>
          <a:p>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3545" y="671830"/>
            <a:ext cx="10972800" cy="582613"/>
          </a:xfrm>
        </p:spPr>
        <p:txBody>
          <a:bodyPr/>
          <a:p>
            <a:r>
              <a:rPr lang="en-US" sz="2800">
                <a:latin typeface="Javanese Text" panose="02000000000000000000" charset="0"/>
                <a:cs typeface="Javanese Text" panose="02000000000000000000" charset="0"/>
              </a:rPr>
              <a:t>PROJECT OVERVIEW</a:t>
            </a:r>
            <a:endParaRPr lang="en-US" sz="2800">
              <a:latin typeface="Javanese Text" panose="02000000000000000000" charset="0"/>
              <a:cs typeface="Javanese Text" panose="02000000000000000000" charset="0"/>
            </a:endParaRPr>
          </a:p>
        </p:txBody>
      </p:sp>
      <p:sp>
        <p:nvSpPr>
          <p:cNvPr id="3" name="Content Placeholder 2"/>
          <p:cNvSpPr>
            <a:spLocks noGrp="1"/>
          </p:cNvSpPr>
          <p:nvPr>
            <p:ph idx="1"/>
          </p:nvPr>
        </p:nvSpPr>
        <p:spPr>
          <a:xfrm>
            <a:off x="283210" y="889635"/>
            <a:ext cx="10972800" cy="4643120"/>
          </a:xfrm>
        </p:spPr>
        <p:txBody>
          <a:bodyPr/>
          <a:p>
            <a:pPr>
              <a:lnSpc>
                <a:spcPct val="150000"/>
              </a:lnSpc>
            </a:pPr>
            <a:endParaRPr lang="en-US" sz="2000"/>
          </a:p>
          <a:p>
            <a:pPr>
              <a:lnSpc>
                <a:spcPct val="150000"/>
              </a:lnSpc>
            </a:pPr>
            <a:r>
              <a:rPr lang="en-US" sz="2000"/>
              <a:t>In this project, one will learn how to connect an App service to an Azure SQL Database using managed identities. </a:t>
            </a:r>
            <a:endParaRPr lang="en-US" sz="2000"/>
          </a:p>
          <a:p>
            <a:pPr>
              <a:lnSpc>
                <a:spcPct val="150000"/>
              </a:lnSpc>
            </a:pPr>
            <a:r>
              <a:rPr lang="en-US" sz="2000"/>
              <a:t>Azure was chosen because it offers a stable, reliable base and makes it simple to move data between on-premises and public clouds. </a:t>
            </a:r>
            <a:endParaRPr lang="en-US" sz="2000"/>
          </a:p>
          <a:p>
            <a:pPr>
              <a:lnSpc>
                <a:spcPct val="150000"/>
              </a:lnSpc>
            </a:pPr>
            <a:r>
              <a:rPr lang="en-US" sz="2000">
                <a:sym typeface="+mn-ea"/>
              </a:rPr>
              <a:t>To address the issue of credentials management in Azure SQL Database, t</a:t>
            </a:r>
            <a:r>
              <a:rPr lang="en-US" sz="2000"/>
              <a:t>his project will provide a brief overview of App Service, SQL Database, Managed identity, and how these Azure services work together.</a:t>
            </a:r>
            <a:endParaRPr lang="en-US" sz="2000"/>
          </a:p>
          <a:p>
            <a:pPr>
              <a:lnSpc>
                <a:spcPct val="150000"/>
              </a:lnSpc>
            </a:pPr>
            <a:r>
              <a:rPr lang="en-US" sz="2000"/>
              <a:t>It is customary to include both the username and password in the connection string to the Azure SQL database. </a:t>
            </a:r>
            <a:endParaRPr lang="en-US" sz="2000"/>
          </a:p>
          <a:p>
            <a:pPr>
              <a:lnSpc>
                <a:spcPct val="150000"/>
              </a:lnSpc>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a:t>
            </a:r>
            <a:endParaRPr lang="en-US"/>
          </a:p>
        </p:txBody>
      </p:sp>
      <p:sp>
        <p:nvSpPr>
          <p:cNvPr id="3" name="Content Placeholder 2"/>
          <p:cNvSpPr>
            <a:spLocks noGrp="1"/>
          </p:cNvSpPr>
          <p:nvPr>
            <p:ph idx="1"/>
          </p:nvPr>
        </p:nvSpPr>
        <p:spPr/>
        <p:txBody>
          <a:bodyPr/>
          <a:p>
            <a:pPr>
              <a:lnSpc>
                <a:spcPct val="200000"/>
              </a:lnSpc>
            </a:pPr>
            <a:r>
              <a:rPr lang="en-US" sz="2000">
                <a:sym typeface="+mn-ea"/>
              </a:rPr>
              <a:t>To put the process of setting up an App Service connection to an Azure SQL Database with an Azure Managed identity in its simplest form, a user must first setup the required Azure Database by assigning an "Azure Active Directory Admin" role to the database server, generate a managed identity, update the SQL Connection to use managed identities, and then modify the connection string.</a:t>
            </a:r>
            <a:endParaRPr lang="en-US" sz="2000"/>
          </a:p>
          <a:p>
            <a:pPr>
              <a:lnSpc>
                <a:spcPct val="200000"/>
              </a:lnSpc>
            </a:pPr>
            <a:endParaRPr 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LEARNING EXPERIENCE</a:t>
            </a:r>
            <a:endParaRPr lang="en-US"/>
          </a:p>
        </p:txBody>
      </p:sp>
      <p:sp>
        <p:nvSpPr>
          <p:cNvPr id="3" name="Content Placeholder 2"/>
          <p:cNvSpPr>
            <a:spLocks noGrp="1"/>
          </p:cNvSpPr>
          <p:nvPr>
            <p:ph idx="1"/>
          </p:nvPr>
        </p:nvSpPr>
        <p:spPr/>
        <p:txBody>
          <a:bodyPr/>
          <a:p>
            <a:r>
              <a:rPr lang="en-US" sz="2000"/>
              <a:t>There were benefits and drawbacks to this learning process.</a:t>
            </a:r>
            <a:endParaRPr lang="en-US" sz="2000"/>
          </a:p>
          <a:p>
            <a:r>
              <a:rPr lang="en-US" sz="2000"/>
              <a:t>We discovered that a growing number of Microsoft Azure services allow managed Identity for Azure resources. </a:t>
            </a:r>
            <a:endParaRPr lang="en-US" sz="2000"/>
          </a:p>
          <a:p>
            <a:r>
              <a:rPr lang="en-US" sz="2000"/>
              <a:t>Since there is no need to manage secrets manually, using managed identities can improve the security of the user's application. </a:t>
            </a:r>
            <a:endParaRPr lang="en-US" sz="2000"/>
          </a:p>
          <a:p>
            <a:r>
              <a:rPr lang="en-US" sz="2000"/>
              <a:t>After completing the aforementioned procedure, the user's app can now connect to Azure SQL Database without requiring a username or password.</a:t>
            </a:r>
            <a:endParaRPr lang="en-US" sz="2000"/>
          </a:p>
          <a:p>
            <a:r>
              <a:rPr lang="en-US" sz="2000"/>
              <a:t>In addition, we had the opportunity to learn about a few Azure services, like managed identity, App Service, SQL Database, and Azure Active Directory Authentication, among many more.</a:t>
            </a:r>
            <a:endParaRPr lang="en-US" sz="2000"/>
          </a:p>
          <a:p>
            <a:r>
              <a:rPr lang="en-US" sz="2000"/>
              <a:t>The hardest part of the assignment was the time allotted for it. Although we had trouble comprehending the codes employed in this work, we think it will be simpler to understand when we put the procedure into practice.</a:t>
            </a:r>
            <a:endParaRPr lang="en-US" sz="2000"/>
          </a:p>
          <a:p>
            <a:r>
              <a:rPr lang="en-US" sz="2000"/>
              <a:t>Overall, it was challenging but significant, and we hope to start exploring practically soon.</a:t>
            </a: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3" name="Content Placeholder 2"/>
          <p:cNvSpPr>
            <a:spLocks noGrp="1"/>
          </p:cNvSpPr>
          <p:nvPr>
            <p:ph idx="1"/>
          </p:nvPr>
        </p:nvSpPr>
        <p:spPr/>
        <p:txBody>
          <a:bodyPr/>
          <a:p>
            <a:pPr>
              <a:lnSpc>
                <a:spcPct val="150000"/>
              </a:lnSpc>
            </a:pPr>
            <a:endParaRPr lang="en-US" sz="2400" i="1">
              <a:solidFill>
                <a:schemeClr val="accent2">
                  <a:lumMod val="60000"/>
                  <a:lumOff val="40000"/>
                </a:schemeClr>
              </a:solidFill>
              <a:hlinkClick r:id="rId1" action="ppaction://hlinkfile"/>
            </a:endParaRPr>
          </a:p>
          <a:p>
            <a:pPr>
              <a:lnSpc>
                <a:spcPct val="150000"/>
              </a:lnSpc>
            </a:pPr>
            <a:r>
              <a:rPr lang="en-US" sz="2400" i="1">
                <a:solidFill>
                  <a:schemeClr val="accent2">
                    <a:lumMod val="60000"/>
                    <a:lumOff val="40000"/>
                  </a:schemeClr>
                </a:solidFill>
                <a:sym typeface="+mn-ea"/>
                <a:hlinkClick r:id="rId2" action="ppaction://hlinkfile"/>
              </a:rPr>
              <a:t>Pluralsight</a:t>
            </a:r>
            <a:endParaRPr lang="en-US" sz="2400" i="1">
              <a:solidFill>
                <a:schemeClr val="accent2">
                  <a:lumMod val="60000"/>
                  <a:lumOff val="40000"/>
                </a:schemeClr>
              </a:solidFill>
            </a:endParaRPr>
          </a:p>
          <a:p>
            <a:pPr>
              <a:lnSpc>
                <a:spcPct val="150000"/>
              </a:lnSpc>
            </a:pPr>
            <a:r>
              <a:rPr lang="en-US" sz="2400" i="1">
                <a:solidFill>
                  <a:schemeClr val="accent2">
                    <a:lumMod val="60000"/>
                    <a:lumOff val="40000"/>
                  </a:schemeClr>
                </a:solidFill>
                <a:sym typeface="+mn-ea"/>
                <a:hlinkClick r:id="rId3" action="ppaction://hlinkfile"/>
              </a:rPr>
              <a:t>Novanet</a:t>
            </a:r>
            <a:endParaRPr lang="en-US" sz="2400" i="1">
              <a:solidFill>
                <a:schemeClr val="accent2">
                  <a:lumMod val="60000"/>
                  <a:lumOff val="40000"/>
                </a:schemeClr>
              </a:solidFill>
              <a:hlinkClick r:id="rId3" action="ppaction://hlinkfile"/>
            </a:endParaRPr>
          </a:p>
          <a:p>
            <a:pPr>
              <a:lnSpc>
                <a:spcPct val="150000"/>
              </a:lnSpc>
            </a:pPr>
            <a:r>
              <a:rPr lang="en-US" sz="2400" i="1">
                <a:solidFill>
                  <a:schemeClr val="accent2">
                    <a:lumMod val="60000"/>
                    <a:lumOff val="40000"/>
                  </a:schemeClr>
                </a:solidFill>
                <a:hlinkClick r:id="rId1" action="ppaction://hlinkfile"/>
              </a:rPr>
              <a:t>Authenticate access to Azure resources with managed identities in Azure Logic Apps</a:t>
            </a:r>
            <a:endParaRPr lang="en-US" sz="2400" i="1">
              <a:solidFill>
                <a:schemeClr val="accent2">
                  <a:lumMod val="60000"/>
                  <a:lumOff val="40000"/>
                </a:schemeClr>
              </a:solidFill>
            </a:endParaRPr>
          </a:p>
          <a:p>
            <a:pPr>
              <a:lnSpc>
                <a:spcPct val="150000"/>
              </a:lnSpc>
            </a:pPr>
            <a:r>
              <a:rPr lang="en-US" sz="2400" i="1">
                <a:solidFill>
                  <a:schemeClr val="accent2">
                    <a:lumMod val="60000"/>
                    <a:lumOff val="40000"/>
                  </a:schemeClr>
                </a:solidFill>
                <a:hlinkClick r:id="rId4" action="ppaction://hlinkfile"/>
              </a:rPr>
              <a:t>App Service - MicrosoftDocs</a:t>
            </a:r>
            <a:endParaRPr lang="en-US" sz="2400" i="1">
              <a:solidFill>
                <a:schemeClr val="accent2">
                  <a:lumMod val="60000"/>
                  <a:lumOff val="40000"/>
                </a:schemeClr>
              </a:solidFill>
              <a:hlinkClick r:id="rId4" action="ppaction://hlinkfile"/>
            </a:endParaRPr>
          </a:p>
          <a:p>
            <a:pPr>
              <a:lnSpc>
                <a:spcPct val="150000"/>
              </a:lnSpc>
            </a:pPr>
            <a:r>
              <a:rPr lang="en-US" sz="2400" i="1">
                <a:solidFill>
                  <a:schemeClr val="accent2">
                    <a:lumMod val="60000"/>
                    <a:lumOff val="40000"/>
                  </a:schemeClr>
                </a:solidFill>
                <a:hlinkClick r:id="rId5" action="ppaction://hlinkfile"/>
              </a:rPr>
              <a:t>Managed Identity - MicrosoftDocs</a:t>
            </a:r>
            <a:endParaRPr lang="en-US" sz="2400" i="1">
              <a:solidFill>
                <a:schemeClr val="accent2">
                  <a:lumMod val="60000"/>
                  <a:lumOff val="40000"/>
                </a:schemeClr>
              </a:solidFill>
              <a:hlinkClick r:id="rId5" action="ppaction://hlinkfile"/>
            </a:endParaRPr>
          </a:p>
          <a:p>
            <a:pPr>
              <a:lnSpc>
                <a:spcPct val="150000"/>
              </a:lnSpc>
            </a:pPr>
            <a:endParaRPr lang="en-US" sz="2400" i="1">
              <a:solidFill>
                <a:schemeClr val="accent2">
                  <a:lumMod val="60000"/>
                  <a:lumOff val="40000"/>
                </a:schemeClr>
              </a:solidFill>
              <a:hlinkClick r:id="rId3" tooltip="" action="ppaction://hlinkfi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OVERVIEW</a:t>
            </a:r>
            <a:endParaRPr lang="en-US"/>
          </a:p>
        </p:txBody>
      </p:sp>
      <p:sp>
        <p:nvSpPr>
          <p:cNvPr id="3" name="Content Placeholder 2"/>
          <p:cNvSpPr>
            <a:spLocks noGrp="1"/>
          </p:cNvSpPr>
          <p:nvPr>
            <p:ph idx="1"/>
          </p:nvPr>
        </p:nvSpPr>
        <p:spPr/>
        <p:txBody>
          <a:bodyPr>
            <a:normAutofit lnSpcReduction="20000"/>
          </a:bodyPr>
          <a:p>
            <a:pPr>
              <a:lnSpc>
                <a:spcPct val="150000"/>
              </a:lnSpc>
            </a:pPr>
            <a:r>
              <a:rPr lang="en-US" sz="2000">
                <a:sym typeface="+mn-ea"/>
              </a:rPr>
              <a:t>Even if users keep these passwords in KeyVault, they still need to be changed periodically, and they could fall into the wrong hands. </a:t>
            </a:r>
            <a:endParaRPr lang="en-US" sz="2000"/>
          </a:p>
          <a:p>
            <a:pPr>
              <a:lnSpc>
                <a:spcPct val="150000"/>
              </a:lnSpc>
            </a:pPr>
            <a:r>
              <a:rPr lang="en-US" sz="2000">
                <a:sym typeface="+mn-ea"/>
              </a:rPr>
              <a:t>As an illustration, if developers maintain the password on their development machines, this creates a vulnerability that an attacker can take advantage of. </a:t>
            </a:r>
            <a:endParaRPr lang="en-US" sz="2000">
              <a:sym typeface="+mn-ea"/>
            </a:endParaRPr>
          </a:p>
          <a:p>
            <a:pPr>
              <a:lnSpc>
                <a:spcPct val="150000"/>
              </a:lnSpc>
            </a:pPr>
            <a:r>
              <a:rPr lang="en-US" sz="2000">
                <a:sym typeface="+mn-ea"/>
              </a:rPr>
              <a:t>The managed identity solution offered by Azure helps to lessen the likelihood of such incidents.</a:t>
            </a:r>
            <a:endParaRPr lang="en-US" sz="2000">
              <a:sym typeface="+mn-ea"/>
            </a:endParaRPr>
          </a:p>
          <a:p>
            <a:pPr>
              <a:lnSpc>
                <a:spcPct val="150000"/>
              </a:lnSpc>
            </a:pPr>
            <a:r>
              <a:rPr lang="en-US" sz="2000">
                <a:sym typeface="+mn-ea"/>
              </a:rPr>
              <a:t>Microsoft Azure's managed identities feature enables supported Azure resources to identify or authorize themselves. </a:t>
            </a:r>
            <a:endParaRPr lang="en-US" sz="2000">
              <a:sym typeface="+mn-ea"/>
            </a:endParaRPr>
          </a:p>
          <a:p>
            <a:pPr>
              <a:lnSpc>
                <a:spcPct val="150000"/>
              </a:lnSpc>
            </a:pPr>
            <a:r>
              <a:rPr lang="en-US" sz="2000">
                <a:sym typeface="+mn-ea"/>
              </a:rPr>
              <a:t>The claim is that copying of secrets, including database passwords, and source control checks are not required. </a:t>
            </a:r>
            <a:endParaRPr lang="en-US" sz="2000"/>
          </a:p>
          <a:p>
            <a:pPr>
              <a:lnSpc>
                <a:spcPct val="150000"/>
              </a:lnSpc>
            </a:pP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pPr algn="l"/>
            <a:r>
              <a:rPr lang="en-US" sz="2800">
                <a:latin typeface="Javanese Text" panose="02000000000000000000" charset="0"/>
                <a:cs typeface="Javanese Text" panose="02000000000000000000" charset="0"/>
              </a:rPr>
              <a:t>APP SERVICE</a:t>
            </a:r>
            <a:endParaRPr lang="en-US" sz="2800">
              <a:latin typeface="Javanese Text" panose="02000000000000000000" charset="0"/>
              <a:cs typeface="Javanese Text" panose="02000000000000000000" charset="0"/>
            </a:endParaRPr>
          </a:p>
        </p:txBody>
      </p:sp>
      <p:sp>
        <p:nvSpPr>
          <p:cNvPr id="3" name="Content Placeholder 2"/>
          <p:cNvSpPr>
            <a:spLocks noGrp="1"/>
          </p:cNvSpPr>
          <p:nvPr>
            <p:ph idx="1"/>
          </p:nvPr>
        </p:nvSpPr>
        <p:spPr/>
        <p:txBody>
          <a:bodyPr/>
          <a:p>
            <a:pPr>
              <a:lnSpc>
                <a:spcPct val="150000"/>
              </a:lnSpc>
            </a:pPr>
            <a:r>
              <a:rPr lang="en-US" sz="2000"/>
              <a:t>In Azure, App Service offers a self-patching, highly scalable web hosting service.</a:t>
            </a:r>
            <a:endParaRPr lang="en-US" sz="2000"/>
          </a:p>
          <a:p>
            <a:pPr>
              <a:lnSpc>
                <a:spcPct val="150000"/>
              </a:lnSpc>
            </a:pPr>
            <a:r>
              <a:rPr lang="en-US" sz="2000"/>
              <a:t>Additionally, it gives your app access to a managed identity, a complete solution for safeguarding access to Azure SQL Database and other Azure services.</a:t>
            </a:r>
            <a:endParaRPr lang="en-US" sz="2000"/>
          </a:p>
          <a:p>
            <a:pPr>
              <a:lnSpc>
                <a:spcPct val="150000"/>
              </a:lnSpc>
            </a:pPr>
            <a:r>
              <a:rPr lang="en-US" sz="2000"/>
              <a:t>By removing sensitive information from your app, such as credentials in the connection strings, managed identities in App Service increase the security of your app.</a:t>
            </a:r>
            <a:endParaRPr lang="en-US" sz="2000"/>
          </a:p>
          <a:p>
            <a:pPr>
              <a:lnSpc>
                <a:spcPct val="150000"/>
              </a:lnSpc>
            </a:pPr>
            <a:r>
              <a:rPr lang="en-US" sz="2000"/>
              <a:t>One can create and host web applications, mobile back ends, and RESTful APIs using Azure App Service without having to worry about maintaining infrastructure. </a:t>
            </a:r>
            <a:endParaRPr lang="en-US" sz="2000"/>
          </a:p>
          <a:p>
            <a:pPr>
              <a:lnSpc>
                <a:spcPct val="150000"/>
              </a:lnSpc>
            </a:pPr>
            <a:r>
              <a:rPr lang="en-US" sz="2000">
                <a:sym typeface="+mn-ea"/>
              </a:rPr>
              <a:t>It supports both Windows and Linux, provides auto-scaling and high availability, and enables automated deployments from GitHub, Azure DevOps, or any Git repository.</a:t>
            </a:r>
            <a:endParaRPr lang="en-US" sz="2000"/>
          </a:p>
          <a:p>
            <a:pPr>
              <a:lnSpc>
                <a:spcPct val="150000"/>
              </a:lnSpc>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2800">
                <a:latin typeface="Javanese Text" panose="02000000000000000000" charset="0"/>
                <a:cs typeface="Javanese Text" panose="02000000000000000000" charset="0"/>
                <a:sym typeface="+mn-ea"/>
              </a:rPr>
              <a:t>APP SERVICE</a:t>
            </a:r>
            <a:endParaRPr lang="en-US" sz="2800">
              <a:latin typeface="Javanese Text" panose="02000000000000000000" charset="0"/>
              <a:cs typeface="Javanese Text" panose="02000000000000000000" charset="0"/>
              <a:sym typeface="+mn-ea"/>
            </a:endParaRPr>
          </a:p>
        </p:txBody>
      </p:sp>
      <p:sp>
        <p:nvSpPr>
          <p:cNvPr id="3" name="Content Placeholder 2"/>
          <p:cNvSpPr>
            <a:spLocks noGrp="1"/>
          </p:cNvSpPr>
          <p:nvPr>
            <p:ph idx="1"/>
          </p:nvPr>
        </p:nvSpPr>
        <p:spPr/>
        <p:txBody>
          <a:bodyPr/>
          <a:p>
            <a:pPr>
              <a:lnSpc>
                <a:spcPct val="150000"/>
              </a:lnSpc>
            </a:pPr>
            <a:r>
              <a:rPr lang="en-US" sz="2000">
                <a:sym typeface="+mn-ea"/>
              </a:rPr>
              <a:t>Its DevOps features, such as continuous deployment via Azure DevOps, GitHub, Docker Hub, and other sources, package management, staging environments, custom domains, and TLS/SSL certificates, are also available for use.</a:t>
            </a:r>
            <a:endParaRPr lang="en-US" sz="2000"/>
          </a:p>
          <a:p>
            <a:pPr>
              <a:lnSpc>
                <a:spcPct val="150000"/>
              </a:lnSpc>
            </a:pPr>
            <a:r>
              <a:rPr lang="en-US" sz="2000">
                <a:sym typeface="+mn-ea"/>
              </a:rPr>
              <a:t>App Service enhances your application's functionality by bringing Microsoft Azure's security, load balancing, autoscaling, and automated administration features. </a:t>
            </a:r>
            <a:endParaRPr lang="en-US" sz="2000"/>
          </a:p>
          <a:p>
            <a:pPr>
              <a:lnSpc>
                <a:spcPct val="150000"/>
              </a:lnSpc>
            </a:pPr>
            <a:r>
              <a:rPr lang="en-US" sz="2000"/>
              <a:t>Azure App Service is a platform as a service (PaaS) offering for developers that is fully managed.</a:t>
            </a:r>
            <a:endParaRPr lang="en-US" sz="2000"/>
          </a:p>
          <a:p>
            <a:pPr>
              <a:lnSpc>
                <a:spcPct val="150000"/>
              </a:lnSpc>
            </a:pPr>
            <a:r>
              <a:rPr lang="en-US" sz="2000"/>
              <a:t>Various frameworks and languages, connections to SaaS platforms and on-premises data, DevOps optimization, global scalability with high availability safety and conformity, Application templates, API features, mobile functionality, and serverless code are just a few of the key features of App Service.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2800">
                <a:latin typeface="Javanese Text" panose="02000000000000000000" charset="0"/>
                <a:cs typeface="Javanese Text" panose="02000000000000000000" charset="0"/>
                <a:sym typeface="+mn-ea"/>
              </a:rPr>
              <a:t>MANAGED IDENTITY</a:t>
            </a:r>
            <a:endParaRPr lang="en-US" sz="2800">
              <a:latin typeface="Javanese Text" panose="02000000000000000000" charset="0"/>
              <a:cs typeface="Javanese Text" panose="02000000000000000000" charset="0"/>
              <a:sym typeface="+mn-ea"/>
            </a:endParaRPr>
          </a:p>
        </p:txBody>
      </p:sp>
      <p:sp>
        <p:nvSpPr>
          <p:cNvPr id="3" name="Content Placeholder 2"/>
          <p:cNvSpPr>
            <a:spLocks noGrp="1"/>
          </p:cNvSpPr>
          <p:nvPr>
            <p:ph idx="1"/>
          </p:nvPr>
        </p:nvSpPr>
        <p:spPr/>
        <p:txBody>
          <a:bodyPr/>
          <a:p>
            <a:pPr>
              <a:lnSpc>
                <a:spcPct val="150000"/>
              </a:lnSpc>
            </a:pPr>
            <a:r>
              <a:rPr lang="en-US" sz="2000"/>
              <a:t>Managed identities, initially Managed Service Identity (MSI), is a service offered by Azure for Azure resources that essentially does away with the need for developers to manage credentials.</a:t>
            </a:r>
            <a:endParaRPr lang="en-US" sz="2000"/>
          </a:p>
          <a:p>
            <a:pPr>
              <a:lnSpc>
                <a:spcPct val="150000"/>
              </a:lnSpc>
            </a:pPr>
            <a:r>
              <a:rPr lang="en-US" sz="2000"/>
              <a:t> It is noted as an identity service on the Azure portal. </a:t>
            </a:r>
            <a:endParaRPr lang="en-US" sz="2000"/>
          </a:p>
          <a:p>
            <a:pPr>
              <a:lnSpc>
                <a:spcPct val="150000"/>
              </a:lnSpc>
            </a:pPr>
            <a:r>
              <a:rPr lang="en-US" sz="2000"/>
              <a:t>When connecting to resources that support Azure Active Directory (Azure AD) authentication, applications can use Managed Identities, an Azure Active Directory capability, to manage identities automatically.</a:t>
            </a:r>
            <a:endParaRPr lang="en-US" sz="2000"/>
          </a:p>
          <a:p>
            <a:pPr>
              <a:lnSpc>
                <a:spcPct val="150000"/>
              </a:lnSpc>
            </a:pPr>
            <a:r>
              <a:rPr lang="en-US" sz="2000"/>
              <a:t>A special-purpose service principal that can only be used with Azure resources is referred to as managed identity.</a:t>
            </a:r>
            <a:endParaRPr lang="en-US" sz="2000"/>
          </a:p>
          <a:p>
            <a:pPr>
              <a:lnSpc>
                <a:spcPct val="150000"/>
              </a:lnSpc>
            </a:pPr>
            <a:r>
              <a:rPr lang="en-US" sz="2000"/>
              <a:t>It connects a resource in Azure to a service principal object. According to the Role Based Access Control protocol, a service principal is a program in Azure Active Directory with authorization to authenticate and access Azure resources or resource groups.</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MANAGED IDENTITY</a:t>
            </a:r>
            <a:endParaRPr lang="en-US"/>
          </a:p>
        </p:txBody>
      </p:sp>
      <p:pic>
        <p:nvPicPr>
          <p:cNvPr id="4" name="Content Placeholder 3" descr="function"/>
          <p:cNvPicPr>
            <a:picLocks noChangeAspect="1"/>
          </p:cNvPicPr>
          <p:nvPr>
            <p:ph idx="1"/>
          </p:nvPr>
        </p:nvPicPr>
        <p:blipFill>
          <a:blip r:embed="rId1"/>
          <a:stretch>
            <a:fillRect/>
          </a:stretch>
        </p:blipFill>
        <p:spPr>
          <a:xfrm>
            <a:off x="2491740" y="1825625"/>
            <a:ext cx="7207885" cy="4351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73125" y="591820"/>
            <a:ext cx="10972800" cy="582613"/>
          </a:xfrm>
        </p:spPr>
        <p:txBody>
          <a:bodyPr/>
          <a:p>
            <a:r>
              <a:rPr lang="en-US" sz="2800">
                <a:latin typeface="Javanese Text" panose="02000000000000000000" charset="0"/>
                <a:cs typeface="Javanese Text" panose="02000000000000000000" charset="0"/>
              </a:rPr>
              <a:t>MANAGED IDENTITY</a:t>
            </a:r>
            <a:endParaRPr lang="en-US" sz="2800">
              <a:latin typeface="Javanese Text" panose="02000000000000000000" charset="0"/>
              <a:cs typeface="Javanese Text" panose="02000000000000000000" charset="0"/>
            </a:endParaRPr>
          </a:p>
        </p:txBody>
      </p:sp>
      <p:sp>
        <p:nvSpPr>
          <p:cNvPr id="8" name="Content Placeholder 7"/>
          <p:cNvSpPr>
            <a:spLocks noGrp="1"/>
          </p:cNvSpPr>
          <p:nvPr>
            <p:ph idx="1"/>
          </p:nvPr>
        </p:nvSpPr>
        <p:spPr/>
        <p:txBody>
          <a:bodyPr/>
          <a:p>
            <a:pPr marL="342900" indent="-342900">
              <a:lnSpc>
                <a:spcPct val="150000"/>
              </a:lnSpc>
              <a:buFont typeface="Arial" panose="020B0604020202020204" pitchFamily="34" charset="0"/>
              <a:buChar char="•"/>
            </a:pPr>
            <a:r>
              <a:rPr lang="en-US" sz="2000">
                <a:sym typeface="+mn-ea"/>
              </a:rPr>
              <a:t>The primary types of managed identities are system-assigned and user-assigned identities.</a:t>
            </a:r>
            <a:endParaRPr lang="en-US" sz="2000"/>
          </a:p>
          <a:p>
            <a:pPr marL="342900" indent="-342900">
              <a:lnSpc>
                <a:spcPct val="150000"/>
              </a:lnSpc>
              <a:buFont typeface="Arial" panose="020B0604020202020204" pitchFamily="34" charset="0"/>
              <a:buChar char="•"/>
            </a:pPr>
            <a:r>
              <a:rPr lang="en-US" sz="2000">
                <a:sym typeface="+mn-ea"/>
              </a:rPr>
              <a:t>System-assigned handles the identity lifecycle automatically because managed identities are established as a part of the Azure resource and share its lifecycle.</a:t>
            </a:r>
            <a:endParaRPr lang="en-US" sz="2000"/>
          </a:p>
          <a:p>
            <a:pPr marL="342900" indent="-342900">
              <a:lnSpc>
                <a:spcPct val="150000"/>
              </a:lnSpc>
              <a:buFont typeface="Arial" panose="020B0604020202020204" pitchFamily="34" charset="0"/>
              <a:buChar char="•"/>
            </a:pPr>
            <a:r>
              <a:rPr lang="en-US" sz="2000">
                <a:sym typeface="+mn-ea"/>
              </a:rPr>
              <a:t>User-assigned managed identities, in contrast, are separate from the Azure resources that are produced, necessitating administrative control of the lifecycle of the created resources.</a:t>
            </a:r>
            <a:endParaRPr lang="en-US" sz="2000"/>
          </a:p>
          <a:p>
            <a:pPr marL="342900" indent="-342900">
              <a:lnSpc>
                <a:spcPct val="150000"/>
              </a:lnSpc>
              <a:buFont typeface="Arial" panose="020B0604020202020204" pitchFamily="34" charset="0"/>
              <a:buChar char="•"/>
            </a:pPr>
            <a:endParaRPr lang="en-US" sz="2000"/>
          </a:p>
          <a:p>
            <a:pPr>
              <a:lnSpc>
                <a:spcPct val="150000"/>
              </a:lnSpc>
            </a:pPr>
            <a:r>
              <a:rPr lang="en-US" sz="2000">
                <a:sym typeface="+mn-ea"/>
              </a:rPr>
              <a:t>Using managed identities provides a few major benefits, such as not having to manage credentials as they aren't even visible to the user, being able to log in to any resource that supports Azure AD authentication, including the user's applications, and being cost-free to use.</a:t>
            </a:r>
            <a:endParaRPr lang="en-US" sz="2000"/>
          </a:p>
          <a:p>
            <a:pPr>
              <a:lnSpc>
                <a:spcPct val="150000"/>
              </a:lnSpc>
            </a:pPr>
            <a:endParaRPr lang="en-US" sz="2000"/>
          </a:p>
          <a:p>
            <a:pPr>
              <a:lnSpc>
                <a:spcPct val="150000"/>
              </a:lnSpc>
            </a:pP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MANAGED IDENTITY</a:t>
            </a:r>
            <a:endParaRPr lang="en-US"/>
          </a:p>
        </p:txBody>
      </p:sp>
      <p:pic>
        <p:nvPicPr>
          <p:cNvPr id="5" name="Content Placeholder 4" descr="Difference"/>
          <p:cNvPicPr>
            <a:picLocks noChangeAspect="1"/>
          </p:cNvPicPr>
          <p:nvPr>
            <p:ph idx="1"/>
          </p:nvPr>
        </p:nvPicPr>
        <p:blipFill>
          <a:blip r:embed="rId1"/>
          <a:stretch>
            <a:fillRect/>
          </a:stretch>
        </p:blipFill>
        <p:spPr>
          <a:xfrm>
            <a:off x="2590165" y="1674495"/>
            <a:ext cx="7010400" cy="3952875"/>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12886</Words>
  <Application>WPS Presentation</Application>
  <PresentationFormat>Widescreen</PresentationFormat>
  <Paragraphs>173</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Javanese Text</vt:lpstr>
      <vt:lpstr>Microsoft YaHei</vt:lpstr>
      <vt:lpstr>Arial Unicode MS</vt:lpstr>
      <vt:lpstr>Calibri</vt:lpstr>
      <vt:lpstr>Blue Waves</vt:lpstr>
      <vt:lpstr>CREATING AN APP SERVICE CONNECTION TO AZURE SQL DATABASE WITH AZURE MANAGED IDENTITY.</vt:lpstr>
      <vt:lpstr>PROJECT OVERVIEW</vt:lpstr>
      <vt:lpstr>PROJECT OVERVIEW</vt:lpstr>
      <vt:lpstr>APP SERVICE</vt:lpstr>
      <vt:lpstr>APP  SERVICE</vt:lpstr>
      <vt:lpstr>MANAGED IDENTITY</vt:lpstr>
      <vt:lpstr>MANAGED IDENTITY</vt:lpstr>
      <vt:lpstr>MANAGED IDENTITY</vt:lpstr>
      <vt:lpstr>MANAGED IDENTITY</vt:lpstr>
      <vt:lpstr>AZURE SQL DATABASE</vt:lpstr>
      <vt:lpstr>AZURE SQL DATABASE</vt:lpstr>
      <vt:lpstr>CREATING AN APP SERVICE CONNECTION TO AZURE SQL DATABASE WITH AZURE MANAGED IDENTITY.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PASSWORDLESS CONNECTION IN AZURE SQL DATABASE WITH AZURE MANAGED IDENTITY.</dc:title>
  <dc:creator/>
  <cp:lastModifiedBy>Naadu Donna</cp:lastModifiedBy>
  <cp:revision>20</cp:revision>
  <dcterms:created xsi:type="dcterms:W3CDTF">2022-08-09T09:41:00Z</dcterms:created>
  <dcterms:modified xsi:type="dcterms:W3CDTF">2022-08-10T17:12:50Z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EB78C8715ACC4CEF89ED7ADB47C2AA09</vt:lpwstr>
  </property>
  <property fmtid="{D5CDD505-2E9C-101B-9397-08002B2CF9AE}" pid="3" name="KSOProductBuildVer">
    <vt:lpwstr>1033-11.2.0.11254</vt:lpwstr>
  </property>
</Properties>
</file>