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F0A943-CCDD-4A8A-A4DF-E9120DD08C60}" v="192" dt="2022-04-13T07:58:02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89366-801A-45B8-984D-08F9464F4144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29C01-71FD-45F0-8909-49B0A2854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71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4F962-666B-4D8D-B5E8-A8B59CE6401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55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EE13-4050-4FE0-9082-0041E6BEC429}" type="datetime1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2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9125-65C4-4EAF-9870-25644BDB69AD}" type="datetime1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32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ABA0-D76B-4A11-BC81-335ED362ED82}" type="datetime1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56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8F2E-3DCE-47E9-8B76-425BA9DB5CD0}" type="datetime1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38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B11-B528-4C53-8F9D-F436AD8B7977}" type="datetime1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7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DA7F-E85C-4424-840A-6EBE20DA387F}" type="datetime1">
              <a:rPr lang="en-IN" smtClean="0"/>
              <a:t>14-04-2022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03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FE54-97DB-4216-8E82-89518C9F5C4A}" type="datetime1">
              <a:rPr lang="en-IN" smtClean="0"/>
              <a:t>14-04-2022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52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5F6C-A841-4799-B5DA-81DDF79BE394}" type="datetime1">
              <a:rPr lang="en-IN" smtClean="0"/>
              <a:t>14-04-2022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7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7125-1236-4895-A5A0-0CB9EB667223}" type="datetime1">
              <a:rPr lang="en-IN" smtClean="0"/>
              <a:t>14-04-2022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89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0E66-B9D3-4E34-86AC-A6BCAE221F7A}" type="datetime1">
              <a:rPr lang="en-IN" smtClean="0"/>
              <a:t>14-04-2022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33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C47C-021B-4417-A2B1-C56C754C09E7}" type="datetime1">
              <a:rPr lang="en-IN" smtClean="0"/>
              <a:t>14-04-2022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54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AFACF-AB98-4F67-95F0-AA30D37BA714}" type="datetime1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21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E271A-5ED3-403D-BB74-FC3C4987B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4572" y="1594715"/>
            <a:ext cx="3928849" cy="172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100" b="1" dirty="0"/>
              <a:t>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5154D-9F7F-4EB1-9E6C-749488F8E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4572" y="3842933"/>
            <a:ext cx="3125336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Maitreya Maity</a:t>
            </a:r>
          </a:p>
          <a:p>
            <a:pPr algn="l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IHUB-DATA, IIIT Hyderabad</a:t>
            </a:r>
          </a:p>
        </p:txBody>
      </p:sp>
      <p:sp>
        <p:nvSpPr>
          <p:cNvPr id="39" name="Freeform: Shape 14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78" y="851519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 descr="A close-up of a crystal&#10;&#10;Description automatically generated with low confidence">
            <a:extLst>
              <a:ext uri="{FF2B5EF4-FFF2-40B4-BE49-F238E27FC236}">
                <a16:creationId xmlns:a16="http://schemas.microsoft.com/office/drawing/2014/main" id="{E6E0AD46-500E-41EB-9E63-94202CCA3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27" y="3014073"/>
            <a:ext cx="2413000" cy="144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FBE384-84B2-4314-B045-31BDB523216B}"/>
              </a:ext>
            </a:extLst>
          </p:cNvPr>
          <p:cNvSpPr txBox="1"/>
          <p:nvPr/>
        </p:nvSpPr>
        <p:spPr>
          <a:xfrm>
            <a:off x="1967403" y="924854"/>
            <a:ext cx="8257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spcAft>
                <a:spcPts val="600"/>
              </a:spcAft>
            </a:pPr>
            <a:r>
              <a:rPr lang="en-IN" sz="3200" dirty="0">
                <a:solidFill>
                  <a:prstClr val="black"/>
                </a:solidFill>
                <a:latin typeface="Calibri Light" panose="020F0302020204030204"/>
              </a:rPr>
              <a:t>Machine Learning for Chemistry and Drug Design</a:t>
            </a:r>
          </a:p>
        </p:txBody>
      </p:sp>
    </p:spTree>
    <p:extLst>
      <p:ext uri="{BB962C8B-B14F-4D97-AF65-F5344CB8AC3E}">
        <p14:creationId xmlns:p14="http://schemas.microsoft.com/office/powerpoint/2010/main" val="293728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Generic dataset</a:t>
            </a:r>
          </a:p>
          <a:p>
            <a:pPr>
              <a:lnSpc>
                <a:spcPct val="150000"/>
              </a:lnSpc>
            </a:pPr>
            <a:r>
              <a:rPr lang="en-US" dirty="0"/>
              <a:t> Solubility dataset [1]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[1] John S. "ESOL: estimating aqueous solubility directly from molecular structure." Journal of chemical information and computer sciences 44, no. 3 (2004): 1000-1005.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28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Imputation</a:t>
            </a:r>
          </a:p>
          <a:p>
            <a:pPr>
              <a:lnSpc>
                <a:spcPct val="150000"/>
              </a:lnSpc>
            </a:pPr>
            <a:r>
              <a:rPr lang="en-IN" dirty="0"/>
              <a:t>Handling Outliers</a:t>
            </a:r>
          </a:p>
          <a:p>
            <a:pPr>
              <a:lnSpc>
                <a:spcPct val="150000"/>
              </a:lnSpc>
            </a:pPr>
            <a:r>
              <a:rPr lang="en-IN" dirty="0"/>
              <a:t>Binning</a:t>
            </a:r>
          </a:p>
          <a:p>
            <a:pPr>
              <a:lnSpc>
                <a:spcPct val="150000"/>
              </a:lnSpc>
            </a:pPr>
            <a:r>
              <a:rPr lang="en-IN" dirty="0"/>
              <a:t>Log Transform</a:t>
            </a:r>
          </a:p>
          <a:p>
            <a:pPr>
              <a:lnSpc>
                <a:spcPct val="150000"/>
              </a:lnSpc>
            </a:pPr>
            <a:r>
              <a:rPr lang="en-IN" dirty="0"/>
              <a:t>One-Hot Encoding</a:t>
            </a:r>
          </a:p>
          <a:p>
            <a:pPr>
              <a:lnSpc>
                <a:spcPct val="150000"/>
              </a:lnSpc>
            </a:pPr>
            <a:r>
              <a:rPr lang="en-IN" dirty="0"/>
              <a:t>Scaling</a:t>
            </a:r>
          </a:p>
          <a:p>
            <a:pPr>
              <a:lnSpc>
                <a:spcPct val="150000"/>
              </a:lnSpc>
            </a:pPr>
            <a:r>
              <a:rPr lang="en-IN" dirty="0"/>
              <a:t>Feature Selection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31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Imputation is responsible for handling irregularities within the dataset</a:t>
            </a:r>
          </a:p>
          <a:p>
            <a:pPr>
              <a:lnSpc>
                <a:spcPct val="150000"/>
              </a:lnSpc>
            </a:pPr>
            <a:r>
              <a:rPr lang="en-US" dirty="0"/>
              <a:t>Numerical Imputation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Random value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Mean, medians of the column</a:t>
            </a:r>
          </a:p>
          <a:p>
            <a:pPr>
              <a:lnSpc>
                <a:spcPct val="150000"/>
              </a:lnSpc>
            </a:pPr>
            <a:r>
              <a:rPr lang="en-US" dirty="0"/>
              <a:t>Categorical Imputation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Maximum occurred value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40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C78F-2645-4833-A66F-0BCC5E8F5E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Outliers are the deviated values or data points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Identify the outliers and remove it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Standard deviation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Upper limit 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𝑠𝑡𝑑𝑒𝑣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Lower limit 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𝑠𝑡𝑑𝑒𝑣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Z-score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Score 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</m:den>
                    </m:f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Upper limit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Lower limit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C78F-2645-4833-A66F-0BCC5E8F5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73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Fit data value within the range into bins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Transform continuous variables into discrete ones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i="0" dirty="0">
                <a:solidFill>
                  <a:srgbClr val="292929"/>
                </a:solidFill>
                <a:effectLst/>
                <a:latin typeface="Menlo"/>
              </a:rPr>
              <a:t>Value  Bin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 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0-30      Low 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31-70   Mid 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71-100  High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4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Handled skewed data</a:t>
            </a:r>
          </a:p>
          <a:p>
            <a:pPr>
              <a:lnSpc>
                <a:spcPct val="150000"/>
              </a:lnSpc>
            </a:pPr>
            <a:r>
              <a:rPr lang="en-US" dirty="0"/>
              <a:t>After transformation the data distribution becomes more approximate to normal</a:t>
            </a:r>
          </a:p>
          <a:p>
            <a:pPr>
              <a:lnSpc>
                <a:spcPct val="150000"/>
              </a:lnSpc>
            </a:pPr>
            <a:r>
              <a:rPr lang="en-US" dirty="0"/>
              <a:t>Reduces the effects of outliers on the data - normalization of magnitude differences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2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Data encoding technique</a:t>
            </a:r>
          </a:p>
          <a:p>
            <a:pPr>
              <a:lnSpc>
                <a:spcPct val="150000"/>
              </a:lnSpc>
            </a:pPr>
            <a:r>
              <a:rPr lang="en-US" dirty="0"/>
              <a:t>Convert categorical data to numerical format without losing any information</a:t>
            </a:r>
          </a:p>
          <a:p>
            <a:pPr>
              <a:lnSpc>
                <a:spcPct val="150000"/>
              </a:lnSpc>
            </a:pPr>
            <a:r>
              <a:rPr lang="en-US" dirty="0"/>
              <a:t>Only one element has its index set to “1” and all other elements are assigned indices within the range [0, n-1].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32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C78F-2645-4833-A66F-0BCC5E8F5E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Normalization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Standardization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C78F-2645-4833-A66F-0BCC5E8F5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97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Filter method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Correlation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Chi-square</a:t>
            </a:r>
          </a:p>
          <a:p>
            <a:pPr>
              <a:lnSpc>
                <a:spcPct val="150000"/>
              </a:lnSpc>
            </a:pPr>
            <a:r>
              <a:rPr lang="en-IN" dirty="0"/>
              <a:t>Wrapper method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Forward Selection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Backward Elimination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Recursive Feature Elimination</a:t>
            </a:r>
          </a:p>
          <a:p>
            <a:pPr>
              <a:lnSpc>
                <a:spcPct val="150000"/>
              </a:lnSpc>
            </a:pPr>
            <a:r>
              <a:rPr lang="en-IN" dirty="0"/>
              <a:t>Embedded method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Tree importance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1330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FEC6728E513947B17C835893DFFB97" ma:contentTypeVersion="9" ma:contentTypeDescription="Create a new document." ma:contentTypeScope="" ma:versionID="124188f6145f8dc209a2e67cdfaebe7c">
  <xsd:schema xmlns:xsd="http://www.w3.org/2001/XMLSchema" xmlns:xs="http://www.w3.org/2001/XMLSchema" xmlns:p="http://schemas.microsoft.com/office/2006/metadata/properties" xmlns:ns3="21a32b89-9e1f-4c61-8957-083244ed246e" xmlns:ns4="f432dcaa-6b7a-478d-8a4b-f18cdb5178f1" targetNamespace="http://schemas.microsoft.com/office/2006/metadata/properties" ma:root="true" ma:fieldsID="e5f6d3ee61ee4ad0d183b70c413aa7a2" ns3:_="" ns4:_="">
    <xsd:import namespace="21a32b89-9e1f-4c61-8957-083244ed246e"/>
    <xsd:import namespace="f432dcaa-6b7a-478d-8a4b-f18cdb5178f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a32b89-9e1f-4c61-8957-083244ed246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32dcaa-6b7a-478d-8a4b-f18cdb5178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68A003-A8F9-4D1B-889E-4D3F6984BB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9B08C3-DF88-47B9-B99D-9903AEF31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a32b89-9e1f-4c61-8957-083244ed246e"/>
    <ds:schemaRef ds:uri="f432dcaa-6b7a-478d-8a4b-f18cdb5178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2CC299-CEA7-4DBE-BCF1-9E889A2193F1}">
  <ds:schemaRefs>
    <ds:schemaRef ds:uri="http://www.w3.org/XML/1998/namespace"/>
    <ds:schemaRef ds:uri="http://purl.org/dc/dcmitype/"/>
    <ds:schemaRef ds:uri="f432dcaa-6b7a-478d-8a4b-f18cdb5178f1"/>
    <ds:schemaRef ds:uri="http://schemas.microsoft.com/office/2006/metadata/properties"/>
    <ds:schemaRef ds:uri="http://schemas.microsoft.com/office/2006/documentManagement/types"/>
    <ds:schemaRef ds:uri="http://purl.org/dc/elements/1.1/"/>
    <ds:schemaRef ds:uri="21a32b89-9e1f-4c61-8957-083244ed246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290</Words>
  <Application>Microsoft Office PowerPoint</Application>
  <PresentationFormat>Widescreen</PresentationFormat>
  <Paragraphs>75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1_Office Theme</vt:lpstr>
      <vt:lpstr>Feature Engineering</vt:lpstr>
      <vt:lpstr>Plans for today</vt:lpstr>
      <vt:lpstr>Imputation</vt:lpstr>
      <vt:lpstr>Outliers</vt:lpstr>
      <vt:lpstr>Binning</vt:lpstr>
      <vt:lpstr>Log Transform</vt:lpstr>
      <vt:lpstr>One-Hot Encoding</vt:lpstr>
      <vt:lpstr>Scaling</vt:lpstr>
      <vt:lpstr>Feature Selection</vt:lpstr>
      <vt:lpstr>Implementation with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</dc:title>
  <dc:creator>Maitreya Maity</dc:creator>
  <cp:lastModifiedBy>Maitreya Maity</cp:lastModifiedBy>
  <cp:revision>2</cp:revision>
  <dcterms:created xsi:type="dcterms:W3CDTF">2022-04-13T05:42:09Z</dcterms:created>
  <dcterms:modified xsi:type="dcterms:W3CDTF">2022-04-14T16:10:49Z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0x0101001AFEC6728E513947B17C835893DFFB97</vt:lpwstr>
  </property>
</Properties>
</file>