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sldIdLst>
    <p:sldId id="257" r:id="rId5"/>
    <p:sldId id="258" r:id="rId6"/>
    <p:sldId id="259" r:id="rId7"/>
    <p:sldId id="260" r:id="rId8"/>
    <p:sldId id="261" r:id="rId9"/>
    <p:sldId id="262" r:id="rId10"/>
    <p:sldId id="268" r:id="rId11"/>
    <p:sldId id="263" r:id="rId12"/>
    <p:sldId id="269" r:id="rId13"/>
    <p:sldId id="270" r:id="rId14"/>
    <p:sldId id="264" r:id="rId15"/>
    <p:sldId id="265" r:id="rId16"/>
    <p:sldId id="266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4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89366-801A-45B8-984D-08F9464F4144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29C01-71FD-45F0-8909-49B0A2854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71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4F962-666B-4D8D-B5E8-A8B59CE6401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5558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EE13-4050-4FE0-9082-0041E6BEC429}" type="datetime1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22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9125-65C4-4EAF-9870-25644BDB69AD}" type="datetime1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32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ABA0-D76B-4A11-BC81-335ED362ED82}" type="datetime1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56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58F2E-3DCE-47E9-8B76-425BA9DB5CD0}" type="datetime1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38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5B11-B528-4C53-8F9D-F436AD8B7977}" type="datetime1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7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DA7F-E85C-4424-840A-6EBE20DA387F}" type="datetime1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03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CFE54-97DB-4216-8E82-89518C9F5C4A}" type="datetime1">
              <a:rPr lang="en-IN" smtClean="0"/>
              <a:t>20-04-2022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52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5F6C-A841-4799-B5DA-81DDF79BE394}" type="datetime1">
              <a:rPr lang="en-IN" smtClean="0"/>
              <a:t>20-04-2022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47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7125-1236-4895-A5A0-0CB9EB667223}" type="datetime1">
              <a:rPr lang="en-IN" smtClean="0"/>
              <a:t>20-04-2022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898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0E66-B9D3-4E34-86AC-A6BCAE221F7A}" type="datetime1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331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9C47C-021B-4417-A2B1-C56C754C09E7}" type="datetime1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54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AFACF-AB98-4F67-95F0-AA30D37BA714}" type="datetime1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E57A4-3E5C-4845-9ADC-209E078B5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21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12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E271A-5ED3-403D-BB74-FC3C4987B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5572" y="1590554"/>
            <a:ext cx="4744438" cy="17288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100" b="1" dirty="0"/>
              <a:t>Deep Learning - 1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5154D-9F7F-4EB1-9E6C-749488F8E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4572" y="3842933"/>
            <a:ext cx="3125336" cy="21635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Maitreya Maity</a:t>
            </a:r>
          </a:p>
          <a:p>
            <a:pPr algn="l"/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IHUB-DATA, IIIT Hyderabad</a:t>
            </a:r>
          </a:p>
        </p:txBody>
      </p:sp>
      <p:sp>
        <p:nvSpPr>
          <p:cNvPr id="39" name="Freeform: Shape 14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78" y="851519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Picture 7" descr="A close-up of a crystal&#10;&#10;Description automatically generated with low confidence">
            <a:extLst>
              <a:ext uri="{FF2B5EF4-FFF2-40B4-BE49-F238E27FC236}">
                <a16:creationId xmlns:a16="http://schemas.microsoft.com/office/drawing/2014/main" id="{E6E0AD46-500E-41EB-9E63-94202CCA3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627" y="3014073"/>
            <a:ext cx="2413000" cy="1447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FBE384-84B2-4314-B045-31BDB523216B}"/>
              </a:ext>
            </a:extLst>
          </p:cNvPr>
          <p:cNvSpPr txBox="1"/>
          <p:nvPr/>
        </p:nvSpPr>
        <p:spPr>
          <a:xfrm>
            <a:off x="1967403" y="924854"/>
            <a:ext cx="8257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>
              <a:spcAft>
                <a:spcPts val="600"/>
              </a:spcAft>
            </a:pPr>
            <a:r>
              <a:rPr lang="en-IN" sz="3200" dirty="0">
                <a:solidFill>
                  <a:prstClr val="black"/>
                </a:solidFill>
                <a:latin typeface="Calibri Light" panose="020F0302020204030204"/>
              </a:rPr>
              <a:t>Machine Learning for Chemistry and Drug Design</a:t>
            </a:r>
          </a:p>
        </p:txBody>
      </p:sp>
    </p:spTree>
    <p:extLst>
      <p:ext uri="{BB962C8B-B14F-4D97-AF65-F5344CB8AC3E}">
        <p14:creationId xmlns:p14="http://schemas.microsoft.com/office/powerpoint/2010/main" val="2937280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252A-2CB4-4BB1-80FD-4E30925B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Loss Functions - MLP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14C78F-2645-4833-A66F-0BCC5E8F5E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Loss function quantifies the difference between the expected outcome and the outcome produced by the model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Binary Cross-Entropy: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</m:func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+(1−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 </m:t>
                            </m:r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acc>
                              <m:accPr>
                                <m:chr m:val="̂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Categorical Cross-Entropy: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acc>
                              <m:accPr>
                                <m:chr m:val="̂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Mean Absolute Error: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Mean Squared Error: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14C78F-2645-4833-A66F-0BCC5E8F5E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AE3740DD-E444-4B52-BB23-EBDBE4C69163}"/>
              </a:ext>
            </a:extLst>
          </p:cNvPr>
          <p:cNvGrpSpPr/>
          <p:nvPr/>
        </p:nvGrpSpPr>
        <p:grpSpPr>
          <a:xfrm>
            <a:off x="8867335" y="59335"/>
            <a:ext cx="1734828" cy="657645"/>
            <a:chOff x="6908081" y="8037"/>
            <a:chExt cx="2178523" cy="723572"/>
          </a:xfrm>
        </p:grpSpPr>
        <p:pic>
          <p:nvPicPr>
            <p:cNvPr id="4" name="Picture 4" descr="International Institute of Information Technology, Hyderabad - Wikipedia">
              <a:extLst>
                <a:ext uri="{FF2B5EF4-FFF2-40B4-BE49-F238E27FC236}">
                  <a16:creationId xmlns:a16="http://schemas.microsoft.com/office/drawing/2014/main" id="{A00B5DE7-458A-454B-9885-C5ADE70E4D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8081" y="8037"/>
              <a:ext cx="1385503" cy="714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IHub-Data">
              <a:extLst>
                <a:ext uri="{FF2B5EF4-FFF2-40B4-BE49-F238E27FC236}">
                  <a16:creationId xmlns:a16="http://schemas.microsoft.com/office/drawing/2014/main" id="{3D72AF97-09DA-499A-8046-C7B16A6DAD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3584" y="12649"/>
              <a:ext cx="793020" cy="718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BC9F5-151D-4BD0-BF5B-226B8683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413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252A-2CB4-4BB1-80FD-4E30925B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Principle of MLP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C78F-2645-4833-A66F-0BCC5E8F5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MLP works in two stages -</a:t>
            </a:r>
          </a:p>
          <a:p>
            <a:pPr>
              <a:lnSpc>
                <a:spcPct val="150000"/>
              </a:lnSpc>
            </a:pPr>
            <a:r>
              <a:rPr lang="en-IN" dirty="0"/>
              <a:t>Forward propagation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Information flows forward to compute predictions and the error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input data is forwarded layer by layer across the network to the final layer, which generates a prediction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Prediction = g(g(</a:t>
            </a:r>
            <a:r>
              <a:rPr lang="en-US" dirty="0" err="1"/>
              <a:t>XW</a:t>
            </a:r>
            <a:r>
              <a:rPr lang="en-US" baseline="-25000" dirty="0" err="1"/>
              <a:t>h</a:t>
            </a:r>
            <a:r>
              <a:rPr lang="en-US" dirty="0"/>
              <a:t>)W</a:t>
            </a:r>
            <a:r>
              <a:rPr lang="en-US" baseline="-25000" dirty="0"/>
              <a:t>o</a:t>
            </a:r>
            <a:r>
              <a:rPr lang="en-US" dirty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g() = activation function, X= input, </a:t>
            </a:r>
            <a:r>
              <a:rPr lang="en-US" dirty="0" err="1"/>
              <a:t>W</a:t>
            </a:r>
            <a:r>
              <a:rPr lang="en-US" baseline="-25000" dirty="0" err="1"/>
              <a:t>h</a:t>
            </a:r>
            <a:r>
              <a:rPr lang="en-US" dirty="0"/>
              <a:t> , W</a:t>
            </a:r>
            <a:r>
              <a:rPr lang="en-US" baseline="-25000" dirty="0"/>
              <a:t>o </a:t>
            </a:r>
            <a:r>
              <a:rPr lang="en-US" dirty="0"/>
              <a:t>= weights</a:t>
            </a:r>
          </a:p>
          <a:p>
            <a:pPr>
              <a:lnSpc>
                <a:spcPct val="150000"/>
              </a:lnSpc>
            </a:pPr>
            <a:r>
              <a:rPr lang="en-IN" dirty="0"/>
              <a:t>Backward propagation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Backpropagation algorithm computes the error derivatives and updates the network weights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3740DD-E444-4B52-BB23-EBDBE4C69163}"/>
              </a:ext>
            </a:extLst>
          </p:cNvPr>
          <p:cNvGrpSpPr/>
          <p:nvPr/>
        </p:nvGrpSpPr>
        <p:grpSpPr>
          <a:xfrm>
            <a:off x="8867335" y="59335"/>
            <a:ext cx="1734828" cy="657645"/>
            <a:chOff x="6908081" y="8037"/>
            <a:chExt cx="2178523" cy="723572"/>
          </a:xfrm>
        </p:grpSpPr>
        <p:pic>
          <p:nvPicPr>
            <p:cNvPr id="4" name="Picture 4" descr="International Institute of Information Technology, Hyderabad - Wikipedia">
              <a:extLst>
                <a:ext uri="{FF2B5EF4-FFF2-40B4-BE49-F238E27FC236}">
                  <a16:creationId xmlns:a16="http://schemas.microsoft.com/office/drawing/2014/main" id="{A00B5DE7-458A-454B-9885-C5ADE70E4D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8081" y="8037"/>
              <a:ext cx="1385503" cy="714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IHub-Data">
              <a:extLst>
                <a:ext uri="{FF2B5EF4-FFF2-40B4-BE49-F238E27FC236}">
                  <a16:creationId xmlns:a16="http://schemas.microsoft.com/office/drawing/2014/main" id="{3D72AF97-09DA-499A-8046-C7B16A6DAD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3584" y="12649"/>
              <a:ext cx="793020" cy="718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BC9F5-151D-4BD0-BF5B-226B8683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11</a:t>
            </a:fld>
            <a:endParaRPr lang="en-I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E48D07-88B7-42B4-8BCA-B502D960E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339" y="3652959"/>
            <a:ext cx="5392522" cy="139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A30BFA-97D2-4F55-B713-94CE4B9F3EAA}"/>
              </a:ext>
            </a:extLst>
          </p:cNvPr>
          <p:cNvSpPr txBox="1"/>
          <p:nvPr/>
        </p:nvSpPr>
        <p:spPr>
          <a:xfrm>
            <a:off x="838200" y="6598366"/>
            <a:ext cx="4998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* Image courtesy: https://ml-cheatsheet.readthedocs.io/en/latest/forwardpropagation.html</a:t>
            </a:r>
          </a:p>
        </p:txBody>
      </p:sp>
    </p:spTree>
    <p:extLst>
      <p:ext uri="{BB962C8B-B14F-4D97-AF65-F5344CB8AC3E}">
        <p14:creationId xmlns:p14="http://schemas.microsoft.com/office/powerpoint/2010/main" val="3625970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252A-2CB4-4BB1-80FD-4E30925B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14C78F-2645-4833-A66F-0BCC5E8F5E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dirty="0"/>
                  <a:t>It is a method to finetune the weights of a neural network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/>
                  <a:t>Error: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/>
                  <a:t>Derivative calculation with chain rule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14C78F-2645-4833-A66F-0BCC5E8F5E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AE3740DD-E444-4B52-BB23-EBDBE4C69163}"/>
              </a:ext>
            </a:extLst>
          </p:cNvPr>
          <p:cNvGrpSpPr/>
          <p:nvPr/>
        </p:nvGrpSpPr>
        <p:grpSpPr>
          <a:xfrm>
            <a:off x="8867335" y="59335"/>
            <a:ext cx="1734828" cy="657645"/>
            <a:chOff x="6908081" y="8037"/>
            <a:chExt cx="2178523" cy="723572"/>
          </a:xfrm>
        </p:grpSpPr>
        <p:pic>
          <p:nvPicPr>
            <p:cNvPr id="4" name="Picture 4" descr="International Institute of Information Technology, Hyderabad - Wikipedia">
              <a:extLst>
                <a:ext uri="{FF2B5EF4-FFF2-40B4-BE49-F238E27FC236}">
                  <a16:creationId xmlns:a16="http://schemas.microsoft.com/office/drawing/2014/main" id="{A00B5DE7-458A-454B-9885-C5ADE70E4D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8081" y="8037"/>
              <a:ext cx="1385503" cy="714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IHub-Data">
              <a:extLst>
                <a:ext uri="{FF2B5EF4-FFF2-40B4-BE49-F238E27FC236}">
                  <a16:creationId xmlns:a16="http://schemas.microsoft.com/office/drawing/2014/main" id="{3D72AF97-09DA-499A-8046-C7B16A6DAD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3584" y="12649"/>
              <a:ext cx="793020" cy="718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BC9F5-151D-4BD0-BF5B-226B8683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12</a:t>
            </a:fld>
            <a:endParaRPr lang="en-IN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CFF5D88-C309-4A07-B709-1C1B84A8D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71849"/>
            <a:ext cx="5003178" cy="208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3B183C-2D55-40F4-A45F-3FF6CBF4B1D9}"/>
              </a:ext>
            </a:extLst>
          </p:cNvPr>
          <p:cNvSpPr txBox="1"/>
          <p:nvPr/>
        </p:nvSpPr>
        <p:spPr>
          <a:xfrm>
            <a:off x="838200" y="6598366"/>
            <a:ext cx="41280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* Image courtesy: https://pabloinsente.github.io/the-multilayer-perceptron</a:t>
            </a:r>
          </a:p>
        </p:txBody>
      </p:sp>
    </p:spTree>
    <p:extLst>
      <p:ext uri="{BB962C8B-B14F-4D97-AF65-F5344CB8AC3E}">
        <p14:creationId xmlns:p14="http://schemas.microsoft.com/office/powerpoint/2010/main" val="739133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252A-2CB4-4BB1-80FD-4E30925B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Hyperparameter </a:t>
            </a:r>
            <a:r>
              <a:rPr lang="en-IN" dirty="0"/>
              <a:t>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C78F-2645-4833-A66F-0BCC5E8F5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Grid Search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An exhaustive searching technique to find the best parameter subset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 set of parameters  is manually provided and all possible combinations of parameters values are evaluated by the learning model</a:t>
            </a:r>
          </a:p>
          <a:p>
            <a:pPr>
              <a:lnSpc>
                <a:spcPct val="150000"/>
              </a:lnSpc>
            </a:pPr>
            <a:r>
              <a:rPr lang="en-US" dirty="0"/>
              <a:t>Random Search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Replaces the exhaustive searching technique by selecting parameters randomly from a specific distribution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3740DD-E444-4B52-BB23-EBDBE4C69163}"/>
              </a:ext>
            </a:extLst>
          </p:cNvPr>
          <p:cNvGrpSpPr/>
          <p:nvPr/>
        </p:nvGrpSpPr>
        <p:grpSpPr>
          <a:xfrm>
            <a:off x="8867335" y="59335"/>
            <a:ext cx="1734828" cy="657645"/>
            <a:chOff x="6908081" y="8037"/>
            <a:chExt cx="2178523" cy="723572"/>
          </a:xfrm>
        </p:grpSpPr>
        <p:pic>
          <p:nvPicPr>
            <p:cNvPr id="4" name="Picture 4" descr="International Institute of Information Technology, Hyderabad - Wikipedia">
              <a:extLst>
                <a:ext uri="{FF2B5EF4-FFF2-40B4-BE49-F238E27FC236}">
                  <a16:creationId xmlns:a16="http://schemas.microsoft.com/office/drawing/2014/main" id="{A00B5DE7-458A-454B-9885-C5ADE70E4D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8081" y="8037"/>
              <a:ext cx="1385503" cy="714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IHub-Data">
              <a:extLst>
                <a:ext uri="{FF2B5EF4-FFF2-40B4-BE49-F238E27FC236}">
                  <a16:creationId xmlns:a16="http://schemas.microsoft.com/office/drawing/2014/main" id="{3D72AF97-09DA-499A-8046-C7B16A6DAD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3584" y="12649"/>
              <a:ext cx="793020" cy="718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BC9F5-151D-4BD0-BF5B-226B8683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284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252A-2CB4-4BB1-80FD-4E30925B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C78F-2645-4833-A66F-0BCC5E8F5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3740DD-E444-4B52-BB23-EBDBE4C69163}"/>
              </a:ext>
            </a:extLst>
          </p:cNvPr>
          <p:cNvGrpSpPr/>
          <p:nvPr/>
        </p:nvGrpSpPr>
        <p:grpSpPr>
          <a:xfrm>
            <a:off x="8867335" y="59335"/>
            <a:ext cx="1734828" cy="657645"/>
            <a:chOff x="6908081" y="8037"/>
            <a:chExt cx="2178523" cy="723572"/>
          </a:xfrm>
        </p:grpSpPr>
        <p:pic>
          <p:nvPicPr>
            <p:cNvPr id="4" name="Picture 4" descr="International Institute of Information Technology, Hyderabad - Wikipedia">
              <a:extLst>
                <a:ext uri="{FF2B5EF4-FFF2-40B4-BE49-F238E27FC236}">
                  <a16:creationId xmlns:a16="http://schemas.microsoft.com/office/drawing/2014/main" id="{A00B5DE7-458A-454B-9885-C5ADE70E4D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8081" y="8037"/>
              <a:ext cx="1385503" cy="714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IHub-Data">
              <a:extLst>
                <a:ext uri="{FF2B5EF4-FFF2-40B4-BE49-F238E27FC236}">
                  <a16:creationId xmlns:a16="http://schemas.microsoft.com/office/drawing/2014/main" id="{3D72AF97-09DA-499A-8046-C7B16A6DAD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3584" y="12649"/>
              <a:ext cx="793020" cy="718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BC9F5-151D-4BD0-BF5B-226B8683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478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252A-2CB4-4BB1-80FD-4E30925B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C78F-2645-4833-A66F-0BCC5E8F5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3740DD-E444-4B52-BB23-EBDBE4C69163}"/>
              </a:ext>
            </a:extLst>
          </p:cNvPr>
          <p:cNvGrpSpPr/>
          <p:nvPr/>
        </p:nvGrpSpPr>
        <p:grpSpPr>
          <a:xfrm>
            <a:off x="8867335" y="59335"/>
            <a:ext cx="1734828" cy="657645"/>
            <a:chOff x="6908081" y="8037"/>
            <a:chExt cx="2178523" cy="723572"/>
          </a:xfrm>
        </p:grpSpPr>
        <p:pic>
          <p:nvPicPr>
            <p:cNvPr id="4" name="Picture 4" descr="International Institute of Information Technology, Hyderabad - Wikipedia">
              <a:extLst>
                <a:ext uri="{FF2B5EF4-FFF2-40B4-BE49-F238E27FC236}">
                  <a16:creationId xmlns:a16="http://schemas.microsoft.com/office/drawing/2014/main" id="{A00B5DE7-458A-454B-9885-C5ADE70E4D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8081" y="8037"/>
              <a:ext cx="1385503" cy="714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IHub-Data">
              <a:extLst>
                <a:ext uri="{FF2B5EF4-FFF2-40B4-BE49-F238E27FC236}">
                  <a16:creationId xmlns:a16="http://schemas.microsoft.com/office/drawing/2014/main" id="{3D72AF97-09DA-499A-8046-C7B16A6DAD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3584" y="12649"/>
              <a:ext cx="793020" cy="718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BC9F5-151D-4BD0-BF5B-226B8683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956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252A-2CB4-4BB1-80FD-4E30925B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Plans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C78F-2645-4833-A66F-0BCC5E8F5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Perceptron</a:t>
            </a:r>
          </a:p>
          <a:p>
            <a:pPr>
              <a:lnSpc>
                <a:spcPct val="150000"/>
              </a:lnSpc>
            </a:pPr>
            <a:r>
              <a:rPr lang="en-IN" dirty="0"/>
              <a:t>Multilayer Perceptron</a:t>
            </a:r>
          </a:p>
          <a:p>
            <a:pPr>
              <a:lnSpc>
                <a:spcPct val="150000"/>
              </a:lnSpc>
            </a:pPr>
            <a:r>
              <a:rPr lang="en-IN" dirty="0"/>
              <a:t>Backpropagation Algorithm</a:t>
            </a:r>
          </a:p>
          <a:p>
            <a:pPr>
              <a:lnSpc>
                <a:spcPct val="150000"/>
              </a:lnSpc>
            </a:pPr>
            <a:r>
              <a:rPr lang="en-IN" dirty="0"/>
              <a:t>Hyperparameter Tuning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3740DD-E444-4B52-BB23-EBDBE4C69163}"/>
              </a:ext>
            </a:extLst>
          </p:cNvPr>
          <p:cNvGrpSpPr/>
          <p:nvPr/>
        </p:nvGrpSpPr>
        <p:grpSpPr>
          <a:xfrm>
            <a:off x="8867335" y="59335"/>
            <a:ext cx="1734828" cy="657645"/>
            <a:chOff x="6908081" y="8037"/>
            <a:chExt cx="2178523" cy="723572"/>
          </a:xfrm>
        </p:grpSpPr>
        <p:pic>
          <p:nvPicPr>
            <p:cNvPr id="4" name="Picture 4" descr="International Institute of Information Technology, Hyderabad - Wikipedia">
              <a:extLst>
                <a:ext uri="{FF2B5EF4-FFF2-40B4-BE49-F238E27FC236}">
                  <a16:creationId xmlns:a16="http://schemas.microsoft.com/office/drawing/2014/main" id="{A00B5DE7-458A-454B-9885-C5ADE70E4D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8081" y="8037"/>
              <a:ext cx="1385503" cy="714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IHub-Data">
              <a:extLst>
                <a:ext uri="{FF2B5EF4-FFF2-40B4-BE49-F238E27FC236}">
                  <a16:creationId xmlns:a16="http://schemas.microsoft.com/office/drawing/2014/main" id="{3D72AF97-09DA-499A-8046-C7B16A6DAD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3584" y="12649"/>
              <a:ext cx="793020" cy="718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BC9F5-151D-4BD0-BF5B-226B8683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31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252A-2CB4-4BB1-80FD-4E30925B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Biological inspiration of Artificial Neural Network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C78F-2645-4833-A66F-0BCC5E8F5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20354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/>
              <a:t>Neuron is the basic building block of the nervous system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/>
              <a:t>Dendrites receive information from other neurons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/>
              <a:t>Soma is the processing unit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/>
              <a:t>Axon sends the processed information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In 1957, an American scientist named Franck Rosenblatt developed the concept of perceptron at Cornell Aeronautical Laboratory</a:t>
            </a:r>
            <a:endParaRPr lang="en-IN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A neuron receives data from other neurons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Neuron integrates all the impulses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Neuron will be activated if the resulting summation is larger than a certain threshold values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3740DD-E444-4B52-BB23-EBDBE4C69163}"/>
              </a:ext>
            </a:extLst>
          </p:cNvPr>
          <p:cNvGrpSpPr/>
          <p:nvPr/>
        </p:nvGrpSpPr>
        <p:grpSpPr>
          <a:xfrm>
            <a:off x="8867335" y="59335"/>
            <a:ext cx="1734828" cy="657645"/>
            <a:chOff x="6908081" y="8037"/>
            <a:chExt cx="2178523" cy="723572"/>
          </a:xfrm>
        </p:grpSpPr>
        <p:pic>
          <p:nvPicPr>
            <p:cNvPr id="4" name="Picture 4" descr="International Institute of Information Technology, Hyderabad - Wikipedia">
              <a:extLst>
                <a:ext uri="{FF2B5EF4-FFF2-40B4-BE49-F238E27FC236}">
                  <a16:creationId xmlns:a16="http://schemas.microsoft.com/office/drawing/2014/main" id="{A00B5DE7-458A-454B-9885-C5ADE70E4D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8081" y="8037"/>
              <a:ext cx="1385503" cy="714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IHub-Data">
              <a:extLst>
                <a:ext uri="{FF2B5EF4-FFF2-40B4-BE49-F238E27FC236}">
                  <a16:creationId xmlns:a16="http://schemas.microsoft.com/office/drawing/2014/main" id="{3D72AF97-09DA-499A-8046-C7B16A6DAD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3584" y="12649"/>
              <a:ext cx="793020" cy="718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BC9F5-151D-4BD0-BF5B-226B8683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3</a:t>
            </a:fld>
            <a:endParaRPr lang="en-IN"/>
          </a:p>
        </p:txBody>
      </p:sp>
      <p:pic>
        <p:nvPicPr>
          <p:cNvPr id="1026" name="Picture 2" descr="Diagram of Neuron Anatomy 358962 Vector Art at Vecteezy">
            <a:extLst>
              <a:ext uri="{FF2B5EF4-FFF2-40B4-BE49-F238E27FC236}">
                <a16:creationId xmlns:a16="http://schemas.microsoft.com/office/drawing/2014/main" id="{6314A064-44BF-420A-B7EB-E842E3FE4E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" t="15090" b="1071"/>
          <a:stretch/>
        </p:blipFill>
        <p:spPr bwMode="auto">
          <a:xfrm rot="5400000">
            <a:off x="8088545" y="3091101"/>
            <a:ext cx="4530727" cy="199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736AFF-D5AB-46B0-AD2E-E32ACBCEE433}"/>
              </a:ext>
            </a:extLst>
          </p:cNvPr>
          <p:cNvSpPr txBox="1"/>
          <p:nvPr/>
        </p:nvSpPr>
        <p:spPr>
          <a:xfrm>
            <a:off x="838200" y="6598366"/>
            <a:ext cx="5099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* Image courtesy: https://www.vecteezy.com/vector-art/358962-diagram-of-neuron-anatomy</a:t>
            </a:r>
          </a:p>
        </p:txBody>
      </p:sp>
    </p:spTree>
    <p:extLst>
      <p:ext uri="{BB962C8B-B14F-4D97-AF65-F5344CB8AC3E}">
        <p14:creationId xmlns:p14="http://schemas.microsoft.com/office/powerpoint/2010/main" val="90240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252A-2CB4-4BB1-80FD-4E30925B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C78F-2645-4833-A66F-0BCC5E8F5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92636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Perceptron is a building block of an Artificial Neural Network</a:t>
            </a:r>
          </a:p>
          <a:p>
            <a:pPr>
              <a:lnSpc>
                <a:spcPct val="150000"/>
              </a:lnSpc>
            </a:pPr>
            <a:r>
              <a:rPr lang="en-US" dirty="0"/>
              <a:t>A binary classifier with three primary parts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Input layer – It takes the input data (real value) for processing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Weight and bias – Weight or connection weight parameter represent the strength of the connection. Bias (intercept) is a constant factor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Activation function – Determines whether a neuron will  fire (Activate) or not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3740DD-E444-4B52-BB23-EBDBE4C69163}"/>
              </a:ext>
            </a:extLst>
          </p:cNvPr>
          <p:cNvGrpSpPr/>
          <p:nvPr/>
        </p:nvGrpSpPr>
        <p:grpSpPr>
          <a:xfrm>
            <a:off x="8867335" y="59335"/>
            <a:ext cx="1734828" cy="657645"/>
            <a:chOff x="6908081" y="8037"/>
            <a:chExt cx="2178523" cy="723572"/>
          </a:xfrm>
        </p:grpSpPr>
        <p:pic>
          <p:nvPicPr>
            <p:cNvPr id="4" name="Picture 4" descr="International Institute of Information Technology, Hyderabad - Wikipedia">
              <a:extLst>
                <a:ext uri="{FF2B5EF4-FFF2-40B4-BE49-F238E27FC236}">
                  <a16:creationId xmlns:a16="http://schemas.microsoft.com/office/drawing/2014/main" id="{A00B5DE7-458A-454B-9885-C5ADE70E4D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8081" y="8037"/>
              <a:ext cx="1385503" cy="714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IHub-Data">
              <a:extLst>
                <a:ext uri="{FF2B5EF4-FFF2-40B4-BE49-F238E27FC236}">
                  <a16:creationId xmlns:a16="http://schemas.microsoft.com/office/drawing/2014/main" id="{3D72AF97-09DA-499A-8046-C7B16A6DAD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3584" y="12649"/>
              <a:ext cx="793020" cy="718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BC9F5-151D-4BD0-BF5B-226B8683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4</a:t>
            </a:fld>
            <a:endParaRPr lang="en-IN"/>
          </a:p>
        </p:txBody>
      </p:sp>
      <p:pic>
        <p:nvPicPr>
          <p:cNvPr id="1026" name="Picture 2" descr="Perceptron Definition | DeepAI">
            <a:extLst>
              <a:ext uri="{FF2B5EF4-FFF2-40B4-BE49-F238E27FC236}">
                <a16:creationId xmlns:a16="http://schemas.microsoft.com/office/drawing/2014/main" id="{E5E07770-3BA4-40B7-B17F-0FEC158D1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335" y="2053559"/>
            <a:ext cx="4527665" cy="359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3FC675-1EED-40AA-A49F-81F9FD5CA78F}"/>
              </a:ext>
            </a:extLst>
          </p:cNvPr>
          <p:cNvSpPr txBox="1"/>
          <p:nvPr/>
        </p:nvSpPr>
        <p:spPr>
          <a:xfrm>
            <a:off x="838200" y="6598366"/>
            <a:ext cx="47275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* Image courtesy: https://deepai.org/machine-learning-glossary-and-terms/perceptron</a:t>
            </a:r>
          </a:p>
        </p:txBody>
      </p:sp>
    </p:spTree>
    <p:extLst>
      <p:ext uri="{BB962C8B-B14F-4D97-AF65-F5344CB8AC3E}">
        <p14:creationId xmlns:p14="http://schemas.microsoft.com/office/powerpoint/2010/main" val="3519733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252A-2CB4-4BB1-80FD-4E30925B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Perceptron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14C78F-2645-4833-A66F-0BCC5E8F5E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/>
                  <a:t>Sum of inputs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600" dirty="0"/>
                  <a:t>where,</a:t>
                </a:r>
                <a14:m>
                  <m:oMath xmlns:m="http://schemas.openxmlformats.org/officeDocument/2006/math">
                    <m:r>
                      <a:rPr lang="en-IN" sz="1600" b="0" i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I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ℜ</m:t>
                    </m:r>
                  </m:oMath>
                </a14:m>
                <a:r>
                  <a:rPr lang="en-US" sz="1600" dirty="0"/>
                  <a:t>, j=1,…,d,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I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ℜ</m:t>
                    </m:r>
                  </m:oMath>
                </a14:m>
                <a:endParaRPr lang="en-US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600" dirty="0"/>
                  <a:t>where,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I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I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IN" sz="16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pPr>
                  <a:lnSpc>
                    <a:spcPct val="150000"/>
                  </a:lnSpc>
                </a:pPr>
                <a:r>
                  <a:rPr lang="en-US" sz="2000" dirty="0"/>
                  <a:t>Activation function – Step function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&gt;0</m:t>
                            </m:r>
                          </m:e>
                        </m:mr>
                        <m:m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14C78F-2645-4833-A66F-0BCC5E8F5E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AE3740DD-E444-4B52-BB23-EBDBE4C69163}"/>
              </a:ext>
            </a:extLst>
          </p:cNvPr>
          <p:cNvGrpSpPr/>
          <p:nvPr/>
        </p:nvGrpSpPr>
        <p:grpSpPr>
          <a:xfrm>
            <a:off x="8867335" y="59335"/>
            <a:ext cx="1734828" cy="657645"/>
            <a:chOff x="6908081" y="8037"/>
            <a:chExt cx="2178523" cy="723572"/>
          </a:xfrm>
        </p:grpSpPr>
        <p:pic>
          <p:nvPicPr>
            <p:cNvPr id="4" name="Picture 4" descr="International Institute of Information Technology, Hyderabad - Wikipedia">
              <a:extLst>
                <a:ext uri="{FF2B5EF4-FFF2-40B4-BE49-F238E27FC236}">
                  <a16:creationId xmlns:a16="http://schemas.microsoft.com/office/drawing/2014/main" id="{A00B5DE7-458A-454B-9885-C5ADE70E4D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8081" y="8037"/>
              <a:ext cx="1385503" cy="714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IHub-Data">
              <a:extLst>
                <a:ext uri="{FF2B5EF4-FFF2-40B4-BE49-F238E27FC236}">
                  <a16:creationId xmlns:a16="http://schemas.microsoft.com/office/drawing/2014/main" id="{3D72AF97-09DA-499A-8046-C7B16A6DAD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3584" y="12649"/>
              <a:ext cx="793020" cy="718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BC9F5-151D-4BD0-BF5B-226B8683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5</a:t>
            </a:fld>
            <a:endParaRPr lang="en-IN"/>
          </a:p>
        </p:txBody>
      </p:sp>
      <p:pic>
        <p:nvPicPr>
          <p:cNvPr id="2050" name="Picture 2" descr="Perceptrons - the most basic form of a neural network · Applied Go">
            <a:extLst>
              <a:ext uri="{FF2B5EF4-FFF2-40B4-BE49-F238E27FC236}">
                <a16:creationId xmlns:a16="http://schemas.microsoft.com/office/drawing/2014/main" id="{0E7300EE-530C-4FDC-9ACA-C849CD8B6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084" y="3714293"/>
            <a:ext cx="3575716" cy="217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9FE41D-ED64-4DB2-9EF2-5EFBAAC861D9}"/>
              </a:ext>
            </a:extLst>
          </p:cNvPr>
          <p:cNvSpPr txBox="1"/>
          <p:nvPr/>
        </p:nvSpPr>
        <p:spPr>
          <a:xfrm>
            <a:off x="838200" y="6598366"/>
            <a:ext cx="2946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* Image courtesy: https://appliedgo.net/perceptron/</a:t>
            </a:r>
          </a:p>
        </p:txBody>
      </p:sp>
    </p:spTree>
    <p:extLst>
      <p:ext uri="{BB962C8B-B14F-4D97-AF65-F5344CB8AC3E}">
        <p14:creationId xmlns:p14="http://schemas.microsoft.com/office/powerpoint/2010/main" val="39984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252A-2CB4-4BB1-80FD-4E30925B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Perceptron Learn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14C78F-2645-4833-A66F-0BCC5E8F5E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Randomly initialize the weights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For each record in the training dataset: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/>
                  <a:t>Predict output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/>
                  <a:t>Compare it with actual output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/>
                  <a:t>Update weights, if the expected output != the actual output.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Execute the above process multiple rounds (epochs)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Weight update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+∆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IN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𝑒𝑥𝑝𝑒𝑐𝑡𝑒𝑑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𝑝𝑟𝑒𝑑𝑖𝑐𝑡𝑒𝑑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* Perceptron (single layer perceptron) can learn only linearly separable patterns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14C78F-2645-4833-A66F-0BCC5E8F5E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b="-1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AE3740DD-E444-4B52-BB23-EBDBE4C69163}"/>
              </a:ext>
            </a:extLst>
          </p:cNvPr>
          <p:cNvGrpSpPr/>
          <p:nvPr/>
        </p:nvGrpSpPr>
        <p:grpSpPr>
          <a:xfrm>
            <a:off x="8867335" y="59335"/>
            <a:ext cx="1734828" cy="657645"/>
            <a:chOff x="6908081" y="8037"/>
            <a:chExt cx="2178523" cy="723572"/>
          </a:xfrm>
        </p:grpSpPr>
        <p:pic>
          <p:nvPicPr>
            <p:cNvPr id="4" name="Picture 4" descr="International Institute of Information Technology, Hyderabad - Wikipedia">
              <a:extLst>
                <a:ext uri="{FF2B5EF4-FFF2-40B4-BE49-F238E27FC236}">
                  <a16:creationId xmlns:a16="http://schemas.microsoft.com/office/drawing/2014/main" id="{A00B5DE7-458A-454B-9885-C5ADE70E4D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8081" y="8037"/>
              <a:ext cx="1385503" cy="714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IHub-Data">
              <a:extLst>
                <a:ext uri="{FF2B5EF4-FFF2-40B4-BE49-F238E27FC236}">
                  <a16:creationId xmlns:a16="http://schemas.microsoft.com/office/drawing/2014/main" id="{3D72AF97-09DA-499A-8046-C7B16A6DAD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3584" y="12649"/>
              <a:ext cx="793020" cy="718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BC9F5-151D-4BD0-BF5B-226B8683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822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252A-2CB4-4BB1-80FD-4E30925B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C78F-2645-4833-A66F-0BCC5E8F5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3740DD-E444-4B52-BB23-EBDBE4C69163}"/>
              </a:ext>
            </a:extLst>
          </p:cNvPr>
          <p:cNvGrpSpPr/>
          <p:nvPr/>
        </p:nvGrpSpPr>
        <p:grpSpPr>
          <a:xfrm>
            <a:off x="8867335" y="59335"/>
            <a:ext cx="1734828" cy="657645"/>
            <a:chOff x="6908081" y="8037"/>
            <a:chExt cx="2178523" cy="723572"/>
          </a:xfrm>
        </p:grpSpPr>
        <p:pic>
          <p:nvPicPr>
            <p:cNvPr id="4" name="Picture 4" descr="International Institute of Information Technology, Hyderabad - Wikipedia">
              <a:extLst>
                <a:ext uri="{FF2B5EF4-FFF2-40B4-BE49-F238E27FC236}">
                  <a16:creationId xmlns:a16="http://schemas.microsoft.com/office/drawing/2014/main" id="{A00B5DE7-458A-454B-9885-C5ADE70E4D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8081" y="8037"/>
              <a:ext cx="1385503" cy="714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IHub-Data">
              <a:extLst>
                <a:ext uri="{FF2B5EF4-FFF2-40B4-BE49-F238E27FC236}">
                  <a16:creationId xmlns:a16="http://schemas.microsoft.com/office/drawing/2014/main" id="{3D72AF97-09DA-499A-8046-C7B16A6DAD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3584" y="12649"/>
              <a:ext cx="793020" cy="718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BC9F5-151D-4BD0-BF5B-226B8683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176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252A-2CB4-4BB1-80FD-4E30925B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Multilayer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C78F-2645-4833-A66F-0BCC5E8F5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93966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multilayer perceptron (MLP) consists of interconnected neurons transferring information to each other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Input layer - Initial layer of the network which takes in an input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Hidden layer (s) - Perform computations and operations on the input data (input-output relationships)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Output layer - Demonstrate a meaningful output</a:t>
            </a:r>
          </a:p>
          <a:p>
            <a:pPr>
              <a:lnSpc>
                <a:spcPct val="150000"/>
              </a:lnSpc>
            </a:pPr>
            <a:r>
              <a:rPr lang="en-US" dirty="0"/>
              <a:t>Feedforward neural network – Data is transmitted from the input layer to the output layer in forward direction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3740DD-E444-4B52-BB23-EBDBE4C69163}"/>
              </a:ext>
            </a:extLst>
          </p:cNvPr>
          <p:cNvGrpSpPr/>
          <p:nvPr/>
        </p:nvGrpSpPr>
        <p:grpSpPr>
          <a:xfrm>
            <a:off x="8867335" y="59335"/>
            <a:ext cx="1734828" cy="657645"/>
            <a:chOff x="6908081" y="8037"/>
            <a:chExt cx="2178523" cy="723572"/>
          </a:xfrm>
        </p:grpSpPr>
        <p:pic>
          <p:nvPicPr>
            <p:cNvPr id="4" name="Picture 4" descr="International Institute of Information Technology, Hyderabad - Wikipedia">
              <a:extLst>
                <a:ext uri="{FF2B5EF4-FFF2-40B4-BE49-F238E27FC236}">
                  <a16:creationId xmlns:a16="http://schemas.microsoft.com/office/drawing/2014/main" id="{A00B5DE7-458A-454B-9885-C5ADE70E4D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8081" y="8037"/>
              <a:ext cx="1385503" cy="714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IHub-Data">
              <a:extLst>
                <a:ext uri="{FF2B5EF4-FFF2-40B4-BE49-F238E27FC236}">
                  <a16:creationId xmlns:a16="http://schemas.microsoft.com/office/drawing/2014/main" id="{3D72AF97-09DA-499A-8046-C7B16A6DAD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3584" y="12649"/>
              <a:ext cx="793020" cy="718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BC9F5-151D-4BD0-BF5B-226B8683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8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A484F4-A96B-4485-BAEF-010104983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735671" y="2565619"/>
            <a:ext cx="4374643" cy="26247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9F0F5B-9BE0-40CB-BFF4-76447BC5927A}"/>
              </a:ext>
            </a:extLst>
          </p:cNvPr>
          <p:cNvSpPr txBox="1"/>
          <p:nvPr/>
        </p:nvSpPr>
        <p:spPr>
          <a:xfrm>
            <a:off x="838200" y="6598366"/>
            <a:ext cx="4607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* Image courtesy: https://www.javatpoint.com/multi-layer-perceptron-in-tensorflow</a:t>
            </a:r>
          </a:p>
        </p:txBody>
      </p:sp>
    </p:spTree>
    <p:extLst>
      <p:ext uri="{BB962C8B-B14F-4D97-AF65-F5344CB8AC3E}">
        <p14:creationId xmlns:p14="http://schemas.microsoft.com/office/powerpoint/2010/main" val="2870320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252A-2CB4-4BB1-80FD-4E30925B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Activation Functions - MLP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14C78F-2645-4833-A66F-0BCC5E8F5E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Activation function performs transformation of the summed weighted input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 Build a complex non-linear relationships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/>
                  <a:t>Rectified Linear Units (</a:t>
                </a:r>
                <a:r>
                  <a:rPr lang="en-US" dirty="0" err="1"/>
                  <a:t>ReLU</a:t>
                </a:r>
                <a:r>
                  <a:rPr lang="en-US" dirty="0"/>
                  <a:t>)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⁡(0,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 err="1"/>
                  <a:t>LeakyReLU</a:t>
                </a:r>
                <a:r>
                  <a:rPr lang="en-US" dirty="0"/>
                  <a:t>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/>
                  <a:t>Sigmoid -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/>
                  <a:t>Tanh -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Input to a neuron: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𝑤𝑥</m:t>
                        </m:r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Output of a neuron: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𝑤𝑥</m:t>
                                </m:r>
                              </m:e>
                            </m:nary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14C78F-2645-4833-A66F-0BCC5E8F5E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b="-238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AE3740DD-E444-4B52-BB23-EBDBE4C69163}"/>
              </a:ext>
            </a:extLst>
          </p:cNvPr>
          <p:cNvGrpSpPr/>
          <p:nvPr/>
        </p:nvGrpSpPr>
        <p:grpSpPr>
          <a:xfrm>
            <a:off x="8867335" y="59335"/>
            <a:ext cx="1734828" cy="657645"/>
            <a:chOff x="6908081" y="8037"/>
            <a:chExt cx="2178523" cy="723572"/>
          </a:xfrm>
        </p:grpSpPr>
        <p:pic>
          <p:nvPicPr>
            <p:cNvPr id="4" name="Picture 4" descr="International Institute of Information Technology, Hyderabad - Wikipedia">
              <a:extLst>
                <a:ext uri="{FF2B5EF4-FFF2-40B4-BE49-F238E27FC236}">
                  <a16:creationId xmlns:a16="http://schemas.microsoft.com/office/drawing/2014/main" id="{A00B5DE7-458A-454B-9885-C5ADE70E4D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8081" y="8037"/>
              <a:ext cx="1385503" cy="714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IHub-Data">
              <a:extLst>
                <a:ext uri="{FF2B5EF4-FFF2-40B4-BE49-F238E27FC236}">
                  <a16:creationId xmlns:a16="http://schemas.microsoft.com/office/drawing/2014/main" id="{3D72AF97-09DA-499A-8046-C7B16A6DAD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3584" y="12649"/>
              <a:ext cx="793020" cy="718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BC9F5-151D-4BD0-BF5B-226B8683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57A4-3E5C-4845-9ADC-209E078B5CC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76671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FEC6728E513947B17C835893DFFB97" ma:contentTypeVersion="9" ma:contentTypeDescription="Create a new document." ma:contentTypeScope="" ma:versionID="124188f6145f8dc209a2e67cdfaebe7c">
  <xsd:schema xmlns:xsd="http://www.w3.org/2001/XMLSchema" xmlns:xs="http://www.w3.org/2001/XMLSchema" xmlns:p="http://schemas.microsoft.com/office/2006/metadata/properties" xmlns:ns3="21a32b89-9e1f-4c61-8957-083244ed246e" xmlns:ns4="f432dcaa-6b7a-478d-8a4b-f18cdb5178f1" targetNamespace="http://schemas.microsoft.com/office/2006/metadata/properties" ma:root="true" ma:fieldsID="e5f6d3ee61ee4ad0d183b70c413aa7a2" ns3:_="" ns4:_="">
    <xsd:import namespace="21a32b89-9e1f-4c61-8957-083244ed246e"/>
    <xsd:import namespace="f432dcaa-6b7a-478d-8a4b-f18cdb5178f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a32b89-9e1f-4c61-8957-083244ed246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32dcaa-6b7a-478d-8a4b-f18cdb5178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2CC299-CEA7-4DBE-BCF1-9E889A2193F1}">
  <ds:schemaRefs>
    <ds:schemaRef ds:uri="http://purl.org/dc/dcmitype/"/>
    <ds:schemaRef ds:uri="f432dcaa-6b7a-478d-8a4b-f18cdb5178f1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21a32b89-9e1f-4c61-8957-083244ed246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268A003-A8F9-4D1B-889E-4D3F6984BB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9B08C3-DF88-47B9-B99D-9903AEF317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a32b89-9e1f-4c61-8957-083244ed246e"/>
    <ds:schemaRef ds:uri="f432dcaa-6b7a-478d-8a4b-f18cdb5178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2861</TotalTime>
  <Words>755</Words>
  <Application>Microsoft Office PowerPoint</Application>
  <PresentationFormat>Widescreen</PresentationFormat>
  <Paragraphs>110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1_Office Theme</vt:lpstr>
      <vt:lpstr>Deep Learning - 1</vt:lpstr>
      <vt:lpstr>Plans for today</vt:lpstr>
      <vt:lpstr>Biological inspiration of Artificial Neural Network</vt:lpstr>
      <vt:lpstr>Perceptron</vt:lpstr>
      <vt:lpstr>Perceptron</vt:lpstr>
      <vt:lpstr>How Perceptron Learn</vt:lpstr>
      <vt:lpstr>Code Implementation</vt:lpstr>
      <vt:lpstr>Multilayer Perceptron</vt:lpstr>
      <vt:lpstr>Activation Functions - MLP</vt:lpstr>
      <vt:lpstr>Loss Functions - MLP</vt:lpstr>
      <vt:lpstr>Principle of MLP</vt:lpstr>
      <vt:lpstr>Backpropagation</vt:lpstr>
      <vt:lpstr>Hyperparameter Tuning</vt:lpstr>
      <vt:lpstr>Code Implementation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Engineering</dc:title>
  <dc:creator>Maitreya Maity</dc:creator>
  <cp:lastModifiedBy>Maitreya Maity</cp:lastModifiedBy>
  <cp:revision>21</cp:revision>
  <dcterms:created xsi:type="dcterms:W3CDTF">2022-04-13T05:42:09Z</dcterms:created>
  <dcterms:modified xsi:type="dcterms:W3CDTF">2022-04-21T07:28:09Z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0x0101001AFEC6728E513947B17C835893DFFB97</vt:lpwstr>
  </property>
</Properties>
</file>