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60" r:id="rId3"/>
    <p:sldId id="262" r:id="rId4"/>
    <p:sldId id="263" r:id="rId5"/>
    <p:sldId id="264" r:id="rId6"/>
    <p:sldId id="265" r:id="rId7"/>
    <p:sldId id="266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454"/>
    <a:srgbClr val="003366"/>
    <a:srgbClr val="009CDC"/>
    <a:srgbClr val="008541"/>
    <a:srgbClr val="F1B300"/>
    <a:srgbClr val="F47722"/>
    <a:srgbClr val="41B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3" autoAdjust="0"/>
    <p:restoredTop sz="94694"/>
  </p:normalViewPr>
  <p:slideViewPr>
    <p:cSldViewPr snapToGrid="0">
      <p:cViewPr>
        <p:scale>
          <a:sx n="66" d="100"/>
          <a:sy n="66" d="100"/>
        </p:scale>
        <p:origin x="-102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0F6D7-1F5A-CA46-A403-A608AE9DA99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340D2-2D4D-9E4F-8AC2-0D7BB22E3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59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ue Blue Background">
    <p:bg>
      <p:bgPr>
        <a:solidFill>
          <a:srgbClr val="002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504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58A31-3CBC-061C-EC59-B072518BA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28833-1F5E-7C52-16B0-F021F2989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E306D-C545-E7F5-8442-4515909B5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318D0-4404-CD94-5C99-349AFBF53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130E70-79F0-9488-4129-55DBD2577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9AC59D-1855-E5EB-6E3C-8FA9D13A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C98D-7486-344B-8B44-656661DF1462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C63A70-D506-8A24-209D-F8373AE7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ECB6CF-DEE2-0290-F183-B927E72E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B3A1-2969-2A4E-B818-41520860B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349A-CB02-DB5F-C799-C510553AF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C551A8-50FE-A157-A156-958299749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C98D-7486-344B-8B44-656661DF1462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5885A-E737-A53C-49D1-FF853F5F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2047D-93E7-C1A8-4A3A-D914233B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B3A1-2969-2A4E-B818-41520860B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24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838A3-9E31-D69D-F0C9-EE70B7E98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74709-BF4B-9968-D049-37F1C1E36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D935B-E82D-B97E-F459-4B29D8187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634F3-4C81-0D91-65B9-385ED5E4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C98D-7486-344B-8B44-656661DF1462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1090A-BC1C-0555-677A-C6CD2398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18B4E-6E70-737D-F244-67C904F8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B3A1-2969-2A4E-B818-41520860B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AEF9-BB83-25D8-A388-353B75B0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829974-69E9-5C95-E366-8405C131B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FE2B9-AD23-D8A6-A806-1DE856FC6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5F87A-B702-86C6-D2B2-745B91CAE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C98D-7486-344B-8B44-656661DF1462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22E70-2D16-07BC-3335-DD60A261E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16F99-C9AC-B0DF-0DC4-6DE6E52F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B3A1-2969-2A4E-B818-41520860B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96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33AF-81B4-5154-E50E-2FCE0598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8E113-3298-EFA0-AEC5-71AA8904D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0A6C3-3F3F-66A1-1456-AAD69E83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C98D-7486-344B-8B44-656661DF1462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E4307-F151-F975-B6AA-48904358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B92CA-ECBF-2331-9D6B-B41F15D5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B3A1-2969-2A4E-B818-41520860B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36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6E26D1-FBCA-7EA5-5A50-38D4E7381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75550-AA7A-5061-18C3-9D90D6CBE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C5E89-204F-082B-73BE-B1D45F03D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C98D-7486-344B-8B44-656661DF1462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FE65F-952D-1FB4-2B7A-B4B0764EC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8E7E9-F210-BCB8-CAC0-CAAA3373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B3A1-2969-2A4E-B818-41520860B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5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ue Blue Background">
    <p:bg>
      <p:bgPr>
        <a:solidFill>
          <a:srgbClr val="002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150E85-B4EC-EFC9-3D21-1FF5D0FD9D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739063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5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Background">
    <p:bg>
      <p:bgPr>
        <a:solidFill>
          <a:srgbClr val="F1B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148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old Background">
    <p:bg>
      <p:bgPr>
        <a:solidFill>
          <a:srgbClr val="F477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129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old Background">
    <p:bg>
      <p:bgPr>
        <a:solidFill>
          <a:srgbClr val="0085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14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5D0193-3491-A0C2-53F5-D53787AA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C98D-7486-344B-8B44-656661DF1462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1EA0BD-64C9-50B6-74F6-A01787697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E818E-BA56-AEAB-D9DC-8EE21D30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B3A1-2969-2A4E-B818-41520860BCC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23A853-040D-4417-35AA-C705FEB346F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9738" y="2289175"/>
            <a:ext cx="3386137" cy="3357563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9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F502D-D2DA-2E77-2C6C-D453F5CC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CDCDF-1B7B-AFC9-1693-856A4BAFB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9AE97-E027-16CA-7B55-17B1AA99B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C98D-7486-344B-8B44-656661DF1462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BBE04-14D2-F925-D4D1-9D0736052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139ED-7FBE-9350-9AE9-41A780A3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B3A1-2969-2A4E-B818-41520860B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DEBE8-CB76-6176-24B0-6BC1C328C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FA316-690B-E3C8-4134-4FAEF5142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75C79-D2AC-2AD6-EB43-5B12B9E0E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C98D-7486-344B-8B44-656661DF1462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89D75-7C1F-724F-D99F-1767D37A6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954EF-46B1-78BC-8BE4-B1646E2CA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B3A1-2969-2A4E-B818-41520860B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8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D1F6D-368D-30CA-A589-917627BAB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5591B-0D6A-C122-3434-DB24E21E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1C6AF-3506-A2FD-E710-466AE09E7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CA53B-FCE3-76DB-D055-A2B25420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C98D-7486-344B-8B44-656661DF1462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DF735-0B67-56CA-A1F8-7C8C9DCA3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E3677-8B76-3A2A-2B7D-329025740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B3A1-2969-2A4E-B818-41520860B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3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3B01DD-2535-3DD5-A87B-EAC1098A0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06CA2-F1F7-8DED-8D5D-3F65FDBD8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4518E-A28C-8399-FD11-79DB3C2F8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1C98D-7486-344B-8B44-656661DF1462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38AB6-761B-422C-82AC-C8E7EAEA7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A165D-660E-B59B-C283-08A62F705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FB3A1-2969-2A4E-B818-41520860B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1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3" r:id="rId2"/>
    <p:sldLayoutId id="2147483649" r:id="rId3"/>
    <p:sldLayoutId id="2147483661" r:id="rId4"/>
    <p:sldLayoutId id="2147483662" r:id="rId5"/>
    <p:sldLayoutId id="2147483655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eaf Vein Pattern" descr="A black and white leaf pattern&#10;&#10;Description automatically generated">
            <a:extLst>
              <a:ext uri="{FF2B5EF4-FFF2-40B4-BE49-F238E27FC236}">
                <a16:creationId xmlns:a16="http://schemas.microsoft.com/office/drawing/2014/main" id="{70975AA7-0F27-82BF-F39E-2829C1A9154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7000"/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5228" y="14967"/>
            <a:ext cx="3857625" cy="6858000"/>
          </a:xfrm>
          <a:prstGeom prst="rect">
            <a:avLst/>
          </a:prstGeom>
        </p:spPr>
      </p:pic>
      <p:sp>
        <p:nvSpPr>
          <p:cNvPr id="2" name="Orange Block">
            <a:extLst>
              <a:ext uri="{FF2B5EF4-FFF2-40B4-BE49-F238E27FC236}">
                <a16:creationId xmlns:a16="http://schemas.microsoft.com/office/drawing/2014/main" id="{4159B06B-C8B5-E547-7494-0A890D7D2733}"/>
              </a:ext>
            </a:extLst>
          </p:cNvPr>
          <p:cNvSpPr/>
          <p:nvPr/>
        </p:nvSpPr>
        <p:spPr>
          <a:xfrm>
            <a:off x="0" y="0"/>
            <a:ext cx="2612571" cy="6858000"/>
          </a:xfrm>
          <a:prstGeom prst="rect">
            <a:avLst/>
          </a:prstGeom>
          <a:solidFill>
            <a:srgbClr val="F47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ld Block">
            <a:extLst>
              <a:ext uri="{FF2B5EF4-FFF2-40B4-BE49-F238E27FC236}">
                <a16:creationId xmlns:a16="http://schemas.microsoft.com/office/drawing/2014/main" id="{DFCA9E5D-63EE-7A6E-A119-85E65D6D7DCD}"/>
              </a:ext>
            </a:extLst>
          </p:cNvPr>
          <p:cNvSpPr/>
          <p:nvPr/>
        </p:nvSpPr>
        <p:spPr>
          <a:xfrm>
            <a:off x="2606941" y="4464"/>
            <a:ext cx="256002" cy="6853536"/>
          </a:xfrm>
          <a:prstGeom prst="rect">
            <a:avLst/>
          </a:prstGeom>
          <a:solidFill>
            <a:srgbClr val="F1B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-Header">
            <a:extLst>
              <a:ext uri="{FF2B5EF4-FFF2-40B4-BE49-F238E27FC236}">
                <a16:creationId xmlns:a16="http://schemas.microsoft.com/office/drawing/2014/main" id="{B7FC42FF-070F-9B96-EF94-8AC257886B6D}"/>
              </a:ext>
            </a:extLst>
          </p:cNvPr>
          <p:cNvSpPr txBox="1"/>
          <p:nvPr/>
        </p:nvSpPr>
        <p:spPr>
          <a:xfrm>
            <a:off x="4851443" y="4617850"/>
            <a:ext cx="6839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47722"/>
                </a:solidFill>
                <a:latin typeface="Anek Tamil Medium" pitchFamily="2" charset="0"/>
                <a:cs typeface="Anek Tamil Medium" pitchFamily="2" charset="0"/>
              </a:rPr>
              <a:t>Jack Tomlon, Rylan Harris, Chris Reger, Ethan Ferguson</a:t>
            </a:r>
          </a:p>
        </p:txBody>
      </p:sp>
      <p:sp>
        <p:nvSpPr>
          <p:cNvPr id="9" name="Main Header">
            <a:extLst>
              <a:ext uri="{FF2B5EF4-FFF2-40B4-BE49-F238E27FC236}">
                <a16:creationId xmlns:a16="http://schemas.microsoft.com/office/drawing/2014/main" id="{F7705F69-3993-6BC1-2BE8-2E2BC9120667}"/>
              </a:ext>
            </a:extLst>
          </p:cNvPr>
          <p:cNvSpPr txBox="1"/>
          <p:nvPr/>
        </p:nvSpPr>
        <p:spPr>
          <a:xfrm>
            <a:off x="4851443" y="3473947"/>
            <a:ext cx="6839814" cy="1125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kern="0" dirty="0">
                <a:solidFill>
                  <a:schemeClr val="bg1"/>
                </a:solidFill>
                <a:effectLst/>
                <a:latin typeface="Anek Tamil Thin"/>
                <a:ea typeface="Times New Roman" panose="02020603050405020304" pitchFamily="18" charset="0"/>
              </a:rPr>
              <a:t>NAU Mathematics &amp; Statistics Research Showcase</a:t>
            </a:r>
            <a:endParaRPr lang="en-US" sz="4000" dirty="0">
              <a:solidFill>
                <a:schemeClr val="bg1"/>
              </a:solidFill>
              <a:latin typeface="Anek Tamil Thin"/>
              <a:cs typeface="Anek Tamil Thin" pitchFamily="2" charset="0"/>
            </a:endParaRPr>
          </a:p>
        </p:txBody>
      </p:sp>
      <p:pic>
        <p:nvPicPr>
          <p:cNvPr id="8" name="Logo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27AC29D6-7705-FAFC-8052-CC5A323ED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75" y="424542"/>
            <a:ext cx="1701140" cy="170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1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ue Blue Background">
            <a:extLst>
              <a:ext uri="{FF2B5EF4-FFF2-40B4-BE49-F238E27FC236}">
                <a16:creationId xmlns:a16="http://schemas.microsoft.com/office/drawing/2014/main" id="{C5E8AB3F-76B8-93DA-C1AC-9091C4FF7485}"/>
              </a:ext>
            </a:extLst>
          </p:cNvPr>
          <p:cNvSpPr/>
          <p:nvPr/>
        </p:nvSpPr>
        <p:spPr>
          <a:xfrm>
            <a:off x="0" y="0"/>
            <a:ext cx="12215812" cy="1702238"/>
          </a:xfrm>
          <a:prstGeom prst="rect">
            <a:avLst/>
          </a:prstGeom>
          <a:solidFill>
            <a:srgbClr val="0024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White Leaf Vein Pattern">
            <a:extLst>
              <a:ext uri="{FF2B5EF4-FFF2-40B4-BE49-F238E27FC236}">
                <a16:creationId xmlns:a16="http://schemas.microsoft.com/office/drawing/2014/main" id="{4CC034F1-9059-059D-72FC-B1E033737395}"/>
              </a:ext>
            </a:extLst>
          </p:cNvPr>
          <p:cNvGrpSpPr/>
          <p:nvPr/>
        </p:nvGrpSpPr>
        <p:grpSpPr>
          <a:xfrm>
            <a:off x="679772" y="-1"/>
            <a:ext cx="11549061" cy="1742330"/>
            <a:chOff x="679772" y="-1"/>
            <a:chExt cx="11549061" cy="1742330"/>
          </a:xfrm>
        </p:grpSpPr>
        <p:pic>
          <p:nvPicPr>
            <p:cNvPr id="17" name="Picture 16" descr="A black and white leaf pattern&#10;&#10;Description automatically generated">
              <a:extLst>
                <a:ext uri="{FF2B5EF4-FFF2-40B4-BE49-F238E27FC236}">
                  <a16:creationId xmlns:a16="http://schemas.microsoft.com/office/drawing/2014/main" id="{5195131E-F416-12C0-E498-48C7ED7D60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alphaModFix amt="11000"/>
            </a:blip>
            <a:srcRect l="24458" r="35918"/>
            <a:stretch/>
          </p:blipFill>
          <p:spPr>
            <a:xfrm rot="5400000" flipH="1">
              <a:off x="7559200" y="-2927304"/>
              <a:ext cx="1702236" cy="7637030"/>
            </a:xfrm>
            <a:prstGeom prst="rect">
              <a:avLst/>
            </a:prstGeom>
          </p:spPr>
        </p:pic>
        <p:pic>
          <p:nvPicPr>
            <p:cNvPr id="21" name="Picture 20" descr="A black and white leaf pattern&#10;&#10;Description automatically generated">
              <a:extLst>
                <a:ext uri="{FF2B5EF4-FFF2-40B4-BE49-F238E27FC236}">
                  <a16:creationId xmlns:a16="http://schemas.microsoft.com/office/drawing/2014/main" id="{8E7951D4-62A0-9EE2-E7DF-A1B7DD1F4A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alphaModFix amt="11000"/>
            </a:blip>
            <a:srcRect l="25271" t="48946" r="35105"/>
            <a:stretch/>
          </p:blipFill>
          <p:spPr>
            <a:xfrm rot="16200000">
              <a:off x="1778159" y="-1098388"/>
              <a:ext cx="1702236" cy="3899010"/>
            </a:xfrm>
            <a:prstGeom prst="rect">
              <a:avLst/>
            </a:prstGeom>
          </p:spPr>
        </p:pic>
      </p:grpSp>
      <p:sp>
        <p:nvSpPr>
          <p:cNvPr id="9" name="Orange Block">
            <a:extLst>
              <a:ext uri="{FF2B5EF4-FFF2-40B4-BE49-F238E27FC236}">
                <a16:creationId xmlns:a16="http://schemas.microsoft.com/office/drawing/2014/main" id="{468A557D-9496-EE80-5FB7-DCAB6D8D629E}"/>
              </a:ext>
            </a:extLst>
          </p:cNvPr>
          <p:cNvSpPr/>
          <p:nvPr/>
        </p:nvSpPr>
        <p:spPr>
          <a:xfrm>
            <a:off x="-1" y="-1"/>
            <a:ext cx="666751" cy="6853536"/>
          </a:xfrm>
          <a:prstGeom prst="rect">
            <a:avLst/>
          </a:prstGeom>
          <a:solidFill>
            <a:srgbClr val="F47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A52B7-9F5D-D9CD-919E-7A07D03C037C}"/>
              </a:ext>
            </a:extLst>
          </p:cNvPr>
          <p:cNvSpPr txBox="1"/>
          <p:nvPr/>
        </p:nvSpPr>
        <p:spPr>
          <a:xfrm>
            <a:off x="952500" y="406400"/>
            <a:ext cx="741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nek Tamil Thin"/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EDA26D-EF2A-EB13-8E6A-2A694C9F92BB}"/>
              </a:ext>
            </a:extLst>
          </p:cNvPr>
          <p:cNvSpPr txBox="1"/>
          <p:nvPr/>
        </p:nvSpPr>
        <p:spPr>
          <a:xfrm>
            <a:off x="1219201" y="2221379"/>
            <a:ext cx="487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>
                <a:effectLst/>
                <a:latin typeface="Anek Tamil Thin"/>
                <a:ea typeface="Times New Roman" panose="02020603050405020304" pitchFamily="18" charset="0"/>
              </a:rPr>
              <a:t>“The lack of a centralized, structured platform for storing and showcasing Mathematics and Statistics student research affects students, faculty, and external evaluators, resulting in diminished research visibility, ineffective knowledge-sharing, and lost academic and professional opportunities."</a:t>
            </a:r>
            <a:endParaRPr lang="en-US" sz="2400" dirty="0">
              <a:latin typeface="Anek Tamil Thi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21105A-1E90-AA19-32D0-D800F1F2352C}"/>
              </a:ext>
            </a:extLst>
          </p:cNvPr>
          <p:cNvSpPr txBox="1"/>
          <p:nvPr/>
        </p:nvSpPr>
        <p:spPr>
          <a:xfrm>
            <a:off x="6502400" y="2199350"/>
            <a:ext cx="4876800" cy="409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>
              <a:lnSpc>
                <a:spcPct val="115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en-US" sz="2400" b="1" kern="0" dirty="0">
                <a:effectLst/>
                <a:latin typeface="Anek Tamil Thin"/>
                <a:ea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n-US" sz="2400" kern="0" dirty="0">
                <a:effectLst/>
                <a:latin typeface="Anek Tamil Thin"/>
                <a:ea typeface="Times New Roman" panose="02020603050405020304" pitchFamily="18" charset="0"/>
                <a:cs typeface="Times New Roman" panose="02020603050405020304" pitchFamily="18" charset="0"/>
              </a:rPr>
              <a:t>: "Where is my research stored?" (icon: student figure with question mark)</a:t>
            </a:r>
            <a:endParaRPr lang="en-US" sz="2400" kern="100" dirty="0">
              <a:latin typeface="Anek Tamil Thi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15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en-US" sz="2400" b="1" kern="0" dirty="0">
                <a:effectLst/>
                <a:latin typeface="Anek Tamil Thin"/>
                <a:ea typeface="Times New Roman" panose="02020603050405020304" pitchFamily="18" charset="0"/>
                <a:cs typeface="Times New Roman" panose="02020603050405020304" pitchFamily="18" charset="0"/>
              </a:rPr>
              <a:t>Faculty</a:t>
            </a:r>
            <a:r>
              <a:rPr lang="en-US" sz="2400" kern="0" dirty="0">
                <a:effectLst/>
                <a:latin typeface="Anek Tamil Thin"/>
                <a:ea typeface="Times New Roman" panose="02020603050405020304" pitchFamily="18" charset="0"/>
                <a:cs typeface="Times New Roman" panose="02020603050405020304" pitchFamily="18" charset="0"/>
              </a:rPr>
              <a:t>: "How do I find past projects?" (icon: professor figure searching)</a:t>
            </a:r>
            <a:endParaRPr lang="en-US" sz="2400" kern="100" dirty="0">
              <a:effectLst/>
              <a:latin typeface="Anek Tamil Thi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15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en-US" sz="2400" b="1" kern="0" dirty="0">
                <a:effectLst/>
                <a:latin typeface="Anek Tamil Thin"/>
                <a:ea typeface="Times New Roman" panose="02020603050405020304" pitchFamily="18" charset="0"/>
                <a:cs typeface="Times New Roman" panose="02020603050405020304" pitchFamily="18" charset="0"/>
              </a:rPr>
              <a:t>External Evaluators</a:t>
            </a:r>
            <a:r>
              <a:rPr lang="en-US" sz="2400" kern="0" dirty="0">
                <a:effectLst/>
                <a:latin typeface="Anek Tamil Thin"/>
                <a:ea typeface="Times New Roman" panose="02020603050405020304" pitchFamily="18" charset="0"/>
                <a:cs typeface="Times New Roman" panose="02020603050405020304" pitchFamily="18" charset="0"/>
              </a:rPr>
              <a:t>: "What research quality exists?" (icon: magnifying glass on portfolio)</a:t>
            </a:r>
            <a:endParaRPr lang="en-US" sz="2400" kern="100" dirty="0">
              <a:effectLst/>
              <a:latin typeface="Anek Tamil Thin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00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4114B-B91C-C6BD-28F0-CD8BA973C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ue Blue Background">
            <a:extLst>
              <a:ext uri="{FF2B5EF4-FFF2-40B4-BE49-F238E27FC236}">
                <a16:creationId xmlns:a16="http://schemas.microsoft.com/office/drawing/2014/main" id="{C660A01D-D06C-B7BC-6A9B-54F1D7AE1055}"/>
              </a:ext>
            </a:extLst>
          </p:cNvPr>
          <p:cNvSpPr/>
          <p:nvPr/>
        </p:nvSpPr>
        <p:spPr>
          <a:xfrm>
            <a:off x="0" y="0"/>
            <a:ext cx="12215812" cy="1702238"/>
          </a:xfrm>
          <a:prstGeom prst="rect">
            <a:avLst/>
          </a:prstGeom>
          <a:solidFill>
            <a:srgbClr val="0024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White Leaf Vein Pattern">
            <a:extLst>
              <a:ext uri="{FF2B5EF4-FFF2-40B4-BE49-F238E27FC236}">
                <a16:creationId xmlns:a16="http://schemas.microsoft.com/office/drawing/2014/main" id="{27A39055-37CB-120A-D882-89ED8ADCB72D}"/>
              </a:ext>
            </a:extLst>
          </p:cNvPr>
          <p:cNvGrpSpPr/>
          <p:nvPr/>
        </p:nvGrpSpPr>
        <p:grpSpPr>
          <a:xfrm>
            <a:off x="679772" y="-1"/>
            <a:ext cx="11549061" cy="1742330"/>
            <a:chOff x="679772" y="-1"/>
            <a:chExt cx="11549061" cy="1742330"/>
          </a:xfrm>
        </p:grpSpPr>
        <p:pic>
          <p:nvPicPr>
            <p:cNvPr id="17" name="Picture 16" descr="A black and white leaf pattern&#10;&#10;Description automatically generated">
              <a:extLst>
                <a:ext uri="{FF2B5EF4-FFF2-40B4-BE49-F238E27FC236}">
                  <a16:creationId xmlns:a16="http://schemas.microsoft.com/office/drawing/2014/main" id="{32FCCB12-77E7-36E7-C9BE-AC1E69BF1B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alphaModFix amt="11000"/>
            </a:blip>
            <a:srcRect l="24458" r="35918"/>
            <a:stretch/>
          </p:blipFill>
          <p:spPr>
            <a:xfrm rot="5400000" flipH="1">
              <a:off x="7559200" y="-2927304"/>
              <a:ext cx="1702236" cy="7637030"/>
            </a:xfrm>
            <a:prstGeom prst="rect">
              <a:avLst/>
            </a:prstGeom>
          </p:spPr>
        </p:pic>
        <p:pic>
          <p:nvPicPr>
            <p:cNvPr id="21" name="Picture 20" descr="A black and white leaf pattern&#10;&#10;Description automatically generated">
              <a:extLst>
                <a:ext uri="{FF2B5EF4-FFF2-40B4-BE49-F238E27FC236}">
                  <a16:creationId xmlns:a16="http://schemas.microsoft.com/office/drawing/2014/main" id="{9C0EFB93-9805-327E-1D7E-463AFAE07C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alphaModFix amt="11000"/>
            </a:blip>
            <a:srcRect l="25271" t="48946" r="35105"/>
            <a:stretch/>
          </p:blipFill>
          <p:spPr>
            <a:xfrm rot="16200000">
              <a:off x="1778159" y="-1098388"/>
              <a:ext cx="1702236" cy="3899010"/>
            </a:xfrm>
            <a:prstGeom prst="rect">
              <a:avLst/>
            </a:prstGeom>
          </p:spPr>
        </p:pic>
      </p:grpSp>
      <p:sp>
        <p:nvSpPr>
          <p:cNvPr id="9" name="Orange Block">
            <a:extLst>
              <a:ext uri="{FF2B5EF4-FFF2-40B4-BE49-F238E27FC236}">
                <a16:creationId xmlns:a16="http://schemas.microsoft.com/office/drawing/2014/main" id="{32BCF340-0BF6-2F9B-AFCD-8B079F111E97}"/>
              </a:ext>
            </a:extLst>
          </p:cNvPr>
          <p:cNvSpPr/>
          <p:nvPr/>
        </p:nvSpPr>
        <p:spPr>
          <a:xfrm>
            <a:off x="-1" y="-1"/>
            <a:ext cx="666751" cy="6853536"/>
          </a:xfrm>
          <a:prstGeom prst="rect">
            <a:avLst/>
          </a:prstGeom>
          <a:solidFill>
            <a:srgbClr val="F47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E2D824-D9F0-E640-3D78-BC00CE693125}"/>
              </a:ext>
            </a:extLst>
          </p:cNvPr>
          <p:cNvSpPr txBox="1"/>
          <p:nvPr/>
        </p:nvSpPr>
        <p:spPr>
          <a:xfrm>
            <a:off x="952500" y="406400"/>
            <a:ext cx="927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kern="0" dirty="0">
                <a:solidFill>
                  <a:schemeClr val="bg1"/>
                </a:solidFill>
                <a:effectLst/>
                <a:latin typeface="Anek Tamil Thin"/>
                <a:ea typeface="Times New Roman" panose="02020603050405020304" pitchFamily="18" charset="0"/>
              </a:rPr>
              <a:t>Our Solution: Research Showcase Platform</a:t>
            </a:r>
            <a:endParaRPr lang="en-US" sz="4000" dirty="0">
              <a:solidFill>
                <a:schemeClr val="bg1"/>
              </a:solidFill>
              <a:latin typeface="Anek Tamil Thi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512060-31F3-951E-09C9-63A4990413DE}"/>
              </a:ext>
            </a:extLst>
          </p:cNvPr>
          <p:cNvSpPr txBox="1"/>
          <p:nvPr/>
        </p:nvSpPr>
        <p:spPr>
          <a:xfrm>
            <a:off x="1315356" y="2148729"/>
            <a:ext cx="102670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Anek Tamil Thin"/>
              </a:rPr>
              <a:t>	“The NAU Mathematics &amp; Statistics Research Showcase provides a centralized platform for faculty to submit student research, for administrators to review and approve submissions, and for external audiences to explore department research output.” </a:t>
            </a:r>
          </a:p>
          <a:p>
            <a:r>
              <a:rPr lang="en-US" sz="2400" dirty="0">
                <a:latin typeface="Anek Tamil Thin"/>
              </a:rPr>
              <a:t>	</a:t>
            </a:r>
          </a:p>
          <a:p>
            <a:r>
              <a:rPr lang="en-US" sz="2400" dirty="0">
                <a:latin typeface="Anek Tamil Thin"/>
              </a:rPr>
              <a:t>	“</a:t>
            </a:r>
            <a:r>
              <a:rPr lang="en-US" sz="2400" b="0" i="0" dirty="0">
                <a:effectLst/>
                <a:latin typeface="Anek Tamil Thin"/>
              </a:rPr>
              <a:t>By making past projects easily accessible, the platform increases research visibility, enhances student portfolios, and helps faculty manage academic contributions efficiently.”</a:t>
            </a:r>
            <a:endParaRPr lang="en-US" sz="2400" dirty="0">
              <a:latin typeface="Anek Tamil Thin"/>
            </a:endParaRPr>
          </a:p>
        </p:txBody>
      </p:sp>
    </p:spTree>
    <p:extLst>
      <p:ext uri="{BB962C8B-B14F-4D97-AF65-F5344CB8AC3E}">
        <p14:creationId xmlns:p14="http://schemas.microsoft.com/office/powerpoint/2010/main" val="299323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EF9D9-5D4F-DC1F-56A8-2956E44CA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ue Blue Background">
            <a:extLst>
              <a:ext uri="{FF2B5EF4-FFF2-40B4-BE49-F238E27FC236}">
                <a16:creationId xmlns:a16="http://schemas.microsoft.com/office/drawing/2014/main" id="{B2BA4298-B498-CBA8-D127-2164E023F766}"/>
              </a:ext>
            </a:extLst>
          </p:cNvPr>
          <p:cNvSpPr/>
          <p:nvPr/>
        </p:nvSpPr>
        <p:spPr>
          <a:xfrm>
            <a:off x="0" y="0"/>
            <a:ext cx="12215812" cy="1702238"/>
          </a:xfrm>
          <a:prstGeom prst="rect">
            <a:avLst/>
          </a:prstGeom>
          <a:solidFill>
            <a:srgbClr val="0024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White Leaf Vein Pattern">
            <a:extLst>
              <a:ext uri="{FF2B5EF4-FFF2-40B4-BE49-F238E27FC236}">
                <a16:creationId xmlns:a16="http://schemas.microsoft.com/office/drawing/2014/main" id="{01202D1D-8A94-60B1-AADC-E2BD3FDED45D}"/>
              </a:ext>
            </a:extLst>
          </p:cNvPr>
          <p:cNvGrpSpPr/>
          <p:nvPr/>
        </p:nvGrpSpPr>
        <p:grpSpPr>
          <a:xfrm>
            <a:off x="679772" y="-1"/>
            <a:ext cx="11549061" cy="1742330"/>
            <a:chOff x="679772" y="-1"/>
            <a:chExt cx="11549061" cy="1742330"/>
          </a:xfrm>
        </p:grpSpPr>
        <p:pic>
          <p:nvPicPr>
            <p:cNvPr id="17" name="Picture 16" descr="A black and white leaf pattern&#10;&#10;Description automatically generated">
              <a:extLst>
                <a:ext uri="{FF2B5EF4-FFF2-40B4-BE49-F238E27FC236}">
                  <a16:creationId xmlns:a16="http://schemas.microsoft.com/office/drawing/2014/main" id="{72C9D0F8-7134-CA6E-5762-20B71B1CF3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alphaModFix amt="11000"/>
            </a:blip>
            <a:srcRect l="24458" r="35918"/>
            <a:stretch/>
          </p:blipFill>
          <p:spPr>
            <a:xfrm rot="5400000" flipH="1">
              <a:off x="7559200" y="-2927304"/>
              <a:ext cx="1702236" cy="7637030"/>
            </a:xfrm>
            <a:prstGeom prst="rect">
              <a:avLst/>
            </a:prstGeom>
          </p:spPr>
        </p:pic>
        <p:pic>
          <p:nvPicPr>
            <p:cNvPr id="21" name="Picture 20" descr="A black and white leaf pattern&#10;&#10;Description automatically generated">
              <a:extLst>
                <a:ext uri="{FF2B5EF4-FFF2-40B4-BE49-F238E27FC236}">
                  <a16:creationId xmlns:a16="http://schemas.microsoft.com/office/drawing/2014/main" id="{A2B78D31-E48A-08E0-D903-CE279C0790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alphaModFix amt="11000"/>
            </a:blip>
            <a:srcRect l="25271" t="48946" r="35105"/>
            <a:stretch/>
          </p:blipFill>
          <p:spPr>
            <a:xfrm rot="16200000">
              <a:off x="1778159" y="-1098388"/>
              <a:ext cx="1702236" cy="3899010"/>
            </a:xfrm>
            <a:prstGeom prst="rect">
              <a:avLst/>
            </a:prstGeom>
          </p:spPr>
        </p:pic>
      </p:grpSp>
      <p:sp>
        <p:nvSpPr>
          <p:cNvPr id="9" name="Orange Block">
            <a:extLst>
              <a:ext uri="{FF2B5EF4-FFF2-40B4-BE49-F238E27FC236}">
                <a16:creationId xmlns:a16="http://schemas.microsoft.com/office/drawing/2014/main" id="{1EEB9E70-B137-690B-4F7A-37C9AF1B6C56}"/>
              </a:ext>
            </a:extLst>
          </p:cNvPr>
          <p:cNvSpPr/>
          <p:nvPr/>
        </p:nvSpPr>
        <p:spPr>
          <a:xfrm>
            <a:off x="-1" y="-1"/>
            <a:ext cx="666751" cy="6853536"/>
          </a:xfrm>
          <a:prstGeom prst="rect">
            <a:avLst/>
          </a:prstGeom>
          <a:solidFill>
            <a:srgbClr val="F47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F167E6-CA56-0D0F-B193-ADFCAE3A0C71}"/>
              </a:ext>
            </a:extLst>
          </p:cNvPr>
          <p:cNvSpPr txBox="1"/>
          <p:nvPr/>
        </p:nvSpPr>
        <p:spPr>
          <a:xfrm>
            <a:off x="952500" y="406400"/>
            <a:ext cx="741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kern="0" dirty="0">
                <a:solidFill>
                  <a:schemeClr val="bg1"/>
                </a:solidFill>
                <a:effectLst/>
                <a:latin typeface="Anek Tamil Thin"/>
                <a:ea typeface="Times New Roman" panose="02020603050405020304" pitchFamily="18" charset="0"/>
              </a:rPr>
              <a:t>The Human Side: Key User Stories</a:t>
            </a:r>
            <a:endParaRPr lang="en-US" sz="4000" dirty="0">
              <a:solidFill>
                <a:schemeClr val="bg1"/>
              </a:solidFill>
              <a:latin typeface="Anek Tamil Thi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8EE9D6-0E35-8CEF-C73A-7CA434B08C75}"/>
              </a:ext>
            </a:extLst>
          </p:cNvPr>
          <p:cNvSpPr txBox="1"/>
          <p:nvPr/>
        </p:nvSpPr>
        <p:spPr>
          <a:xfrm>
            <a:off x="1190171" y="2300933"/>
            <a:ext cx="10348686" cy="395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400" b="1" kern="0" dirty="0">
                <a:effectLst/>
                <a:latin typeface="Anek Tamil Thin"/>
                <a:ea typeface="Times New Roman" panose="02020603050405020304" pitchFamily="18" charset="0"/>
                <a:cs typeface="Times New Roman" panose="02020603050405020304" pitchFamily="18" charset="0"/>
              </a:rPr>
              <a:t>Faculty Story</a:t>
            </a:r>
            <a:r>
              <a:rPr lang="en-US" sz="2400" kern="0" dirty="0">
                <a:effectLst/>
                <a:latin typeface="Anek Tamil Thin"/>
                <a:ea typeface="Times New Roman" panose="02020603050405020304" pitchFamily="18" charset="0"/>
                <a:cs typeface="Times New Roman" panose="02020603050405020304" pitchFamily="18" charset="0"/>
              </a:rPr>
              <a:t>: "As a Math Professor, I want to store student capstone projects in a central location so I can reference them easily when advising new students." (Open Sans, 18pt, in blue speech bubble)</a:t>
            </a:r>
            <a:endParaRPr lang="en-US" sz="2400" kern="100" dirty="0">
              <a:effectLst/>
              <a:latin typeface="Anek Tamil Thi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400" b="1" kern="0" dirty="0">
                <a:effectLst/>
                <a:latin typeface="Anek Tamil Thin"/>
                <a:ea typeface="Times New Roman" panose="02020603050405020304" pitchFamily="18" charset="0"/>
                <a:cs typeface="Times New Roman" panose="02020603050405020304" pitchFamily="18" charset="0"/>
              </a:rPr>
              <a:t>Administrator Story</a:t>
            </a:r>
            <a:r>
              <a:rPr lang="en-US" sz="2400" kern="0" dirty="0">
                <a:effectLst/>
                <a:latin typeface="Anek Tamil Thin"/>
                <a:ea typeface="Times New Roman" panose="02020603050405020304" pitchFamily="18" charset="0"/>
                <a:cs typeface="Times New Roman" panose="02020603050405020304" pitchFamily="18" charset="0"/>
              </a:rPr>
              <a:t>: "As a department administrator, I want to review research submissions before they go public so we maintain consistent quality standards." (Open Sans, 18pt, in purple speech bubble)</a:t>
            </a:r>
            <a:endParaRPr lang="en-US" sz="2400" kern="100" dirty="0">
              <a:effectLst/>
              <a:latin typeface="Anek Tamil Thi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 kern="0" dirty="0">
                <a:effectLst/>
                <a:latin typeface="Anek Tamil Thin"/>
                <a:ea typeface="Times New Roman" panose="02020603050405020304" pitchFamily="18" charset="0"/>
              </a:rPr>
              <a:t>Visitor Story</a:t>
            </a:r>
            <a:r>
              <a:rPr lang="en-US" sz="2400" kern="0" dirty="0">
                <a:effectLst/>
                <a:latin typeface="Anek Tamil Thin"/>
                <a:ea typeface="Times New Roman" panose="02020603050405020304" pitchFamily="18" charset="0"/>
              </a:rPr>
              <a:t>: "As a graduate school applicant, I want to search for research by keywords and faculty advisors so I can find projects relevant to my interests." (Open Sans, 18pt, in green speech bubble)</a:t>
            </a:r>
            <a:endParaRPr lang="en-US" sz="2400" dirty="0">
              <a:latin typeface="Anek Tamil Thin"/>
            </a:endParaRPr>
          </a:p>
        </p:txBody>
      </p:sp>
    </p:spTree>
    <p:extLst>
      <p:ext uri="{BB962C8B-B14F-4D97-AF65-F5344CB8AC3E}">
        <p14:creationId xmlns:p14="http://schemas.microsoft.com/office/powerpoint/2010/main" val="509111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42AB4-8AE5-DFC5-23EF-02F12C14D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ue Blue Background">
            <a:extLst>
              <a:ext uri="{FF2B5EF4-FFF2-40B4-BE49-F238E27FC236}">
                <a16:creationId xmlns:a16="http://schemas.microsoft.com/office/drawing/2014/main" id="{85636D8F-F011-1AD8-87E2-393CFD58B76D}"/>
              </a:ext>
            </a:extLst>
          </p:cNvPr>
          <p:cNvSpPr/>
          <p:nvPr/>
        </p:nvSpPr>
        <p:spPr>
          <a:xfrm>
            <a:off x="0" y="0"/>
            <a:ext cx="12215812" cy="1702238"/>
          </a:xfrm>
          <a:prstGeom prst="rect">
            <a:avLst/>
          </a:prstGeom>
          <a:solidFill>
            <a:srgbClr val="0024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White Leaf Vein Pattern">
            <a:extLst>
              <a:ext uri="{FF2B5EF4-FFF2-40B4-BE49-F238E27FC236}">
                <a16:creationId xmlns:a16="http://schemas.microsoft.com/office/drawing/2014/main" id="{F460E186-EFD3-FADA-AD3B-BB0BAAF99223}"/>
              </a:ext>
            </a:extLst>
          </p:cNvPr>
          <p:cNvGrpSpPr/>
          <p:nvPr/>
        </p:nvGrpSpPr>
        <p:grpSpPr>
          <a:xfrm>
            <a:off x="679772" y="-1"/>
            <a:ext cx="11549061" cy="1742330"/>
            <a:chOff x="679772" y="-1"/>
            <a:chExt cx="11549061" cy="1742330"/>
          </a:xfrm>
        </p:grpSpPr>
        <p:pic>
          <p:nvPicPr>
            <p:cNvPr id="17" name="Picture 16" descr="A black and white leaf pattern&#10;&#10;Description automatically generated">
              <a:extLst>
                <a:ext uri="{FF2B5EF4-FFF2-40B4-BE49-F238E27FC236}">
                  <a16:creationId xmlns:a16="http://schemas.microsoft.com/office/drawing/2014/main" id="{6C765AA4-965A-48AA-0FC5-40ECAB97E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alphaModFix amt="11000"/>
            </a:blip>
            <a:srcRect l="24458" r="35918"/>
            <a:stretch/>
          </p:blipFill>
          <p:spPr>
            <a:xfrm rot="5400000" flipH="1">
              <a:off x="7559200" y="-2927304"/>
              <a:ext cx="1702236" cy="7637030"/>
            </a:xfrm>
            <a:prstGeom prst="rect">
              <a:avLst/>
            </a:prstGeom>
          </p:spPr>
        </p:pic>
        <p:pic>
          <p:nvPicPr>
            <p:cNvPr id="21" name="Picture 20" descr="A black and white leaf pattern&#10;&#10;Description automatically generated">
              <a:extLst>
                <a:ext uri="{FF2B5EF4-FFF2-40B4-BE49-F238E27FC236}">
                  <a16:creationId xmlns:a16="http://schemas.microsoft.com/office/drawing/2014/main" id="{426F59A3-BCF7-FB44-C6A4-53C790AF3C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alphaModFix amt="11000"/>
            </a:blip>
            <a:srcRect l="25271" t="48946" r="35105"/>
            <a:stretch/>
          </p:blipFill>
          <p:spPr>
            <a:xfrm rot="16200000">
              <a:off x="1778159" y="-1098388"/>
              <a:ext cx="1702236" cy="3899010"/>
            </a:xfrm>
            <a:prstGeom prst="rect">
              <a:avLst/>
            </a:prstGeom>
          </p:spPr>
        </p:pic>
      </p:grpSp>
      <p:sp>
        <p:nvSpPr>
          <p:cNvPr id="9" name="Orange Block">
            <a:extLst>
              <a:ext uri="{FF2B5EF4-FFF2-40B4-BE49-F238E27FC236}">
                <a16:creationId xmlns:a16="http://schemas.microsoft.com/office/drawing/2014/main" id="{5C60A60F-A66A-4995-D498-BE10C1D8FD92}"/>
              </a:ext>
            </a:extLst>
          </p:cNvPr>
          <p:cNvSpPr/>
          <p:nvPr/>
        </p:nvSpPr>
        <p:spPr>
          <a:xfrm>
            <a:off x="-1" y="-1"/>
            <a:ext cx="666751" cy="6853536"/>
          </a:xfrm>
          <a:prstGeom prst="rect">
            <a:avLst/>
          </a:prstGeom>
          <a:solidFill>
            <a:srgbClr val="F47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18FD99-061B-2D19-9402-10DAD9233ACB}"/>
              </a:ext>
            </a:extLst>
          </p:cNvPr>
          <p:cNvSpPr txBox="1"/>
          <p:nvPr/>
        </p:nvSpPr>
        <p:spPr>
          <a:xfrm>
            <a:off x="952500" y="406400"/>
            <a:ext cx="741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kern="0" dirty="0">
                <a:solidFill>
                  <a:schemeClr val="bg1"/>
                </a:solidFill>
                <a:effectLst/>
                <a:latin typeface="Anek Tamil Thin"/>
                <a:ea typeface="Times New Roman" panose="02020603050405020304" pitchFamily="18" charset="0"/>
              </a:rPr>
              <a:t>Core Functional Requirements</a:t>
            </a:r>
            <a:endParaRPr lang="en-US" sz="4000" dirty="0">
              <a:solidFill>
                <a:schemeClr val="bg1"/>
              </a:solidFill>
              <a:latin typeface="Anek Tamil Thi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BA0FC7-A36C-8960-9C42-D979A783CFE4}"/>
              </a:ext>
            </a:extLst>
          </p:cNvPr>
          <p:cNvSpPr txBox="1"/>
          <p:nvPr/>
        </p:nvSpPr>
        <p:spPr>
          <a:xfrm>
            <a:off x="952500" y="2068543"/>
            <a:ext cx="5044298" cy="489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>
              <a:lnSpc>
                <a:spcPct val="115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en-US" sz="2400" b="1" kern="0" dirty="0">
                <a:effectLst/>
                <a:latin typeface="Anek Tamil Thin"/>
                <a:ea typeface="Times New Roman" panose="02020603050405020304" pitchFamily="18" charset="0"/>
                <a:cs typeface="Times New Roman" panose="02020603050405020304" pitchFamily="18" charset="0"/>
              </a:rPr>
              <a:t>Faculty Research Submission</a:t>
            </a:r>
            <a:r>
              <a:rPr lang="en-US" sz="2400" kern="0" dirty="0">
                <a:effectLst/>
                <a:latin typeface="Anek Tamil Thin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400" kern="100" dirty="0">
              <a:effectLst/>
              <a:latin typeface="Anek Tamil Thi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2400" kern="0" dirty="0">
                <a:effectLst/>
                <a:latin typeface="Anek Tamil Thin"/>
                <a:ea typeface="Times New Roman" panose="02020603050405020304" pitchFamily="18" charset="0"/>
                <a:cs typeface="Times New Roman" panose="02020603050405020304" pitchFamily="18" charset="0"/>
              </a:rPr>
              <a:t>Submit metadata &amp; multiple file types</a:t>
            </a:r>
            <a:endParaRPr lang="en-US" sz="2400" kern="100" dirty="0">
              <a:effectLst/>
              <a:latin typeface="Anek Tamil Thi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2400" kern="0" dirty="0">
                <a:effectLst/>
                <a:latin typeface="Anek Tamil Thin"/>
                <a:ea typeface="Times New Roman" panose="02020603050405020304" pitchFamily="18" charset="0"/>
                <a:cs typeface="Times New Roman" panose="02020603050405020304" pitchFamily="18" charset="0"/>
              </a:rPr>
              <a:t>Associate with student authors</a:t>
            </a:r>
            <a:endParaRPr lang="en-US" sz="2400" kern="100" dirty="0">
              <a:effectLst/>
              <a:latin typeface="Anek Tamil Thi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15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en-US" sz="2400" b="1" kern="0" dirty="0">
                <a:effectLst/>
                <a:latin typeface="Anek Tamil Thin"/>
                <a:ea typeface="Times New Roman" panose="02020603050405020304" pitchFamily="18" charset="0"/>
                <a:cs typeface="Times New Roman" panose="02020603050405020304" pitchFamily="18" charset="0"/>
              </a:rPr>
              <a:t>Admin Approval Workflow</a:t>
            </a:r>
            <a:r>
              <a:rPr lang="en-US" sz="2400" kern="0" dirty="0">
                <a:effectLst/>
                <a:latin typeface="Anek Tamil Thin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400" kern="100" dirty="0">
              <a:effectLst/>
              <a:latin typeface="Anek Tamil Thi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2400" kern="0" dirty="0">
                <a:effectLst/>
                <a:latin typeface="Anek Tamil Thin"/>
                <a:ea typeface="Times New Roman" panose="02020603050405020304" pitchFamily="18" charset="0"/>
                <a:cs typeface="Times New Roman" panose="02020603050405020304" pitchFamily="18" charset="0"/>
              </a:rPr>
              <a:t>Review submissions</a:t>
            </a:r>
            <a:endParaRPr lang="en-US" sz="2400" kern="100" dirty="0">
              <a:effectLst/>
              <a:latin typeface="Anek Tamil Thi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2400" kern="0" dirty="0">
                <a:effectLst/>
                <a:latin typeface="Anek Tamil Thin"/>
                <a:ea typeface="Times New Roman" panose="02020603050405020304" pitchFamily="18" charset="0"/>
                <a:cs typeface="Times New Roman" panose="02020603050405020304" pitchFamily="18" charset="0"/>
              </a:rPr>
              <a:t>Approve, reject, or request revisions</a:t>
            </a:r>
            <a:endParaRPr lang="en-US" sz="2400" kern="100" dirty="0">
              <a:effectLst/>
              <a:latin typeface="Anek Tamil Thi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1AB8FB-7D16-2DA3-FC41-C931E5C89EA9}"/>
              </a:ext>
            </a:extLst>
          </p:cNvPr>
          <p:cNvSpPr txBox="1"/>
          <p:nvPr/>
        </p:nvSpPr>
        <p:spPr>
          <a:xfrm>
            <a:off x="6282548" y="2068543"/>
            <a:ext cx="5044298" cy="5002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>
              <a:lnSpc>
                <a:spcPct val="115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en-US" sz="2400" b="1" kern="0" dirty="0">
                <a:effectLst/>
                <a:latin typeface="Anek Tamil Thin"/>
                <a:ea typeface="Times New Roman" panose="02020603050405020304" pitchFamily="18" charset="0"/>
                <a:cs typeface="Times New Roman" panose="02020603050405020304" pitchFamily="18" charset="0"/>
              </a:rPr>
              <a:t>Role-Based Access Control</a:t>
            </a:r>
            <a:r>
              <a:rPr lang="en-US" sz="2400" kern="0" dirty="0">
                <a:effectLst/>
                <a:latin typeface="Anek Tamil Thin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400" kern="100" dirty="0">
              <a:effectLst/>
              <a:latin typeface="Anek Tamil Thi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2400" kern="0" dirty="0">
                <a:effectLst/>
                <a:latin typeface="Anek Tamil Thin"/>
                <a:ea typeface="Times New Roman" panose="02020603050405020304" pitchFamily="18" charset="0"/>
                <a:cs typeface="Times New Roman" panose="02020603050405020304" pitchFamily="18" charset="0"/>
              </a:rPr>
              <a:t>Faculty: submission privileges</a:t>
            </a:r>
            <a:endParaRPr lang="en-US" sz="2400" kern="100" dirty="0">
              <a:effectLst/>
              <a:latin typeface="Anek Tamil Thi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2400" kern="0" dirty="0">
                <a:effectLst/>
                <a:latin typeface="Anek Tamil Thin"/>
                <a:ea typeface="Times New Roman" panose="02020603050405020304" pitchFamily="18" charset="0"/>
                <a:cs typeface="Times New Roman" panose="02020603050405020304" pitchFamily="18" charset="0"/>
              </a:rPr>
              <a:t>Admins: approval authority</a:t>
            </a:r>
            <a:endParaRPr lang="en-US" sz="2400" kern="100" dirty="0">
              <a:effectLst/>
              <a:latin typeface="Anek Tamil Thi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2400" kern="0" dirty="0">
                <a:effectLst/>
                <a:latin typeface="Anek Tamil Thin"/>
                <a:ea typeface="Times New Roman" panose="02020603050405020304" pitchFamily="18" charset="0"/>
                <a:cs typeface="Times New Roman" panose="02020603050405020304" pitchFamily="18" charset="0"/>
              </a:rPr>
              <a:t>Visitors: browsing access</a:t>
            </a:r>
            <a:endParaRPr lang="en-US" sz="2400" kern="100" dirty="0">
              <a:effectLst/>
              <a:latin typeface="Anek Tamil Thi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15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en-US" sz="2400" b="1" kern="0" dirty="0">
                <a:effectLst/>
                <a:latin typeface="Anek Tamil Thin"/>
                <a:ea typeface="Times New Roman" panose="02020603050405020304" pitchFamily="18" charset="0"/>
                <a:cs typeface="Times New Roman" panose="02020603050405020304" pitchFamily="18" charset="0"/>
              </a:rPr>
              <a:t>Advanced Search &amp; Filtering</a:t>
            </a:r>
            <a:r>
              <a:rPr lang="en-US" sz="2400" kern="0" dirty="0">
                <a:effectLst/>
                <a:latin typeface="Anek Tamil Thin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kern="100" dirty="0">
              <a:effectLst/>
              <a:latin typeface="Anek Tamil Thi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2400" kern="0" dirty="0">
                <a:effectLst/>
                <a:latin typeface="Anek Tamil Thin"/>
                <a:ea typeface="Times New Roman" panose="02020603050405020304" pitchFamily="18" charset="0"/>
                <a:cs typeface="Times New Roman" panose="02020603050405020304" pitchFamily="18" charset="0"/>
              </a:rPr>
              <a:t>Filter by keyword, category, advisor</a:t>
            </a:r>
            <a:endParaRPr lang="en-US" sz="2400" kern="100" dirty="0">
              <a:effectLst/>
              <a:latin typeface="Anek Tamil Thi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2400" kern="0" dirty="0">
                <a:effectLst/>
                <a:latin typeface="Anek Tamil Thin"/>
                <a:ea typeface="Times New Roman" panose="02020603050405020304" pitchFamily="18" charset="0"/>
                <a:cs typeface="Times New Roman" panose="02020603050405020304" pitchFamily="18" charset="0"/>
              </a:rPr>
              <a:t>Find specific research content quickly</a:t>
            </a:r>
            <a:endParaRPr lang="en-US" sz="2400" kern="100" dirty="0">
              <a:effectLst/>
              <a:latin typeface="Anek Tamil Thi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9733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35FD7-B586-72B4-448C-E00E5D9B8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ue Blue Background">
            <a:extLst>
              <a:ext uri="{FF2B5EF4-FFF2-40B4-BE49-F238E27FC236}">
                <a16:creationId xmlns:a16="http://schemas.microsoft.com/office/drawing/2014/main" id="{B2382454-9B5F-F097-7587-90D5584A3A9B}"/>
              </a:ext>
            </a:extLst>
          </p:cNvPr>
          <p:cNvSpPr/>
          <p:nvPr/>
        </p:nvSpPr>
        <p:spPr>
          <a:xfrm>
            <a:off x="0" y="0"/>
            <a:ext cx="12215812" cy="1702238"/>
          </a:xfrm>
          <a:prstGeom prst="rect">
            <a:avLst/>
          </a:prstGeom>
          <a:solidFill>
            <a:srgbClr val="0024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White Leaf Vein Pattern">
            <a:extLst>
              <a:ext uri="{FF2B5EF4-FFF2-40B4-BE49-F238E27FC236}">
                <a16:creationId xmlns:a16="http://schemas.microsoft.com/office/drawing/2014/main" id="{00716215-D121-ED6B-1918-144BD26361F8}"/>
              </a:ext>
            </a:extLst>
          </p:cNvPr>
          <p:cNvGrpSpPr/>
          <p:nvPr/>
        </p:nvGrpSpPr>
        <p:grpSpPr>
          <a:xfrm>
            <a:off x="679772" y="-1"/>
            <a:ext cx="11549061" cy="1742330"/>
            <a:chOff x="679772" y="-1"/>
            <a:chExt cx="11549061" cy="1742330"/>
          </a:xfrm>
        </p:grpSpPr>
        <p:pic>
          <p:nvPicPr>
            <p:cNvPr id="17" name="Picture 16" descr="A black and white leaf pattern&#10;&#10;Description automatically generated">
              <a:extLst>
                <a:ext uri="{FF2B5EF4-FFF2-40B4-BE49-F238E27FC236}">
                  <a16:creationId xmlns:a16="http://schemas.microsoft.com/office/drawing/2014/main" id="{4A77E4CC-BF94-2598-D9EE-B4AA4DC82A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alphaModFix amt="11000"/>
            </a:blip>
            <a:srcRect l="24458" r="35918"/>
            <a:stretch/>
          </p:blipFill>
          <p:spPr>
            <a:xfrm rot="5400000" flipH="1">
              <a:off x="7559200" y="-2927304"/>
              <a:ext cx="1702236" cy="7637030"/>
            </a:xfrm>
            <a:prstGeom prst="rect">
              <a:avLst/>
            </a:prstGeom>
          </p:spPr>
        </p:pic>
        <p:pic>
          <p:nvPicPr>
            <p:cNvPr id="21" name="Picture 20" descr="A black and white leaf pattern&#10;&#10;Description automatically generated">
              <a:extLst>
                <a:ext uri="{FF2B5EF4-FFF2-40B4-BE49-F238E27FC236}">
                  <a16:creationId xmlns:a16="http://schemas.microsoft.com/office/drawing/2014/main" id="{116F1AC0-A1E6-55DC-39D6-D97D8370C0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alphaModFix amt="11000"/>
            </a:blip>
            <a:srcRect l="25271" t="48946" r="35105"/>
            <a:stretch/>
          </p:blipFill>
          <p:spPr>
            <a:xfrm rot="16200000">
              <a:off x="1778159" y="-1098388"/>
              <a:ext cx="1702236" cy="3899010"/>
            </a:xfrm>
            <a:prstGeom prst="rect">
              <a:avLst/>
            </a:prstGeom>
          </p:spPr>
        </p:pic>
      </p:grpSp>
      <p:sp>
        <p:nvSpPr>
          <p:cNvPr id="9" name="Orange Block">
            <a:extLst>
              <a:ext uri="{FF2B5EF4-FFF2-40B4-BE49-F238E27FC236}">
                <a16:creationId xmlns:a16="http://schemas.microsoft.com/office/drawing/2014/main" id="{919954FA-50DB-D8FE-5333-AE60E14DCA95}"/>
              </a:ext>
            </a:extLst>
          </p:cNvPr>
          <p:cNvSpPr/>
          <p:nvPr/>
        </p:nvSpPr>
        <p:spPr>
          <a:xfrm>
            <a:off x="-1" y="-1"/>
            <a:ext cx="666751" cy="6853536"/>
          </a:xfrm>
          <a:prstGeom prst="rect">
            <a:avLst/>
          </a:prstGeom>
          <a:solidFill>
            <a:srgbClr val="F47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340154-0AB9-0316-23BF-7E7117A97768}"/>
              </a:ext>
            </a:extLst>
          </p:cNvPr>
          <p:cNvSpPr txBox="1"/>
          <p:nvPr/>
        </p:nvSpPr>
        <p:spPr>
          <a:xfrm>
            <a:off x="952500" y="406400"/>
            <a:ext cx="916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kern="0" dirty="0">
                <a:solidFill>
                  <a:schemeClr val="bg1"/>
                </a:solidFill>
                <a:effectLst/>
                <a:latin typeface="Anek Tamil Thin"/>
                <a:ea typeface="Times New Roman" panose="02020603050405020304" pitchFamily="18" charset="0"/>
              </a:rPr>
              <a:t>System Interactions: Use Case Diagram</a:t>
            </a:r>
            <a:endParaRPr lang="en-US" sz="4000" dirty="0">
              <a:solidFill>
                <a:schemeClr val="bg1"/>
              </a:solidFill>
              <a:latin typeface="Anek Tamil Thin"/>
            </a:endParaRPr>
          </a:p>
        </p:txBody>
      </p:sp>
      <p:pic>
        <p:nvPicPr>
          <p:cNvPr id="12" name="Picture 11" descr="A diagram of a research process&#10;&#10;AI-generated content may be incorrect.">
            <a:extLst>
              <a:ext uri="{FF2B5EF4-FFF2-40B4-BE49-F238E27FC236}">
                <a16:creationId xmlns:a16="http://schemas.microsoft.com/office/drawing/2014/main" id="{49482CCD-A2CB-2FCA-5D85-A4BDE2514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888113"/>
            <a:ext cx="3587366" cy="47795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B26E61-C56B-52C2-BD93-730FDFACC518}"/>
              </a:ext>
            </a:extLst>
          </p:cNvPr>
          <p:cNvSpPr txBox="1"/>
          <p:nvPr/>
        </p:nvSpPr>
        <p:spPr>
          <a:xfrm>
            <a:off x="5016500" y="1785842"/>
            <a:ext cx="6438900" cy="5088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kern="0" dirty="0">
                <a:effectLst/>
                <a:latin typeface="Anek Tamil Thin"/>
                <a:ea typeface="Times New Roman" panose="02020603050405020304" pitchFamily="18" charset="0"/>
              </a:rPr>
              <a:t>Who Are the Key Actors?</a:t>
            </a:r>
          </a:p>
          <a:p>
            <a:endParaRPr lang="en-US" sz="2000" b="1" dirty="0">
              <a:latin typeface="Anek Tamil Thin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000" b="1" kern="0" dirty="0">
                <a:effectLst/>
                <a:latin typeface="Anek Tamil Thin"/>
                <a:ea typeface="Times New Roman" panose="02020603050405020304" pitchFamily="18" charset="0"/>
                <a:cs typeface="Times New Roman" panose="02020603050405020304" pitchFamily="18" charset="0"/>
              </a:rPr>
              <a:t>Faculty</a:t>
            </a:r>
            <a:r>
              <a:rPr lang="en-US" sz="2000" kern="0" dirty="0">
                <a:effectLst/>
                <a:latin typeface="Anek Tamil Thin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000" kern="100" dirty="0">
              <a:effectLst/>
              <a:latin typeface="Anek Tamil Thi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n-US" sz="2000" kern="0" dirty="0">
                <a:effectLst/>
                <a:latin typeface="Anek Tamil Thin"/>
                <a:ea typeface="Times New Roman" panose="02020603050405020304" pitchFamily="18" charset="0"/>
                <a:cs typeface="Times New Roman" panose="02020603050405020304" pitchFamily="18" charset="0"/>
              </a:rPr>
              <a:t>Content contributors</a:t>
            </a:r>
            <a:endParaRPr lang="en-US" sz="2000" kern="100" dirty="0">
              <a:effectLst/>
              <a:latin typeface="Anek Tamil Thi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n-US" sz="2000" kern="0" dirty="0">
                <a:effectLst/>
                <a:latin typeface="Anek Tamil Thin"/>
                <a:ea typeface="Times New Roman" panose="02020603050405020304" pitchFamily="18" charset="0"/>
                <a:cs typeface="Times New Roman" panose="02020603050405020304" pitchFamily="18" charset="0"/>
              </a:rPr>
              <a:t>Primary authenticated users</a:t>
            </a:r>
            <a:endParaRPr lang="en-US" sz="2000" kern="100" dirty="0">
              <a:effectLst/>
              <a:latin typeface="Anek Tamil Thi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000" b="1" kern="0" dirty="0">
                <a:effectLst/>
                <a:latin typeface="Anek Tamil Thin"/>
                <a:ea typeface="Times New Roman" panose="02020603050405020304" pitchFamily="18" charset="0"/>
                <a:cs typeface="Times New Roman" panose="02020603050405020304" pitchFamily="18" charset="0"/>
              </a:rPr>
              <a:t>Administrators:</a:t>
            </a:r>
            <a:endParaRPr lang="en-US" sz="2000" kern="100" dirty="0">
              <a:effectLst/>
              <a:latin typeface="Anek Tamil Thi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n-US" sz="2000" kern="0" dirty="0">
                <a:effectLst/>
                <a:latin typeface="Anek Tamil Thin"/>
                <a:ea typeface="Times New Roman" panose="02020603050405020304" pitchFamily="18" charset="0"/>
                <a:cs typeface="Times New Roman" panose="02020603050405020304" pitchFamily="18" charset="0"/>
              </a:rPr>
              <a:t>Content Quality control</a:t>
            </a:r>
            <a:r>
              <a:rPr lang="en-US" sz="2000" kern="100" dirty="0">
                <a:latin typeface="Anek Tamil Thin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2000" kern="0" dirty="0">
                <a:effectLst/>
                <a:latin typeface="Anek Tamil Thin"/>
                <a:ea typeface="Times New Roman" panose="02020603050405020304" pitchFamily="18" charset="0"/>
                <a:cs typeface="Times New Roman" panose="02020603050405020304" pitchFamily="18" charset="0"/>
              </a:rPr>
              <a:t>gatekeepers</a:t>
            </a:r>
            <a:endParaRPr lang="en-US" sz="2000" kern="100" dirty="0">
              <a:effectLst/>
              <a:latin typeface="Anek Tamil Thi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n-US" sz="2000" kern="0" dirty="0">
                <a:effectLst/>
                <a:latin typeface="Anek Tamil Thin"/>
                <a:ea typeface="Times New Roman" panose="02020603050405020304" pitchFamily="18" charset="0"/>
                <a:cs typeface="Times New Roman" panose="02020603050405020304" pitchFamily="18" charset="0"/>
              </a:rPr>
              <a:t>System managers</a:t>
            </a:r>
            <a:endParaRPr lang="en-US" sz="2000" kern="100" dirty="0">
              <a:effectLst/>
              <a:latin typeface="Anek Tamil Thi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000" b="1" kern="0" dirty="0">
                <a:effectLst/>
                <a:latin typeface="Anek Tamil Thin"/>
                <a:ea typeface="Times New Roman" panose="02020603050405020304" pitchFamily="18" charset="0"/>
                <a:cs typeface="Times New Roman" panose="02020603050405020304" pitchFamily="18" charset="0"/>
              </a:rPr>
              <a:t>Visitors</a:t>
            </a:r>
            <a:r>
              <a:rPr lang="en-US" sz="2000" kern="0" dirty="0">
                <a:effectLst/>
                <a:latin typeface="Anek Tamil Thin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000" kern="100" dirty="0">
              <a:effectLst/>
              <a:latin typeface="Anek Tamil Thi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n-US" sz="2000" kern="0" dirty="0">
                <a:effectLst/>
                <a:latin typeface="Anek Tamil Thin"/>
                <a:ea typeface="Times New Roman" panose="02020603050405020304" pitchFamily="18" charset="0"/>
                <a:cs typeface="Times New Roman" panose="02020603050405020304" pitchFamily="18" charset="0"/>
              </a:rPr>
              <a:t>Students seeking examples</a:t>
            </a:r>
            <a:endParaRPr lang="en-US" sz="2000" kern="100" dirty="0">
              <a:effectLst/>
              <a:latin typeface="Anek Tamil Thi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n-US" sz="2000" kern="0" dirty="0">
                <a:effectLst/>
                <a:latin typeface="Anek Tamil Thin"/>
                <a:ea typeface="Times New Roman" panose="02020603050405020304" pitchFamily="18" charset="0"/>
                <a:cs typeface="Times New Roman" panose="02020603050405020304" pitchFamily="18" charset="0"/>
              </a:rPr>
              <a:t>Graduate schools evaluating applicants</a:t>
            </a:r>
            <a:endParaRPr lang="en-US" sz="2000" kern="100" dirty="0">
              <a:effectLst/>
              <a:latin typeface="Anek Tamil Thi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n-US" sz="2000" kern="0" dirty="0">
                <a:effectLst/>
                <a:latin typeface="Anek Tamil Thin"/>
                <a:ea typeface="Times New Roman" panose="02020603050405020304" pitchFamily="18" charset="0"/>
                <a:cs typeface="Times New Roman" panose="02020603050405020304" pitchFamily="18" charset="0"/>
              </a:rPr>
              <a:t>External collaborators exploring opportunities</a:t>
            </a:r>
            <a:endParaRPr lang="en-US" sz="2000" kern="100" dirty="0">
              <a:effectLst/>
              <a:latin typeface="Anek Tamil Thi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Anek Tamil Thin"/>
            </a:endParaRPr>
          </a:p>
        </p:txBody>
      </p:sp>
    </p:spTree>
    <p:extLst>
      <p:ext uri="{BB962C8B-B14F-4D97-AF65-F5344CB8AC3E}">
        <p14:creationId xmlns:p14="http://schemas.microsoft.com/office/powerpoint/2010/main" val="86525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BABE2-BD99-9794-609B-CF2585953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ue Blue Background">
            <a:extLst>
              <a:ext uri="{FF2B5EF4-FFF2-40B4-BE49-F238E27FC236}">
                <a16:creationId xmlns:a16="http://schemas.microsoft.com/office/drawing/2014/main" id="{3071A687-9FC3-1CC4-98C5-B147B6F6DABC}"/>
              </a:ext>
            </a:extLst>
          </p:cNvPr>
          <p:cNvSpPr/>
          <p:nvPr/>
        </p:nvSpPr>
        <p:spPr>
          <a:xfrm>
            <a:off x="0" y="0"/>
            <a:ext cx="12215812" cy="1702238"/>
          </a:xfrm>
          <a:prstGeom prst="rect">
            <a:avLst/>
          </a:prstGeom>
          <a:solidFill>
            <a:srgbClr val="0024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White Leaf Vein Pattern">
            <a:extLst>
              <a:ext uri="{FF2B5EF4-FFF2-40B4-BE49-F238E27FC236}">
                <a16:creationId xmlns:a16="http://schemas.microsoft.com/office/drawing/2014/main" id="{7133330A-C430-F423-BAA8-51014B841A7D}"/>
              </a:ext>
            </a:extLst>
          </p:cNvPr>
          <p:cNvGrpSpPr/>
          <p:nvPr/>
        </p:nvGrpSpPr>
        <p:grpSpPr>
          <a:xfrm>
            <a:off x="679772" y="-1"/>
            <a:ext cx="11549061" cy="1742330"/>
            <a:chOff x="679772" y="-1"/>
            <a:chExt cx="11549061" cy="1742330"/>
          </a:xfrm>
        </p:grpSpPr>
        <p:pic>
          <p:nvPicPr>
            <p:cNvPr id="17" name="Picture 16" descr="A black and white leaf pattern&#10;&#10;Description automatically generated">
              <a:extLst>
                <a:ext uri="{FF2B5EF4-FFF2-40B4-BE49-F238E27FC236}">
                  <a16:creationId xmlns:a16="http://schemas.microsoft.com/office/drawing/2014/main" id="{D0E70CBB-550D-A6CA-F413-5A110197CF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alphaModFix amt="11000"/>
            </a:blip>
            <a:srcRect l="24458" r="35918"/>
            <a:stretch/>
          </p:blipFill>
          <p:spPr>
            <a:xfrm rot="5400000" flipH="1">
              <a:off x="7559200" y="-2927304"/>
              <a:ext cx="1702236" cy="7637030"/>
            </a:xfrm>
            <a:prstGeom prst="rect">
              <a:avLst/>
            </a:prstGeom>
          </p:spPr>
        </p:pic>
        <p:pic>
          <p:nvPicPr>
            <p:cNvPr id="21" name="Picture 20" descr="A black and white leaf pattern&#10;&#10;Description automatically generated">
              <a:extLst>
                <a:ext uri="{FF2B5EF4-FFF2-40B4-BE49-F238E27FC236}">
                  <a16:creationId xmlns:a16="http://schemas.microsoft.com/office/drawing/2014/main" id="{4E362DAC-6126-EC99-A88E-14E6DC76E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alphaModFix amt="11000"/>
            </a:blip>
            <a:srcRect l="25271" t="48946" r="35105"/>
            <a:stretch/>
          </p:blipFill>
          <p:spPr>
            <a:xfrm rot="16200000">
              <a:off x="1778159" y="-1098388"/>
              <a:ext cx="1702236" cy="3899010"/>
            </a:xfrm>
            <a:prstGeom prst="rect">
              <a:avLst/>
            </a:prstGeom>
          </p:spPr>
        </p:pic>
      </p:grpSp>
      <p:sp>
        <p:nvSpPr>
          <p:cNvPr id="9" name="Orange Block">
            <a:extLst>
              <a:ext uri="{FF2B5EF4-FFF2-40B4-BE49-F238E27FC236}">
                <a16:creationId xmlns:a16="http://schemas.microsoft.com/office/drawing/2014/main" id="{EA032874-4417-3167-AAE1-5C463D759D03}"/>
              </a:ext>
            </a:extLst>
          </p:cNvPr>
          <p:cNvSpPr/>
          <p:nvPr/>
        </p:nvSpPr>
        <p:spPr>
          <a:xfrm>
            <a:off x="-1" y="-1"/>
            <a:ext cx="666751" cy="6853536"/>
          </a:xfrm>
          <a:prstGeom prst="rect">
            <a:avLst/>
          </a:prstGeom>
          <a:solidFill>
            <a:srgbClr val="F47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D74A1FD-8463-F4EA-F71D-8D338CBBF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524" y="1721147"/>
            <a:ext cx="11343836" cy="51327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4748D3-1D00-1FB4-FB11-7A256A7043F1}"/>
              </a:ext>
            </a:extLst>
          </p:cNvPr>
          <p:cNvSpPr txBox="1"/>
          <p:nvPr/>
        </p:nvSpPr>
        <p:spPr>
          <a:xfrm>
            <a:off x="866042" y="497174"/>
            <a:ext cx="1097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kern="0" dirty="0">
                <a:solidFill>
                  <a:schemeClr val="bg1"/>
                </a:solidFill>
                <a:effectLst/>
                <a:latin typeface="Anek Tamil Thin"/>
                <a:ea typeface="Times New Roman" panose="02020603050405020304" pitchFamily="18" charset="0"/>
              </a:rPr>
              <a:t>System Architecture: </a:t>
            </a:r>
            <a:r>
              <a:rPr lang="en-US" sz="4000" dirty="0">
                <a:solidFill>
                  <a:schemeClr val="bg1"/>
                </a:solidFill>
                <a:latin typeface="Anek Tamil Thin"/>
              </a:rPr>
              <a:t>UML Class Diagram</a:t>
            </a:r>
          </a:p>
        </p:txBody>
      </p:sp>
    </p:spTree>
    <p:extLst>
      <p:ext uri="{BB962C8B-B14F-4D97-AF65-F5344CB8AC3E}">
        <p14:creationId xmlns:p14="http://schemas.microsoft.com/office/powerpoint/2010/main" val="222328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Bottom - White Leaf Vein Pattern">
            <a:extLst>
              <a:ext uri="{FF2B5EF4-FFF2-40B4-BE49-F238E27FC236}">
                <a16:creationId xmlns:a16="http://schemas.microsoft.com/office/drawing/2014/main" id="{4E08F3B1-9EDC-4959-6EB4-579120BAC348}"/>
              </a:ext>
            </a:extLst>
          </p:cNvPr>
          <p:cNvGrpSpPr/>
          <p:nvPr/>
        </p:nvGrpSpPr>
        <p:grpSpPr>
          <a:xfrm>
            <a:off x="0" y="4587453"/>
            <a:ext cx="12192000" cy="2270547"/>
            <a:chOff x="0" y="4587453"/>
            <a:chExt cx="12192000" cy="2270547"/>
          </a:xfrm>
        </p:grpSpPr>
        <p:pic>
          <p:nvPicPr>
            <p:cNvPr id="11" name="Picture 10" descr="A black and white leaf pattern&#10;&#10;Description automatically generated">
              <a:extLst>
                <a:ext uri="{FF2B5EF4-FFF2-40B4-BE49-F238E27FC236}">
                  <a16:creationId xmlns:a16="http://schemas.microsoft.com/office/drawing/2014/main" id="{4B45265E-45F7-46C0-BC0B-84D8534F37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18000"/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rcRect l="405" t="35818" r="57449" b="389"/>
            <a:stretch/>
          </p:blipFill>
          <p:spPr>
            <a:xfrm rot="5400000" flipH="1">
              <a:off x="8002005" y="2668005"/>
              <a:ext cx="2270544" cy="6109446"/>
            </a:xfrm>
            <a:prstGeom prst="rect">
              <a:avLst/>
            </a:prstGeom>
          </p:spPr>
        </p:pic>
        <p:pic>
          <p:nvPicPr>
            <p:cNvPr id="13" name="Picture 12" descr="A black and white leaf pattern&#10;&#10;Description automatically generated">
              <a:extLst>
                <a:ext uri="{FF2B5EF4-FFF2-40B4-BE49-F238E27FC236}">
                  <a16:creationId xmlns:a16="http://schemas.microsoft.com/office/drawing/2014/main" id="{B44A26D2-6FBB-E407-E156-A5B5E3A745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18000"/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rcRect l="405" t="36099" r="57449" b="388"/>
            <a:stretch/>
          </p:blipFill>
          <p:spPr>
            <a:xfrm rot="16200000">
              <a:off x="1906003" y="2681450"/>
              <a:ext cx="2270547" cy="6082553"/>
            </a:xfrm>
            <a:prstGeom prst="rect">
              <a:avLst/>
            </a:prstGeom>
          </p:spPr>
        </p:pic>
      </p:grpSp>
      <p:grpSp>
        <p:nvGrpSpPr>
          <p:cNvPr id="4" name="Top - White Leaf Vein Pattern">
            <a:extLst>
              <a:ext uri="{FF2B5EF4-FFF2-40B4-BE49-F238E27FC236}">
                <a16:creationId xmlns:a16="http://schemas.microsoft.com/office/drawing/2014/main" id="{A0C6AD37-EE02-90C6-901C-FB1AEAD8743F}"/>
              </a:ext>
            </a:extLst>
          </p:cNvPr>
          <p:cNvGrpSpPr/>
          <p:nvPr/>
        </p:nvGrpSpPr>
        <p:grpSpPr>
          <a:xfrm>
            <a:off x="0" y="-589"/>
            <a:ext cx="12192000" cy="2270547"/>
            <a:chOff x="0" y="-589"/>
            <a:chExt cx="12192000" cy="2270547"/>
          </a:xfrm>
        </p:grpSpPr>
        <p:pic>
          <p:nvPicPr>
            <p:cNvPr id="15" name="Picture 14" descr="A black and white leaf pattern&#10;&#10;Description automatically generated">
              <a:extLst>
                <a:ext uri="{FF2B5EF4-FFF2-40B4-BE49-F238E27FC236}">
                  <a16:creationId xmlns:a16="http://schemas.microsoft.com/office/drawing/2014/main" id="{351D68CC-3D1F-5BCC-3BC9-26112138F0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18000"/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rcRect l="405" t="35818" r="57449" b="389"/>
            <a:stretch/>
          </p:blipFill>
          <p:spPr>
            <a:xfrm rot="16200000" flipH="1" flipV="1">
              <a:off x="8002005" y="-1920037"/>
              <a:ext cx="2270544" cy="6109446"/>
            </a:xfrm>
            <a:prstGeom prst="rect">
              <a:avLst/>
            </a:prstGeom>
          </p:spPr>
        </p:pic>
        <p:pic>
          <p:nvPicPr>
            <p:cNvPr id="16" name="Picture 15" descr="A black and white leaf pattern&#10;&#10;Description automatically generated">
              <a:extLst>
                <a:ext uri="{FF2B5EF4-FFF2-40B4-BE49-F238E27FC236}">
                  <a16:creationId xmlns:a16="http://schemas.microsoft.com/office/drawing/2014/main" id="{B2A21F53-473C-44B0-3E8F-68B9680CF0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18000"/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rcRect l="405" t="36099" r="57449" b="388"/>
            <a:stretch/>
          </p:blipFill>
          <p:spPr>
            <a:xfrm rot="5400000" flipV="1">
              <a:off x="1906003" y="-1906592"/>
              <a:ext cx="2270547" cy="6082553"/>
            </a:xfrm>
            <a:prstGeom prst="rect">
              <a:avLst/>
            </a:prstGeom>
          </p:spPr>
        </p:pic>
      </p:grpSp>
      <p:sp>
        <p:nvSpPr>
          <p:cNvPr id="17" name="True Blue Block">
            <a:extLst>
              <a:ext uri="{FF2B5EF4-FFF2-40B4-BE49-F238E27FC236}">
                <a16:creationId xmlns:a16="http://schemas.microsoft.com/office/drawing/2014/main" id="{C31D125B-C50D-F5AC-F156-F691E95ED02B}"/>
              </a:ext>
            </a:extLst>
          </p:cNvPr>
          <p:cNvSpPr/>
          <p:nvPr/>
        </p:nvSpPr>
        <p:spPr>
          <a:xfrm>
            <a:off x="0" y="2181727"/>
            <a:ext cx="12192000" cy="2494547"/>
          </a:xfrm>
          <a:prstGeom prst="rect">
            <a:avLst/>
          </a:prstGeom>
          <a:solidFill>
            <a:srgbClr val="0024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White Block">
            <a:extLst>
              <a:ext uri="{FF2B5EF4-FFF2-40B4-BE49-F238E27FC236}">
                <a16:creationId xmlns:a16="http://schemas.microsoft.com/office/drawing/2014/main" id="{0C1305D6-7E51-2E93-19BB-3F2CF77415DC}"/>
              </a:ext>
            </a:extLst>
          </p:cNvPr>
          <p:cNvSpPr/>
          <p:nvPr/>
        </p:nvSpPr>
        <p:spPr>
          <a:xfrm>
            <a:off x="0" y="3370252"/>
            <a:ext cx="12192000" cy="85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act Information">
            <a:extLst>
              <a:ext uri="{FF2B5EF4-FFF2-40B4-BE49-F238E27FC236}">
                <a16:creationId xmlns:a16="http://schemas.microsoft.com/office/drawing/2014/main" id="{EBD48D4F-8F91-DE8A-6984-E39377D08FA1}"/>
              </a:ext>
            </a:extLst>
          </p:cNvPr>
          <p:cNvSpPr txBox="1"/>
          <p:nvPr/>
        </p:nvSpPr>
        <p:spPr>
          <a:xfrm>
            <a:off x="2676093" y="3986796"/>
            <a:ext cx="6839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| Phone | Email</a:t>
            </a:r>
          </a:p>
        </p:txBody>
      </p:sp>
      <p:sp>
        <p:nvSpPr>
          <p:cNvPr id="5" name="For More Information">
            <a:extLst>
              <a:ext uri="{FF2B5EF4-FFF2-40B4-BE49-F238E27FC236}">
                <a16:creationId xmlns:a16="http://schemas.microsoft.com/office/drawing/2014/main" id="{43B981D3-BDE1-8A5C-71E9-70A949BF532E}"/>
              </a:ext>
            </a:extLst>
          </p:cNvPr>
          <p:cNvSpPr txBox="1"/>
          <p:nvPr/>
        </p:nvSpPr>
        <p:spPr>
          <a:xfrm>
            <a:off x="2676093" y="3586746"/>
            <a:ext cx="6839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1B300"/>
                </a:solidFill>
                <a:latin typeface="Anek Tamil Medium" pitchFamily="2" charset="0"/>
                <a:cs typeface="Anek Tamil Medium" pitchFamily="2" charset="0"/>
              </a:rPr>
              <a:t>FOR MORE INFORMATION</a:t>
            </a:r>
          </a:p>
        </p:txBody>
      </p:sp>
      <p:sp>
        <p:nvSpPr>
          <p:cNvPr id="3" name="Thank You">
            <a:extLst>
              <a:ext uri="{FF2B5EF4-FFF2-40B4-BE49-F238E27FC236}">
                <a16:creationId xmlns:a16="http://schemas.microsoft.com/office/drawing/2014/main" id="{4C20240A-577F-BADC-356D-078874E9740F}"/>
              </a:ext>
            </a:extLst>
          </p:cNvPr>
          <p:cNvSpPr txBox="1"/>
          <p:nvPr/>
        </p:nvSpPr>
        <p:spPr>
          <a:xfrm>
            <a:off x="2676093" y="2532650"/>
            <a:ext cx="6839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1B300"/>
                </a:solidFill>
                <a:latin typeface="Anek Tamil ExtraLight" pitchFamily="2" charset="0"/>
                <a:cs typeface="Anek Tamil ExtraLight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55471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430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Anek Tamil ExtraLight</vt:lpstr>
      <vt:lpstr>Anek Tamil Medium</vt:lpstr>
      <vt:lpstr>Anek Tamil Thin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Michaela Danae LeSueur</dc:creator>
  <cp:lastModifiedBy>Jack M Tomlon</cp:lastModifiedBy>
  <cp:revision>17</cp:revision>
  <dcterms:created xsi:type="dcterms:W3CDTF">2024-02-01T15:56:13Z</dcterms:created>
  <dcterms:modified xsi:type="dcterms:W3CDTF">2025-03-03T20:18:21Z</dcterms:modified>
</cp:coreProperties>
</file>