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
      <p:font typeface="Lexen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8" Type="http://schemas.openxmlformats.org/officeDocument/2006/relationships/font" Target="fonts/Lexend-regular.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exen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8a57bb913b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8a57bb913b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8a57bb913b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8a57bb913b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8a57bb913b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8a57bb913b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8a57bb913b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8a57bb913b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8a57bb913b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8a57bb913b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8a57bb913b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8a57bb913b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8a57bb913b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8a57bb913b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8a57bb913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8a57bb913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8a57bb913b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8a57bb913b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8a57bb913b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8a57bb913b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8a57bb913b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8a57bb913b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8a57bb913b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8a57bb913b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8a57bb913b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8a57bb913b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8a57bb913b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8a57bb913b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8a57bb913b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8a57bb913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880463"/>
            <a:ext cx="4255500" cy="1872900"/>
          </a:xfrm>
          <a:prstGeom prst="rect">
            <a:avLst/>
          </a:prstGeom>
        </p:spPr>
        <p:txBody>
          <a:bodyPr anchorCtr="0" anchor="ctr" bIns="91425" lIns="91425" spcFirstLastPara="1" rIns="91425" wrap="square" tIns="91425">
            <a:normAutofit/>
          </a:bodyPr>
          <a:lstStyle/>
          <a:p>
            <a:pPr indent="0" lvl="0" marL="0" rtl="0" algn="ctr">
              <a:lnSpc>
                <a:spcPct val="115000"/>
              </a:lnSpc>
              <a:spcBef>
                <a:spcPts val="1800"/>
              </a:spcBef>
              <a:spcAft>
                <a:spcPts val="600"/>
              </a:spcAft>
              <a:buNone/>
            </a:pPr>
            <a:r>
              <a:rPr lang="en-GB" sz="3900">
                <a:solidFill>
                  <a:srgbClr val="F8F8F8"/>
                </a:solidFill>
                <a:latin typeface="Lexend"/>
                <a:ea typeface="Lexend"/>
                <a:cs typeface="Lexend"/>
                <a:sym typeface="Lexend"/>
              </a:rPr>
              <a:t>Capstone Group Project </a:t>
            </a:r>
            <a:endParaRPr sz="3900">
              <a:solidFill>
                <a:srgbClr val="F8F8F8"/>
              </a:solidFill>
              <a:latin typeface="Lexend"/>
              <a:ea typeface="Lexend"/>
              <a:cs typeface="Lexend"/>
              <a:sym typeface="Lexend"/>
            </a:endParaRPr>
          </a:p>
        </p:txBody>
      </p:sp>
      <p:sp>
        <p:nvSpPr>
          <p:cNvPr id="278" name="Google Shape;278;p13"/>
          <p:cNvSpPr txBox="1"/>
          <p:nvPr>
            <p:ph idx="1" type="subTitle"/>
          </p:nvPr>
        </p:nvSpPr>
        <p:spPr>
          <a:xfrm>
            <a:off x="976700" y="299242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t>Presenting</a:t>
            </a:r>
            <a:r>
              <a:rPr lang="en-GB" sz="2100"/>
              <a:t> to the Unicorn CEOs</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idx="1" type="body"/>
          </p:nvPr>
        </p:nvSpPr>
        <p:spPr>
          <a:xfrm>
            <a:off x="1262600" y="184100"/>
            <a:ext cx="6366900" cy="1603800"/>
          </a:xfrm>
          <a:prstGeom prst="rect">
            <a:avLst/>
          </a:prstGeom>
        </p:spPr>
        <p:txBody>
          <a:bodyPr anchorCtr="0" anchor="t" bIns="91425" lIns="91425" spcFirstLastPara="1" rIns="91425" wrap="square" tIns="91425">
            <a:normAutofit/>
          </a:bodyPr>
          <a:lstStyle/>
          <a:p>
            <a:pPr indent="0" lvl="0" marL="0" rtl="0" algn="ctr">
              <a:lnSpc>
                <a:spcPct val="200000"/>
              </a:lnSpc>
              <a:spcBef>
                <a:spcPts val="0"/>
              </a:spcBef>
              <a:spcAft>
                <a:spcPts val="0"/>
              </a:spcAft>
              <a:buNone/>
            </a:pPr>
            <a:r>
              <a:rPr b="1" i="1" lang="en-GB" sz="2900">
                <a:solidFill>
                  <a:srgbClr val="F8F8F8"/>
                </a:solidFill>
                <a:latin typeface="Lexend"/>
                <a:ea typeface="Lexend"/>
                <a:cs typeface="Lexend"/>
                <a:sym typeface="Lexend"/>
              </a:rPr>
              <a:t>To </a:t>
            </a:r>
            <a:r>
              <a:rPr b="1" i="1" lang="en-GB" sz="2900">
                <a:solidFill>
                  <a:srgbClr val="F8F8F8"/>
                </a:solidFill>
                <a:latin typeface="Lexend"/>
                <a:ea typeface="Lexend"/>
                <a:cs typeface="Lexend"/>
                <a:sym typeface="Lexend"/>
              </a:rPr>
              <a:t>Summarize</a:t>
            </a:r>
            <a:endParaRPr b="1" i="1" sz="2900">
              <a:solidFill>
                <a:srgbClr val="F8F8F8"/>
              </a:solidFill>
              <a:latin typeface="Lexend"/>
              <a:ea typeface="Lexend"/>
              <a:cs typeface="Lexend"/>
              <a:sym typeface="Lexend"/>
            </a:endParaRPr>
          </a:p>
          <a:p>
            <a:pPr indent="0" lvl="0" marL="0" rtl="0" algn="ctr">
              <a:spcBef>
                <a:spcPts val="0"/>
              </a:spcBef>
              <a:spcAft>
                <a:spcPts val="1200"/>
              </a:spcAft>
              <a:buNone/>
            </a:pPr>
            <a:r>
              <a:t/>
            </a:r>
            <a:endParaRPr sz="1500">
              <a:solidFill>
                <a:srgbClr val="F8F8F8"/>
              </a:solidFill>
            </a:endParaRPr>
          </a:p>
        </p:txBody>
      </p:sp>
      <p:sp>
        <p:nvSpPr>
          <p:cNvPr id="339" name="Google Shape;339;p22"/>
          <p:cNvSpPr txBox="1"/>
          <p:nvPr>
            <p:ph idx="1" type="body"/>
          </p:nvPr>
        </p:nvSpPr>
        <p:spPr>
          <a:xfrm>
            <a:off x="303975" y="905875"/>
            <a:ext cx="8389800" cy="34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Arial"/>
                <a:ea typeface="Arial"/>
                <a:cs typeface="Arial"/>
                <a:sym typeface="Arial"/>
              </a:rPr>
              <a:t>We found that the furniture category was the least profitable in all customer segments and all years despite having more sales that other categories in most of the years. We also found that there is a high number of manufacture companies that show losses and we will advice to explore this findings more deeply to understand the causes for that.</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rPr lang="en-GB" sz="1600">
                <a:latin typeface="Arial"/>
                <a:ea typeface="Arial"/>
                <a:cs typeface="Arial"/>
                <a:sym typeface="Arial"/>
              </a:rPr>
              <a:t>Following that we decided to look at orders generating negative profits over the years.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ctr">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400">
              <a:solidFill>
                <a:srgbClr val="F8F8F8"/>
              </a:solidFill>
              <a:latin typeface="Arial"/>
              <a:ea typeface="Arial"/>
              <a:cs typeface="Arial"/>
              <a:sym typeface="Arial"/>
            </a:endParaRPr>
          </a:p>
          <a:p>
            <a:pPr indent="0" lvl="0" marL="0" rtl="0" algn="l">
              <a:lnSpc>
                <a:spcPct val="200000"/>
              </a:lnSpc>
              <a:spcBef>
                <a:spcPts val="0"/>
              </a:spcBef>
              <a:spcAft>
                <a:spcPts val="0"/>
              </a:spcAft>
              <a:buNone/>
            </a:pPr>
            <a:r>
              <a:t/>
            </a:r>
            <a:endParaRPr b="1" sz="1400">
              <a:solidFill>
                <a:srgbClr val="F8F8F8"/>
              </a:solidFill>
              <a:latin typeface="Arial"/>
              <a:ea typeface="Arial"/>
              <a:cs typeface="Arial"/>
              <a:sym typeface="Arial"/>
            </a:endParaRPr>
          </a:p>
          <a:p>
            <a:pPr indent="0" lvl="0" marL="0" rtl="0" algn="l">
              <a:spcBef>
                <a:spcPts val="0"/>
              </a:spcBef>
              <a:spcAft>
                <a:spcPts val="0"/>
              </a:spcAft>
              <a:buNone/>
            </a:pPr>
            <a:r>
              <a:t/>
            </a:r>
            <a:endParaRPr b="1" sz="1400">
              <a:solidFill>
                <a:srgbClr val="F8F8F8"/>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lnSpc>
                <a:spcPct val="200000"/>
              </a:lnSpc>
              <a:spcBef>
                <a:spcPts val="0"/>
              </a:spcBef>
              <a:spcAft>
                <a:spcPts val="0"/>
              </a:spcAft>
              <a:buNone/>
            </a:pPr>
            <a:r>
              <a:rPr lang="en-GB" sz="2700">
                <a:latin typeface="Lexend"/>
                <a:ea typeface="Lexend"/>
                <a:cs typeface="Lexend"/>
                <a:sym typeface="Lexend"/>
              </a:rPr>
              <a:t>Our findings</a:t>
            </a:r>
            <a:r>
              <a:rPr lang="en-GB" sz="2900">
                <a:latin typeface="Lexend"/>
                <a:ea typeface="Lexend"/>
                <a:cs typeface="Lexend"/>
                <a:sym typeface="Lexend"/>
              </a:rPr>
              <a:t> </a:t>
            </a:r>
            <a:r>
              <a:rPr lang="en-GB" sz="2700">
                <a:latin typeface="Lexend"/>
                <a:ea typeface="Lexend"/>
                <a:cs typeface="Lexend"/>
                <a:sym typeface="Lexend"/>
              </a:rPr>
              <a:t>on orders with negative profit </a:t>
            </a:r>
            <a:endParaRPr sz="2700">
              <a:latin typeface="Lexend"/>
              <a:ea typeface="Lexend"/>
              <a:cs typeface="Lexend"/>
              <a:sym typeface="Lexe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idx="1" type="body"/>
          </p:nvPr>
        </p:nvSpPr>
        <p:spPr>
          <a:xfrm>
            <a:off x="1262600" y="184100"/>
            <a:ext cx="6366900" cy="1603800"/>
          </a:xfrm>
          <a:prstGeom prst="rect">
            <a:avLst/>
          </a:prstGeom>
        </p:spPr>
        <p:txBody>
          <a:bodyPr anchorCtr="0" anchor="t" bIns="91425" lIns="91425" spcFirstLastPara="1" rIns="91425" wrap="square" tIns="91425">
            <a:normAutofit/>
          </a:bodyPr>
          <a:lstStyle/>
          <a:p>
            <a:pPr indent="0" lvl="0" marL="0" rtl="0" algn="ctr">
              <a:lnSpc>
                <a:spcPct val="200000"/>
              </a:lnSpc>
              <a:spcBef>
                <a:spcPts val="0"/>
              </a:spcBef>
              <a:spcAft>
                <a:spcPts val="0"/>
              </a:spcAft>
              <a:buNone/>
            </a:pPr>
            <a:r>
              <a:rPr b="1" i="1" lang="en-GB" sz="2900">
                <a:solidFill>
                  <a:srgbClr val="F8F8F8"/>
                </a:solidFill>
                <a:latin typeface="Lexend"/>
                <a:ea typeface="Lexend"/>
                <a:cs typeface="Lexend"/>
                <a:sym typeface="Lexend"/>
              </a:rPr>
              <a:t>Presenting our narrative</a:t>
            </a:r>
            <a:endParaRPr b="1" i="1" sz="2900">
              <a:solidFill>
                <a:srgbClr val="F8F8F8"/>
              </a:solidFill>
              <a:latin typeface="Lexend"/>
              <a:ea typeface="Lexend"/>
              <a:cs typeface="Lexend"/>
              <a:sym typeface="Lexend"/>
            </a:endParaRPr>
          </a:p>
          <a:p>
            <a:pPr indent="0" lvl="0" marL="0" rtl="0" algn="ctr">
              <a:spcBef>
                <a:spcPts val="0"/>
              </a:spcBef>
              <a:spcAft>
                <a:spcPts val="1200"/>
              </a:spcAft>
              <a:buNone/>
            </a:pPr>
            <a:r>
              <a:t/>
            </a:r>
            <a:endParaRPr sz="1500">
              <a:solidFill>
                <a:srgbClr val="F8F8F8"/>
              </a:solidFill>
            </a:endParaRPr>
          </a:p>
        </p:txBody>
      </p:sp>
      <p:sp>
        <p:nvSpPr>
          <p:cNvPr id="350" name="Google Shape;350;p24"/>
          <p:cNvSpPr txBox="1"/>
          <p:nvPr>
            <p:ph idx="1" type="body"/>
          </p:nvPr>
        </p:nvSpPr>
        <p:spPr>
          <a:xfrm>
            <a:off x="1178125" y="97250"/>
            <a:ext cx="8909700" cy="34389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rPr lang="en-GB">
                <a:latin typeface="Arial"/>
                <a:ea typeface="Arial"/>
                <a:cs typeface="Arial"/>
                <a:sym typeface="Arial"/>
              </a:rPr>
              <a:t>In this chart we can see that there is a rise in the negative profit over time</a:t>
            </a:r>
            <a:endParaRPr>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a:p>
            <a:pPr indent="0" lvl="0" marL="0" rtl="0" algn="ctr">
              <a:spcBef>
                <a:spcPts val="0"/>
              </a:spcBef>
              <a:spcAft>
                <a:spcPts val="0"/>
              </a:spcAft>
              <a:buNone/>
            </a:pPr>
            <a:r>
              <a:rPr lang="en-GB"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a:solidFill>
                <a:srgbClr val="F8F8F8"/>
              </a:solidFill>
              <a:latin typeface="Arial"/>
              <a:ea typeface="Arial"/>
              <a:cs typeface="Arial"/>
              <a:sym typeface="Arial"/>
            </a:endParaRPr>
          </a:p>
          <a:p>
            <a:pPr indent="0" lvl="0" marL="0" rtl="0" algn="l">
              <a:lnSpc>
                <a:spcPct val="200000"/>
              </a:lnSpc>
              <a:spcBef>
                <a:spcPts val="0"/>
              </a:spcBef>
              <a:spcAft>
                <a:spcPts val="0"/>
              </a:spcAft>
              <a:buNone/>
            </a:pPr>
            <a:r>
              <a:t/>
            </a:r>
            <a:endParaRPr b="1">
              <a:solidFill>
                <a:srgbClr val="F8F8F8"/>
              </a:solidFill>
              <a:latin typeface="Arial"/>
              <a:ea typeface="Arial"/>
              <a:cs typeface="Arial"/>
              <a:sym typeface="Arial"/>
            </a:endParaRPr>
          </a:p>
          <a:p>
            <a:pPr indent="0" lvl="0" marL="0" rtl="0" algn="l">
              <a:spcBef>
                <a:spcPts val="0"/>
              </a:spcBef>
              <a:spcAft>
                <a:spcPts val="0"/>
              </a:spcAft>
              <a:buNone/>
            </a:pPr>
            <a:r>
              <a:t/>
            </a:r>
            <a:endParaRPr b="1">
              <a:solidFill>
                <a:srgbClr val="F8F8F8"/>
              </a:solidFill>
              <a:latin typeface="Arial"/>
              <a:ea typeface="Arial"/>
              <a:cs typeface="Arial"/>
              <a:sym typeface="Arial"/>
            </a:endParaRPr>
          </a:p>
        </p:txBody>
      </p:sp>
      <p:pic>
        <p:nvPicPr>
          <p:cNvPr id="351" name="Google Shape;351;p24"/>
          <p:cNvPicPr preferRelativeResize="0"/>
          <p:nvPr/>
        </p:nvPicPr>
        <p:blipFill>
          <a:blip r:embed="rId3">
            <a:alphaModFix/>
          </a:blip>
          <a:stretch>
            <a:fillRect/>
          </a:stretch>
        </p:blipFill>
        <p:spPr>
          <a:xfrm>
            <a:off x="1339625" y="1295000"/>
            <a:ext cx="6446450" cy="3034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idx="1" type="body"/>
          </p:nvPr>
        </p:nvSpPr>
        <p:spPr>
          <a:xfrm>
            <a:off x="1262600" y="184100"/>
            <a:ext cx="6366900" cy="1603800"/>
          </a:xfrm>
          <a:prstGeom prst="rect">
            <a:avLst/>
          </a:prstGeom>
        </p:spPr>
        <p:txBody>
          <a:bodyPr anchorCtr="0" anchor="t" bIns="91425" lIns="91425" spcFirstLastPara="1" rIns="91425" wrap="square" tIns="91425">
            <a:normAutofit/>
          </a:bodyPr>
          <a:lstStyle/>
          <a:p>
            <a:pPr indent="0" lvl="0" marL="0" rtl="0" algn="ctr">
              <a:lnSpc>
                <a:spcPct val="200000"/>
              </a:lnSpc>
              <a:spcBef>
                <a:spcPts val="0"/>
              </a:spcBef>
              <a:spcAft>
                <a:spcPts val="0"/>
              </a:spcAft>
              <a:buNone/>
            </a:pPr>
            <a:r>
              <a:rPr b="1" i="1" lang="en-GB" sz="2900">
                <a:solidFill>
                  <a:srgbClr val="F8F8F8"/>
                </a:solidFill>
                <a:latin typeface="Lexend"/>
                <a:ea typeface="Lexend"/>
                <a:cs typeface="Lexend"/>
                <a:sym typeface="Lexend"/>
              </a:rPr>
              <a:t>Presenting our narrative</a:t>
            </a:r>
            <a:endParaRPr b="1" i="1" sz="2900">
              <a:solidFill>
                <a:srgbClr val="F8F8F8"/>
              </a:solidFill>
              <a:latin typeface="Lexend"/>
              <a:ea typeface="Lexend"/>
              <a:cs typeface="Lexend"/>
              <a:sym typeface="Lexend"/>
            </a:endParaRPr>
          </a:p>
          <a:p>
            <a:pPr indent="0" lvl="0" marL="0" rtl="0" algn="ctr">
              <a:spcBef>
                <a:spcPts val="0"/>
              </a:spcBef>
              <a:spcAft>
                <a:spcPts val="1200"/>
              </a:spcAft>
              <a:buNone/>
            </a:pPr>
            <a:r>
              <a:t/>
            </a:r>
            <a:endParaRPr sz="1500">
              <a:solidFill>
                <a:srgbClr val="F8F8F8"/>
              </a:solidFill>
            </a:endParaRPr>
          </a:p>
        </p:txBody>
      </p:sp>
      <p:sp>
        <p:nvSpPr>
          <p:cNvPr id="357" name="Google Shape;357;p25"/>
          <p:cNvSpPr txBox="1"/>
          <p:nvPr>
            <p:ph idx="1" type="body"/>
          </p:nvPr>
        </p:nvSpPr>
        <p:spPr>
          <a:xfrm>
            <a:off x="551475" y="103450"/>
            <a:ext cx="8909700" cy="34389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rPr lang="en-GB">
                <a:latin typeface="Arial"/>
                <a:ea typeface="Arial"/>
                <a:cs typeface="Arial"/>
                <a:sym typeface="Arial"/>
              </a:rPr>
              <a:t>We decided to look for a possible correlation between discounts and profit and we found a negative one. </a:t>
            </a:r>
            <a:endParaRPr>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a:p>
            <a:pPr indent="0" lvl="0" marL="0" rtl="0" algn="ctr">
              <a:spcBef>
                <a:spcPts val="0"/>
              </a:spcBef>
              <a:spcAft>
                <a:spcPts val="0"/>
              </a:spcAft>
              <a:buNone/>
            </a:pPr>
            <a:r>
              <a:rPr lang="en-GB"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a:solidFill>
                <a:srgbClr val="F8F8F8"/>
              </a:solidFill>
              <a:latin typeface="Arial"/>
              <a:ea typeface="Arial"/>
              <a:cs typeface="Arial"/>
              <a:sym typeface="Arial"/>
            </a:endParaRPr>
          </a:p>
          <a:p>
            <a:pPr indent="0" lvl="0" marL="0" rtl="0" algn="l">
              <a:lnSpc>
                <a:spcPct val="200000"/>
              </a:lnSpc>
              <a:spcBef>
                <a:spcPts val="0"/>
              </a:spcBef>
              <a:spcAft>
                <a:spcPts val="0"/>
              </a:spcAft>
              <a:buNone/>
            </a:pPr>
            <a:r>
              <a:t/>
            </a:r>
            <a:endParaRPr b="1">
              <a:solidFill>
                <a:srgbClr val="F8F8F8"/>
              </a:solidFill>
              <a:latin typeface="Arial"/>
              <a:ea typeface="Arial"/>
              <a:cs typeface="Arial"/>
              <a:sym typeface="Arial"/>
            </a:endParaRPr>
          </a:p>
          <a:p>
            <a:pPr indent="0" lvl="0" marL="0" rtl="0" algn="l">
              <a:spcBef>
                <a:spcPts val="0"/>
              </a:spcBef>
              <a:spcAft>
                <a:spcPts val="0"/>
              </a:spcAft>
              <a:buNone/>
            </a:pPr>
            <a:r>
              <a:t/>
            </a:r>
            <a:endParaRPr b="1">
              <a:solidFill>
                <a:srgbClr val="F8F8F8"/>
              </a:solidFill>
              <a:latin typeface="Arial"/>
              <a:ea typeface="Arial"/>
              <a:cs typeface="Arial"/>
              <a:sym typeface="Arial"/>
            </a:endParaRPr>
          </a:p>
        </p:txBody>
      </p:sp>
      <p:pic>
        <p:nvPicPr>
          <p:cNvPr id="358" name="Google Shape;358;p25"/>
          <p:cNvPicPr preferRelativeResize="0"/>
          <p:nvPr/>
        </p:nvPicPr>
        <p:blipFill rotWithShape="1">
          <a:blip r:embed="rId3">
            <a:alphaModFix/>
          </a:blip>
          <a:srcRect b="0" l="4030" r="912" t="0"/>
          <a:stretch/>
        </p:blipFill>
        <p:spPr>
          <a:xfrm>
            <a:off x="1068700" y="1247550"/>
            <a:ext cx="7073074" cy="3216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ph idx="1" type="body"/>
          </p:nvPr>
        </p:nvSpPr>
        <p:spPr>
          <a:xfrm>
            <a:off x="1262600" y="184100"/>
            <a:ext cx="6366900" cy="1603800"/>
          </a:xfrm>
          <a:prstGeom prst="rect">
            <a:avLst/>
          </a:prstGeom>
        </p:spPr>
        <p:txBody>
          <a:bodyPr anchorCtr="0" anchor="t" bIns="91425" lIns="91425" spcFirstLastPara="1" rIns="91425" wrap="square" tIns="91425">
            <a:normAutofit/>
          </a:bodyPr>
          <a:lstStyle/>
          <a:p>
            <a:pPr indent="0" lvl="0" marL="0" rtl="0" algn="ctr">
              <a:lnSpc>
                <a:spcPct val="200000"/>
              </a:lnSpc>
              <a:spcBef>
                <a:spcPts val="0"/>
              </a:spcBef>
              <a:spcAft>
                <a:spcPts val="0"/>
              </a:spcAft>
              <a:buNone/>
            </a:pPr>
            <a:r>
              <a:rPr b="1" i="1" lang="en-GB" sz="2900">
                <a:solidFill>
                  <a:srgbClr val="F8F8F8"/>
                </a:solidFill>
                <a:latin typeface="Lexend"/>
                <a:ea typeface="Lexend"/>
                <a:cs typeface="Lexend"/>
                <a:sym typeface="Lexend"/>
              </a:rPr>
              <a:t>Presenting our narrative</a:t>
            </a:r>
            <a:endParaRPr b="1" i="1" sz="2900">
              <a:solidFill>
                <a:srgbClr val="F8F8F8"/>
              </a:solidFill>
              <a:latin typeface="Lexend"/>
              <a:ea typeface="Lexend"/>
              <a:cs typeface="Lexend"/>
              <a:sym typeface="Lexend"/>
            </a:endParaRPr>
          </a:p>
          <a:p>
            <a:pPr indent="0" lvl="0" marL="0" rtl="0" algn="ctr">
              <a:spcBef>
                <a:spcPts val="0"/>
              </a:spcBef>
              <a:spcAft>
                <a:spcPts val="1200"/>
              </a:spcAft>
              <a:buNone/>
            </a:pPr>
            <a:r>
              <a:t/>
            </a:r>
            <a:endParaRPr sz="1500">
              <a:solidFill>
                <a:srgbClr val="F8F8F8"/>
              </a:solidFill>
            </a:endParaRPr>
          </a:p>
        </p:txBody>
      </p:sp>
      <p:sp>
        <p:nvSpPr>
          <p:cNvPr id="364" name="Google Shape;364;p26"/>
          <p:cNvSpPr txBox="1"/>
          <p:nvPr>
            <p:ph idx="1" type="body"/>
          </p:nvPr>
        </p:nvSpPr>
        <p:spPr>
          <a:xfrm>
            <a:off x="414975" y="128275"/>
            <a:ext cx="8909700" cy="34389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rPr lang="en-GB">
                <a:latin typeface="Arial"/>
                <a:ea typeface="Arial"/>
                <a:cs typeface="Arial"/>
                <a:sym typeface="Arial"/>
              </a:rPr>
              <a:t>Here we tried to find a link between the discount amount and the number of customers and we found that </a:t>
            </a:r>
            <a:endParaRPr>
              <a:latin typeface="Arial"/>
              <a:ea typeface="Arial"/>
              <a:cs typeface="Arial"/>
              <a:sym typeface="Arial"/>
            </a:endParaRPr>
          </a:p>
          <a:p>
            <a:pPr indent="0" lvl="0" marL="0" rtl="0" algn="l">
              <a:spcBef>
                <a:spcPts val="0"/>
              </a:spcBef>
              <a:spcAft>
                <a:spcPts val="0"/>
              </a:spcAft>
              <a:buNone/>
            </a:pPr>
            <a:r>
              <a:rPr lang="en-GB">
                <a:latin typeface="Arial"/>
                <a:ea typeface="Arial"/>
                <a:cs typeface="Arial"/>
                <a:sym typeface="Arial"/>
              </a:rPr>
              <a:t>giving a high discount doesn’t necessarily bring us more customers.</a:t>
            </a:r>
            <a:endParaRPr>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a:p>
            <a:pPr indent="0" lvl="0" marL="0" rtl="0" algn="ctr">
              <a:spcBef>
                <a:spcPts val="0"/>
              </a:spcBef>
              <a:spcAft>
                <a:spcPts val="0"/>
              </a:spcAft>
              <a:buNone/>
            </a:pPr>
            <a:r>
              <a:rPr lang="en-GB"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a:solidFill>
                <a:srgbClr val="F8F8F8"/>
              </a:solidFill>
              <a:latin typeface="Arial"/>
              <a:ea typeface="Arial"/>
              <a:cs typeface="Arial"/>
              <a:sym typeface="Arial"/>
            </a:endParaRPr>
          </a:p>
          <a:p>
            <a:pPr indent="0" lvl="0" marL="0" rtl="0" algn="l">
              <a:lnSpc>
                <a:spcPct val="200000"/>
              </a:lnSpc>
              <a:spcBef>
                <a:spcPts val="0"/>
              </a:spcBef>
              <a:spcAft>
                <a:spcPts val="0"/>
              </a:spcAft>
              <a:buNone/>
            </a:pPr>
            <a:r>
              <a:t/>
            </a:r>
            <a:endParaRPr b="1">
              <a:solidFill>
                <a:srgbClr val="F8F8F8"/>
              </a:solidFill>
              <a:latin typeface="Arial"/>
              <a:ea typeface="Arial"/>
              <a:cs typeface="Arial"/>
              <a:sym typeface="Arial"/>
            </a:endParaRPr>
          </a:p>
          <a:p>
            <a:pPr indent="0" lvl="0" marL="0" rtl="0" algn="l">
              <a:spcBef>
                <a:spcPts val="0"/>
              </a:spcBef>
              <a:spcAft>
                <a:spcPts val="0"/>
              </a:spcAft>
              <a:buNone/>
            </a:pPr>
            <a:r>
              <a:t/>
            </a:r>
            <a:endParaRPr b="1">
              <a:solidFill>
                <a:srgbClr val="F8F8F8"/>
              </a:solidFill>
              <a:latin typeface="Arial"/>
              <a:ea typeface="Arial"/>
              <a:cs typeface="Arial"/>
              <a:sym typeface="Arial"/>
            </a:endParaRPr>
          </a:p>
        </p:txBody>
      </p:sp>
      <p:pic>
        <p:nvPicPr>
          <p:cNvPr id="365" name="Google Shape;365;p26"/>
          <p:cNvPicPr preferRelativeResize="0"/>
          <p:nvPr/>
        </p:nvPicPr>
        <p:blipFill>
          <a:blip r:embed="rId3">
            <a:alphaModFix/>
          </a:blip>
          <a:stretch>
            <a:fillRect/>
          </a:stretch>
        </p:blipFill>
        <p:spPr>
          <a:xfrm>
            <a:off x="911325" y="1536025"/>
            <a:ext cx="7149101" cy="3179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7"/>
          <p:cNvSpPr txBox="1"/>
          <p:nvPr>
            <p:ph idx="1" type="body"/>
          </p:nvPr>
        </p:nvSpPr>
        <p:spPr>
          <a:xfrm>
            <a:off x="1262600" y="184100"/>
            <a:ext cx="6366900" cy="1603800"/>
          </a:xfrm>
          <a:prstGeom prst="rect">
            <a:avLst/>
          </a:prstGeom>
        </p:spPr>
        <p:txBody>
          <a:bodyPr anchorCtr="0" anchor="t" bIns="91425" lIns="91425" spcFirstLastPara="1" rIns="91425" wrap="square" tIns="91425">
            <a:normAutofit/>
          </a:bodyPr>
          <a:lstStyle/>
          <a:p>
            <a:pPr indent="0" lvl="0" marL="0" rtl="0" algn="ctr">
              <a:lnSpc>
                <a:spcPct val="200000"/>
              </a:lnSpc>
              <a:spcBef>
                <a:spcPts val="0"/>
              </a:spcBef>
              <a:spcAft>
                <a:spcPts val="0"/>
              </a:spcAft>
              <a:buNone/>
            </a:pPr>
            <a:r>
              <a:t/>
            </a:r>
            <a:endParaRPr b="1" i="1" sz="2900">
              <a:solidFill>
                <a:srgbClr val="F8F8F8"/>
              </a:solidFill>
              <a:latin typeface="Lexend"/>
              <a:ea typeface="Lexend"/>
              <a:cs typeface="Lexend"/>
              <a:sym typeface="Lexend"/>
            </a:endParaRPr>
          </a:p>
          <a:p>
            <a:pPr indent="0" lvl="0" marL="0" rtl="0" algn="ctr">
              <a:spcBef>
                <a:spcPts val="0"/>
              </a:spcBef>
              <a:spcAft>
                <a:spcPts val="1200"/>
              </a:spcAft>
              <a:buNone/>
            </a:pPr>
            <a:r>
              <a:t/>
            </a:r>
            <a:endParaRPr sz="1500">
              <a:solidFill>
                <a:srgbClr val="F8F8F8"/>
              </a:solidFill>
            </a:endParaRPr>
          </a:p>
        </p:txBody>
      </p:sp>
      <p:sp>
        <p:nvSpPr>
          <p:cNvPr id="371" name="Google Shape;371;p27"/>
          <p:cNvSpPr txBox="1"/>
          <p:nvPr>
            <p:ph idx="1" type="body"/>
          </p:nvPr>
        </p:nvSpPr>
        <p:spPr>
          <a:xfrm>
            <a:off x="417300" y="1249250"/>
            <a:ext cx="8389800" cy="34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Arial"/>
                <a:ea typeface="Arial"/>
                <a:cs typeface="Arial"/>
                <a:sym typeface="Arial"/>
              </a:rPr>
              <a:t>We found an increase in loss on sales over time, potentially due to large discounts. We also found no correlation between discounts given, the number of orders per customer, their size (quantity), and a negative correlation to profits. It also cannot be linked to an increased number of customers in the same city.</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ctr">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400">
              <a:solidFill>
                <a:srgbClr val="F8F8F8"/>
              </a:solidFill>
              <a:latin typeface="Arial"/>
              <a:ea typeface="Arial"/>
              <a:cs typeface="Arial"/>
              <a:sym typeface="Arial"/>
            </a:endParaRPr>
          </a:p>
          <a:p>
            <a:pPr indent="0" lvl="0" marL="0" rtl="0" algn="l">
              <a:lnSpc>
                <a:spcPct val="200000"/>
              </a:lnSpc>
              <a:spcBef>
                <a:spcPts val="0"/>
              </a:spcBef>
              <a:spcAft>
                <a:spcPts val="0"/>
              </a:spcAft>
              <a:buNone/>
            </a:pPr>
            <a:r>
              <a:t/>
            </a:r>
            <a:endParaRPr b="1" sz="1400">
              <a:solidFill>
                <a:srgbClr val="F8F8F8"/>
              </a:solidFill>
              <a:latin typeface="Arial"/>
              <a:ea typeface="Arial"/>
              <a:cs typeface="Arial"/>
              <a:sym typeface="Arial"/>
            </a:endParaRPr>
          </a:p>
          <a:p>
            <a:pPr indent="0" lvl="0" marL="0" rtl="0" algn="l">
              <a:spcBef>
                <a:spcPts val="0"/>
              </a:spcBef>
              <a:spcAft>
                <a:spcPts val="0"/>
              </a:spcAft>
              <a:buNone/>
            </a:pPr>
            <a:r>
              <a:t/>
            </a:r>
            <a:endParaRPr b="1" sz="1400">
              <a:solidFill>
                <a:srgbClr val="F8F8F8"/>
              </a:solidFill>
              <a:latin typeface="Arial"/>
              <a:ea typeface="Arial"/>
              <a:cs typeface="Arial"/>
              <a:sym typeface="Arial"/>
            </a:endParaRPr>
          </a:p>
        </p:txBody>
      </p:sp>
      <p:sp>
        <p:nvSpPr>
          <p:cNvPr id="372" name="Google Shape;372;p27"/>
          <p:cNvSpPr txBox="1"/>
          <p:nvPr>
            <p:ph idx="1" type="body"/>
          </p:nvPr>
        </p:nvSpPr>
        <p:spPr>
          <a:xfrm>
            <a:off x="1262600" y="184100"/>
            <a:ext cx="6366900" cy="1603800"/>
          </a:xfrm>
          <a:prstGeom prst="rect">
            <a:avLst/>
          </a:prstGeom>
        </p:spPr>
        <p:txBody>
          <a:bodyPr anchorCtr="0" anchor="t" bIns="91425" lIns="91425" spcFirstLastPara="1" rIns="91425" wrap="square" tIns="91425">
            <a:normAutofit/>
          </a:bodyPr>
          <a:lstStyle/>
          <a:p>
            <a:pPr indent="0" lvl="0" marL="0" rtl="0" algn="ctr">
              <a:lnSpc>
                <a:spcPct val="200000"/>
              </a:lnSpc>
              <a:spcBef>
                <a:spcPts val="0"/>
              </a:spcBef>
              <a:spcAft>
                <a:spcPts val="0"/>
              </a:spcAft>
              <a:buNone/>
            </a:pPr>
            <a:r>
              <a:rPr b="1" i="1" lang="en-GB" sz="2900">
                <a:solidFill>
                  <a:srgbClr val="F8F8F8"/>
                </a:solidFill>
                <a:latin typeface="Lexend"/>
                <a:ea typeface="Lexend"/>
                <a:cs typeface="Lexend"/>
                <a:sym typeface="Lexend"/>
              </a:rPr>
              <a:t>To Conclude</a:t>
            </a:r>
            <a:endParaRPr b="1" i="1" sz="2900">
              <a:solidFill>
                <a:srgbClr val="F8F8F8"/>
              </a:solidFill>
              <a:latin typeface="Lexend"/>
              <a:ea typeface="Lexend"/>
              <a:cs typeface="Lexend"/>
              <a:sym typeface="Lexend"/>
            </a:endParaRPr>
          </a:p>
          <a:p>
            <a:pPr indent="0" lvl="0" marL="0" rtl="0" algn="ctr">
              <a:spcBef>
                <a:spcPts val="0"/>
              </a:spcBef>
              <a:spcAft>
                <a:spcPts val="1200"/>
              </a:spcAft>
              <a:buNone/>
            </a:pPr>
            <a:r>
              <a:t/>
            </a:r>
            <a:endParaRPr sz="1500">
              <a:solidFill>
                <a:srgbClr val="F8F8F8"/>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8"/>
          <p:cNvSpPr txBox="1"/>
          <p:nvPr>
            <p:ph type="title"/>
          </p:nvPr>
        </p:nvSpPr>
        <p:spPr>
          <a:xfrm>
            <a:off x="1357600" y="-37847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i="1" lang="en-GB" sz="2700">
                <a:latin typeface="Arial"/>
                <a:ea typeface="Arial"/>
                <a:cs typeface="Arial"/>
                <a:sym typeface="Arial"/>
              </a:rPr>
              <a:t>Our </a:t>
            </a:r>
            <a:r>
              <a:rPr i="1" lang="en-GB" sz="2700">
                <a:latin typeface="Arial"/>
                <a:ea typeface="Arial"/>
                <a:cs typeface="Arial"/>
                <a:sym typeface="Arial"/>
              </a:rPr>
              <a:t>recommendations</a:t>
            </a:r>
            <a:endParaRPr i="1" sz="2700">
              <a:latin typeface="Arial"/>
              <a:ea typeface="Arial"/>
              <a:cs typeface="Arial"/>
              <a:sym typeface="Arial"/>
            </a:endParaRPr>
          </a:p>
        </p:txBody>
      </p:sp>
      <p:sp>
        <p:nvSpPr>
          <p:cNvPr id="378" name="Google Shape;378;p28"/>
          <p:cNvSpPr txBox="1"/>
          <p:nvPr>
            <p:ph idx="1" type="body"/>
          </p:nvPr>
        </p:nvSpPr>
        <p:spPr>
          <a:xfrm>
            <a:off x="429750" y="1044500"/>
            <a:ext cx="8389800" cy="34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Arial"/>
                <a:ea typeface="Arial"/>
                <a:cs typeface="Arial"/>
                <a:sym typeface="Arial"/>
              </a:rPr>
              <a:t>We will recommend to analyze more deeply why we have a loss of profit in so many manufactures in the furniture category and depending on the conclusion to consider maybe stop working with some of them.</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rPr lang="en-GB" sz="1600">
                <a:latin typeface="Arial"/>
                <a:ea typeface="Arial"/>
                <a:cs typeface="Arial"/>
                <a:sym typeface="Arial"/>
              </a:rPr>
              <a:t>We also recommend never give more than 50% discount to Unicorn’s customers because as we saw on the charts it will not benefit the company. </a:t>
            </a:r>
            <a:endParaRPr sz="1600">
              <a:latin typeface="Arial"/>
              <a:ea typeface="Arial"/>
              <a:cs typeface="Arial"/>
              <a:sym typeface="Arial"/>
            </a:endParaRPr>
          </a:p>
          <a:p>
            <a:pPr indent="0" lvl="0" marL="0" rtl="0" algn="l">
              <a:spcBef>
                <a:spcPts val="0"/>
              </a:spcBef>
              <a:spcAft>
                <a:spcPts val="0"/>
              </a:spcAft>
              <a:buNone/>
            </a:pPr>
            <a:r>
              <a:rPr lang="en-GB" sz="1600">
                <a:latin typeface="Arial"/>
                <a:ea typeface="Arial"/>
                <a:cs typeface="Arial"/>
                <a:sym typeface="Arial"/>
              </a:rPr>
              <a:t>We will advise also not give more than 20% in most cases and those cases should be selected wisely.</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rPr lang="en-GB" sz="1600">
                <a:latin typeface="Arial"/>
                <a:ea typeface="Arial"/>
                <a:cs typeface="Arial"/>
                <a:sym typeface="Arial"/>
              </a:rPr>
              <a:t>In addition, if not </a:t>
            </a:r>
            <a:r>
              <a:rPr lang="en-GB" sz="1600">
                <a:latin typeface="Arial"/>
                <a:ea typeface="Arial"/>
                <a:cs typeface="Arial"/>
                <a:sym typeface="Arial"/>
              </a:rPr>
              <a:t>already,</a:t>
            </a:r>
            <a:r>
              <a:rPr lang="en-GB" sz="1600">
                <a:latin typeface="Arial"/>
                <a:ea typeface="Arial"/>
                <a:cs typeface="Arial"/>
                <a:sym typeface="Arial"/>
              </a:rPr>
              <a:t> we </a:t>
            </a:r>
            <a:r>
              <a:rPr lang="en-GB" sz="1600">
                <a:latin typeface="Arial"/>
                <a:ea typeface="Arial"/>
                <a:cs typeface="Arial"/>
                <a:sym typeface="Arial"/>
              </a:rPr>
              <a:t>should</a:t>
            </a:r>
            <a:r>
              <a:rPr lang="en-GB" sz="1600">
                <a:latin typeface="Arial"/>
                <a:ea typeface="Arial"/>
                <a:cs typeface="Arial"/>
                <a:sym typeface="Arial"/>
              </a:rPr>
              <a:t> implement more </a:t>
            </a:r>
            <a:r>
              <a:rPr lang="en-GB" sz="1600">
                <a:latin typeface="Arial"/>
                <a:ea typeface="Arial"/>
                <a:cs typeface="Arial"/>
                <a:sym typeface="Arial"/>
              </a:rPr>
              <a:t>meaningful</a:t>
            </a:r>
            <a:r>
              <a:rPr lang="en-GB" sz="1600">
                <a:latin typeface="Arial"/>
                <a:ea typeface="Arial"/>
                <a:cs typeface="Arial"/>
                <a:sym typeface="Arial"/>
              </a:rPr>
              <a:t> KPIs such as life time profit and profit margins.</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ctr">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400">
              <a:solidFill>
                <a:srgbClr val="F8F8F8"/>
              </a:solidFill>
              <a:latin typeface="Arial"/>
              <a:ea typeface="Arial"/>
              <a:cs typeface="Arial"/>
              <a:sym typeface="Arial"/>
            </a:endParaRPr>
          </a:p>
          <a:p>
            <a:pPr indent="0" lvl="0" marL="0" rtl="0" algn="l">
              <a:lnSpc>
                <a:spcPct val="200000"/>
              </a:lnSpc>
              <a:spcBef>
                <a:spcPts val="0"/>
              </a:spcBef>
              <a:spcAft>
                <a:spcPts val="0"/>
              </a:spcAft>
              <a:buNone/>
            </a:pPr>
            <a:r>
              <a:t/>
            </a:r>
            <a:endParaRPr b="1" sz="1400">
              <a:solidFill>
                <a:srgbClr val="F8F8F8"/>
              </a:solidFill>
              <a:latin typeface="Arial"/>
              <a:ea typeface="Arial"/>
              <a:cs typeface="Arial"/>
              <a:sym typeface="Arial"/>
            </a:endParaRPr>
          </a:p>
          <a:p>
            <a:pPr indent="0" lvl="0" marL="0" rtl="0" algn="l">
              <a:spcBef>
                <a:spcPts val="0"/>
              </a:spcBef>
              <a:spcAft>
                <a:spcPts val="0"/>
              </a:spcAft>
              <a:buNone/>
            </a:pPr>
            <a:r>
              <a:t/>
            </a:r>
            <a:endParaRPr b="1" sz="1400">
              <a:solidFill>
                <a:srgbClr val="F8F8F8"/>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idx="1" type="body"/>
          </p:nvPr>
        </p:nvSpPr>
        <p:spPr>
          <a:xfrm>
            <a:off x="1153500" y="459125"/>
            <a:ext cx="6441600" cy="13497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b="1" i="1" lang="en-GB" sz="2900">
                <a:solidFill>
                  <a:srgbClr val="F8F8F8"/>
                </a:solidFill>
                <a:latin typeface="Lexend"/>
                <a:ea typeface="Lexend"/>
                <a:cs typeface="Lexend"/>
                <a:sym typeface="Lexend"/>
              </a:rPr>
              <a:t>Presenting the team</a:t>
            </a:r>
            <a:endParaRPr b="1" i="1" sz="2900">
              <a:solidFill>
                <a:srgbClr val="F8F8F8"/>
              </a:solidFill>
              <a:latin typeface="Lexend"/>
              <a:ea typeface="Lexend"/>
              <a:cs typeface="Lexend"/>
              <a:sym typeface="Lexend"/>
            </a:endParaRPr>
          </a:p>
          <a:p>
            <a:pPr indent="0" lvl="0" marL="0" rtl="0" algn="ctr">
              <a:lnSpc>
                <a:spcPct val="150000"/>
              </a:lnSpc>
              <a:spcBef>
                <a:spcPts val="0"/>
              </a:spcBef>
              <a:spcAft>
                <a:spcPts val="0"/>
              </a:spcAft>
              <a:buNone/>
            </a:pPr>
            <a:r>
              <a:rPr i="1" lang="en-GB" sz="1196">
                <a:solidFill>
                  <a:srgbClr val="F8F8F8"/>
                </a:solidFill>
                <a:latin typeface="Lexend"/>
                <a:ea typeface="Lexend"/>
                <a:cs typeface="Lexend"/>
                <a:sym typeface="Lexend"/>
              </a:rPr>
              <a:t>(In no particular order)</a:t>
            </a:r>
            <a:endParaRPr i="1" sz="1196">
              <a:solidFill>
                <a:srgbClr val="F8F8F8"/>
              </a:solidFill>
              <a:latin typeface="Lexend"/>
              <a:ea typeface="Lexend"/>
              <a:cs typeface="Lexend"/>
              <a:sym typeface="Lexend"/>
            </a:endParaRPr>
          </a:p>
          <a:p>
            <a:pPr indent="0" lvl="0" marL="0" rtl="0" algn="ctr">
              <a:spcBef>
                <a:spcPts val="0"/>
              </a:spcBef>
              <a:spcAft>
                <a:spcPts val="1200"/>
              </a:spcAft>
              <a:buNone/>
            </a:pPr>
            <a:r>
              <a:t/>
            </a:r>
            <a:endParaRPr sz="1500">
              <a:solidFill>
                <a:srgbClr val="F8F8F8"/>
              </a:solidFill>
            </a:endParaRPr>
          </a:p>
        </p:txBody>
      </p:sp>
      <p:sp>
        <p:nvSpPr>
          <p:cNvPr id="284" name="Google Shape;284;p14"/>
          <p:cNvSpPr txBox="1"/>
          <p:nvPr>
            <p:ph idx="1" type="body"/>
          </p:nvPr>
        </p:nvSpPr>
        <p:spPr>
          <a:xfrm>
            <a:off x="751475" y="1537950"/>
            <a:ext cx="7345200" cy="23949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GB" sz="1400">
                <a:solidFill>
                  <a:srgbClr val="F8F8F8"/>
                </a:solidFill>
                <a:latin typeface="Arial"/>
                <a:ea typeface="Arial"/>
                <a:cs typeface="Arial"/>
                <a:sym typeface="Arial"/>
              </a:rPr>
              <a:t>Suna Jayyousi</a:t>
            </a:r>
            <a:r>
              <a:rPr lang="en-GB" sz="1400">
                <a:solidFill>
                  <a:srgbClr val="F8F8F8"/>
                </a:solidFill>
                <a:latin typeface="Arial"/>
                <a:ea typeface="Arial"/>
                <a:cs typeface="Arial"/>
                <a:sym typeface="Arial"/>
              </a:rPr>
              <a:t>, 25 from Jerusalem, an industrial engineer studying to be a data analyst</a:t>
            </a:r>
            <a:endParaRPr sz="1400">
              <a:solidFill>
                <a:srgbClr val="F8F8F8"/>
              </a:solidFill>
              <a:latin typeface="Arial"/>
              <a:ea typeface="Arial"/>
              <a:cs typeface="Arial"/>
              <a:sym typeface="Arial"/>
            </a:endParaRPr>
          </a:p>
          <a:p>
            <a:pPr indent="0" lvl="0" marL="0" rtl="0" algn="l">
              <a:lnSpc>
                <a:spcPct val="200000"/>
              </a:lnSpc>
              <a:spcBef>
                <a:spcPts val="0"/>
              </a:spcBef>
              <a:spcAft>
                <a:spcPts val="0"/>
              </a:spcAft>
              <a:buNone/>
            </a:pPr>
            <a:r>
              <a:rPr b="1" lang="en-GB" sz="1400">
                <a:solidFill>
                  <a:srgbClr val="F8F8F8"/>
                </a:solidFill>
                <a:latin typeface="Arial"/>
                <a:ea typeface="Arial"/>
                <a:cs typeface="Arial"/>
                <a:sym typeface="Arial"/>
              </a:rPr>
              <a:t>Jazmin Blank,</a:t>
            </a:r>
            <a:r>
              <a:rPr lang="en-GB" sz="1400">
                <a:solidFill>
                  <a:srgbClr val="F8F8F8"/>
                </a:solidFill>
                <a:latin typeface="Arial"/>
                <a:ea typeface="Arial"/>
                <a:cs typeface="Arial"/>
                <a:sym typeface="Arial"/>
              </a:rPr>
              <a:t> 33 from Modiin, a special education  teacher studying to be a data analyst</a:t>
            </a:r>
            <a:endParaRPr sz="1400">
              <a:solidFill>
                <a:srgbClr val="F8F8F8"/>
              </a:solidFill>
              <a:latin typeface="Arial"/>
              <a:ea typeface="Arial"/>
              <a:cs typeface="Arial"/>
              <a:sym typeface="Arial"/>
            </a:endParaRPr>
          </a:p>
          <a:p>
            <a:pPr indent="0" lvl="0" marL="0" rtl="0" algn="l">
              <a:lnSpc>
                <a:spcPct val="200000"/>
              </a:lnSpc>
              <a:spcBef>
                <a:spcPts val="0"/>
              </a:spcBef>
              <a:spcAft>
                <a:spcPts val="0"/>
              </a:spcAft>
              <a:buNone/>
            </a:pPr>
            <a:r>
              <a:rPr b="1" lang="en-GB" sz="1400">
                <a:solidFill>
                  <a:srgbClr val="F8F8F8"/>
                </a:solidFill>
                <a:latin typeface="Arial"/>
                <a:ea typeface="Arial"/>
                <a:cs typeface="Arial"/>
                <a:sym typeface="Arial"/>
              </a:rPr>
              <a:t>Naama Levy</a:t>
            </a:r>
            <a:r>
              <a:rPr lang="en-GB" sz="1400">
                <a:solidFill>
                  <a:srgbClr val="F8F8F8"/>
                </a:solidFill>
                <a:latin typeface="Arial"/>
                <a:ea typeface="Arial"/>
                <a:cs typeface="Arial"/>
                <a:sym typeface="Arial"/>
              </a:rPr>
              <a:t>, 22 from Haifa ,Released from the army where she served as commander of a weather forecasting course , studying to be a data analyst</a:t>
            </a:r>
            <a:endParaRPr sz="1400">
              <a:solidFill>
                <a:srgbClr val="F8F8F8"/>
              </a:solidFill>
              <a:latin typeface="Arial"/>
              <a:ea typeface="Arial"/>
              <a:cs typeface="Arial"/>
              <a:sym typeface="Arial"/>
            </a:endParaRPr>
          </a:p>
          <a:p>
            <a:pPr indent="0" lvl="0" marL="0" rtl="0" algn="l">
              <a:lnSpc>
                <a:spcPct val="200000"/>
              </a:lnSpc>
              <a:spcBef>
                <a:spcPts val="0"/>
              </a:spcBef>
              <a:spcAft>
                <a:spcPts val="0"/>
              </a:spcAft>
              <a:buNone/>
            </a:pPr>
            <a:r>
              <a:rPr b="1" lang="en-GB" sz="1400">
                <a:solidFill>
                  <a:srgbClr val="F8F8F8"/>
                </a:solidFill>
                <a:latin typeface="Arial"/>
                <a:ea typeface="Arial"/>
                <a:cs typeface="Arial"/>
                <a:sym typeface="Arial"/>
              </a:rPr>
              <a:t>Rivit Antin, </a:t>
            </a:r>
            <a:r>
              <a:rPr lang="en-GB" sz="1400">
                <a:solidFill>
                  <a:srgbClr val="F8F8F8"/>
                </a:solidFill>
                <a:latin typeface="Arial"/>
                <a:ea typeface="Arial"/>
                <a:cs typeface="Arial"/>
                <a:sym typeface="Arial"/>
              </a:rPr>
              <a:t>45 from Tel-Aviv, an educational counselor studying to be a data analyst</a:t>
            </a:r>
            <a:endParaRPr sz="1400">
              <a:solidFill>
                <a:srgbClr val="F8F8F8"/>
              </a:solidFill>
              <a:latin typeface="Arial"/>
              <a:ea typeface="Arial"/>
              <a:cs typeface="Arial"/>
              <a:sym typeface="Arial"/>
            </a:endParaRPr>
          </a:p>
          <a:p>
            <a:pPr indent="0" lvl="0" marL="0" rtl="0" algn="l">
              <a:lnSpc>
                <a:spcPct val="200000"/>
              </a:lnSpc>
              <a:spcBef>
                <a:spcPts val="0"/>
              </a:spcBef>
              <a:spcAft>
                <a:spcPts val="0"/>
              </a:spcAft>
              <a:buNone/>
            </a:pPr>
            <a:r>
              <a:rPr b="1" lang="en-GB" sz="1400">
                <a:solidFill>
                  <a:srgbClr val="F8F8F8"/>
                </a:solidFill>
                <a:latin typeface="Arial"/>
                <a:ea typeface="Arial"/>
                <a:cs typeface="Arial"/>
                <a:sym typeface="Arial"/>
              </a:rPr>
              <a:t>Oded Zohar, </a:t>
            </a:r>
            <a:r>
              <a:rPr lang="en-GB" sz="1400">
                <a:solidFill>
                  <a:srgbClr val="F8F8F8"/>
                </a:solidFill>
                <a:latin typeface="Arial"/>
                <a:ea typeface="Arial"/>
                <a:cs typeface="Arial"/>
                <a:sym typeface="Arial"/>
              </a:rPr>
              <a:t>42 from Ashkelon, temporary work while </a:t>
            </a:r>
            <a:r>
              <a:rPr lang="en-GB" sz="1400">
                <a:solidFill>
                  <a:srgbClr val="F8F8F8"/>
                </a:solidFill>
                <a:latin typeface="Arial"/>
                <a:ea typeface="Arial"/>
                <a:cs typeface="Arial"/>
                <a:sym typeface="Arial"/>
              </a:rPr>
              <a:t>studying to be a data analyst</a:t>
            </a:r>
            <a:endParaRPr sz="1400">
              <a:solidFill>
                <a:srgbClr val="F8F8F8"/>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idx="1" type="body"/>
          </p:nvPr>
        </p:nvSpPr>
        <p:spPr>
          <a:xfrm>
            <a:off x="1228225" y="241975"/>
            <a:ext cx="6366900" cy="1603800"/>
          </a:xfrm>
          <a:prstGeom prst="rect">
            <a:avLst/>
          </a:prstGeom>
        </p:spPr>
        <p:txBody>
          <a:bodyPr anchorCtr="0" anchor="t" bIns="91425" lIns="91425" spcFirstLastPara="1" rIns="91425" wrap="square" tIns="91425">
            <a:normAutofit fontScale="77500" lnSpcReduction="20000"/>
          </a:bodyPr>
          <a:lstStyle/>
          <a:p>
            <a:pPr indent="0" lvl="0" marL="0" rtl="0" algn="ctr">
              <a:lnSpc>
                <a:spcPct val="200000"/>
              </a:lnSpc>
              <a:spcBef>
                <a:spcPts val="0"/>
              </a:spcBef>
              <a:spcAft>
                <a:spcPts val="0"/>
              </a:spcAft>
              <a:buNone/>
            </a:pPr>
            <a:r>
              <a:rPr b="1" i="1" lang="en-GB" sz="2900">
                <a:solidFill>
                  <a:srgbClr val="F8F8F8"/>
                </a:solidFill>
                <a:latin typeface="Lexend"/>
                <a:ea typeface="Lexend"/>
                <a:cs typeface="Lexend"/>
                <a:sym typeface="Lexend"/>
              </a:rPr>
              <a:t>Presenting the data set, irregularities and data cleaning steps taken</a:t>
            </a:r>
            <a:endParaRPr b="1" i="1" sz="2900">
              <a:solidFill>
                <a:srgbClr val="F8F8F8"/>
              </a:solidFill>
              <a:latin typeface="Lexend"/>
              <a:ea typeface="Lexend"/>
              <a:cs typeface="Lexend"/>
              <a:sym typeface="Lexend"/>
            </a:endParaRPr>
          </a:p>
          <a:p>
            <a:pPr indent="0" lvl="0" marL="0" rtl="0" algn="ctr">
              <a:spcBef>
                <a:spcPts val="0"/>
              </a:spcBef>
              <a:spcAft>
                <a:spcPts val="1200"/>
              </a:spcAft>
              <a:buNone/>
            </a:pPr>
            <a:r>
              <a:t/>
            </a:r>
            <a:endParaRPr sz="1500">
              <a:solidFill>
                <a:srgbClr val="F8F8F8"/>
              </a:solidFill>
            </a:endParaRPr>
          </a:p>
        </p:txBody>
      </p:sp>
      <p:sp>
        <p:nvSpPr>
          <p:cNvPr id="290" name="Google Shape;290;p15"/>
          <p:cNvSpPr txBox="1"/>
          <p:nvPr>
            <p:ph idx="1" type="body"/>
          </p:nvPr>
        </p:nvSpPr>
        <p:spPr>
          <a:xfrm>
            <a:off x="961425" y="981600"/>
            <a:ext cx="7345200" cy="2890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sz="1400">
              <a:solidFill>
                <a:srgbClr val="F8F8F8"/>
              </a:solidFill>
              <a:latin typeface="Arial"/>
              <a:ea typeface="Arial"/>
              <a:cs typeface="Arial"/>
              <a:sym typeface="Arial"/>
            </a:endParaRPr>
          </a:p>
          <a:p>
            <a:pPr indent="0" lvl="0" marL="0" rtl="0" algn="l">
              <a:lnSpc>
                <a:spcPct val="200000"/>
              </a:lnSpc>
              <a:spcBef>
                <a:spcPts val="0"/>
              </a:spcBef>
              <a:spcAft>
                <a:spcPts val="0"/>
              </a:spcAft>
              <a:buNone/>
            </a:pPr>
            <a:r>
              <a:rPr lang="en-GB" sz="1400">
                <a:solidFill>
                  <a:srgbClr val="F8F8F8"/>
                </a:solidFill>
                <a:latin typeface="Arial"/>
                <a:ea typeface="Arial"/>
                <a:cs typeface="Arial"/>
                <a:sym typeface="Arial"/>
              </a:rPr>
              <a:t>We checked for duplicates and null values to clean the data. After the data was cleaned, two </a:t>
            </a:r>
            <a:r>
              <a:rPr lang="en-GB" sz="1400">
                <a:solidFill>
                  <a:srgbClr val="F8F8F8"/>
                </a:solidFill>
                <a:latin typeface="Arial"/>
                <a:ea typeface="Arial"/>
                <a:cs typeface="Arial"/>
                <a:sym typeface="Arial"/>
              </a:rPr>
              <a:t>things</a:t>
            </a:r>
            <a:r>
              <a:rPr lang="en-GB" sz="1400">
                <a:solidFill>
                  <a:srgbClr val="F8F8F8"/>
                </a:solidFill>
                <a:latin typeface="Arial"/>
                <a:ea typeface="Arial"/>
                <a:cs typeface="Arial"/>
                <a:sym typeface="Arial"/>
              </a:rPr>
              <a:t> caught our eye and we will further explore in our presentation:</a:t>
            </a:r>
            <a:endParaRPr sz="1400">
              <a:solidFill>
                <a:srgbClr val="F8F8F8"/>
              </a:solidFill>
              <a:latin typeface="Arial"/>
              <a:ea typeface="Arial"/>
              <a:cs typeface="Arial"/>
              <a:sym typeface="Arial"/>
            </a:endParaRPr>
          </a:p>
          <a:p>
            <a:pPr indent="-317500" lvl="0" marL="457200" rtl="0" algn="l">
              <a:lnSpc>
                <a:spcPct val="200000"/>
              </a:lnSpc>
              <a:spcBef>
                <a:spcPts val="0"/>
              </a:spcBef>
              <a:spcAft>
                <a:spcPts val="0"/>
              </a:spcAft>
              <a:buClr>
                <a:srgbClr val="F8F8F8"/>
              </a:buClr>
              <a:buSzPts val="1400"/>
              <a:buFont typeface="Arial"/>
              <a:buAutoNum type="arabicPeriod"/>
            </a:pPr>
            <a:r>
              <a:rPr lang="en-GB" sz="1400">
                <a:solidFill>
                  <a:srgbClr val="F8F8F8"/>
                </a:solidFill>
                <a:latin typeface="Arial"/>
                <a:ea typeface="Arial"/>
                <a:cs typeface="Arial"/>
                <a:sym typeface="Arial"/>
              </a:rPr>
              <a:t>Furniture is the least profitable of product categories and we find it interesting to look at the data related to the sale of furniture products to receive more insight </a:t>
            </a:r>
            <a:r>
              <a:rPr b="1" lang="en-GB" sz="1400">
                <a:solidFill>
                  <a:srgbClr val="F8F8F8"/>
                </a:solidFill>
                <a:latin typeface="Arial"/>
                <a:ea typeface="Arial"/>
                <a:cs typeface="Arial"/>
                <a:sym typeface="Arial"/>
              </a:rPr>
              <a:t>.</a:t>
            </a:r>
            <a:endParaRPr b="1" sz="1400">
              <a:solidFill>
                <a:srgbClr val="F8F8F8"/>
              </a:solidFill>
              <a:latin typeface="Arial"/>
              <a:ea typeface="Arial"/>
              <a:cs typeface="Arial"/>
              <a:sym typeface="Arial"/>
            </a:endParaRPr>
          </a:p>
          <a:p>
            <a:pPr indent="-317500" lvl="0" marL="457200" rtl="0" algn="l">
              <a:lnSpc>
                <a:spcPct val="200000"/>
              </a:lnSpc>
              <a:spcBef>
                <a:spcPts val="0"/>
              </a:spcBef>
              <a:spcAft>
                <a:spcPts val="0"/>
              </a:spcAft>
              <a:buClr>
                <a:srgbClr val="F8F8F8"/>
              </a:buClr>
              <a:buSzPts val="1400"/>
              <a:buFont typeface="Arial"/>
              <a:buAutoNum type="arabicPeriod"/>
            </a:pPr>
            <a:r>
              <a:rPr lang="en-GB" sz="1400">
                <a:solidFill>
                  <a:srgbClr val="F8F8F8"/>
                </a:solidFill>
                <a:latin typeface="Arial"/>
                <a:ea typeface="Arial"/>
                <a:cs typeface="Arial"/>
                <a:sym typeface="Arial"/>
              </a:rPr>
              <a:t>Looking at the data as a whole, we were surprised to see an increase in loss due to negative profit sales and we wanted to further check why.</a:t>
            </a:r>
            <a:endParaRPr sz="1400">
              <a:solidFill>
                <a:srgbClr val="F8F8F8"/>
              </a:solidFill>
              <a:latin typeface="Arial"/>
              <a:ea typeface="Arial"/>
              <a:cs typeface="Arial"/>
              <a:sym typeface="Arial"/>
            </a:endParaRPr>
          </a:p>
          <a:p>
            <a:pPr indent="0" lvl="0" marL="0" rtl="0" algn="l">
              <a:spcBef>
                <a:spcPts val="0"/>
              </a:spcBef>
              <a:spcAft>
                <a:spcPts val="0"/>
              </a:spcAft>
              <a:buNone/>
            </a:pPr>
            <a:r>
              <a:t/>
            </a:r>
            <a:endParaRPr b="1" sz="1400">
              <a:solidFill>
                <a:srgbClr val="F8F8F8"/>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2700">
                <a:latin typeface="Lexend"/>
                <a:ea typeface="Lexend"/>
                <a:cs typeface="Lexend"/>
                <a:sym typeface="Lexend"/>
              </a:rPr>
              <a:t>Our findings</a:t>
            </a:r>
            <a:r>
              <a:rPr lang="en-GB" sz="2900">
                <a:latin typeface="Lexend"/>
                <a:ea typeface="Lexend"/>
                <a:cs typeface="Lexend"/>
                <a:sym typeface="Lexend"/>
              </a:rPr>
              <a:t> </a:t>
            </a:r>
            <a:r>
              <a:rPr lang="en-GB" sz="2700">
                <a:latin typeface="Lexend"/>
                <a:ea typeface="Lexend"/>
                <a:cs typeface="Lexend"/>
                <a:sym typeface="Lexend"/>
              </a:rPr>
              <a:t>on Furniture Category </a:t>
            </a:r>
            <a:endParaRPr sz="2700">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idx="1" type="body"/>
          </p:nvPr>
        </p:nvSpPr>
        <p:spPr>
          <a:xfrm>
            <a:off x="1262600" y="184100"/>
            <a:ext cx="6366900" cy="1603800"/>
          </a:xfrm>
          <a:prstGeom prst="rect">
            <a:avLst/>
          </a:prstGeom>
        </p:spPr>
        <p:txBody>
          <a:bodyPr anchorCtr="0" anchor="t" bIns="91425" lIns="91425" spcFirstLastPara="1" rIns="91425" wrap="square" tIns="91425">
            <a:normAutofit/>
          </a:bodyPr>
          <a:lstStyle/>
          <a:p>
            <a:pPr indent="0" lvl="0" marL="0" rtl="0" algn="ctr">
              <a:lnSpc>
                <a:spcPct val="200000"/>
              </a:lnSpc>
              <a:spcBef>
                <a:spcPts val="0"/>
              </a:spcBef>
              <a:spcAft>
                <a:spcPts val="0"/>
              </a:spcAft>
              <a:buNone/>
            </a:pPr>
            <a:r>
              <a:rPr b="1" i="1" lang="en-GB" sz="2900">
                <a:solidFill>
                  <a:srgbClr val="F8F8F8"/>
                </a:solidFill>
                <a:latin typeface="Lexend"/>
                <a:ea typeface="Lexend"/>
                <a:cs typeface="Lexend"/>
                <a:sym typeface="Lexend"/>
              </a:rPr>
              <a:t>Presenting our narrative</a:t>
            </a:r>
            <a:endParaRPr b="1" i="1" sz="2900">
              <a:solidFill>
                <a:srgbClr val="F8F8F8"/>
              </a:solidFill>
              <a:latin typeface="Lexend"/>
              <a:ea typeface="Lexend"/>
              <a:cs typeface="Lexend"/>
              <a:sym typeface="Lexend"/>
            </a:endParaRPr>
          </a:p>
          <a:p>
            <a:pPr indent="0" lvl="0" marL="0" rtl="0" algn="ctr">
              <a:spcBef>
                <a:spcPts val="0"/>
              </a:spcBef>
              <a:spcAft>
                <a:spcPts val="1200"/>
              </a:spcAft>
              <a:buNone/>
            </a:pPr>
            <a:r>
              <a:t/>
            </a:r>
            <a:endParaRPr sz="1500">
              <a:solidFill>
                <a:srgbClr val="F8F8F8"/>
              </a:solidFill>
            </a:endParaRPr>
          </a:p>
        </p:txBody>
      </p:sp>
      <p:sp>
        <p:nvSpPr>
          <p:cNvPr id="301" name="Google Shape;301;p17"/>
          <p:cNvSpPr txBox="1"/>
          <p:nvPr>
            <p:ph idx="1" type="body"/>
          </p:nvPr>
        </p:nvSpPr>
        <p:spPr>
          <a:xfrm>
            <a:off x="3295175" y="661550"/>
            <a:ext cx="5156100" cy="34389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sz="1400">
              <a:solidFill>
                <a:srgbClr val="F8F8F8"/>
              </a:solidFill>
              <a:latin typeface="Arial"/>
              <a:ea typeface="Arial"/>
              <a:cs typeface="Arial"/>
              <a:sym typeface="Arial"/>
            </a:endParaRPr>
          </a:p>
          <a:p>
            <a:pPr indent="0" lvl="0" marL="0" rtl="0" algn="l">
              <a:spcBef>
                <a:spcPts val="0"/>
              </a:spcBef>
              <a:spcAft>
                <a:spcPts val="0"/>
              </a:spcAft>
              <a:buNone/>
            </a:pPr>
            <a:r>
              <a:rPr lang="en-GB" sz="1400">
                <a:solidFill>
                  <a:srgbClr val="F8F8F8"/>
                </a:solidFill>
                <a:latin typeface="Arial"/>
                <a:ea typeface="Arial"/>
                <a:cs typeface="Arial"/>
                <a:sym typeface="Arial"/>
              </a:rPr>
              <a:t>The </a:t>
            </a:r>
            <a:r>
              <a:rPr b="1" lang="en-GB" sz="1400">
                <a:solidFill>
                  <a:srgbClr val="F8F8F8"/>
                </a:solidFill>
                <a:latin typeface="Arial"/>
                <a:ea typeface="Arial"/>
                <a:cs typeface="Arial"/>
                <a:sym typeface="Arial"/>
              </a:rPr>
              <a:t>furniture </a:t>
            </a:r>
            <a:r>
              <a:rPr lang="en-GB" sz="1400">
                <a:solidFill>
                  <a:srgbClr val="F8F8F8"/>
                </a:solidFill>
                <a:latin typeface="Arial"/>
                <a:ea typeface="Arial"/>
                <a:cs typeface="Arial"/>
                <a:sym typeface="Arial"/>
              </a:rPr>
              <a:t>product category is the least profitable of product categories.</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400">
              <a:solidFill>
                <a:srgbClr val="F8F8F8"/>
              </a:solidFill>
              <a:latin typeface="Arial"/>
              <a:ea typeface="Arial"/>
              <a:cs typeface="Arial"/>
              <a:sym typeface="Arial"/>
            </a:endParaRPr>
          </a:p>
          <a:p>
            <a:pPr indent="0" lvl="0" marL="0" rtl="0" algn="l">
              <a:lnSpc>
                <a:spcPct val="200000"/>
              </a:lnSpc>
              <a:spcBef>
                <a:spcPts val="0"/>
              </a:spcBef>
              <a:spcAft>
                <a:spcPts val="0"/>
              </a:spcAft>
              <a:buNone/>
            </a:pPr>
            <a:r>
              <a:t/>
            </a:r>
            <a:endParaRPr b="1" sz="1400">
              <a:solidFill>
                <a:srgbClr val="F8F8F8"/>
              </a:solidFill>
              <a:latin typeface="Arial"/>
              <a:ea typeface="Arial"/>
              <a:cs typeface="Arial"/>
              <a:sym typeface="Arial"/>
            </a:endParaRPr>
          </a:p>
          <a:p>
            <a:pPr indent="0" lvl="0" marL="0" rtl="0" algn="l">
              <a:spcBef>
                <a:spcPts val="0"/>
              </a:spcBef>
              <a:spcAft>
                <a:spcPts val="0"/>
              </a:spcAft>
              <a:buNone/>
            </a:pPr>
            <a:r>
              <a:t/>
            </a:r>
            <a:endParaRPr b="1" sz="1400">
              <a:solidFill>
                <a:srgbClr val="F8F8F8"/>
              </a:solidFill>
              <a:latin typeface="Arial"/>
              <a:ea typeface="Arial"/>
              <a:cs typeface="Arial"/>
              <a:sym typeface="Arial"/>
            </a:endParaRPr>
          </a:p>
        </p:txBody>
      </p:sp>
      <p:pic>
        <p:nvPicPr>
          <p:cNvPr id="302" name="Google Shape;302;p17"/>
          <p:cNvPicPr preferRelativeResize="0"/>
          <p:nvPr/>
        </p:nvPicPr>
        <p:blipFill>
          <a:blip r:embed="rId3">
            <a:alphaModFix/>
          </a:blip>
          <a:stretch>
            <a:fillRect/>
          </a:stretch>
        </p:blipFill>
        <p:spPr>
          <a:xfrm>
            <a:off x="401175" y="838350"/>
            <a:ext cx="2624024" cy="3955199"/>
          </a:xfrm>
          <a:prstGeom prst="rect">
            <a:avLst/>
          </a:prstGeom>
          <a:noFill/>
          <a:ln>
            <a:noFill/>
          </a:ln>
        </p:spPr>
      </p:pic>
      <p:pic>
        <p:nvPicPr>
          <p:cNvPr id="303" name="Google Shape;303;p17"/>
          <p:cNvPicPr preferRelativeResize="0"/>
          <p:nvPr/>
        </p:nvPicPr>
        <p:blipFill>
          <a:blip r:embed="rId4">
            <a:alphaModFix/>
          </a:blip>
          <a:stretch>
            <a:fillRect/>
          </a:stretch>
        </p:blipFill>
        <p:spPr>
          <a:xfrm>
            <a:off x="3413275" y="1984550"/>
            <a:ext cx="1610825" cy="7928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idx="1" type="body"/>
          </p:nvPr>
        </p:nvSpPr>
        <p:spPr>
          <a:xfrm>
            <a:off x="1262600" y="184100"/>
            <a:ext cx="6366900" cy="1603800"/>
          </a:xfrm>
          <a:prstGeom prst="rect">
            <a:avLst/>
          </a:prstGeom>
        </p:spPr>
        <p:txBody>
          <a:bodyPr anchorCtr="0" anchor="t" bIns="91425" lIns="91425" spcFirstLastPara="1" rIns="91425" wrap="square" tIns="91425">
            <a:normAutofit/>
          </a:bodyPr>
          <a:lstStyle/>
          <a:p>
            <a:pPr indent="0" lvl="0" marL="0" rtl="0" algn="ctr">
              <a:lnSpc>
                <a:spcPct val="200000"/>
              </a:lnSpc>
              <a:spcBef>
                <a:spcPts val="0"/>
              </a:spcBef>
              <a:spcAft>
                <a:spcPts val="0"/>
              </a:spcAft>
              <a:buNone/>
            </a:pPr>
            <a:r>
              <a:rPr b="1" i="1" lang="en-GB" sz="2900">
                <a:solidFill>
                  <a:srgbClr val="F8F8F8"/>
                </a:solidFill>
                <a:latin typeface="Lexend"/>
                <a:ea typeface="Lexend"/>
                <a:cs typeface="Lexend"/>
                <a:sym typeface="Lexend"/>
              </a:rPr>
              <a:t>Presenting our narrative</a:t>
            </a:r>
            <a:endParaRPr b="1" i="1" sz="2900">
              <a:solidFill>
                <a:srgbClr val="F8F8F8"/>
              </a:solidFill>
              <a:latin typeface="Lexend"/>
              <a:ea typeface="Lexend"/>
              <a:cs typeface="Lexend"/>
              <a:sym typeface="Lexend"/>
            </a:endParaRPr>
          </a:p>
          <a:p>
            <a:pPr indent="0" lvl="0" marL="0" rtl="0" algn="ctr">
              <a:spcBef>
                <a:spcPts val="0"/>
              </a:spcBef>
              <a:spcAft>
                <a:spcPts val="1200"/>
              </a:spcAft>
              <a:buNone/>
            </a:pPr>
            <a:r>
              <a:t/>
            </a:r>
            <a:endParaRPr sz="1500">
              <a:solidFill>
                <a:srgbClr val="F8F8F8"/>
              </a:solidFill>
            </a:endParaRPr>
          </a:p>
        </p:txBody>
      </p:sp>
      <p:sp>
        <p:nvSpPr>
          <p:cNvPr id="309" name="Google Shape;309;p18"/>
          <p:cNvSpPr txBox="1"/>
          <p:nvPr>
            <p:ph idx="1" type="body"/>
          </p:nvPr>
        </p:nvSpPr>
        <p:spPr>
          <a:xfrm>
            <a:off x="160550" y="609450"/>
            <a:ext cx="7012800" cy="34389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GB" sz="1400">
                <a:latin typeface="Arial"/>
                <a:ea typeface="Arial"/>
                <a:cs typeface="Arial"/>
                <a:sym typeface="Arial"/>
              </a:rPr>
              <a:t>Despite that, </a:t>
            </a:r>
            <a:r>
              <a:rPr lang="en-GB" sz="1400">
                <a:latin typeface="Arial"/>
                <a:ea typeface="Arial"/>
                <a:cs typeface="Arial"/>
                <a:sym typeface="Arial"/>
              </a:rPr>
              <a:t>the </a:t>
            </a:r>
            <a:r>
              <a:rPr b="1" lang="en-GB" sz="1400">
                <a:latin typeface="Arial"/>
                <a:ea typeface="Arial"/>
                <a:cs typeface="Arial"/>
                <a:sym typeface="Arial"/>
              </a:rPr>
              <a:t>furniture </a:t>
            </a:r>
            <a:r>
              <a:rPr lang="en-GB" sz="1400">
                <a:latin typeface="Arial"/>
                <a:ea typeface="Arial"/>
                <a:cs typeface="Arial"/>
                <a:sym typeface="Arial"/>
              </a:rPr>
              <a:t>category is not the lowest in orders in most of the years.</a:t>
            </a:r>
            <a:endParaRPr sz="1400">
              <a:latin typeface="Arial"/>
              <a:ea typeface="Arial"/>
              <a:cs typeface="Arial"/>
              <a:sym typeface="Arial"/>
            </a:endParaRPr>
          </a:p>
          <a:p>
            <a:pPr indent="0" lvl="0" marL="0" rtl="0" algn="l">
              <a:spcBef>
                <a:spcPts val="0"/>
              </a:spcBef>
              <a:spcAft>
                <a:spcPts val="0"/>
              </a:spcAft>
              <a:buNone/>
            </a:pPr>
            <a:r>
              <a:t/>
            </a:r>
            <a:endParaRPr sz="1400">
              <a:solidFill>
                <a:srgbClr val="F8F8F8"/>
              </a:solidFill>
              <a:latin typeface="Arial"/>
              <a:ea typeface="Arial"/>
              <a:cs typeface="Arial"/>
              <a:sym typeface="Arial"/>
            </a:endParaRPr>
          </a:p>
          <a:p>
            <a:pPr indent="0" lvl="0" marL="0" rtl="0" algn="ctr">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400">
              <a:solidFill>
                <a:srgbClr val="F8F8F8"/>
              </a:solidFill>
              <a:latin typeface="Arial"/>
              <a:ea typeface="Arial"/>
              <a:cs typeface="Arial"/>
              <a:sym typeface="Arial"/>
            </a:endParaRPr>
          </a:p>
          <a:p>
            <a:pPr indent="0" lvl="0" marL="0" rtl="0" algn="l">
              <a:lnSpc>
                <a:spcPct val="200000"/>
              </a:lnSpc>
              <a:spcBef>
                <a:spcPts val="0"/>
              </a:spcBef>
              <a:spcAft>
                <a:spcPts val="0"/>
              </a:spcAft>
              <a:buNone/>
            </a:pPr>
            <a:r>
              <a:t/>
            </a:r>
            <a:endParaRPr b="1" sz="1400">
              <a:solidFill>
                <a:srgbClr val="F8F8F8"/>
              </a:solidFill>
              <a:latin typeface="Arial"/>
              <a:ea typeface="Arial"/>
              <a:cs typeface="Arial"/>
              <a:sym typeface="Arial"/>
            </a:endParaRPr>
          </a:p>
          <a:p>
            <a:pPr indent="0" lvl="0" marL="0" rtl="0" algn="l">
              <a:spcBef>
                <a:spcPts val="0"/>
              </a:spcBef>
              <a:spcAft>
                <a:spcPts val="0"/>
              </a:spcAft>
              <a:buNone/>
            </a:pPr>
            <a:r>
              <a:t/>
            </a:r>
            <a:endParaRPr b="1" sz="1400">
              <a:solidFill>
                <a:srgbClr val="F8F8F8"/>
              </a:solidFill>
              <a:latin typeface="Arial"/>
              <a:ea typeface="Arial"/>
              <a:cs typeface="Arial"/>
              <a:sym typeface="Arial"/>
            </a:endParaRPr>
          </a:p>
        </p:txBody>
      </p:sp>
      <p:pic>
        <p:nvPicPr>
          <p:cNvPr id="310" name="Google Shape;310;p18"/>
          <p:cNvPicPr preferRelativeResize="0"/>
          <p:nvPr/>
        </p:nvPicPr>
        <p:blipFill>
          <a:blip r:embed="rId3">
            <a:alphaModFix/>
          </a:blip>
          <a:stretch>
            <a:fillRect/>
          </a:stretch>
        </p:blipFill>
        <p:spPr>
          <a:xfrm>
            <a:off x="160550" y="1616075"/>
            <a:ext cx="7067825" cy="2899050"/>
          </a:xfrm>
          <a:prstGeom prst="rect">
            <a:avLst/>
          </a:prstGeom>
          <a:noFill/>
          <a:ln>
            <a:noFill/>
          </a:ln>
        </p:spPr>
      </p:pic>
      <p:pic>
        <p:nvPicPr>
          <p:cNvPr id="311" name="Google Shape;311;p18"/>
          <p:cNvPicPr preferRelativeResize="0"/>
          <p:nvPr/>
        </p:nvPicPr>
        <p:blipFill>
          <a:blip r:embed="rId4">
            <a:alphaModFix/>
          </a:blip>
          <a:stretch>
            <a:fillRect/>
          </a:stretch>
        </p:blipFill>
        <p:spPr>
          <a:xfrm>
            <a:off x="7300575" y="1616075"/>
            <a:ext cx="1610825" cy="7928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idx="1" type="body"/>
          </p:nvPr>
        </p:nvSpPr>
        <p:spPr>
          <a:xfrm>
            <a:off x="1262600" y="184100"/>
            <a:ext cx="6366900" cy="1603800"/>
          </a:xfrm>
          <a:prstGeom prst="rect">
            <a:avLst/>
          </a:prstGeom>
        </p:spPr>
        <p:txBody>
          <a:bodyPr anchorCtr="0" anchor="t" bIns="91425" lIns="91425" spcFirstLastPara="1" rIns="91425" wrap="square" tIns="91425">
            <a:normAutofit/>
          </a:bodyPr>
          <a:lstStyle/>
          <a:p>
            <a:pPr indent="0" lvl="0" marL="0" rtl="0" algn="ctr">
              <a:lnSpc>
                <a:spcPct val="200000"/>
              </a:lnSpc>
              <a:spcBef>
                <a:spcPts val="0"/>
              </a:spcBef>
              <a:spcAft>
                <a:spcPts val="0"/>
              </a:spcAft>
              <a:buNone/>
            </a:pPr>
            <a:r>
              <a:rPr b="1" i="1" lang="en-GB" sz="2900">
                <a:solidFill>
                  <a:srgbClr val="F8F8F8"/>
                </a:solidFill>
                <a:latin typeface="Lexend"/>
                <a:ea typeface="Lexend"/>
                <a:cs typeface="Lexend"/>
                <a:sym typeface="Lexend"/>
              </a:rPr>
              <a:t>Presenting our narrative</a:t>
            </a:r>
            <a:endParaRPr b="1" i="1" sz="2900">
              <a:solidFill>
                <a:srgbClr val="F8F8F8"/>
              </a:solidFill>
              <a:latin typeface="Lexend"/>
              <a:ea typeface="Lexend"/>
              <a:cs typeface="Lexend"/>
              <a:sym typeface="Lexend"/>
            </a:endParaRPr>
          </a:p>
          <a:p>
            <a:pPr indent="0" lvl="0" marL="0" rtl="0" algn="ctr">
              <a:spcBef>
                <a:spcPts val="0"/>
              </a:spcBef>
              <a:spcAft>
                <a:spcPts val="1200"/>
              </a:spcAft>
              <a:buNone/>
            </a:pPr>
            <a:r>
              <a:t/>
            </a:r>
            <a:endParaRPr sz="1500">
              <a:solidFill>
                <a:srgbClr val="F8F8F8"/>
              </a:solidFill>
            </a:endParaRPr>
          </a:p>
        </p:txBody>
      </p:sp>
      <p:sp>
        <p:nvSpPr>
          <p:cNvPr id="317" name="Google Shape;317;p19"/>
          <p:cNvSpPr txBox="1"/>
          <p:nvPr>
            <p:ph idx="1" type="body"/>
          </p:nvPr>
        </p:nvSpPr>
        <p:spPr>
          <a:xfrm>
            <a:off x="479375" y="343025"/>
            <a:ext cx="8389800" cy="34389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GB" sz="1400">
                <a:latin typeface="Arial"/>
                <a:ea typeface="Arial"/>
                <a:cs typeface="Arial"/>
                <a:sym typeface="Arial"/>
              </a:rPr>
              <a:t>All customer segments (consumer, corporate and home office), spend less on </a:t>
            </a:r>
            <a:r>
              <a:rPr b="1" lang="en-GB" sz="1400">
                <a:latin typeface="Arial"/>
                <a:ea typeface="Arial"/>
                <a:cs typeface="Arial"/>
                <a:sym typeface="Arial"/>
              </a:rPr>
              <a:t>furniture </a:t>
            </a:r>
            <a:r>
              <a:rPr lang="en-GB" sz="1400">
                <a:latin typeface="Arial"/>
                <a:ea typeface="Arial"/>
                <a:cs typeface="Arial"/>
                <a:sym typeface="Arial"/>
              </a:rPr>
              <a:t>than on other product categories.</a:t>
            </a:r>
            <a:endParaRPr sz="1400">
              <a:latin typeface="Arial"/>
              <a:ea typeface="Arial"/>
              <a:cs typeface="Arial"/>
              <a:sym typeface="Arial"/>
            </a:endParaRPr>
          </a:p>
          <a:p>
            <a:pPr indent="0" lvl="0" marL="0" rtl="0" algn="l">
              <a:spcBef>
                <a:spcPts val="0"/>
              </a:spcBef>
              <a:spcAft>
                <a:spcPts val="0"/>
              </a:spcAft>
              <a:buNone/>
            </a:pPr>
            <a:r>
              <a:t/>
            </a:r>
            <a:endParaRPr sz="1400">
              <a:solidFill>
                <a:srgbClr val="F8F8F8"/>
              </a:solidFill>
              <a:latin typeface="Arial"/>
              <a:ea typeface="Arial"/>
              <a:cs typeface="Arial"/>
              <a:sym typeface="Arial"/>
            </a:endParaRPr>
          </a:p>
          <a:p>
            <a:pPr indent="0" lvl="0" marL="0" rtl="0" algn="ctr">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400">
              <a:solidFill>
                <a:srgbClr val="F8F8F8"/>
              </a:solidFill>
              <a:latin typeface="Arial"/>
              <a:ea typeface="Arial"/>
              <a:cs typeface="Arial"/>
              <a:sym typeface="Arial"/>
            </a:endParaRPr>
          </a:p>
          <a:p>
            <a:pPr indent="0" lvl="0" marL="0" rtl="0" algn="l">
              <a:lnSpc>
                <a:spcPct val="200000"/>
              </a:lnSpc>
              <a:spcBef>
                <a:spcPts val="0"/>
              </a:spcBef>
              <a:spcAft>
                <a:spcPts val="0"/>
              </a:spcAft>
              <a:buNone/>
            </a:pPr>
            <a:r>
              <a:t/>
            </a:r>
            <a:endParaRPr b="1" sz="1400">
              <a:solidFill>
                <a:srgbClr val="F8F8F8"/>
              </a:solidFill>
              <a:latin typeface="Arial"/>
              <a:ea typeface="Arial"/>
              <a:cs typeface="Arial"/>
              <a:sym typeface="Arial"/>
            </a:endParaRPr>
          </a:p>
          <a:p>
            <a:pPr indent="0" lvl="0" marL="0" rtl="0" algn="l">
              <a:spcBef>
                <a:spcPts val="0"/>
              </a:spcBef>
              <a:spcAft>
                <a:spcPts val="0"/>
              </a:spcAft>
              <a:buNone/>
            </a:pPr>
            <a:r>
              <a:t/>
            </a:r>
            <a:endParaRPr b="1" sz="1400">
              <a:solidFill>
                <a:srgbClr val="F8F8F8"/>
              </a:solidFill>
              <a:latin typeface="Arial"/>
              <a:ea typeface="Arial"/>
              <a:cs typeface="Arial"/>
              <a:sym typeface="Arial"/>
            </a:endParaRPr>
          </a:p>
        </p:txBody>
      </p:sp>
      <p:pic>
        <p:nvPicPr>
          <p:cNvPr id="318" name="Google Shape;318;p19"/>
          <p:cNvPicPr preferRelativeResize="0"/>
          <p:nvPr/>
        </p:nvPicPr>
        <p:blipFill rotWithShape="1">
          <a:blip r:embed="rId3">
            <a:alphaModFix/>
          </a:blip>
          <a:srcRect b="4649" l="-1048" r="2107" t="42147"/>
          <a:stretch/>
        </p:blipFill>
        <p:spPr>
          <a:xfrm rot="-1">
            <a:off x="6515953" y="2298088"/>
            <a:ext cx="2403118" cy="1191350"/>
          </a:xfrm>
          <a:prstGeom prst="rect">
            <a:avLst/>
          </a:prstGeom>
          <a:noFill/>
          <a:ln>
            <a:noFill/>
          </a:ln>
        </p:spPr>
      </p:pic>
      <p:pic>
        <p:nvPicPr>
          <p:cNvPr id="319" name="Google Shape;319;p19"/>
          <p:cNvPicPr preferRelativeResize="0"/>
          <p:nvPr/>
        </p:nvPicPr>
        <p:blipFill>
          <a:blip r:embed="rId4">
            <a:alphaModFix/>
          </a:blip>
          <a:stretch>
            <a:fillRect/>
          </a:stretch>
        </p:blipFill>
        <p:spPr>
          <a:xfrm>
            <a:off x="222588" y="1901900"/>
            <a:ext cx="5305425" cy="2114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idx="1" type="body"/>
          </p:nvPr>
        </p:nvSpPr>
        <p:spPr>
          <a:xfrm>
            <a:off x="1256400" y="184100"/>
            <a:ext cx="6366900" cy="1603800"/>
          </a:xfrm>
          <a:prstGeom prst="rect">
            <a:avLst/>
          </a:prstGeom>
        </p:spPr>
        <p:txBody>
          <a:bodyPr anchorCtr="0" anchor="t" bIns="91425" lIns="91425" spcFirstLastPara="1" rIns="91425" wrap="square" tIns="91425">
            <a:normAutofit/>
          </a:bodyPr>
          <a:lstStyle/>
          <a:p>
            <a:pPr indent="0" lvl="0" marL="0" rtl="0" algn="ctr">
              <a:lnSpc>
                <a:spcPct val="200000"/>
              </a:lnSpc>
              <a:spcBef>
                <a:spcPts val="0"/>
              </a:spcBef>
              <a:spcAft>
                <a:spcPts val="0"/>
              </a:spcAft>
              <a:buNone/>
            </a:pPr>
            <a:r>
              <a:rPr b="1" i="1" lang="en-GB" sz="2900">
                <a:solidFill>
                  <a:srgbClr val="F8F8F8"/>
                </a:solidFill>
                <a:latin typeface="Lexend"/>
                <a:ea typeface="Lexend"/>
                <a:cs typeface="Lexend"/>
                <a:sym typeface="Lexend"/>
              </a:rPr>
              <a:t>Presenting our narrative</a:t>
            </a:r>
            <a:endParaRPr b="1" i="1" sz="2900">
              <a:solidFill>
                <a:srgbClr val="F8F8F8"/>
              </a:solidFill>
              <a:latin typeface="Lexend"/>
              <a:ea typeface="Lexend"/>
              <a:cs typeface="Lexend"/>
              <a:sym typeface="Lexend"/>
            </a:endParaRPr>
          </a:p>
          <a:p>
            <a:pPr indent="0" lvl="0" marL="0" rtl="0" algn="ctr">
              <a:spcBef>
                <a:spcPts val="0"/>
              </a:spcBef>
              <a:spcAft>
                <a:spcPts val="1200"/>
              </a:spcAft>
              <a:buNone/>
            </a:pPr>
            <a:r>
              <a:t/>
            </a:r>
            <a:endParaRPr sz="1500">
              <a:solidFill>
                <a:srgbClr val="F8F8F8"/>
              </a:solidFill>
            </a:endParaRPr>
          </a:p>
        </p:txBody>
      </p:sp>
      <p:sp>
        <p:nvSpPr>
          <p:cNvPr id="325" name="Google Shape;325;p20"/>
          <p:cNvSpPr txBox="1"/>
          <p:nvPr>
            <p:ph idx="1" type="body"/>
          </p:nvPr>
        </p:nvSpPr>
        <p:spPr>
          <a:xfrm>
            <a:off x="479375" y="331575"/>
            <a:ext cx="8389800" cy="34389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solidFill>
                <a:srgbClr val="F8F8F8"/>
              </a:solidFill>
              <a:latin typeface="Arial"/>
              <a:ea typeface="Arial"/>
              <a:cs typeface="Arial"/>
              <a:sym typeface="Arial"/>
            </a:endParaRPr>
          </a:p>
          <a:p>
            <a:pPr indent="0" lvl="0" marL="0" rtl="0" algn="l">
              <a:lnSpc>
                <a:spcPct val="200000"/>
              </a:lnSpc>
              <a:spcBef>
                <a:spcPts val="0"/>
              </a:spcBef>
              <a:spcAft>
                <a:spcPts val="0"/>
              </a:spcAft>
              <a:buNone/>
            </a:pPr>
            <a:r>
              <a:rPr lang="en-GB" sz="1400">
                <a:solidFill>
                  <a:srgbClr val="F8F8F8"/>
                </a:solidFill>
                <a:latin typeface="Arial"/>
                <a:ea typeface="Arial"/>
                <a:cs typeface="Arial"/>
                <a:sym typeface="Arial"/>
              </a:rPr>
              <a:t>We wanted to look at manufacturers in the </a:t>
            </a:r>
            <a:r>
              <a:rPr b="1" lang="en-GB" sz="1400">
                <a:solidFill>
                  <a:srgbClr val="F8F8F8"/>
                </a:solidFill>
                <a:latin typeface="Arial"/>
                <a:ea typeface="Arial"/>
                <a:cs typeface="Arial"/>
                <a:sym typeface="Arial"/>
              </a:rPr>
              <a:t>furniture </a:t>
            </a:r>
            <a:r>
              <a:rPr lang="en-GB" sz="1400">
                <a:solidFill>
                  <a:srgbClr val="F8F8F8"/>
                </a:solidFill>
                <a:latin typeface="Arial"/>
                <a:ea typeface="Arial"/>
                <a:cs typeface="Arial"/>
                <a:sym typeface="Arial"/>
              </a:rPr>
              <a:t>category to see which manufacturers were related to loss.</a:t>
            </a:r>
            <a:endParaRPr sz="1400">
              <a:solidFill>
                <a:srgbClr val="F8F8F8"/>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F8F8F8"/>
              </a:solidFill>
              <a:latin typeface="Arial"/>
              <a:ea typeface="Arial"/>
              <a:cs typeface="Arial"/>
              <a:sym typeface="Arial"/>
            </a:endParaRPr>
          </a:p>
          <a:p>
            <a:pPr indent="0" lvl="0" marL="0" rtl="0" algn="ctr">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400">
              <a:solidFill>
                <a:srgbClr val="F8F8F8"/>
              </a:solidFill>
              <a:latin typeface="Arial"/>
              <a:ea typeface="Arial"/>
              <a:cs typeface="Arial"/>
              <a:sym typeface="Arial"/>
            </a:endParaRPr>
          </a:p>
          <a:p>
            <a:pPr indent="0" lvl="0" marL="0" rtl="0" algn="l">
              <a:lnSpc>
                <a:spcPct val="200000"/>
              </a:lnSpc>
              <a:spcBef>
                <a:spcPts val="0"/>
              </a:spcBef>
              <a:spcAft>
                <a:spcPts val="0"/>
              </a:spcAft>
              <a:buNone/>
            </a:pPr>
            <a:r>
              <a:t/>
            </a:r>
            <a:endParaRPr b="1" sz="1400">
              <a:solidFill>
                <a:srgbClr val="F8F8F8"/>
              </a:solidFill>
              <a:latin typeface="Arial"/>
              <a:ea typeface="Arial"/>
              <a:cs typeface="Arial"/>
              <a:sym typeface="Arial"/>
            </a:endParaRPr>
          </a:p>
          <a:p>
            <a:pPr indent="0" lvl="0" marL="0" rtl="0" algn="l">
              <a:spcBef>
                <a:spcPts val="0"/>
              </a:spcBef>
              <a:spcAft>
                <a:spcPts val="0"/>
              </a:spcAft>
              <a:buNone/>
            </a:pPr>
            <a:r>
              <a:t/>
            </a:r>
            <a:endParaRPr b="1" sz="1400">
              <a:solidFill>
                <a:srgbClr val="F8F8F8"/>
              </a:solidFill>
              <a:latin typeface="Arial"/>
              <a:ea typeface="Arial"/>
              <a:cs typeface="Arial"/>
              <a:sym typeface="Arial"/>
            </a:endParaRPr>
          </a:p>
        </p:txBody>
      </p:sp>
      <p:pic>
        <p:nvPicPr>
          <p:cNvPr id="326" name="Google Shape;326;p20"/>
          <p:cNvPicPr preferRelativeResize="0"/>
          <p:nvPr/>
        </p:nvPicPr>
        <p:blipFill>
          <a:blip r:embed="rId3">
            <a:alphaModFix/>
          </a:blip>
          <a:stretch>
            <a:fillRect/>
          </a:stretch>
        </p:blipFill>
        <p:spPr>
          <a:xfrm>
            <a:off x="303750" y="1787900"/>
            <a:ext cx="8536501" cy="2594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idx="1" type="body"/>
          </p:nvPr>
        </p:nvSpPr>
        <p:spPr>
          <a:xfrm>
            <a:off x="522800" y="648000"/>
            <a:ext cx="8389800" cy="34389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sz="1500">
              <a:latin typeface="Arial"/>
              <a:ea typeface="Arial"/>
              <a:cs typeface="Arial"/>
              <a:sym typeface="Arial"/>
            </a:endParaRPr>
          </a:p>
          <a:p>
            <a:pPr indent="0" lvl="0" marL="0" rtl="0" algn="l">
              <a:lnSpc>
                <a:spcPct val="200000"/>
              </a:lnSpc>
              <a:spcBef>
                <a:spcPts val="0"/>
              </a:spcBef>
              <a:spcAft>
                <a:spcPts val="0"/>
              </a:spcAft>
              <a:buNone/>
            </a:pPr>
            <a:r>
              <a:rPr lang="en-GB" sz="1200">
                <a:latin typeface="Arial"/>
                <a:ea typeface="Arial"/>
                <a:cs typeface="Arial"/>
                <a:sym typeface="Arial"/>
              </a:rPr>
              <a:t>In the  furniture category we found 13 manufacturers who generated loss on profit. The least profitable manufacturer is Chromcraft.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F8F8F8"/>
              </a:solidFill>
              <a:latin typeface="Arial"/>
              <a:ea typeface="Arial"/>
              <a:cs typeface="Arial"/>
              <a:sym typeface="Arial"/>
            </a:endParaRPr>
          </a:p>
          <a:p>
            <a:pPr indent="0" lvl="0" marL="0" rtl="0" algn="ctr">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t/>
            </a:r>
            <a:endParaRPr/>
          </a:p>
          <a:p>
            <a:pPr indent="0" lvl="0" marL="0" rtl="0" algn="l">
              <a:lnSpc>
                <a:spcPct val="200000"/>
              </a:lnSpc>
              <a:spcBef>
                <a:spcPts val="1200"/>
              </a:spcBef>
              <a:spcAft>
                <a:spcPts val="0"/>
              </a:spcAft>
              <a:buNone/>
            </a:pPr>
            <a:r>
              <a:t/>
            </a:r>
            <a:endParaRPr b="1" sz="1400">
              <a:solidFill>
                <a:srgbClr val="F8F8F8"/>
              </a:solidFill>
              <a:latin typeface="Arial"/>
              <a:ea typeface="Arial"/>
              <a:cs typeface="Arial"/>
              <a:sym typeface="Arial"/>
            </a:endParaRPr>
          </a:p>
          <a:p>
            <a:pPr indent="0" lvl="0" marL="0" rtl="0" algn="l">
              <a:spcBef>
                <a:spcPts val="0"/>
              </a:spcBef>
              <a:spcAft>
                <a:spcPts val="0"/>
              </a:spcAft>
              <a:buNone/>
            </a:pPr>
            <a:r>
              <a:t/>
            </a:r>
            <a:endParaRPr b="1" sz="1400">
              <a:solidFill>
                <a:srgbClr val="F8F8F8"/>
              </a:solidFill>
              <a:latin typeface="Arial"/>
              <a:ea typeface="Arial"/>
              <a:cs typeface="Arial"/>
              <a:sym typeface="Arial"/>
            </a:endParaRPr>
          </a:p>
        </p:txBody>
      </p:sp>
      <p:pic>
        <p:nvPicPr>
          <p:cNvPr id="332" name="Google Shape;332;p21"/>
          <p:cNvPicPr preferRelativeResize="0"/>
          <p:nvPr/>
        </p:nvPicPr>
        <p:blipFill>
          <a:blip r:embed="rId3">
            <a:alphaModFix/>
          </a:blip>
          <a:stretch>
            <a:fillRect/>
          </a:stretch>
        </p:blipFill>
        <p:spPr>
          <a:xfrm>
            <a:off x="2187950" y="1651675"/>
            <a:ext cx="4302550" cy="2837350"/>
          </a:xfrm>
          <a:prstGeom prst="rect">
            <a:avLst/>
          </a:prstGeom>
          <a:noFill/>
          <a:ln>
            <a:noFill/>
          </a:ln>
        </p:spPr>
      </p:pic>
      <p:sp>
        <p:nvSpPr>
          <p:cNvPr id="333" name="Google Shape;333;p21"/>
          <p:cNvSpPr txBox="1"/>
          <p:nvPr>
            <p:ph idx="1" type="body"/>
          </p:nvPr>
        </p:nvSpPr>
        <p:spPr>
          <a:xfrm>
            <a:off x="1126125" y="239950"/>
            <a:ext cx="6366900" cy="1603800"/>
          </a:xfrm>
          <a:prstGeom prst="rect">
            <a:avLst/>
          </a:prstGeom>
        </p:spPr>
        <p:txBody>
          <a:bodyPr anchorCtr="0" anchor="t" bIns="91425" lIns="91425" spcFirstLastPara="1" rIns="91425" wrap="square" tIns="91425">
            <a:normAutofit/>
          </a:bodyPr>
          <a:lstStyle/>
          <a:p>
            <a:pPr indent="0" lvl="0" marL="0" rtl="0" algn="ctr">
              <a:lnSpc>
                <a:spcPct val="200000"/>
              </a:lnSpc>
              <a:spcBef>
                <a:spcPts val="0"/>
              </a:spcBef>
              <a:spcAft>
                <a:spcPts val="0"/>
              </a:spcAft>
              <a:buNone/>
            </a:pPr>
            <a:r>
              <a:rPr b="1" i="1" lang="en-GB" sz="2900">
                <a:solidFill>
                  <a:srgbClr val="F8F8F8"/>
                </a:solidFill>
                <a:latin typeface="Lexend"/>
                <a:ea typeface="Lexend"/>
                <a:cs typeface="Lexend"/>
                <a:sym typeface="Lexend"/>
              </a:rPr>
              <a:t>Presenting our narrative</a:t>
            </a:r>
            <a:endParaRPr b="1" i="1" sz="2900">
              <a:solidFill>
                <a:srgbClr val="F8F8F8"/>
              </a:solidFill>
              <a:latin typeface="Lexend"/>
              <a:ea typeface="Lexend"/>
              <a:cs typeface="Lexend"/>
              <a:sym typeface="Lexend"/>
            </a:endParaRPr>
          </a:p>
          <a:p>
            <a:pPr indent="0" lvl="0" marL="0" rtl="0" algn="ctr">
              <a:spcBef>
                <a:spcPts val="0"/>
              </a:spcBef>
              <a:spcAft>
                <a:spcPts val="1200"/>
              </a:spcAft>
              <a:buNone/>
            </a:pPr>
            <a:r>
              <a:t/>
            </a:r>
            <a:endParaRPr sz="1500">
              <a:solidFill>
                <a:srgbClr val="F8F8F8"/>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