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EFF"/>
    <a:srgbClr val="0EBC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84731"/>
  </p:normalViewPr>
  <p:slideViewPr>
    <p:cSldViewPr snapToGrid="0">
      <p:cViewPr>
        <p:scale>
          <a:sx n="200" d="100"/>
          <a:sy n="200" d="100"/>
        </p:scale>
        <p:origin x="3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B24B-7B9B-1542-BA11-95238A828A27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1DE5-2DF5-0F46-8F71-FF1A7623A3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124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0" i="0" dirty="0"/>
              <a:t>מטרה של השקופית:</a:t>
            </a:r>
          </a:p>
          <a:p>
            <a:pPr algn="r"/>
            <a:br>
              <a:rPr lang="he-IL" b="0" i="0" dirty="0"/>
            </a:br>
            <a:endParaRPr lang="he-IL" b="0" i="0" dirty="0"/>
          </a:p>
          <a:p>
            <a:pPr algn="r" rtl="1"/>
            <a:r>
              <a:rPr lang="he-IL" b="0" i="0" dirty="0"/>
              <a:t>להסביר למה עשינו </a:t>
            </a:r>
            <a:r>
              <a:rPr lang="he-IL" b="0" i="0" dirty="0" err="1"/>
              <a:t>קלאסטרינג</a:t>
            </a:r>
            <a:r>
              <a:rPr lang="he-IL" b="0" i="0" dirty="0"/>
              <a:t>, על אילו נתונים זה התבסס, ואיך בחרנו את השיטה.</a:t>
            </a:r>
          </a:p>
          <a:p>
            <a:pPr algn="r"/>
            <a:br>
              <a:rPr lang="he-IL" b="0" i="0" dirty="0"/>
            </a:br>
            <a:endParaRPr lang="he-IL" b="0" i="0" dirty="0"/>
          </a:p>
          <a:p>
            <a:pPr algn="r"/>
            <a:r>
              <a:rPr lang="he-IL" b="0" i="0" dirty="0"/>
              <a:t>נקודות שצריך לומר בעל פה:</a:t>
            </a:r>
          </a:p>
          <a:p>
            <a:pPr algn="r" rtl="1"/>
            <a:r>
              <a:rPr lang="he-IL" b="0" i="0" dirty="0"/>
              <a:t>“היו לנו הרבה משתנים על היישובים” – גיל, גודל, תעסוקה, השכלה, </a:t>
            </a:r>
            <a:r>
              <a:rPr lang="he-IL" b="0" i="0" dirty="0" err="1"/>
              <a:t>וכו</a:t>
            </a:r>
            <a:r>
              <a:rPr lang="he-IL" b="0" i="0" dirty="0"/>
              <a:t>’.</a:t>
            </a:r>
          </a:p>
          <a:p>
            <a:pPr algn="r" rtl="1"/>
            <a:r>
              <a:rPr lang="he-IL" b="0" i="0" dirty="0"/>
              <a:t>לא היה איזה קישור ישיר בין כל משתנה בנפרד </a:t>
            </a:r>
          </a:p>
          <a:p>
            <a:pPr algn="r" rtl="1"/>
            <a:r>
              <a:rPr lang="he-IL" b="0" i="0" dirty="0"/>
              <a:t>“רצינו לבדוק אם יש קבוצות טבעיות של יישובים” – דומות זו לזו בפרופיל </a:t>
            </a:r>
            <a:r>
              <a:rPr lang="he-IL" b="0" i="0" dirty="0" err="1"/>
              <a:t>סוציו־דמוגרפי</a:t>
            </a:r>
            <a:r>
              <a:rPr lang="he-IL" b="0" i="0" dirty="0"/>
              <a:t>.</a:t>
            </a:r>
          </a:p>
          <a:p>
            <a:pPr algn="r" rtl="1"/>
            <a:r>
              <a:rPr lang="he-IL" b="0" i="0" dirty="0"/>
              <a:t>“בחרנו שישה משתנים מייצגים” – גיל ממוצע, אוכלוסייה, מספר משקי בית, יחס מגדרי, השכלה ואבטלה.</a:t>
            </a:r>
          </a:p>
          <a:p>
            <a:pPr algn="r" rtl="1"/>
            <a:r>
              <a:rPr lang="he-IL" b="0" i="0" dirty="0"/>
              <a:t>“עשינו נרמול של הנתונים” – כי </a:t>
            </a:r>
            <a:r>
              <a:rPr lang="he-IL" b="0" i="0" dirty="0" err="1"/>
              <a:t>הסקיילים</a:t>
            </a:r>
            <a:r>
              <a:rPr lang="he-IL" b="0" i="0" dirty="0"/>
              <a:t> שונים.</a:t>
            </a:r>
          </a:p>
          <a:p>
            <a:pPr algn="r" rtl="1"/>
            <a:r>
              <a:rPr lang="he-IL" b="0" i="0" dirty="0"/>
              <a:t>“הרצנו </a:t>
            </a:r>
            <a:r>
              <a:rPr lang="en-US" b="0" i="0" dirty="0"/>
              <a:t>K-Means </a:t>
            </a:r>
            <a:r>
              <a:rPr lang="he-IL" b="0" i="0" dirty="0"/>
              <a:t>ובחרנו 3 קבוצות” – בדקנו את זה עם </a:t>
            </a:r>
            <a:r>
              <a:rPr lang="en-US" b="0" i="0" dirty="0"/>
              <a:t>elbow </a:t>
            </a:r>
            <a:r>
              <a:rPr lang="he-IL" b="0" i="0" dirty="0"/>
              <a:t>ו־</a:t>
            </a:r>
            <a:r>
              <a:rPr lang="en-US" b="0" i="0" dirty="0"/>
              <a:t>silhouette.</a:t>
            </a:r>
          </a:p>
          <a:p>
            <a:pPr marL="0" algn="r" defTabSz="914400" rtl="1" eaLnBrk="1" latinLnBrk="0" hangingPunct="1"/>
            <a:endParaRPr lang="en-IL" b="0" i="0" dirty="0"/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1DE5-2DF5-0F46-8F71-FF1A7623A376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18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1DE5-2DF5-0F46-8F71-FF1A7623A37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466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0" i="0" dirty="0"/>
              <a:t>מטרה של השקופית:</a:t>
            </a:r>
          </a:p>
          <a:p>
            <a:pPr algn="r"/>
            <a:br>
              <a:rPr lang="he-IL" b="0" i="0" dirty="0"/>
            </a:br>
            <a:endParaRPr lang="he-IL" b="0" i="0" dirty="0"/>
          </a:p>
          <a:p>
            <a:pPr algn="r" rtl="1"/>
            <a:r>
              <a:rPr lang="he-IL" b="0" i="0" dirty="0"/>
              <a:t>להציג את שלוש הקבוצות שיצרנו – ולהראות שהן שונות זו מזו באופן מובהק, גם בשיעור הגירושין.</a:t>
            </a:r>
          </a:p>
          <a:p>
            <a:pPr algn="r"/>
            <a:br>
              <a:rPr lang="he-IL" b="0" i="0" dirty="0"/>
            </a:br>
            <a:r>
              <a:rPr lang="he-IL" b="0" i="0" dirty="0"/>
              <a:t>נקודות שצריך לומר:</a:t>
            </a:r>
          </a:p>
          <a:p>
            <a:pPr algn="r" rtl="1"/>
            <a:r>
              <a:rPr lang="he-IL" b="0" i="0" dirty="0"/>
              <a:t>“בסוף התקבלו שלוש קבוצות ברורות” – שונות בגודל, גיל, תעסוקה, ועוד.</a:t>
            </a:r>
          </a:p>
          <a:p>
            <a:pPr algn="r" rtl="1"/>
            <a:r>
              <a:rPr lang="he-IL" b="0" i="0" dirty="0"/>
              <a:t>“</a:t>
            </a:r>
            <a:r>
              <a:rPr lang="he-IL" b="0" i="0" dirty="0" err="1"/>
              <a:t>קלאסטר</a:t>
            </a:r>
            <a:r>
              <a:rPr lang="he-IL" b="0" i="0" dirty="0"/>
              <a:t> 1 – היישובים הגדולים והמבוגרים” – גיל ממוצע גבוה, אוכלוסייה גדולה, שיעור גירושין נמוך.</a:t>
            </a:r>
          </a:p>
          <a:p>
            <a:pPr algn="r" rtl="1"/>
            <a:r>
              <a:rPr lang="he-IL" b="0" i="0" dirty="0"/>
              <a:t>“</a:t>
            </a:r>
            <a:r>
              <a:rPr lang="he-IL" b="0" i="0" dirty="0" err="1"/>
              <a:t>קלאסטר</a:t>
            </a:r>
            <a:r>
              <a:rPr lang="he-IL" b="0" i="0" dirty="0"/>
              <a:t> 2 – ערים בגודל בינוני” – ממוצעים בינוניים גם בגיל וגם בגירושין.</a:t>
            </a:r>
          </a:p>
          <a:p>
            <a:pPr algn="r" rtl="1"/>
            <a:r>
              <a:rPr lang="he-IL" b="0" i="0" dirty="0"/>
              <a:t>“</a:t>
            </a:r>
            <a:r>
              <a:rPr lang="he-IL" b="0" i="0" dirty="0" err="1"/>
              <a:t>קלאסטר</a:t>
            </a:r>
            <a:r>
              <a:rPr lang="he-IL" b="0" i="0" dirty="0"/>
              <a:t> 3 – ערים קטנות וצעירות” – גיל ממוצע צעיר, פחות בתים, פחות השכלה → שיעור הגירושין הכי גבוה.</a:t>
            </a:r>
          </a:p>
          <a:p>
            <a:pPr algn="r" rtl="1"/>
            <a:r>
              <a:rPr lang="he-IL" b="0" i="0" dirty="0"/>
              <a:t>“ככל שהעיר צעירה יותר ופחות משכילה – שיעור הגירושין עולה”</a:t>
            </a:r>
          </a:p>
          <a:p>
            <a:pPr marL="0" algn="r" defTabSz="914400" rtl="1" eaLnBrk="1" latinLnBrk="0" hangingPunct="1"/>
            <a:endParaRPr lang="en-IL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1DE5-2DF5-0F46-8F71-FF1A7623A37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1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703E-1274-43FE-867E-BD95257AF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F490D-CDDC-F57D-8551-C1B01A08F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137D-93D1-5A8A-1573-CFE11034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DF10-A710-0FFE-778D-22B37C94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8EA1-F3AB-EA3A-30DB-33949DA4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39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6C9D-B006-52B9-769C-B7C3B3DD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DB5A4-E9C1-EE08-5FE8-C92DC12C8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453C-CBAA-5725-F2AF-A324FCEB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07AC-07E2-3C2E-967A-0267AFA8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4AFC-1CAD-8552-3016-71E685F9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07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F2844-6D66-ACDE-0EFA-539B3A30A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DC9E-8C3D-91AB-F138-CC8726C1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10F3-3936-1BF1-1D29-8718E3B0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1AA3-7868-0510-A787-2B1F79A9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06DF-5908-EE69-AE84-56F73262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2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7280-DD88-BD02-FDEF-DF0C283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B8B1-6D69-CDE5-CC4A-49B77265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550F-46D6-45FF-F50C-62D50B1B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9090-261F-7071-F8C6-C7BD1A29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BB89-D842-EA1E-2F03-BF808661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30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F9A7-876A-0C2E-583C-9FFE9973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D0F0-C5CD-E3D0-B536-B3A369E2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BAC5-CD0B-BD79-ECD2-3FA34E8B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5413-AB52-7AED-1653-E5025CAA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86A3-B3EA-ADC1-3782-8AEB3308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58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54F0-6C11-F19E-2973-834730B9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9C6D-D8BE-BE5A-26E3-DE7DBAFEC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C648B-5BA8-A5E4-D7E3-FB148BFD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54C0A-BC6E-A243-DCF4-22B56C44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AF064-1355-6F7A-DCAB-1E884C23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8DE7-9C5A-2123-8B80-D55CE278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146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8533-7365-0C94-F4B8-767D9CB2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E892-5FEA-5849-8A6F-55D95B32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6298E-E9AB-2232-5854-37F43006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B19FC-476D-E416-FCBA-3DB4ECC5A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4E46D-1D3A-598E-C3DB-07687F3F4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1DC5-49C3-2E13-C107-4038A589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C2993-3F57-BEF6-098A-909BBCEC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2B0DE-9681-1ED5-55BE-23644747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79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C348-6802-3638-2653-9A06BB6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4CD73-A113-E0A2-0573-99A1662B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C890-0078-4C20-14A7-DFD3973F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ABD44-1BD2-4B1C-CDC5-40341086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6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94CDA-AE7B-6BE9-4522-B565D0B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C311-3F47-0EEF-E645-8EC86D6B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087E-ADD1-4344-BE16-681B916C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102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C9E-6F84-A16E-6D49-CBC6441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00BF-37C1-7C42-D8DF-78B19B29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C541-CED8-3CF7-079B-2AFEE0F1D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E56D-B706-B5D3-3A42-60F6E048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DDD6-0095-5E4D-9022-447E0F1C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E853-3276-EC0B-B741-EA1307B0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65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B933-DFB6-0F38-7833-AFA64051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33002-1761-AD75-6376-CA2FFD7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F5CF-1C2D-EE83-3514-DBB980B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85C5-5AAD-6B2D-B3F3-51A0D53A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F1DC-0A0D-C009-3E6A-157BF27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1647-99DD-8178-4888-9FA9372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7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41F77-F467-E320-0F3C-D97BA3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06F3-B7D5-7719-36F8-DD1916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B61E-6649-FFE3-23F5-CB156548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A5450-5674-5346-9671-132BB52F28F0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6A6-1638-0CD8-9BB5-7702A643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ED03-8FFD-BF8D-649C-09F7BE79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DB11F-2503-F64C-A1A3-3888C1858D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651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A2626-984F-8632-16DE-2B62C206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and How We Grouped the Towns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02FA2-F515-4DF5-7A64-BDB4F1346A9D}"/>
              </a:ext>
            </a:extLst>
          </p:cNvPr>
          <p:cNvSpPr txBox="1"/>
          <p:nvPr/>
        </p:nvSpPr>
        <p:spPr>
          <a:xfrm>
            <a:off x="865566" y="1863469"/>
            <a:ext cx="104608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Why:</a:t>
            </a:r>
            <a:r>
              <a:rPr lang="en-IL" sz="2800" b="1" dirty="0"/>
              <a:t> 		</a:t>
            </a:r>
            <a:r>
              <a:rPr lang="en-US" i="1" dirty="0"/>
              <a:t>To identify patterns across similar towns and  understand differences in divorce rates</a:t>
            </a:r>
            <a:endParaRPr lang="he-IL" i="1" dirty="0"/>
          </a:p>
          <a:p>
            <a:endParaRPr lang="he-IL" sz="2800" b="1" dirty="0"/>
          </a:p>
          <a:p>
            <a:r>
              <a:rPr lang="en-US" sz="2800" b="1" dirty="0"/>
              <a:t>How:</a:t>
            </a:r>
            <a:r>
              <a:rPr lang="en-US" sz="2800" dirty="0"/>
              <a:t> </a:t>
            </a:r>
            <a:r>
              <a:rPr lang="he-IL" sz="2800" dirty="0"/>
              <a:t>		</a:t>
            </a:r>
            <a:r>
              <a:rPr lang="en-US" i="1" dirty="0"/>
              <a:t>By applying K-Means clustering using demographic and socioeconomic features</a:t>
            </a:r>
          </a:p>
          <a:p>
            <a:endParaRPr lang="en-IL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101A51-8A89-4C64-D5EC-0D47E342628B}"/>
              </a:ext>
            </a:extLst>
          </p:cNvPr>
          <p:cNvGrpSpPr/>
          <p:nvPr/>
        </p:nvGrpSpPr>
        <p:grpSpPr>
          <a:xfrm>
            <a:off x="507696" y="3978577"/>
            <a:ext cx="11125591" cy="1595013"/>
            <a:chOff x="507696" y="2920130"/>
            <a:chExt cx="11125591" cy="159501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4A94200-B810-8634-D48E-5B092CCBA5EC}"/>
                </a:ext>
              </a:extLst>
            </p:cNvPr>
            <p:cNvGrpSpPr/>
            <p:nvPr/>
          </p:nvGrpSpPr>
          <p:grpSpPr>
            <a:xfrm>
              <a:off x="8566160" y="2920130"/>
              <a:ext cx="1235379" cy="1456513"/>
              <a:chOff x="8359608" y="2920130"/>
              <a:chExt cx="1235379" cy="1456513"/>
            </a:xfrm>
          </p:grpSpPr>
          <p:pic>
            <p:nvPicPr>
              <p:cNvPr id="22" name="Graphic 21" descr="Man with cane with solid fill">
                <a:extLst>
                  <a:ext uri="{FF2B5EF4-FFF2-40B4-BE49-F238E27FC236}">
                    <a16:creationId xmlns:a16="http://schemas.microsoft.com/office/drawing/2014/main" id="{92F2D094-2EC1-D40C-6E94-264A5ADEC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520097" y="29201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00F8B2-A52C-13E5-7398-A96E9B06926C}"/>
                  </a:ext>
                </a:extLst>
              </p:cNvPr>
              <p:cNvSpPr txBox="1"/>
              <p:nvPr/>
            </p:nvSpPr>
            <p:spPr>
              <a:xfrm>
                <a:off x="8359608" y="4007311"/>
                <a:ext cx="1235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en-IL" dirty="0"/>
                  <a:t>ean Age 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D516BF-C398-54F7-D1BB-4F4E470C2201}"/>
                </a:ext>
              </a:extLst>
            </p:cNvPr>
            <p:cNvGrpSpPr/>
            <p:nvPr/>
          </p:nvGrpSpPr>
          <p:grpSpPr>
            <a:xfrm>
              <a:off x="507696" y="2920130"/>
              <a:ext cx="1584803" cy="1595013"/>
              <a:chOff x="507696" y="2920130"/>
              <a:chExt cx="1584803" cy="1595013"/>
            </a:xfrm>
          </p:grpSpPr>
          <p:pic>
            <p:nvPicPr>
              <p:cNvPr id="14" name="Graphic 13" descr="Business Growth with solid fill">
                <a:extLst>
                  <a:ext uri="{FF2B5EF4-FFF2-40B4-BE49-F238E27FC236}">
                    <a16:creationId xmlns:a16="http://schemas.microsoft.com/office/drawing/2014/main" id="{86B9E08D-463A-EB8C-5688-8089D0335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42897" y="29201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6AD762-0BB8-134B-7702-68D4D3E30AA0}"/>
                  </a:ext>
                </a:extLst>
              </p:cNvPr>
              <p:cNvSpPr txBox="1"/>
              <p:nvPr/>
            </p:nvSpPr>
            <p:spPr>
              <a:xfrm>
                <a:off x="507696" y="3868812"/>
                <a:ext cx="15848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</a:t>
                </a:r>
                <a:r>
                  <a:rPr lang="en-IL" dirty="0"/>
                  <a:t>otal Population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88F751-EFA2-21A0-9602-19C15BA2F42D}"/>
                </a:ext>
              </a:extLst>
            </p:cNvPr>
            <p:cNvGrpSpPr/>
            <p:nvPr/>
          </p:nvGrpSpPr>
          <p:grpSpPr>
            <a:xfrm>
              <a:off x="2450874" y="2920130"/>
              <a:ext cx="1811577" cy="1456513"/>
              <a:chOff x="2313609" y="2920130"/>
              <a:chExt cx="1811577" cy="1456513"/>
            </a:xfrm>
          </p:grpSpPr>
          <p:pic>
            <p:nvPicPr>
              <p:cNvPr id="18" name="Graphic 17" descr="Man and woman with solid fill">
                <a:extLst>
                  <a:ext uri="{FF2B5EF4-FFF2-40B4-BE49-F238E27FC236}">
                    <a16:creationId xmlns:a16="http://schemas.microsoft.com/office/drawing/2014/main" id="{C171053F-B096-D417-C4CA-AB3D17E29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2197" y="29201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BF6094-37C0-5DDB-2146-DDE4D51E2765}"/>
                  </a:ext>
                </a:extLst>
              </p:cNvPr>
              <p:cNvSpPr txBox="1"/>
              <p:nvPr/>
            </p:nvSpPr>
            <p:spPr>
              <a:xfrm>
                <a:off x="2313609" y="4007311"/>
                <a:ext cx="1811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L" dirty="0"/>
                  <a:t>Gender Ratio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4DFD980-428A-043E-4F94-396B772AA2EF}"/>
                </a:ext>
              </a:extLst>
            </p:cNvPr>
            <p:cNvGrpSpPr/>
            <p:nvPr/>
          </p:nvGrpSpPr>
          <p:grpSpPr>
            <a:xfrm>
              <a:off x="10159913" y="2920130"/>
              <a:ext cx="1473374" cy="1595013"/>
              <a:chOff x="10159913" y="2920130"/>
              <a:chExt cx="1473374" cy="1595013"/>
            </a:xfrm>
          </p:grpSpPr>
          <p:pic>
            <p:nvPicPr>
              <p:cNvPr id="16" name="Graphic 15" descr="Clipboard Partially Crossed with solid fill">
                <a:extLst>
                  <a:ext uri="{FF2B5EF4-FFF2-40B4-BE49-F238E27FC236}">
                    <a16:creationId xmlns:a16="http://schemas.microsoft.com/office/drawing/2014/main" id="{CF80C43C-E803-F45F-BAB3-093B357DB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439400" y="29201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8A1035-2062-C961-6218-31B645075592}"/>
                  </a:ext>
                </a:extLst>
              </p:cNvPr>
              <p:cNvSpPr txBox="1"/>
              <p:nvPr/>
            </p:nvSpPr>
            <p:spPr>
              <a:xfrm>
                <a:off x="10159913" y="3868812"/>
                <a:ext cx="14733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Unemployed Job Seekers</a:t>
                </a:r>
                <a:endParaRPr lang="en-IL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5A5EC3-2D28-3BD5-0CF0-17721722697D}"/>
                </a:ext>
              </a:extLst>
            </p:cNvPr>
            <p:cNvGrpSpPr/>
            <p:nvPr/>
          </p:nvGrpSpPr>
          <p:grpSpPr>
            <a:xfrm>
              <a:off x="4620826" y="2920130"/>
              <a:ext cx="1417007" cy="1456513"/>
              <a:chOff x="4430194" y="2920130"/>
              <a:chExt cx="1417007" cy="1456513"/>
            </a:xfrm>
          </p:grpSpPr>
          <p:pic>
            <p:nvPicPr>
              <p:cNvPr id="10" name="Graphic 9" descr="House with solid fill">
                <a:extLst>
                  <a:ext uri="{FF2B5EF4-FFF2-40B4-BE49-F238E27FC236}">
                    <a16:creationId xmlns:a16="http://schemas.microsoft.com/office/drawing/2014/main" id="{0176D1F8-A2E3-6F57-A89A-19F4F14BD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681497" y="29201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F59E7F-C22D-2D12-CFDB-F7A304D6C458}"/>
                  </a:ext>
                </a:extLst>
              </p:cNvPr>
              <p:cNvSpPr txBox="1"/>
              <p:nvPr/>
            </p:nvSpPr>
            <p:spPr>
              <a:xfrm>
                <a:off x="4430194" y="4007311"/>
                <a:ext cx="14170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L" dirty="0"/>
                  <a:t>Households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2FA7676-D59B-6FE0-8884-14D47F4BF32E}"/>
                </a:ext>
              </a:extLst>
            </p:cNvPr>
            <p:cNvGrpSpPr/>
            <p:nvPr/>
          </p:nvGrpSpPr>
          <p:grpSpPr>
            <a:xfrm>
              <a:off x="6396208" y="2920130"/>
              <a:ext cx="1811577" cy="1456513"/>
              <a:chOff x="5983105" y="2920130"/>
              <a:chExt cx="1811577" cy="1456513"/>
            </a:xfrm>
          </p:grpSpPr>
          <p:pic>
            <p:nvPicPr>
              <p:cNvPr id="20" name="Graphic 19" descr="Quill with solid fill">
                <a:extLst>
                  <a:ext uri="{FF2B5EF4-FFF2-40B4-BE49-F238E27FC236}">
                    <a16:creationId xmlns:a16="http://schemas.microsoft.com/office/drawing/2014/main" id="{04C22FA4-42C8-E437-358F-D5557398A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31693" y="29201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891AC7-586D-CD92-0BE8-7EB33117E32F}"/>
                  </a:ext>
                </a:extLst>
              </p:cNvPr>
              <p:cNvSpPr txBox="1"/>
              <p:nvPr/>
            </p:nvSpPr>
            <p:spPr>
              <a:xfrm>
                <a:off x="5983105" y="4007311"/>
                <a:ext cx="1811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Non-Academic</a:t>
                </a:r>
                <a:endParaRPr lang="en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599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F6C723-4039-24A8-B2C6-E7720157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Did We Find? </a:t>
            </a:r>
            <a:endParaRPr lang="en-IL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793D73A-17E2-ADDC-DFE5-CCD14CA97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748" y="1825625"/>
            <a:ext cx="7048503" cy="43513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55FAEBC-924F-1AAC-3FAF-04C2E49BB8C5}"/>
              </a:ext>
            </a:extLst>
          </p:cNvPr>
          <p:cNvGrpSpPr/>
          <p:nvPr/>
        </p:nvGrpSpPr>
        <p:grpSpPr>
          <a:xfrm>
            <a:off x="838200" y="2484994"/>
            <a:ext cx="1486050" cy="1516300"/>
            <a:chOff x="450700" y="3628135"/>
            <a:chExt cx="1486050" cy="15163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71C469-2165-16D6-DAC5-0FC580ADB107}"/>
                </a:ext>
              </a:extLst>
            </p:cNvPr>
            <p:cNvSpPr txBox="1"/>
            <p:nvPr/>
          </p:nvSpPr>
          <p:spPr>
            <a:xfrm>
              <a:off x="612700" y="4679051"/>
              <a:ext cx="1324050" cy="465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en-US" dirty="0"/>
                <a:t>Cluster 3</a:t>
              </a:r>
              <a:endParaRPr lang="he-I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80D782-DE4C-795B-CABE-344026B27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700" y="3727667"/>
              <a:ext cx="324000" cy="324000"/>
            </a:xfrm>
            <a:prstGeom prst="ellipse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6F1A42-9C88-5A70-93EA-8C5BFB32D0FC}"/>
                </a:ext>
              </a:extLst>
            </p:cNvPr>
            <p:cNvSpPr txBox="1"/>
            <p:nvPr/>
          </p:nvSpPr>
          <p:spPr>
            <a:xfrm>
              <a:off x="612700" y="3628135"/>
              <a:ext cx="1324050" cy="465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en-US" dirty="0"/>
                <a:t>Cluster 1</a:t>
              </a:r>
              <a:endParaRPr lang="he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0AFDB9-73C0-A727-0D43-6002D5C2D793}"/>
                </a:ext>
              </a:extLst>
            </p:cNvPr>
            <p:cNvSpPr txBox="1"/>
            <p:nvPr/>
          </p:nvSpPr>
          <p:spPr>
            <a:xfrm>
              <a:off x="612700" y="4148284"/>
              <a:ext cx="1324050" cy="465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en-US" dirty="0"/>
                <a:t>Cluster 2</a:t>
              </a:r>
              <a:endParaRPr lang="he-I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2AAB1F-7D29-A5DC-D851-97A75A1B8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700" y="4289668"/>
              <a:ext cx="324000" cy="324000"/>
            </a:xfrm>
            <a:prstGeom prst="ellipse">
              <a:avLst/>
            </a:prstGeom>
            <a:solidFill>
              <a:srgbClr val="0EBC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13AB64D-BCAC-DE30-B616-52608BC1E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700" y="4820435"/>
              <a:ext cx="324000" cy="324000"/>
            </a:xfrm>
            <a:prstGeom prst="ellipse">
              <a:avLst/>
            </a:prstGeom>
            <a:solidFill>
              <a:srgbClr val="619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6215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D3C0-6204-044B-B2C2-6940AEA8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Key Insight</a:t>
            </a:r>
            <a:r>
              <a:rPr lang="en-US" dirty="0"/>
              <a:t> </a:t>
            </a:r>
            <a:endParaRPr lang="en-I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BADA37-4DFD-7E7E-572C-D02AA72F56B9}"/>
              </a:ext>
            </a:extLst>
          </p:cNvPr>
          <p:cNvGrpSpPr/>
          <p:nvPr/>
        </p:nvGrpSpPr>
        <p:grpSpPr>
          <a:xfrm>
            <a:off x="838200" y="1966545"/>
            <a:ext cx="10515600" cy="1771836"/>
            <a:chOff x="838200" y="1687145"/>
            <a:chExt cx="10515600" cy="177183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A44A822-687D-570D-5CF2-B67DE3357ECD}"/>
                </a:ext>
              </a:extLst>
            </p:cNvPr>
            <p:cNvGrpSpPr/>
            <p:nvPr/>
          </p:nvGrpSpPr>
          <p:grpSpPr>
            <a:xfrm>
              <a:off x="838200" y="1700365"/>
              <a:ext cx="2584451" cy="1745397"/>
              <a:chOff x="1102426" y="561037"/>
              <a:chExt cx="2584451" cy="1745397"/>
            </a:xfrm>
          </p:grpSpPr>
          <p:pic>
            <p:nvPicPr>
              <p:cNvPr id="14" name="Graphic 13" descr="Badge 1 with solid fill">
                <a:extLst>
                  <a:ext uri="{FF2B5EF4-FFF2-40B4-BE49-F238E27FC236}">
                    <a16:creationId xmlns:a16="http://schemas.microsoft.com/office/drawing/2014/main" id="{5B72622A-FFD9-267B-A818-1F22993E9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37451" y="56103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024399-89E5-D361-A931-C9F2619B4ED0}"/>
                  </a:ext>
                </a:extLst>
              </p:cNvPr>
              <p:cNvSpPr txBox="1"/>
              <p:nvPr/>
            </p:nvSpPr>
            <p:spPr>
              <a:xfrm>
                <a:off x="1102426" y="1475437"/>
                <a:ext cx="25844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600" dirty="0"/>
                  <a:t> </a:t>
                </a:r>
                <a:r>
                  <a:rPr lang="en-US" sz="1600" i="1" dirty="0"/>
                  <a:t>Older, larger cities </a:t>
                </a:r>
              </a:p>
              <a:p>
                <a:pPr algn="ctr"/>
                <a:r>
                  <a:rPr lang="en-US" sz="1600" dirty="0"/>
                  <a:t>Age ≈ 41.4 | Pop ≈ 45,800</a:t>
                </a:r>
                <a:endParaRPr lang="he-IL" sz="1600" i="1" dirty="0"/>
              </a:p>
              <a:p>
                <a:pPr algn="ctr"/>
                <a:r>
                  <a:rPr lang="en-US" sz="1600" i="1" dirty="0"/>
                  <a:t>Lowest divorce rate (</a:t>
                </a:r>
                <a:r>
                  <a:rPr lang="en-US" sz="1600" dirty="0"/>
                  <a:t>≈ </a:t>
                </a:r>
                <a:r>
                  <a:rPr lang="en-US" sz="1600" i="1" dirty="0"/>
                  <a:t>1.55)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FA48BD-6595-9AC2-FEA1-14387A9245AA}"/>
                </a:ext>
              </a:extLst>
            </p:cNvPr>
            <p:cNvGrpSpPr/>
            <p:nvPr/>
          </p:nvGrpSpPr>
          <p:grpSpPr>
            <a:xfrm>
              <a:off x="4645024" y="1687145"/>
              <a:ext cx="2794001" cy="1771836"/>
              <a:chOff x="1102426" y="1890935"/>
              <a:chExt cx="2794001" cy="1771836"/>
            </a:xfrm>
          </p:grpSpPr>
          <p:pic>
            <p:nvPicPr>
              <p:cNvPr id="12" name="Graphic 11" descr="Badge with solid fill">
                <a:extLst>
                  <a:ext uri="{FF2B5EF4-FFF2-40B4-BE49-F238E27FC236}">
                    <a16:creationId xmlns:a16="http://schemas.microsoft.com/office/drawing/2014/main" id="{2554045E-F7AF-9CC6-EC9C-86D660CF2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42226" y="189093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965828-F0B4-CC3F-0E15-53F5F3305CAB}"/>
                  </a:ext>
                </a:extLst>
              </p:cNvPr>
              <p:cNvSpPr txBox="1"/>
              <p:nvPr/>
            </p:nvSpPr>
            <p:spPr>
              <a:xfrm>
                <a:off x="1102426" y="2800997"/>
                <a:ext cx="279400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600" i="1" dirty="0"/>
                  <a:t>Mid-sized cities </a:t>
                </a:r>
              </a:p>
              <a:p>
                <a:pPr algn="ctr"/>
                <a:r>
                  <a:rPr lang="en-US" sz="1600" dirty="0"/>
                  <a:t>Age ≈ 37.8 | Pop ≈ 32,400</a:t>
                </a:r>
              </a:p>
              <a:p>
                <a:pPr algn="ctr"/>
                <a:r>
                  <a:rPr lang="en-US" sz="1600" i="1" dirty="0"/>
                  <a:t>Moderate divorce rate (</a:t>
                </a:r>
                <a:r>
                  <a:rPr lang="en-US" sz="1600" dirty="0"/>
                  <a:t>≈ </a:t>
                </a:r>
                <a:r>
                  <a:rPr lang="en-US" sz="1600" i="1" dirty="0"/>
                  <a:t>1.62)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0F8D6BC-9A1C-F543-3652-A983370A1E3C}"/>
                </a:ext>
              </a:extLst>
            </p:cNvPr>
            <p:cNvGrpSpPr/>
            <p:nvPr/>
          </p:nvGrpSpPr>
          <p:grpSpPr>
            <a:xfrm>
              <a:off x="8661399" y="1700365"/>
              <a:ext cx="2692401" cy="1745397"/>
              <a:chOff x="1102426" y="3262791"/>
              <a:chExt cx="2692401" cy="1745397"/>
            </a:xfrm>
          </p:grpSpPr>
          <p:pic>
            <p:nvPicPr>
              <p:cNvPr id="10" name="Graphic 9" descr="Badge 3 with solid fill">
                <a:extLst>
                  <a:ext uri="{FF2B5EF4-FFF2-40B4-BE49-F238E27FC236}">
                    <a16:creationId xmlns:a16="http://schemas.microsoft.com/office/drawing/2014/main" id="{CC9BC74F-D68C-3707-D2F6-14953B2E3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91426" y="32627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8777B-D6FD-6F93-0D56-FA3509D5F9A6}"/>
                  </a:ext>
                </a:extLst>
              </p:cNvPr>
              <p:cNvSpPr txBox="1"/>
              <p:nvPr/>
            </p:nvSpPr>
            <p:spPr>
              <a:xfrm>
                <a:off x="1102426" y="4177191"/>
                <a:ext cx="26924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600" i="1" dirty="0"/>
                  <a:t>Younger, smaller cities </a:t>
                </a:r>
              </a:p>
              <a:p>
                <a:pPr algn="ctr"/>
                <a:r>
                  <a:rPr lang="en-US" sz="1600" dirty="0"/>
                  <a:t>Age ≈ 31.3 | Pop ≈ 21,200</a:t>
                </a:r>
                <a:endParaRPr lang="he-IL" sz="1600" i="1" dirty="0"/>
              </a:p>
              <a:p>
                <a:pPr algn="ctr"/>
                <a:r>
                  <a:rPr lang="en-US" sz="1600" i="1" dirty="0"/>
                  <a:t> Highest divorce rate (</a:t>
                </a:r>
                <a:r>
                  <a:rPr lang="en-US" sz="1600" dirty="0"/>
                  <a:t>≈ </a:t>
                </a:r>
                <a:r>
                  <a:rPr lang="en-US" sz="1600" i="1" dirty="0"/>
                  <a:t>1.75)</a:t>
                </a:r>
              </a:p>
            </p:txBody>
          </p:sp>
        </p:grpSp>
      </p:grp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9B1AB5FC-850F-D55B-BB76-DE631A26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1858"/>
            <a:ext cx="10515600" cy="3746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i="1" dirty="0"/>
              <a:t>Younger, smaller, and less-educated towns experience the highest divorce rates </a:t>
            </a:r>
            <a:endParaRPr lang="en-IL" sz="2400" b="1" i="1" dirty="0"/>
          </a:p>
        </p:txBody>
      </p:sp>
    </p:spTree>
    <p:extLst>
      <p:ext uri="{BB962C8B-B14F-4D97-AF65-F5344CB8AC3E}">
        <p14:creationId xmlns:p14="http://schemas.microsoft.com/office/powerpoint/2010/main" val="56726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373</Words>
  <Application>Microsoft Macintosh PowerPoint</Application>
  <PresentationFormat>Widescreen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Why and How We Grouped the Towns</vt:lpstr>
      <vt:lpstr>What Did We Find? </vt:lpstr>
      <vt:lpstr>Key Insight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נעמה ניגרי</dc:creator>
  <cp:lastModifiedBy>נעמה ניגרי</cp:lastModifiedBy>
  <cp:revision>1</cp:revision>
  <dcterms:created xsi:type="dcterms:W3CDTF">2025-06-19T18:49:17Z</dcterms:created>
  <dcterms:modified xsi:type="dcterms:W3CDTF">2025-06-19T20:39:16Z</dcterms:modified>
</cp:coreProperties>
</file>