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7" r:id="rId3"/>
  </p:sldMasterIdLst>
  <p:notesMasterIdLst>
    <p:notesMasterId r:id="rId19"/>
  </p:notesMasterIdLst>
  <p:handoutMasterIdLst>
    <p:handoutMasterId r:id="rId20"/>
  </p:handoutMasterIdLst>
  <p:sldIdLst>
    <p:sldId id="361" r:id="rId4"/>
    <p:sldId id="457" r:id="rId5"/>
    <p:sldId id="496" r:id="rId6"/>
    <p:sldId id="497" r:id="rId7"/>
    <p:sldId id="492" r:id="rId8"/>
    <p:sldId id="498" r:id="rId9"/>
    <p:sldId id="493" r:id="rId10"/>
    <p:sldId id="494" r:id="rId11"/>
    <p:sldId id="471" r:id="rId12"/>
    <p:sldId id="502" r:id="rId13"/>
    <p:sldId id="503" r:id="rId14"/>
    <p:sldId id="495" r:id="rId15"/>
    <p:sldId id="264" r:id="rId16"/>
    <p:sldId id="486" r:id="rId17"/>
    <p:sldId id="469" r:id="rId18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34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pos="2880">
          <p15:clr>
            <a:srgbClr val="A4A3A4"/>
          </p15:clr>
        </p15:guide>
        <p15:guide id="5" pos="5420">
          <p15:clr>
            <a:srgbClr val="A4A3A4"/>
          </p15:clr>
        </p15:guide>
        <p15:guide id="6" pos="1066">
          <p15:clr>
            <a:srgbClr val="A4A3A4"/>
          </p15:clr>
        </p15:guide>
        <p15:guide id="7" pos="3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lwenn Regnault" initials="NR" lastIdx="4" clrIdx="0"/>
  <p:cmAuthor id="1" name="FOSSE Sandrine" initials="FS" lastIdx="5" clrIdx="1"/>
  <p:cmAuthor id="2" name="Sonsoles Fuentes" initials="S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92"/>
    <a:srgbClr val="373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2870" autoAdjust="0"/>
  </p:normalViewPr>
  <p:slideViewPr>
    <p:cSldViewPr showGuides="1">
      <p:cViewPr varScale="1">
        <p:scale>
          <a:sx n="84" d="100"/>
          <a:sy n="84" d="100"/>
        </p:scale>
        <p:origin x="1792" y="184"/>
      </p:cViewPr>
      <p:guideLst>
        <p:guide orient="horz" pos="2160"/>
        <p:guide orient="horz" pos="1434"/>
        <p:guide orient="horz" pos="3929"/>
        <p:guide pos="2880"/>
        <p:guide pos="5420"/>
        <p:guide pos="1066"/>
        <p:guide pos="340"/>
      </p:guideLst>
    </p:cSldViewPr>
  </p:slideViewPr>
  <p:outlineViewPr>
    <p:cViewPr>
      <p:scale>
        <a:sx n="33" d="100"/>
        <a:sy n="33" d="100"/>
      </p:scale>
      <p:origin x="0" y="60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8-1B45-9407-742A7F5FC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8A92-5829-4290-B7EE-B41527A7830E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470BA-ADA3-4C4E-AFD8-A2B2D34D6D09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03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F876F-2394-434A-9B07-432DE19C105F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AC9FA-9DB2-48FB-B76A-EB55F6C2D3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4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6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004192"/>
                </a:solidFill>
                <a:sym typeface="Wingdings" panose="05000000000000000000" pitchFamily="2" charset="2"/>
              </a:rPr>
              <a:t>100% </a:t>
            </a:r>
            <a:r>
              <a:rPr lang="fr-FR" sz="1200" dirty="0" err="1">
                <a:solidFill>
                  <a:srgbClr val="004192"/>
                </a:solidFill>
                <a:sym typeface="Wingdings" panose="05000000000000000000" pitchFamily="2" charset="2"/>
              </a:rPr>
              <a:t>Reboursement</a:t>
            </a:r>
            <a:r>
              <a:rPr lang="fr-FR" sz="1200" dirty="0">
                <a:solidFill>
                  <a:srgbClr val="004192"/>
                </a:solidFill>
                <a:sym typeface="Wingdings" panose="05000000000000000000" pitchFamily="2" charset="2"/>
              </a:rPr>
              <a:t> du Free Style pour les cas traités par insuline depuis 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3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ctr"/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Définition du </a:t>
            </a:r>
            <a:r>
              <a:rPr lang="fr-FR" sz="1200" b="1" i="0" u="none" strike="noStrike" dirty="0" err="1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Arbre de décision ENTRED: (Age au diagnostique et délai de mis en insuline)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7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ctr"/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Définition du </a:t>
            </a:r>
            <a:r>
              <a:rPr lang="fr-FR" sz="1200" b="1" i="0" u="none" strike="noStrike" dirty="0" err="1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Arbre de décision ENTRED: (Age au diagnostique et délai de mis en insuline)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5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ctr"/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Définition du </a:t>
            </a:r>
            <a:r>
              <a:rPr lang="fr-FR" sz="1200" b="1" i="0" u="none" strike="noStrike" dirty="0" err="1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Arbre de décision ENTRED: (Age au diagnostique et délai de mis en insuline)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0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ctr"/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Définition du </a:t>
            </a:r>
            <a:r>
              <a:rPr lang="fr-FR" sz="1200" b="1" i="0" u="none" strike="noStrike" dirty="0" err="1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Arbre de décision ENTRED: (Age au diagnostique et délai de mis en insuline)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2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ctr"/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Définition du </a:t>
            </a:r>
            <a:r>
              <a:rPr lang="fr-FR" sz="1200" b="1" i="0" u="none" strike="noStrike" dirty="0" err="1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200" b="1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u="none" strike="noStrike" dirty="0">
                <a:solidFill>
                  <a:srgbClr val="0041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Arbre de décision ENTRED: (Age au diagnostique et délai de mis en insuline)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7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err="1"/>
              <a:t>sub</a:t>
            </a:r>
            <a:r>
              <a:rPr lang="fr-FR" b="0" dirty="0"/>
              <a:t>-objective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50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004192"/>
                </a:solidFill>
                <a:sym typeface="Wingdings" panose="05000000000000000000" pitchFamily="2" charset="2"/>
              </a:rPr>
              <a:t>100% </a:t>
            </a:r>
            <a:r>
              <a:rPr lang="fr-FR" sz="1200" dirty="0" err="1">
                <a:solidFill>
                  <a:srgbClr val="004192"/>
                </a:solidFill>
                <a:sym typeface="Wingdings" panose="05000000000000000000" pitchFamily="2" charset="2"/>
              </a:rPr>
              <a:t>Reboursement</a:t>
            </a:r>
            <a:r>
              <a:rPr lang="fr-FR" sz="1200" dirty="0">
                <a:solidFill>
                  <a:srgbClr val="004192"/>
                </a:solidFill>
                <a:sym typeface="Wingdings" panose="05000000000000000000" pitchFamily="2" charset="2"/>
              </a:rPr>
              <a:t> du Free Style pour les cas traités par insuline depuis 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C9FA-9DB2-48FB-B76A-EB55F6C2D3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1640" y="2195741"/>
            <a:ext cx="7272609" cy="1881331"/>
          </a:xfrm>
        </p:spPr>
        <p:txBody>
          <a:bodyPr anchor="b"/>
          <a:lstStyle>
            <a:lvl1pPr algn="r">
              <a:defRPr sz="3000" u="sng" baseline="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141" y="4897624"/>
            <a:ext cx="7247336" cy="936104"/>
          </a:xfrm>
        </p:spPr>
        <p:txBody>
          <a:bodyPr/>
          <a:lstStyle>
            <a:lvl1pPr marL="0" indent="0" algn="r">
              <a:buNone/>
              <a:defRPr sz="1800" b="0" cap="none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43" y="512845"/>
            <a:ext cx="1722220" cy="9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3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71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64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45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11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53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5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3428998"/>
            <a:ext cx="7272609" cy="1296145"/>
          </a:xfrm>
        </p:spPr>
        <p:txBody>
          <a:bodyPr anchor="b"/>
          <a:lstStyle>
            <a:lvl1pPr algn="r">
              <a:lnSpc>
                <a:spcPct val="100000"/>
              </a:lnSpc>
              <a:spcBef>
                <a:spcPts val="0"/>
              </a:spcBef>
              <a:defRPr sz="2600" b="1" cap="all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31640" y="4869160"/>
            <a:ext cx="7272609" cy="1368128"/>
          </a:xfrm>
        </p:spPr>
        <p:txBody>
          <a:bodyPr anchor="t"/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1600" b="0" cap="none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1331014" y="2798506"/>
            <a:ext cx="7273237" cy="486478"/>
          </a:xfrm>
        </p:spPr>
        <p:txBody>
          <a:bodyPr anchor="b"/>
          <a:lstStyle>
            <a:lvl1pPr marL="0" algn="r">
              <a:lnSpc>
                <a:spcPct val="100000"/>
              </a:lnSpc>
              <a:spcBef>
                <a:spcPts val="0"/>
              </a:spcBef>
              <a:buFontTx/>
              <a:buNone/>
              <a:defRPr sz="3000" u="sng">
                <a:solidFill>
                  <a:schemeClr val="accent4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 dirty="0"/>
              <a:t>Partie #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04664"/>
            <a:ext cx="1080118" cy="6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539552" y="1412776"/>
            <a:ext cx="7560840" cy="4824535"/>
          </a:xfrm>
        </p:spPr>
        <p:txBody>
          <a:bodyPr/>
          <a:lstStyle>
            <a:lvl2pPr>
              <a:defRPr>
                <a:solidFill>
                  <a:srgbClr val="373739"/>
                </a:solidFill>
              </a:defRPr>
            </a:lvl2pPr>
            <a:lvl3pPr>
              <a:defRPr>
                <a:solidFill>
                  <a:srgbClr val="373739"/>
                </a:solidFill>
              </a:defRPr>
            </a:lvl3pPr>
            <a:lvl5pPr>
              <a:defRPr>
                <a:solidFill>
                  <a:srgbClr val="373739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076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illus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539552" y="1340768"/>
            <a:ext cx="6912768" cy="4824512"/>
          </a:xfrm>
        </p:spPr>
        <p:txBody>
          <a:bodyPr/>
          <a:lstStyle>
            <a:lvl1pPr>
              <a:defRPr b="1" u="none"/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599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578" y="2276872"/>
            <a:ext cx="755015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7584" y="404664"/>
            <a:ext cx="3973807" cy="595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04664"/>
            <a:ext cx="1080118" cy="6095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9242871" y="60470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22196" y="599145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42" name="ZoneTexte 41"/>
          <p:cNvSpPr txBox="1"/>
          <p:nvPr userDrawn="1"/>
        </p:nvSpPr>
        <p:spPr>
          <a:xfrm>
            <a:off x="8360223" y="6448546"/>
            <a:ext cx="244225" cy="11541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fld id="{19A54D9F-65F7-4BCB-82BD-1E3BBE6FBFA8}" type="slidenum">
              <a:rPr lang="fr-FR" sz="750" b="1" smtClean="0">
                <a:solidFill>
                  <a:schemeClr val="tx1"/>
                </a:solidFill>
              </a:rPr>
              <a:pPr algn="r"/>
              <a:t>‹Nº›</a:t>
            </a:fld>
            <a:endParaRPr lang="fr-FR" sz="7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graphicFrame>
        <p:nvGraphicFramePr>
          <p:cNvPr id="4" name="Graphique 3"/>
          <p:cNvGraphicFramePr/>
          <p:nvPr userDrawn="1">
            <p:extLst>
              <p:ext uri="{D42A27DB-BD31-4B8C-83A1-F6EECF244321}">
                <p14:modId xmlns:p14="http://schemas.microsoft.com/office/powerpoint/2010/main" val="1096079390"/>
              </p:ext>
            </p:extLst>
          </p:nvPr>
        </p:nvGraphicFramePr>
        <p:xfrm>
          <a:off x="1547664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40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6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2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9235"/>
            <a:ext cx="8892480" cy="935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840562" cy="936104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fr-FR" dirty="0"/>
              <a:t>Titre de la </a:t>
            </a:r>
            <a:r>
              <a:rPr lang="fr-FR" dirty="0" err="1"/>
              <a:t>Slide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7416825" cy="4896543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360223" y="6448546"/>
            <a:ext cx="244225" cy="11541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fld id="{19A54D9F-65F7-4BCB-82BD-1E3BBE6FBFA8}" type="slidenum">
              <a:rPr lang="fr-FR" sz="750" b="1" smtClean="0">
                <a:solidFill>
                  <a:schemeClr val="tx1"/>
                </a:solidFill>
              </a:rPr>
              <a:pPr algn="r"/>
              <a:t>‹Nº›</a:t>
            </a:fld>
            <a:endParaRPr lang="fr-FR" sz="750" b="1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04" y="404728"/>
            <a:ext cx="102065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Tx/>
        <a:buNone/>
        <a:defRPr sz="1800" b="1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Font typeface="Symbol" panose="05050102010706020507" pitchFamily="18" charset="2"/>
        <a:buChar char="·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" indent="-144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·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88000" indent="-144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9235"/>
            <a:ext cx="8892480" cy="935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840562" cy="936104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fr-FR" dirty="0"/>
              <a:t>Titre de la </a:t>
            </a:r>
            <a:r>
              <a:rPr lang="fr-FR" dirty="0" err="1"/>
              <a:t>Slide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7416825" cy="4896543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360223" y="6448546"/>
            <a:ext cx="244225" cy="11541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fld id="{19A54D9F-65F7-4BCB-82BD-1E3BBE6FBFA8}" type="slidenum">
              <a:rPr lang="fr-FR" sz="750" b="1" smtClean="0">
                <a:solidFill>
                  <a:srgbClr val="4D4D4F"/>
                </a:solidFill>
              </a:rPr>
              <a:pPr algn="r"/>
              <a:t>‹Nº›</a:t>
            </a:fld>
            <a:endParaRPr lang="fr-FR" sz="750" b="1" dirty="0">
              <a:solidFill>
                <a:srgbClr val="4D4D4F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04" y="404728"/>
            <a:ext cx="102065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495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Tx/>
        <a:buNone/>
        <a:defRPr sz="1800" b="1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Font typeface="Symbol" panose="05050102010706020507" pitchFamily="18" charset="2"/>
        <a:buChar char="·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" indent="-144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·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88000" indent="-144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5E16-9832-4B0E-9E1B-2753CF2A528D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B17A-3C56-4CEC-A1C5-D785BE1C29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7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563209"/>
            <a:ext cx="8141602" cy="2232248"/>
          </a:xfrm>
        </p:spPr>
        <p:txBody>
          <a:bodyPr/>
          <a:lstStyle/>
          <a:p>
            <a:r>
              <a:rPr lang="fr-FR" sz="2000" u="none" dirty="0">
                <a:solidFill>
                  <a:srgbClr val="C00000"/>
                </a:solidFill>
              </a:rPr>
              <a:t>Développement d’un algorithme de typage du diabète à partir de données de la cohorte Constances </a:t>
            </a:r>
            <a:br>
              <a:rPr lang="fr-FR" sz="2000" u="none" dirty="0">
                <a:solidFill>
                  <a:srgbClr val="C00000"/>
                </a:solidFill>
              </a:rPr>
            </a:br>
            <a:r>
              <a:rPr lang="fr-FR" sz="2000" u="none" dirty="0">
                <a:solidFill>
                  <a:srgbClr val="C00000"/>
                </a:solidFill>
              </a:rPr>
              <a:t>et son application dans le SNDS</a:t>
            </a:r>
            <a:endParaRPr lang="fr-FR" sz="1600" u="none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4646" y="4226992"/>
            <a:ext cx="7946405" cy="18722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2000" dirty="0"/>
              <a:t>Sonsoles Fuentes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0070C0"/>
                </a:solidFill>
              </a:rPr>
              <a:t>	</a:t>
            </a:r>
          </a:p>
          <a:p>
            <a:pPr>
              <a:spcBef>
                <a:spcPts val="0"/>
              </a:spcBef>
            </a:pPr>
            <a:r>
              <a:rPr lang="es-ES" dirty="0"/>
              <a:t> </a:t>
            </a:r>
            <a:r>
              <a:rPr lang="es-ES" dirty="0" err="1"/>
              <a:t>Meetup</a:t>
            </a:r>
            <a:r>
              <a:rPr lang="es-ES" dirty="0"/>
              <a:t> SNDS</a:t>
            </a:r>
            <a:endParaRPr lang="fr-FR" sz="1600" b="1" dirty="0"/>
          </a:p>
          <a:p>
            <a:pPr>
              <a:spcBef>
                <a:spcPts val="0"/>
              </a:spcBef>
            </a:pPr>
            <a:r>
              <a:rPr lang="fr-FR" sz="1600" b="1" dirty="0">
                <a:solidFill>
                  <a:srgbClr val="004192"/>
                </a:solidFill>
              </a:rPr>
              <a:t>Paris,</a:t>
            </a:r>
            <a:r>
              <a:rPr lang="fr-FR" sz="1600" b="1" dirty="0">
                <a:solidFill>
                  <a:srgbClr val="C00000"/>
                </a:solidFill>
              </a:rPr>
              <a:t> </a:t>
            </a:r>
            <a:r>
              <a:rPr lang="fr-FR" sz="1600" b="1" dirty="0"/>
              <a:t>20 février 2020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6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D243DC2D-97A2-DC40-BFCF-D89CC18A6A68}"/>
              </a:ext>
            </a:extLst>
          </p:cNvPr>
          <p:cNvSpPr txBox="1">
            <a:spLocks/>
          </p:cNvSpPr>
          <p:nvPr/>
        </p:nvSpPr>
        <p:spPr>
          <a:xfrm>
            <a:off x="267347" y="1109036"/>
            <a:ext cx="8609304" cy="420788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Tx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6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·"/>
              <a:defRPr sz="1600" b="1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3pPr>
            <a:lvl4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·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8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4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forts de l’algorithme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Très haute performance pour la classification des cas diabète en DT1 et DT2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Cohérent avec les recommandations pour le traitement du DT1 et DT2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HAS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organismes européens (EDEG) et américaines (ADA) </a:t>
            </a: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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Transférabilité dans d’autre pays avec des BDMA</a:t>
            </a:r>
          </a:p>
          <a:p>
            <a:pPr marL="274638" lvl="3" indent="-2746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de l’algorithme </a:t>
            </a:r>
            <a:r>
              <a:rPr lang="fr-FR" sz="1800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data set -non inclus-:</a:t>
            </a:r>
          </a:p>
          <a:p>
            <a:pPr marL="498475" lvl="3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Personnes âgées</a:t>
            </a:r>
          </a:p>
          <a:p>
            <a:pPr marL="498475" lvl="3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de diabète sévères</a:t>
            </a:r>
          </a:p>
          <a:p>
            <a:pPr marL="498475" lvl="3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recrutés après 2017 </a:t>
            </a:r>
          </a:p>
          <a:p>
            <a:pPr marL="225425" lvl="3" indent="0">
              <a:lnSpc>
                <a:spcPct val="100000"/>
              </a:lnSpc>
              <a:buClr>
                <a:srgbClr val="C00000"/>
              </a:buClr>
              <a:buSzPct val="150000"/>
              <a:buNone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fr-FR" dirty="0">
                <a:solidFill>
                  <a:srgbClr val="004192"/>
                </a:solidFill>
                <a:sym typeface="Wingdings" panose="05000000000000000000" pitchFamily="2" charset="2"/>
              </a:rPr>
              <a:t>100% Remboursement du Free Style)</a:t>
            </a: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3" indent="-2746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fr-FR" sz="1800" b="1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Font typeface="Symbol" panose="05050102010706020507" pitchFamily="18" charset="2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0887D9-13A0-7C47-93E7-3D6B1A5BF139}"/>
              </a:ext>
            </a:extLst>
          </p:cNvPr>
          <p:cNvSpPr txBox="1"/>
          <p:nvPr/>
        </p:nvSpPr>
        <p:spPr>
          <a:xfrm>
            <a:off x="4597133" y="3537913"/>
            <a:ext cx="4167804" cy="10464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>
                <a:solidFill>
                  <a:srgbClr val="004192"/>
                </a:solidFill>
              </a:rPr>
              <a:t>Validation avec d’autre base de données: </a:t>
            </a:r>
          </a:p>
          <a:p>
            <a:pPr algn="ctr"/>
            <a:r>
              <a:rPr lang="fr-FR" sz="1600" dirty="0">
                <a:solidFill>
                  <a:srgbClr val="004192"/>
                </a:solidFill>
              </a:rPr>
              <a:t>(i.e. ENTRED 2019)</a:t>
            </a:r>
          </a:p>
          <a:p>
            <a:pPr algn="ctr"/>
            <a:r>
              <a:rPr lang="fr-FR" sz="2000" b="1" dirty="0">
                <a:solidFill>
                  <a:srgbClr val="004192"/>
                </a:solidFill>
              </a:rPr>
              <a:t>↓</a:t>
            </a:r>
          </a:p>
          <a:p>
            <a:pPr algn="ctr"/>
            <a:r>
              <a:rPr lang="fr-FR" sz="1600" dirty="0">
                <a:solidFill>
                  <a:srgbClr val="004192"/>
                </a:solidFill>
              </a:rPr>
              <a:t>Actualisation de l’algorithme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90C278FE-2633-3F40-885D-B177CBF2C2F7}"/>
              </a:ext>
            </a:extLst>
          </p:cNvPr>
          <p:cNvSpPr/>
          <p:nvPr/>
        </p:nvSpPr>
        <p:spPr>
          <a:xfrm>
            <a:off x="4438134" y="3529325"/>
            <a:ext cx="313454" cy="984885"/>
          </a:xfrm>
          <a:prstGeom prst="leftBrace">
            <a:avLst/>
          </a:prstGeom>
          <a:ln w="28575">
            <a:solidFill>
              <a:srgbClr val="00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38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D243DC2D-97A2-DC40-BFCF-D89CC18A6A68}"/>
              </a:ext>
            </a:extLst>
          </p:cNvPr>
          <p:cNvSpPr txBox="1">
            <a:spLocks/>
          </p:cNvSpPr>
          <p:nvPr/>
        </p:nvSpPr>
        <p:spPr>
          <a:xfrm>
            <a:off x="267347" y="1109036"/>
            <a:ext cx="8609304" cy="420788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Tx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6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·"/>
              <a:defRPr sz="1600" b="1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3pPr>
            <a:lvl4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·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8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4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forts de l’algorithme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Très haute performance pour la classification des cas diabète en DT1 et DT2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Cohérent avec les recommandations pour le traitement du DT1 et DT2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HAS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organismes européens (EDEG) et américaines (ADA) </a:t>
            </a: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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Transférabilité dans d’autre pays avec des BDMA</a:t>
            </a:r>
          </a:p>
          <a:p>
            <a:pPr marL="274638" lvl="3" indent="-2746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de l’algorithme </a:t>
            </a:r>
            <a:r>
              <a:rPr lang="fr-FR" sz="1800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data set non inclus:</a:t>
            </a:r>
          </a:p>
          <a:p>
            <a:pPr marL="498475" lvl="3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Personnes âgées</a:t>
            </a:r>
          </a:p>
          <a:p>
            <a:pPr marL="498475" lvl="3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de diabète sévères</a:t>
            </a:r>
          </a:p>
          <a:p>
            <a:pPr marL="498475" lvl="3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recrutés après 2017 </a:t>
            </a:r>
          </a:p>
          <a:p>
            <a:pPr marL="225425" lvl="3" indent="0">
              <a:lnSpc>
                <a:spcPct val="100000"/>
              </a:lnSpc>
              <a:buClr>
                <a:srgbClr val="C00000"/>
              </a:buClr>
              <a:buSzPct val="150000"/>
              <a:buNone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fr-FR" dirty="0">
                <a:solidFill>
                  <a:srgbClr val="004192"/>
                </a:solidFill>
                <a:sym typeface="Wingdings" panose="05000000000000000000" pitchFamily="2" charset="2"/>
              </a:rPr>
              <a:t>100% Remboursement du Free Style)</a:t>
            </a: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3" indent="-2746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fr-FR" sz="1800" b="1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Font typeface="Symbol" panose="05050102010706020507" pitchFamily="18" charset="2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2" y="4707297"/>
            <a:ext cx="1368152" cy="13681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05080" y="4514210"/>
            <a:ext cx="5750141" cy="175432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endParaRPr lang="fr-FR" dirty="0">
              <a:solidFill>
                <a:srgbClr val="C00000"/>
              </a:solidFill>
            </a:endParaRPr>
          </a:p>
          <a:p>
            <a:pPr marL="180975"/>
            <a:r>
              <a:rPr lang="fr-FR" sz="2000" dirty="0">
                <a:solidFill>
                  <a:srgbClr val="C00000"/>
                </a:solidFill>
              </a:rPr>
              <a:t>La combinaison des données Constances et du </a:t>
            </a:r>
            <a:r>
              <a:rPr lang="fr-FR" sz="2000" dirty="0" err="1">
                <a:solidFill>
                  <a:srgbClr val="C00000"/>
                </a:solidFill>
              </a:rPr>
              <a:t>Supervised</a:t>
            </a:r>
            <a:r>
              <a:rPr lang="fr-FR" sz="2000" dirty="0">
                <a:solidFill>
                  <a:srgbClr val="C00000"/>
                </a:solidFill>
              </a:rPr>
              <a:t> Machine Learning  repesent une excellent opportunité pour développer des outils d’exploitation SNDS</a:t>
            </a:r>
          </a:p>
          <a:p>
            <a:endParaRPr lang="fr-FR" sz="1600" b="1" dirty="0">
              <a:solidFill>
                <a:schemeClr val="accent6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0887D9-13A0-7C47-93E7-3D6B1A5BF139}"/>
              </a:ext>
            </a:extLst>
          </p:cNvPr>
          <p:cNvSpPr txBox="1"/>
          <p:nvPr/>
        </p:nvSpPr>
        <p:spPr>
          <a:xfrm>
            <a:off x="4597133" y="3537913"/>
            <a:ext cx="4167804" cy="10464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>
                <a:solidFill>
                  <a:srgbClr val="004192"/>
                </a:solidFill>
              </a:rPr>
              <a:t>Validation avec d’autre base de données: </a:t>
            </a:r>
          </a:p>
          <a:p>
            <a:pPr algn="ctr"/>
            <a:r>
              <a:rPr lang="fr-FR" sz="1600" dirty="0">
                <a:solidFill>
                  <a:srgbClr val="004192"/>
                </a:solidFill>
              </a:rPr>
              <a:t>(i.e. ENTRED 2019)</a:t>
            </a:r>
          </a:p>
          <a:p>
            <a:pPr algn="ctr"/>
            <a:r>
              <a:rPr lang="fr-FR" sz="2000" b="1" dirty="0">
                <a:solidFill>
                  <a:srgbClr val="004192"/>
                </a:solidFill>
              </a:rPr>
              <a:t>↓</a:t>
            </a:r>
          </a:p>
          <a:p>
            <a:pPr algn="ctr"/>
            <a:r>
              <a:rPr lang="fr-FR" sz="1600" dirty="0">
                <a:solidFill>
                  <a:srgbClr val="004192"/>
                </a:solidFill>
              </a:rPr>
              <a:t>Actualisation de l’algorithme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90C278FE-2633-3F40-885D-B177CBF2C2F7}"/>
              </a:ext>
            </a:extLst>
          </p:cNvPr>
          <p:cNvSpPr/>
          <p:nvPr/>
        </p:nvSpPr>
        <p:spPr>
          <a:xfrm>
            <a:off x="4438134" y="3529325"/>
            <a:ext cx="313454" cy="984885"/>
          </a:xfrm>
          <a:prstGeom prst="leftBrace">
            <a:avLst/>
          </a:prstGeom>
          <a:ln w="28575">
            <a:solidFill>
              <a:srgbClr val="00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89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3FCA-A5BA-2743-8028-1DCE5EB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2E37FB-DE4E-E148-844B-79A1A3AB03B9}"/>
              </a:ext>
            </a:extLst>
          </p:cNvPr>
          <p:cNvSpPr txBox="1"/>
          <p:nvPr/>
        </p:nvSpPr>
        <p:spPr>
          <a:xfrm>
            <a:off x="3791312" y="3136612"/>
            <a:ext cx="1816101" cy="10464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/>
              <a:t>Marie Zins </a:t>
            </a:r>
          </a:p>
          <a:p>
            <a:r>
              <a:rPr lang="en-GB" dirty="0"/>
              <a:t>Marcel Goldberg</a:t>
            </a:r>
            <a:r>
              <a:rPr lang="es-ES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Sofiane </a:t>
            </a:r>
            <a:r>
              <a:rPr lang="en-US" dirty="0" err="1"/>
              <a:t>Kab</a:t>
            </a:r>
            <a:r>
              <a:rPr lang="es-ES" sz="1400" dirty="0"/>
              <a:t> </a:t>
            </a:r>
          </a:p>
          <a:p>
            <a:r>
              <a:rPr lang="es-ES" sz="1400" dirty="0"/>
              <a:t>….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4081EB-D12E-EC4E-A41E-1ECCAD64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8" y="1817948"/>
            <a:ext cx="1816100" cy="1143000"/>
          </a:xfrm>
          <a:prstGeom prst="rect">
            <a:avLst/>
          </a:prstGeom>
        </p:spPr>
      </p:pic>
      <p:pic>
        <p:nvPicPr>
          <p:cNvPr id="6" name="Imagen 1">
            <a:extLst>
              <a:ext uri="{FF2B5EF4-FFF2-40B4-BE49-F238E27FC236}">
                <a16:creationId xmlns:a16="http://schemas.microsoft.com/office/drawing/2014/main" id="{3ACDA562-7E0B-0B47-8673-6CE920834E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47" y="1596323"/>
            <a:ext cx="1816100" cy="1287075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DE793F-852F-1A45-AC47-7D93B5DAE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11984" r="76502" b="77090"/>
          <a:stretch/>
        </p:blipFill>
        <p:spPr bwMode="auto">
          <a:xfrm>
            <a:off x="3779912" y="1925038"/>
            <a:ext cx="2160240" cy="9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3751FEF-DAB4-E74B-BF17-7D2577077FDB}"/>
              </a:ext>
            </a:extLst>
          </p:cNvPr>
          <p:cNvSpPr txBox="1"/>
          <p:nvPr/>
        </p:nvSpPr>
        <p:spPr>
          <a:xfrm>
            <a:off x="6642846" y="3152001"/>
            <a:ext cx="1816101" cy="55399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 err="1"/>
              <a:t>Rok</a:t>
            </a:r>
            <a:r>
              <a:rPr lang="en-US" dirty="0"/>
              <a:t> </a:t>
            </a:r>
            <a:r>
              <a:rPr lang="en-US" dirty="0" err="1"/>
              <a:t>Hrzic</a:t>
            </a:r>
            <a:r>
              <a:rPr lang="es-ES" sz="1400" dirty="0"/>
              <a:t> </a:t>
            </a:r>
          </a:p>
          <a:p>
            <a:r>
              <a:rPr lang="en-US" dirty="0"/>
              <a:t>Romana Haneef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536998-582D-E34B-9D35-DA6D03AD632C}"/>
              </a:ext>
            </a:extLst>
          </p:cNvPr>
          <p:cNvSpPr txBox="1"/>
          <p:nvPr/>
        </p:nvSpPr>
        <p:spPr>
          <a:xfrm>
            <a:off x="539750" y="3152001"/>
            <a:ext cx="3400275" cy="103105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Sandrine Fosse-</a:t>
            </a:r>
            <a:r>
              <a:rPr lang="en-US" dirty="0" err="1"/>
              <a:t>Edorh</a:t>
            </a:r>
            <a:r>
              <a:rPr lang="es-ES" sz="1400" dirty="0"/>
              <a:t> </a:t>
            </a:r>
          </a:p>
          <a:p>
            <a:r>
              <a:rPr lang="en-GB" dirty="0"/>
              <a:t>Clara </a:t>
            </a:r>
            <a:r>
              <a:rPr lang="en-GB" dirty="0" err="1"/>
              <a:t>Piffaretti</a:t>
            </a:r>
            <a:r>
              <a:rPr lang="en-GB" dirty="0"/>
              <a:t> </a:t>
            </a:r>
          </a:p>
          <a:p>
            <a:r>
              <a:rPr lang="en-GB" dirty="0"/>
              <a:t>Laurence </a:t>
            </a:r>
            <a:r>
              <a:rPr lang="en-GB" dirty="0" err="1"/>
              <a:t>Mandereau</a:t>
            </a:r>
            <a:r>
              <a:rPr lang="en-GB" dirty="0"/>
              <a:t>-Bruno</a:t>
            </a:r>
          </a:p>
          <a:p>
            <a:r>
              <a:rPr lang="en-GB" sz="13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86A155-CC2C-6449-8B58-418B46624E62}"/>
              </a:ext>
            </a:extLst>
          </p:cNvPr>
          <p:cNvSpPr txBox="1"/>
          <p:nvPr/>
        </p:nvSpPr>
        <p:spPr>
          <a:xfrm>
            <a:off x="639295" y="4421826"/>
            <a:ext cx="7972684" cy="13696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dirty="0"/>
              <a:t>Emmanuel </a:t>
            </a:r>
            <a:r>
              <a:rPr lang="en-US" dirty="0" err="1"/>
              <a:t>Cosson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 err="1">
                <a:solidFill>
                  <a:srgbClr val="C00000"/>
                </a:solidFill>
              </a:rPr>
              <a:t>sfuegut@gmail.com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en-GB" sz="2000" b="1" dirty="0">
              <a:solidFill>
                <a:srgbClr val="C00000"/>
              </a:solidFill>
            </a:endParaRPr>
          </a:p>
          <a:p>
            <a:pPr algn="ctr"/>
            <a:endParaRPr lang="en-GB" sz="1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8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AD6244-A636-E34B-A309-7444A64987FA}"/>
              </a:ext>
            </a:extLst>
          </p:cNvPr>
          <p:cNvSpPr/>
          <p:nvPr/>
        </p:nvSpPr>
        <p:spPr>
          <a:xfrm>
            <a:off x="323528" y="573566"/>
            <a:ext cx="8424936" cy="39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41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683568" y="571350"/>
            <a:ext cx="798884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i="1" dirty="0" err="1">
                <a:solidFill>
                  <a:srgbClr val="004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b="1" i="1" dirty="0">
                <a:solidFill>
                  <a:srgbClr val="004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b="1" i="1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7263" y="192238"/>
            <a:ext cx="615600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du </a:t>
            </a:r>
            <a:r>
              <a:rPr lang="fr-FR" sz="1400" i="1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i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0088" y="651625"/>
            <a:ext cx="6156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Définition du </a:t>
            </a:r>
            <a:r>
              <a:rPr lang="fr-FR" sz="1400" i="1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96707" y="999368"/>
            <a:ext cx="6156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Codification des variables pour un période du temps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01871" y="1340633"/>
            <a:ext cx="6156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Séparation 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en 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set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01855" y="1697404"/>
            <a:ext cx="6156000" cy="861774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des variables pour constituer les algorithmes [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49263" lvl="1" indent="-219075">
              <a:buSzPct val="150000"/>
              <a:buFont typeface="Tipo de letra del sistema regular"/>
              <a:buChar char="-"/>
            </a:pPr>
            <a:r>
              <a:rPr lang="fr-FR" sz="12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Retirer les variables avec une variance égal à 0 </a:t>
            </a:r>
            <a:r>
              <a:rPr lang="fr-FR" sz="12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fr-FR" sz="12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2997 variables  </a:t>
            </a:r>
          </a:p>
          <a:p>
            <a:pPr marL="449263" lvl="1" indent="-219075">
              <a:buSzPct val="150000"/>
              <a:buFont typeface="Tipo de letra del sistema regular"/>
              <a:buChar char="-"/>
            </a:pPr>
            <a:r>
              <a:rPr lang="fr-FR" sz="12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ReliefExp</a:t>
            </a:r>
            <a:r>
              <a:rPr lang="fr-FR" sz="12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score: estimation et classement </a:t>
            </a:r>
          </a:p>
          <a:p>
            <a:pPr marL="449263" lvl="1" indent="-219075">
              <a:buSzPct val="150000"/>
              <a:buFont typeface="Tipo de letra del sistema regular"/>
              <a:buChar char="-"/>
            </a:pPr>
            <a:r>
              <a:rPr lang="fr-FR" sz="12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seuil pour la présélection des éléments  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55" y="2613698"/>
            <a:ext cx="6156000" cy="1046440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Entraînement des algorithmes [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Flexible Discriminant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C5-Decision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2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sz="12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discriminant </a:t>
            </a:r>
            <a:r>
              <a:rPr lang="fr-FR" sz="12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fr-FR" sz="120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01856" y="3705603"/>
            <a:ext cx="6157503" cy="677108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Validation des </a:t>
            </a:r>
            <a:r>
              <a:rPr lang="en-US" sz="14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K-fold cross validation [training data set]</a:t>
            </a:r>
          </a:p>
          <a:p>
            <a:pPr marL="714375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Validation [testing dataset]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22225" y="4571117"/>
            <a:ext cx="5024296" cy="95410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 l’algorithme: 3 critères </a:t>
            </a:r>
          </a:p>
          <a:p>
            <a:pPr marL="495300" lvl="0" indent="-265113">
              <a:buSzPct val="150000"/>
              <a:buFont typeface="Tipo de letra del sistema regular"/>
              <a:buChar char="-"/>
            </a:pP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495300" lvl="0" indent="-265113">
              <a:buSzPct val="150000"/>
              <a:buFont typeface="Tipo de letra del sistema regular"/>
              <a:buChar char="-"/>
            </a:pP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Parcimonie computationnelle </a:t>
            </a:r>
          </a:p>
          <a:p>
            <a:pPr marL="495300" lvl="0" indent="-265113">
              <a:buSzPct val="150000"/>
              <a:buFont typeface="Tipo de letra del sistema regular"/>
              <a:buChar char="-"/>
            </a:pP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Transférabilité dans autre bases des données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71583" y="5596559"/>
            <a:ext cx="8496944" cy="538609"/>
          </a:xfrm>
          <a:prstGeom prst="rect">
            <a:avLst/>
          </a:prstGeom>
          <a:noFill/>
          <a:ln w="28575">
            <a:solidFill>
              <a:srgbClr val="00419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i="1" dirty="0">
                <a:solidFill>
                  <a:srgbClr val="004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d’étude</a:t>
            </a:r>
            <a:endParaRPr lang="fr-FR" sz="1100" b="1" i="1" dirty="0">
              <a:solidFill>
                <a:srgbClr val="004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2225" y="5704110"/>
            <a:ext cx="50405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14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 l’algorithme final dans le SNDS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83568" y="346127"/>
            <a:ext cx="0" cy="4756084"/>
          </a:xfrm>
          <a:prstGeom prst="straightConnector1">
            <a:avLst/>
          </a:prstGeom>
          <a:ln w="57150">
            <a:solidFill>
              <a:srgbClr val="0041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Virage 40"/>
          <p:cNvSpPr/>
          <p:nvPr/>
        </p:nvSpPr>
        <p:spPr>
          <a:xfrm rot="5400000">
            <a:off x="6500451" y="4087344"/>
            <a:ext cx="812808" cy="2062952"/>
          </a:xfrm>
          <a:prstGeom prst="bentArrow">
            <a:avLst>
              <a:gd name="adj1" fmla="val 11322"/>
              <a:gd name="adj2" fmla="val 22120"/>
              <a:gd name="adj3" fmla="val 21544"/>
              <a:gd name="adj4" fmla="val 42230"/>
            </a:avLst>
          </a:prstGeom>
          <a:solidFill>
            <a:srgbClr val="004192"/>
          </a:solidFill>
          <a:ln>
            <a:solidFill>
              <a:srgbClr val="004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483768" y="6377845"/>
            <a:ext cx="357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4192"/>
                </a:solidFill>
                <a:latin typeface="Times New Roman" charset="0"/>
                <a:ea typeface="Times New Roman" charset="0"/>
                <a:cs typeface="Times New Roman" charset="0"/>
              </a:rPr>
              <a:t>Indicateur en santé publique 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BA5AD580-434E-DF40-9CD1-972081981432}"/>
              </a:ext>
            </a:extLst>
          </p:cNvPr>
          <p:cNvSpPr/>
          <p:nvPr/>
        </p:nvSpPr>
        <p:spPr>
          <a:xfrm rot="10800000">
            <a:off x="3874707" y="6220929"/>
            <a:ext cx="265245" cy="218975"/>
          </a:xfrm>
          <a:prstGeom prst="triangle">
            <a:avLst/>
          </a:prstGeom>
          <a:solidFill>
            <a:srgbClr val="004192"/>
          </a:solidFill>
          <a:ln>
            <a:solidFill>
              <a:srgbClr val="004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2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AD6244-A636-E34B-A309-7444A64987FA}"/>
              </a:ext>
            </a:extLst>
          </p:cNvPr>
          <p:cNvSpPr/>
          <p:nvPr/>
        </p:nvSpPr>
        <p:spPr>
          <a:xfrm>
            <a:off x="323528" y="573566"/>
            <a:ext cx="8424936" cy="39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41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683568" y="571350"/>
            <a:ext cx="798884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i="1" dirty="0" err="1">
                <a:solidFill>
                  <a:srgbClr val="004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b="1" i="1" dirty="0">
                <a:solidFill>
                  <a:srgbClr val="004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b="1" i="1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0419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7263" y="192238"/>
            <a:ext cx="615600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du </a:t>
            </a:r>
            <a:r>
              <a:rPr lang="fr-FR" sz="1400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0088" y="651625"/>
            <a:ext cx="6156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Définition du </a:t>
            </a:r>
            <a:r>
              <a:rPr lang="fr-FR" sz="1400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96707" y="999368"/>
            <a:ext cx="615600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41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600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Codification des variables pour un période du temps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01871" y="1340633"/>
            <a:ext cx="6156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Séparation 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en 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set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01855" y="1697404"/>
            <a:ext cx="6156000" cy="861774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des variables pour constituer les algorithmes [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49263" lvl="1" indent="-219075">
              <a:buSzPct val="150000"/>
              <a:buFont typeface="Tipo de letra del sistema regular"/>
              <a:buChar char="-"/>
            </a:pP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Retirer les variables avec une variance égal à 0 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2997 variables  </a:t>
            </a:r>
          </a:p>
          <a:p>
            <a:pPr marL="449263" lvl="1" indent="-219075">
              <a:buSzPct val="150000"/>
              <a:buFont typeface="Tipo de letra del sistema regular"/>
              <a:buChar char="-"/>
            </a:pPr>
            <a:r>
              <a:rPr lang="fr-FR" sz="1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ReliefExp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score: estimation et classement </a:t>
            </a:r>
          </a:p>
          <a:p>
            <a:pPr marL="449263" lvl="1" indent="-219075">
              <a:buSzPct val="150000"/>
              <a:buFont typeface="Tipo de letra del sistema regular"/>
              <a:buChar char="-"/>
            </a:pP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seuil pour la présélection des éléments  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55" y="2613698"/>
            <a:ext cx="6156000" cy="1046440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Entraînement des algorithmes [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Flexible Discriminant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C5-Decision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discriminant </a:t>
            </a:r>
            <a:r>
              <a:rPr lang="fr-FR" sz="1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fr-FR" sz="12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01856" y="3705603"/>
            <a:ext cx="6157503" cy="677108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Validation des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K-fold cross validation [training data set]</a:t>
            </a:r>
          </a:p>
          <a:p>
            <a:pPr marL="714375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Validation [testing dataset]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22225" y="4571117"/>
            <a:ext cx="5024296" cy="954107"/>
          </a:xfrm>
          <a:prstGeom prst="rect">
            <a:avLst/>
          </a:prstGeom>
          <a:solidFill>
            <a:schemeClr val="bg1"/>
          </a:solidFill>
          <a:ln>
            <a:solidFill>
              <a:srgbClr val="00419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 l’algorithme: 3 critères </a:t>
            </a:r>
          </a:p>
          <a:p>
            <a:pPr marL="495300" lvl="0" indent="-265113">
              <a:buSzPct val="150000"/>
              <a:buFont typeface="Tipo de letra del sistema regular"/>
              <a:buChar char="-"/>
            </a:pP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495300" lvl="0" indent="-265113">
              <a:buSzPct val="150000"/>
              <a:buFont typeface="Tipo de letra del sistema regular"/>
              <a:buChar char="-"/>
            </a:pP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Parcimonie computationnelle </a:t>
            </a:r>
          </a:p>
          <a:p>
            <a:pPr marL="495300" lvl="0" indent="-265113">
              <a:buSzPct val="150000"/>
              <a:buFont typeface="Tipo de letra del sistema regular"/>
              <a:buChar char="-"/>
            </a:pP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Transférabilité dans autre bases des données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71583" y="5596559"/>
            <a:ext cx="8496944" cy="53860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d’étude</a:t>
            </a:r>
            <a:endParaRPr lang="fr-FR" sz="1100" b="1" i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2225" y="5704110"/>
            <a:ext cx="50405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 l’algorithme final dans le SNDS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83568" y="346127"/>
            <a:ext cx="0" cy="4756084"/>
          </a:xfrm>
          <a:prstGeom prst="straightConnector1">
            <a:avLst/>
          </a:prstGeom>
          <a:ln w="57150">
            <a:solidFill>
              <a:srgbClr val="0041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Virage 40"/>
          <p:cNvSpPr/>
          <p:nvPr/>
        </p:nvSpPr>
        <p:spPr>
          <a:xfrm rot="5400000">
            <a:off x="6500451" y="4087344"/>
            <a:ext cx="812808" cy="2062952"/>
          </a:xfrm>
          <a:prstGeom prst="bentArrow">
            <a:avLst>
              <a:gd name="adj1" fmla="val 11322"/>
              <a:gd name="adj2" fmla="val 22120"/>
              <a:gd name="adj3" fmla="val 21544"/>
              <a:gd name="adj4" fmla="val 422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483768" y="6377845"/>
            <a:ext cx="357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Indicateur en santé publique 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BA5AD580-434E-DF40-9CD1-972081981432}"/>
              </a:ext>
            </a:extLst>
          </p:cNvPr>
          <p:cNvSpPr/>
          <p:nvPr/>
        </p:nvSpPr>
        <p:spPr>
          <a:xfrm rot="10800000">
            <a:off x="3874707" y="6220929"/>
            <a:ext cx="265245" cy="2189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Tableau 2">
            <a:extLst>
              <a:ext uri="{FF2B5EF4-FFF2-40B4-BE49-F238E27FC236}">
                <a16:creationId xmlns:a16="http://schemas.microsoft.com/office/drawing/2014/main" id="{CE50269E-2025-3342-A2C4-566B8334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06661"/>
              </p:ext>
            </p:extLst>
          </p:nvPr>
        </p:nvGraphicFramePr>
        <p:xfrm>
          <a:off x="796706" y="1355482"/>
          <a:ext cx="7951749" cy="511201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11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308"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u="none" strike="noStrike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Nb de var.</a:t>
                      </a:r>
                      <a:endParaRPr lang="fr-FR" sz="1200" b="1" i="0" u="none" strike="noStrike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Nombre de remboursement 12 mois précédentes (DCIR)</a:t>
                      </a:r>
                      <a:endParaRPr lang="fr-FR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41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4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Consultations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49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Médicaments ATC05 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461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Test biologiques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747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noProof="0" dirty="0">
                          <a:solidFill>
                            <a:srgbClr val="004192"/>
                          </a:solidFill>
                          <a:sym typeface="Wingdings" panose="05000000000000000000" pitchFamily="2" charset="2"/>
                        </a:rPr>
                        <a:t>Actes médicaux en ville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2135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397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Dispositifs d’auto surveillance et auto traitement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Nombre d’ hospitalisations/ Nombre de jours 24 mois précédentes (PMSI)</a:t>
                      </a:r>
                      <a:endParaRPr lang="fr-FR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41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4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Hospitalisations totales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Hospitalisations avec séances (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radiotherapie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dialysis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….) 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Hospitalisations sans séances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708">
                <a:tc rowSpan="3"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Hospitalisation avec un diagnostique de diabète, 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heart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, AVC,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heart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attack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, plaie du pie, amputations,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ischemic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heart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disease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,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transient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ischemic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attack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, end stage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renal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, come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diabetique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cétoacidose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diabétique, cancer 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70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3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Autres</a:t>
                      </a:r>
                      <a:endParaRPr lang="fr-FR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41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4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Sexe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708"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“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Comune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” 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characteristics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: Fdep09 and Rural/</a:t>
                      </a:r>
                      <a:r>
                        <a:rPr lang="fr-FR" sz="120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Urban</a:t>
                      </a:r>
                      <a:r>
                        <a:rPr lang="fr-FR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FR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noProof="0" dirty="0">
                          <a:solidFill>
                            <a:srgbClr val="004192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noProof="0" dirty="0">
                        <a:solidFill>
                          <a:srgbClr val="00419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Nombre total de variables   </a:t>
                      </a:r>
                      <a:endParaRPr lang="fr-FR" sz="16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3481</a:t>
                      </a:r>
                      <a:endParaRPr lang="en-US" sz="16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0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3" y="220718"/>
            <a:ext cx="7195090" cy="936104"/>
          </a:xfrm>
        </p:spPr>
        <p:txBody>
          <a:bodyPr/>
          <a:lstStyle/>
          <a:p>
            <a:r>
              <a:rPr lang="fr-FR" cap="none" dirty="0"/>
              <a:t>5. Sélection des variables pour constituer les algorithmes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6735"/>
              </p:ext>
            </p:extLst>
          </p:nvPr>
        </p:nvGraphicFramePr>
        <p:xfrm>
          <a:off x="185222" y="1245568"/>
          <a:ext cx="8958777" cy="40733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6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4192"/>
                          </a:solidFill>
                          <a:effectLst/>
                        </a:rPr>
                        <a:t>Rank</a:t>
                      </a: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Moyenne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DT1 vs</a:t>
                      </a:r>
                      <a:r>
                        <a:rPr lang="fr-FR" sz="1400" baseline="0" dirty="0">
                          <a:solidFill>
                            <a:srgbClr val="004192"/>
                          </a:solidFill>
                          <a:effectLst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DT2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Variables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004192"/>
                          </a:solidFill>
                          <a:effectLst/>
                        </a:rPr>
                        <a:t>1</a:t>
                      </a:r>
                      <a:endParaRPr lang="fr-FR" sz="1400" noProof="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Insulines d’action rapide -12 m-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004192"/>
                          </a:solidFill>
                          <a:effectLst/>
                        </a:rPr>
                        <a:t>2</a:t>
                      </a:r>
                      <a:endParaRPr lang="fr-FR" sz="1400" noProof="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Insulines d’action lente -12 m-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004192"/>
                          </a:solidFill>
                          <a:effectLst/>
                        </a:rPr>
                        <a:t>3</a:t>
                      </a:r>
                      <a:endParaRPr lang="fr-FR" sz="1400" noProof="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C00000"/>
                          </a:solidFill>
                          <a:effectLst/>
                        </a:rPr>
                        <a:t>▼</a:t>
                      </a:r>
                      <a:endParaRPr lang="fr-FR" sz="1400" noProof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Biguanides-12 m- </a:t>
                      </a:r>
                    </a:p>
                  </a:txBody>
                  <a:tcPr marL="9525" marR="9525" marT="9525" marB="0" anchor="b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004192"/>
                          </a:solidFill>
                          <a:effectLst/>
                        </a:rPr>
                        <a:t>4</a:t>
                      </a:r>
                      <a:endParaRPr lang="fr-FR" sz="1400" noProof="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T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T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Nombre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de bandelettes, capteurs ou électrodes </a:t>
                      </a:r>
                      <a:r>
                        <a:rPr lang="fr-FR" sz="1400" b="0" i="0" u="none" strike="noStrike" baseline="0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autocontrole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sucre dans le sang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</a:p>
                  </a:txBody>
                  <a:tcPr marL="9525" marR="9525" marT="9525" marB="0" anchor="b">
                    <a:lnT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004192"/>
                          </a:solidFill>
                          <a:effectLst/>
                        </a:rPr>
                        <a:t>5</a:t>
                      </a:r>
                      <a:endParaRPr lang="fr-FR" sz="1400" noProof="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Nombre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de bandelettes lecteur prothrombine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004192"/>
                          </a:solidFill>
                          <a:effectLst/>
                        </a:rPr>
                        <a:t>6</a:t>
                      </a:r>
                      <a:endParaRPr lang="fr-FR" sz="1400" noProof="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de dispositifs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de prélèvement de sang capillaire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7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C00000"/>
                          </a:solidFill>
                          <a:effectLst/>
                        </a:rPr>
                        <a:t>▼</a:t>
                      </a:r>
                      <a:endParaRPr lang="fr-FR" sz="1400" noProof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8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Total de hospitalisations avec diagnostique du diabète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-24m-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9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des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appareils pour la lecture automatique de la glycémie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10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T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noProof="0" dirty="0">
                          <a:solidFill>
                            <a:srgbClr val="C00000"/>
                          </a:solidFill>
                          <a:effectLst/>
                        </a:rPr>
                        <a:t>▼</a:t>
                      </a:r>
                      <a:endParaRPr lang="fr-FR" sz="1400" noProof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T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de dosage d’antigène prostatique spécifique (PSA)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11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dispositif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d’</a:t>
                      </a:r>
                      <a:r>
                        <a:rPr lang="fr-FR" sz="1400" b="0" i="0" u="none" strike="noStrike" baseline="0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autosurveillance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du sucre et corps cétoniques dans l’urine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12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C00000"/>
                          </a:solidFill>
                          <a:effectLst/>
                        </a:rPr>
                        <a:t>▼</a:t>
                      </a:r>
                      <a:endParaRPr lang="fr-FR" sz="1400" noProof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</a:t>
                      </a:r>
                      <a:r>
                        <a:rPr lang="fr-FR" sz="1400" b="0" i="0" u="none" strike="noStrike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de test de glucose</a:t>
                      </a:r>
                      <a:r>
                        <a:rPr lang="fr-FR" sz="1400" b="0" i="0" u="none" strike="noStrike" baseline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(test biologiques)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13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remb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.  de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test de </a:t>
                      </a:r>
                      <a:r>
                        <a:rPr lang="fr-FR" sz="1400" b="0" i="0" u="none" strike="noStrike" baseline="0" noProof="0" dirty="0" err="1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microalbuminurie</a:t>
                      </a:r>
                      <a:r>
                        <a:rPr lang="fr-FR" sz="1400" b="0" i="0" u="none" strike="noStrike" baseline="0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-12 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4192"/>
                          </a:solidFill>
                          <a:effectLst/>
                        </a:rPr>
                        <a:t>14</a:t>
                      </a:r>
                      <a:endParaRPr lang="fr-FR" sz="1400" dirty="0">
                        <a:solidFill>
                          <a:srgbClr val="00419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>
                          <a:solidFill>
                            <a:srgbClr val="92D050"/>
                          </a:solidFill>
                          <a:effectLst/>
                        </a:rPr>
                        <a:t>▲</a:t>
                      </a:r>
                      <a:endParaRPr lang="fr-FR" sz="1400" noProof="0" dirty="0">
                        <a:solidFill>
                          <a:srgbClr val="92D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Nb. </a:t>
                      </a:r>
                      <a:r>
                        <a:rPr lang="fr-FR" sz="1400" b="0" i="0" u="none" strike="noStrike" baseline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de hospitalisations  de 1 à è jours avec un diagnostique du diabète </a:t>
                      </a:r>
                      <a:r>
                        <a:rPr lang="fr-FR" sz="1400" b="0" i="0" u="none" strike="noStrike" noProof="0" dirty="0">
                          <a:solidFill>
                            <a:srgbClr val="004192"/>
                          </a:solidFill>
                          <a:effectLst/>
                          <a:latin typeface="Calibri"/>
                        </a:rPr>
                        <a:t>-24 m- </a:t>
                      </a:r>
                      <a:endParaRPr lang="fr-FR" sz="1400" b="0" i="0" u="none" strike="noStrike" dirty="0">
                        <a:solidFill>
                          <a:srgbClr val="0041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rgbClr val="004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665680" y="2287628"/>
            <a:ext cx="1120264" cy="40011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300" b="1" dirty="0">
                <a:solidFill>
                  <a:srgbClr val="004192"/>
                </a:solidFill>
              </a:rPr>
              <a:t>Seuil 0.35</a:t>
            </a:r>
          </a:p>
          <a:p>
            <a:r>
              <a:rPr lang="fr-FR" sz="1300" b="1" dirty="0">
                <a:solidFill>
                  <a:srgbClr val="004192"/>
                </a:solidFill>
              </a:rPr>
              <a:t>(3 variables)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741304" y="3642991"/>
            <a:ext cx="1151176" cy="40011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300" b="1" dirty="0">
                <a:solidFill>
                  <a:srgbClr val="004192"/>
                </a:solidFill>
              </a:rPr>
              <a:t>Seuil 0.1</a:t>
            </a:r>
          </a:p>
          <a:p>
            <a:r>
              <a:rPr lang="fr-FR" sz="1300" b="1" dirty="0">
                <a:solidFill>
                  <a:srgbClr val="004192"/>
                </a:solidFill>
              </a:rPr>
              <a:t>(9 variables)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714727" y="4877801"/>
            <a:ext cx="1151176" cy="40011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300" b="1" dirty="0">
                <a:solidFill>
                  <a:srgbClr val="004192"/>
                </a:solidFill>
              </a:rPr>
              <a:t>Seuil 0.05</a:t>
            </a:r>
          </a:p>
          <a:p>
            <a:r>
              <a:rPr lang="fr-FR" sz="1300" b="1" dirty="0">
                <a:solidFill>
                  <a:srgbClr val="004192"/>
                </a:solidFill>
              </a:rPr>
              <a:t>(14 variables)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DCF55F-8317-854F-8D34-28964CF6711E}"/>
              </a:ext>
            </a:extLst>
          </p:cNvPr>
          <p:cNvSpPr txBox="1"/>
          <p:nvPr/>
        </p:nvSpPr>
        <p:spPr>
          <a:xfrm>
            <a:off x="376796" y="5612432"/>
            <a:ext cx="8390408" cy="55399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200" dirty="0">
                <a:solidFill>
                  <a:srgbClr val="92D050"/>
                </a:solidFill>
              </a:rPr>
              <a:t>▲ </a:t>
            </a:r>
            <a:r>
              <a:rPr lang="fr-FR" sz="1200" dirty="0">
                <a:solidFill>
                  <a:srgbClr val="004192"/>
                </a:solidFill>
              </a:rPr>
              <a:t>Moyenne dans le group de diabète de type 1 (DT1) &gt; Moyenne dans le group de diabète de type 2 (DT2) </a:t>
            </a:r>
          </a:p>
          <a:p>
            <a:r>
              <a:rPr lang="fr-FR" sz="1200" dirty="0">
                <a:solidFill>
                  <a:srgbClr val="C00000"/>
                </a:solidFill>
              </a:rPr>
              <a:t>▼ </a:t>
            </a:r>
            <a:r>
              <a:rPr lang="fr-FR" sz="1200" dirty="0">
                <a:solidFill>
                  <a:srgbClr val="004192"/>
                </a:solidFill>
              </a:rPr>
              <a:t>Moyenne dans le group de diabète de type 2 (DT2) &gt; Moyenne dans le group de diabète de type 1 (DT1) </a:t>
            </a:r>
            <a:endParaRPr lang="fr-FR" sz="1200" dirty="0">
              <a:solidFill>
                <a:srgbClr val="004192"/>
              </a:solidFill>
              <a:latin typeface="Calibri"/>
              <a:ea typeface="Calibri"/>
              <a:cs typeface="Times New Roman"/>
            </a:endParaRPr>
          </a:p>
          <a:p>
            <a:r>
              <a:rPr lang="fr-FR" sz="1200" dirty="0">
                <a:solidFill>
                  <a:srgbClr val="004192"/>
                </a:solidFill>
                <a:ea typeface="Calibri"/>
                <a:cs typeface="Calibri" panose="020F0502020204030204" pitchFamily="34" charset="0"/>
              </a:rPr>
              <a:t>Nb. </a:t>
            </a:r>
            <a:r>
              <a:rPr lang="fr-FR" sz="1200" dirty="0" err="1">
                <a:solidFill>
                  <a:srgbClr val="004192"/>
                </a:solidFill>
                <a:ea typeface="Calibri"/>
                <a:cs typeface="Calibri" panose="020F0502020204030204" pitchFamily="34" charset="0"/>
              </a:rPr>
              <a:t>Remb</a:t>
            </a:r>
            <a:r>
              <a:rPr lang="fr-FR" sz="1200" dirty="0">
                <a:solidFill>
                  <a:srgbClr val="004192"/>
                </a:solidFill>
                <a:ea typeface="Calibri"/>
                <a:cs typeface="Calibri" panose="020F0502020204030204" pitchFamily="34" charset="0"/>
              </a:rPr>
              <a:t> : Nombre de </a:t>
            </a:r>
            <a:r>
              <a:rPr lang="fr-FR" sz="1200" dirty="0">
                <a:solidFill>
                  <a:srgbClr val="004192"/>
                </a:solidFill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fr-FR" sz="1200" dirty="0">
                <a:solidFill>
                  <a:srgbClr val="004192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emboursement ; -12 m- : dans les 12 mois précédentes; -24 m- : dans les 24 mois précédentes</a:t>
            </a:r>
            <a:endParaRPr lang="fr-FR" sz="1200" dirty="0">
              <a:solidFill>
                <a:srgbClr val="004192"/>
              </a:solidFill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8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74251" y="1268760"/>
            <a:ext cx="8346221" cy="5328592"/>
          </a:xfrm>
        </p:spPr>
        <p:txBody>
          <a:bodyPr/>
          <a:lstStyle/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Plus de 3,3 millions de personnes sont traitées pour un 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diabète en France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de la population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Inégalités socio-économiques et régionales</a:t>
            </a:r>
            <a:endParaRPr lang="fr-FR" sz="180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0" lvl="2" indent="-3175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Surveillance du diabète 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Développer et évaluer des politiques de prévention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Une grande partie repose sur le SNDS</a:t>
            </a:r>
          </a:p>
          <a:p>
            <a:pPr marL="317500" lvl="4" indent="-303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Algorithme de repérage de cas de diabète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Basé sur le remboursement de médicaments antidiabétiques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Très performant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Il ne peut pas différentier entre diabète de type1 et diabète de type 2</a:t>
            </a:r>
          </a:p>
          <a:p>
            <a:pPr lvl="2">
              <a:buClr>
                <a:srgbClr val="C00000"/>
              </a:buClr>
              <a:buSzPct val="150000"/>
              <a:buFont typeface="Wingdings" pitchFamily="2" charset="2"/>
              <a:buChar char="à"/>
            </a:pPr>
            <a:endParaRPr lang="fr-FR" sz="1800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C00000"/>
              </a:solidFill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4050B-8B64-B240-B1B2-691390386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r="17713"/>
          <a:stretch/>
        </p:blipFill>
        <p:spPr>
          <a:xfrm>
            <a:off x="6208083" y="1772816"/>
            <a:ext cx="247992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474251" y="1268760"/>
            <a:ext cx="8346221" cy="5328592"/>
          </a:xfrm>
        </p:spPr>
        <p:txBody>
          <a:bodyPr/>
          <a:lstStyle/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Plus de 3,3 millions de personnes sont traitées pour un 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diabète en France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de la population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Inégalités socio-économiques et régionales</a:t>
            </a:r>
            <a:endParaRPr lang="fr-FR" sz="180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0" lvl="2" indent="-3175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Surveillance du diabète 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Développer et évaluer des politiques de prévention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Une grande partie repose sur le SNDS</a:t>
            </a:r>
          </a:p>
          <a:p>
            <a:pPr marL="317500" lvl="4" indent="-303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Algorithme de repérage de cas de diabète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Basé sur le remboursement de médicaments antidiabétiques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Très performant</a:t>
            </a:r>
          </a:p>
          <a:p>
            <a:pPr marL="428625" lvl="4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Il ne peut pas différentier entre diabète de type1 et diabète de type 2</a:t>
            </a:r>
          </a:p>
          <a:p>
            <a:pPr lvl="2">
              <a:buClr>
                <a:srgbClr val="C00000"/>
              </a:buClr>
              <a:buSzPct val="150000"/>
              <a:buFont typeface="Wingdings" pitchFamily="2" charset="2"/>
              <a:buChar char="à"/>
            </a:pPr>
            <a:endParaRPr lang="fr-FR" sz="1800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C00000"/>
              </a:solidFill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4050B-8B64-B240-B1B2-691390386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r="17713"/>
          <a:stretch/>
        </p:blipFill>
        <p:spPr>
          <a:xfrm>
            <a:off x="6208083" y="1772816"/>
            <a:ext cx="2479922" cy="2160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4DBFE1-CADF-4A45-B45F-A67557AFA76E}"/>
              </a:ext>
            </a:extLst>
          </p:cNvPr>
          <p:cNvSpPr txBox="1"/>
          <p:nvPr/>
        </p:nvSpPr>
        <p:spPr>
          <a:xfrm>
            <a:off x="611560" y="5229200"/>
            <a:ext cx="7416824" cy="1200329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b="1" dirty="0">
                <a:solidFill>
                  <a:srgbClr val="C00000"/>
                </a:solidFill>
              </a:rPr>
              <a:t>OBJECTIF</a:t>
            </a:r>
          </a:p>
          <a:p>
            <a:r>
              <a:rPr lang="fr-FR" sz="2000" dirty="0">
                <a:solidFill>
                  <a:srgbClr val="C00000"/>
                </a:solidFill>
              </a:rPr>
              <a:t>Développer un algorithme de typage du diabète en utilisant </a:t>
            </a:r>
            <a:r>
              <a:rPr lang="fr-FR" sz="2000" dirty="0" err="1">
                <a:solidFill>
                  <a:srgbClr val="C00000"/>
                </a:solidFill>
              </a:rPr>
              <a:t>Supervised</a:t>
            </a:r>
            <a:r>
              <a:rPr lang="fr-FR" sz="2000" dirty="0">
                <a:solidFill>
                  <a:srgbClr val="C00000"/>
                </a:solidFill>
              </a:rPr>
              <a:t> Machine Learning</a:t>
            </a:r>
          </a:p>
          <a:p>
            <a:endParaRPr lang="en-GB" sz="1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6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467231" y="1143715"/>
            <a:ext cx="6480720" cy="5328592"/>
          </a:xfrm>
        </p:spPr>
        <p:txBody>
          <a:bodyPr/>
          <a:lstStyle/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Matériel: Cohorte Constances</a:t>
            </a:r>
          </a:p>
          <a:p>
            <a:pPr marL="407988" lvl="2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Adultes âgés de 18 à 70; France métropolitaine; Régime Général </a:t>
            </a:r>
          </a:p>
          <a:p>
            <a:pPr marL="407988" lvl="2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appariés : Auto-questionnaire+ Examen santé + SNDS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C00000"/>
              </a:solidFill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en-US" dirty="0"/>
              <a:t>Material ET METHODE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24751D-BF02-7D47-8C07-AD22CF114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11984" r="76502" b="77090"/>
          <a:stretch/>
        </p:blipFill>
        <p:spPr bwMode="auto">
          <a:xfrm>
            <a:off x="162040" y="1201336"/>
            <a:ext cx="2160240" cy="9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A0E8544-99F7-F948-BE2D-098977F09B9A}"/>
              </a:ext>
            </a:extLst>
          </p:cNvPr>
          <p:cNvSpPr txBox="1">
            <a:spLocks/>
          </p:cNvSpPr>
          <p:nvPr/>
        </p:nvSpPr>
        <p:spPr>
          <a:xfrm>
            <a:off x="162040" y="2138502"/>
            <a:ext cx="8609304" cy="420788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Tx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6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·"/>
              <a:defRPr sz="1600" b="1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3pPr>
            <a:lvl4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·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8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4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None/>
            </a:pPr>
            <a:endParaRPr lang="fr-FR" sz="1800" b="1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Font typeface="Symbol" panose="05050102010706020507" pitchFamily="18" charset="2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7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467231" y="1143715"/>
            <a:ext cx="6480720" cy="5328592"/>
          </a:xfrm>
        </p:spPr>
        <p:txBody>
          <a:bodyPr/>
          <a:lstStyle/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Matériel: Cohorte Constances</a:t>
            </a:r>
          </a:p>
          <a:p>
            <a:pPr marL="407988" lvl="2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Adultes âgés de 18 à 70; France métropolitaine; Régime Général </a:t>
            </a:r>
          </a:p>
          <a:p>
            <a:pPr marL="407988" lvl="2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appariés : Auto-questionnaire+ Examen santé + SNDS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C00000"/>
              </a:solidFill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en-US" dirty="0"/>
              <a:t>Material ET METHODE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24751D-BF02-7D47-8C07-AD22CF114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11984" r="76502" b="77090"/>
          <a:stretch/>
        </p:blipFill>
        <p:spPr bwMode="auto">
          <a:xfrm>
            <a:off x="162040" y="1201336"/>
            <a:ext cx="2160240" cy="9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A0E8544-99F7-F948-BE2D-098977F09B9A}"/>
              </a:ext>
            </a:extLst>
          </p:cNvPr>
          <p:cNvSpPr txBox="1">
            <a:spLocks/>
          </p:cNvSpPr>
          <p:nvPr/>
        </p:nvSpPr>
        <p:spPr>
          <a:xfrm>
            <a:off x="162039" y="2138502"/>
            <a:ext cx="8785911" cy="420788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Tx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6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·"/>
              <a:defRPr sz="1600" b="1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3pPr>
            <a:lvl4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·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8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4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i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fr-FR" b="0" i="1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Participants 2012-2014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diabète traité pharma. (n=951) 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i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Arbre de décision ENTRED: Target 1 -DT1- n= 49; Target 0 –DT2- n= 902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Codification 3481 SNDS variables: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remboursement 12 mois précédentes (DCIR)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Hospitalisations 24 mois précédentes (PMSI)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Autres: sexe, âge, caractéristiques commune de résidence</a:t>
            </a:r>
          </a:p>
          <a:p>
            <a:pPr marL="452438" lvl="3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des variables : </a:t>
            </a:r>
            <a:r>
              <a:rPr lang="fr-FR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ReliefExp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</a:p>
          <a:p>
            <a:pPr marL="452438" lvl="3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Entrainement et validation de </a:t>
            </a:r>
            <a:r>
              <a:rPr lang="fr-FR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algorithmes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modèles (LDA, FDA, LR et C5) * 3 jeux de variables (seuils </a:t>
            </a:r>
            <a:r>
              <a:rPr lang="fr-FR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ReliefExp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0.3, 0.1 et 0.5)</a:t>
            </a:r>
          </a:p>
          <a:p>
            <a:pPr marL="444500" lvl="3" indent="-261938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 l’algorithme final: 3 critères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Parcimonie computationnelle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Transférabilité dans autre bases des données </a:t>
            </a: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Font typeface="Symbol" panose="05050102010706020507" pitchFamily="18" charset="2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9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467231" y="1143715"/>
            <a:ext cx="6480720" cy="5328592"/>
          </a:xfrm>
        </p:spPr>
        <p:txBody>
          <a:bodyPr/>
          <a:lstStyle/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Matériel: Cohorte Constances</a:t>
            </a:r>
          </a:p>
          <a:p>
            <a:pPr marL="407988" lvl="2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Adultes âgés de 18 à 70; France métropolitaine; Régime Général </a:t>
            </a:r>
          </a:p>
          <a:p>
            <a:pPr marL="407988" lvl="2" indent="-273050">
              <a:lnSpc>
                <a:spcPct val="100000"/>
              </a:lnSpc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appariés : Auto-questionnaire+ Examen santé + SNDS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endParaRPr lang="fr-FR" sz="1800" b="0" dirty="0">
              <a:solidFill>
                <a:srgbClr val="C00000"/>
              </a:solidFill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en-US" dirty="0"/>
              <a:t>Material ET METHODE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24751D-BF02-7D47-8C07-AD22CF114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11984" r="76502" b="77090"/>
          <a:stretch/>
        </p:blipFill>
        <p:spPr bwMode="auto">
          <a:xfrm>
            <a:off x="162040" y="1201336"/>
            <a:ext cx="2160240" cy="9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A0E8544-99F7-F948-BE2D-098977F09B9A}"/>
              </a:ext>
            </a:extLst>
          </p:cNvPr>
          <p:cNvSpPr txBox="1">
            <a:spLocks/>
          </p:cNvSpPr>
          <p:nvPr/>
        </p:nvSpPr>
        <p:spPr>
          <a:xfrm>
            <a:off x="162040" y="2138502"/>
            <a:ext cx="8981960" cy="420788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Tx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6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·"/>
              <a:defRPr sz="1600" b="1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3pPr>
            <a:lvl4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·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8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400" kern="1200">
                <a:solidFill>
                  <a:srgbClr val="3737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fr-FR" sz="1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i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fr-FR" b="0" i="1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Participants 2012-2014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diabète traité pharma. (n=951) 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i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Arbre de décision ENTRED: Target 1 -DT1- n= 49; Target 0 –DT2- n= 902</a:t>
            </a:r>
          </a:p>
          <a:p>
            <a:pPr marL="452438" lvl="2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Codification 3481 SNDS variables: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remboursement 12 mois précédentes (DCIR)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Hospitalisations 24 mois précédentes (PMSI)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b="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Autres: sexe, âge, caractéristiques commune de résidence</a:t>
            </a:r>
          </a:p>
          <a:p>
            <a:pPr marL="452438" lvl="3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des variables : </a:t>
            </a:r>
            <a:r>
              <a:rPr lang="fr-FR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ReliefExp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</a:p>
          <a:p>
            <a:pPr marL="452438" lvl="3" indent="-271463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Entrainement et validation de </a:t>
            </a:r>
            <a:r>
              <a:rPr lang="fr-FR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algorithmes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modèles (LDA, FDA, LR et C5) * 3 jeux de variables (seuils </a:t>
            </a:r>
            <a:r>
              <a:rPr lang="fr-FR" dirty="0" err="1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ReliefExp</a:t>
            </a: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0.3, 0.1 et 0.5)</a:t>
            </a:r>
          </a:p>
          <a:p>
            <a:pPr marL="444500" lvl="3" indent="-261938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 l’algorithme final: 3 critères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Parcimonie computationnelle </a:t>
            </a: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Transférabilité dans autre bases des données </a:t>
            </a:r>
          </a:p>
          <a:p>
            <a:pPr marL="274638" lvl="3" indent="-2746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 l’algorithme final dans le SNDS</a:t>
            </a:r>
          </a:p>
          <a:p>
            <a:pPr marL="536575" lvl="3" indent="0">
              <a:buClr>
                <a:srgbClr val="004192"/>
              </a:buClr>
              <a:buSzPct val="100000"/>
              <a:buNone/>
            </a:pPr>
            <a:endParaRPr lang="fr-FR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3" indent="-314325">
              <a:buClr>
                <a:srgbClr val="004192"/>
              </a:buClr>
              <a:buSzPct val="100000"/>
              <a:buFont typeface="Wingdings" pitchFamily="2" charset="2"/>
              <a:buChar char="§"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2" indent="0">
              <a:buClr>
                <a:srgbClr val="C00000"/>
              </a:buClr>
              <a:buSzPct val="150000"/>
              <a:buNone/>
            </a:pPr>
            <a:endParaRPr lang="fr-FR" b="0" dirty="0">
              <a:solidFill>
                <a:srgbClr val="004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lnSpc>
                <a:spcPct val="150000"/>
              </a:lnSpc>
              <a:buClr>
                <a:srgbClr val="C00000"/>
              </a:buClr>
              <a:buSzPct val="150000"/>
              <a:buFont typeface="Symbol" panose="05050102010706020507" pitchFamily="18" charset="2"/>
              <a:buNone/>
            </a:pPr>
            <a:r>
              <a:rPr lang="fr-FR" b="0" dirty="0">
                <a:solidFill>
                  <a:srgbClr val="C00000"/>
                </a:solidFill>
              </a:rPr>
              <a:t>	</a:t>
            </a:r>
            <a:endParaRPr lang="fr-FR" sz="1000" b="0" dirty="0">
              <a:solidFill>
                <a:srgbClr val="00419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FB9763-34E8-3B45-B19E-84AEAD99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5805265"/>
            <a:ext cx="1722522" cy="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en-US" dirty="0" err="1"/>
              <a:t>resultats</a:t>
            </a:r>
            <a:endParaRPr lang="fr-F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8F5E28-E896-AE43-9CC8-B28ACB3386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516" y="1268760"/>
            <a:ext cx="7560840" cy="4824535"/>
          </a:xfrm>
        </p:spPr>
        <p:txBody>
          <a:bodyPr/>
          <a:lstStyle/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4192"/>
                </a:solidFill>
              </a:rPr>
              <a:t>Classement des variables selon son </a:t>
            </a:r>
            <a:r>
              <a:rPr lang="fr-FR" cap="none" dirty="0" err="1">
                <a:solidFill>
                  <a:srgbClr val="004192"/>
                </a:solidFill>
              </a:rPr>
              <a:t>ReliefExpScore</a:t>
            </a:r>
            <a:endParaRPr lang="fr-FR" cap="none" dirty="0">
              <a:solidFill>
                <a:srgbClr val="004192"/>
              </a:solidFill>
            </a:endParaRPr>
          </a:p>
          <a:p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DDB0F0-B7BC-8148-88E8-B7C8228B5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/>
          <a:stretch/>
        </p:blipFill>
        <p:spPr>
          <a:xfrm>
            <a:off x="215516" y="1556792"/>
            <a:ext cx="6147456" cy="50175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70DED2-631A-824D-A979-7F5EEBD89252}"/>
              </a:ext>
            </a:extLst>
          </p:cNvPr>
          <p:cNvSpPr txBox="1"/>
          <p:nvPr/>
        </p:nvSpPr>
        <p:spPr>
          <a:xfrm>
            <a:off x="5993329" y="5328524"/>
            <a:ext cx="2935155" cy="86177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 </a:t>
            </a:r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Moyenne dans le group de diabète de type 1 (DT1) &gt;                         Moyenne dans le group de diabète de type 2 (DT2) </a:t>
            </a:r>
          </a:p>
          <a:p>
            <a:r>
              <a:rPr lang="fr-FR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 </a:t>
            </a:r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Moyenne dans le group de diabète de type 2 (DT2) &gt; Moyenne dans le group de diabète de type 1 (DT1) </a:t>
            </a:r>
            <a:endParaRPr lang="fr-FR" sz="800" dirty="0">
              <a:solidFill>
                <a:srgbClr val="00419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Nb. </a:t>
            </a:r>
            <a:r>
              <a:rPr lang="fr-FR" sz="800" dirty="0" err="1">
                <a:solidFill>
                  <a:srgbClr val="00419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Remb</a:t>
            </a:r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: Nombre de </a:t>
            </a:r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Wingdings" panose="05000000000000000000" pitchFamily="2" charset="2"/>
              </a:rPr>
              <a:t>r</a:t>
            </a:r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emboursement </a:t>
            </a:r>
          </a:p>
          <a:p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-12 m- : dans les 12 mois précédentes;</a:t>
            </a:r>
          </a:p>
          <a:p>
            <a:r>
              <a:rPr lang="fr-FR" sz="800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-24 m- : dans les 24 mois précédentes</a:t>
            </a:r>
            <a:endParaRPr lang="fr-FR" sz="800" dirty="0">
              <a:solidFill>
                <a:srgbClr val="00419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1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>
            <a:extLst>
              <a:ext uri="{FF2B5EF4-FFF2-40B4-BE49-F238E27FC236}">
                <a16:creationId xmlns:a16="http://schemas.microsoft.com/office/drawing/2014/main" id="{0A2C3226-89D1-B549-B8FA-43C36EC1DD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25" b="10188"/>
          <a:stretch/>
        </p:blipFill>
        <p:spPr bwMode="auto">
          <a:xfrm>
            <a:off x="308124" y="1454780"/>
            <a:ext cx="2880000" cy="2586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8F5E28-E896-AE43-9CC8-B28ACB3386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516" y="1268760"/>
            <a:ext cx="8604956" cy="4824535"/>
          </a:xfrm>
        </p:spPr>
        <p:txBody>
          <a:bodyPr/>
          <a:lstStyle/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4192"/>
                </a:solidFill>
              </a:rPr>
              <a:t>Algorithme de typage final</a:t>
            </a: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fr-FR" cap="none" dirty="0">
              <a:solidFill>
                <a:srgbClr val="004192"/>
              </a:solidFill>
            </a:endParaRPr>
          </a:p>
          <a:p>
            <a:pPr marL="3654425" indent="-409575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600" b="0" cap="none" dirty="0" err="1">
                <a:solidFill>
                  <a:srgbClr val="004192"/>
                </a:solidFill>
              </a:rPr>
              <a:t>Linear</a:t>
            </a:r>
            <a:r>
              <a:rPr lang="fr-FR" sz="1600" b="0" cap="none" dirty="0">
                <a:solidFill>
                  <a:srgbClr val="004192"/>
                </a:solidFill>
              </a:rPr>
              <a:t> discriminant </a:t>
            </a:r>
            <a:r>
              <a:rPr lang="fr-FR" sz="1600" b="0" cap="none" dirty="0" err="1">
                <a:solidFill>
                  <a:srgbClr val="004192"/>
                </a:solidFill>
              </a:rPr>
              <a:t>analysis</a:t>
            </a:r>
            <a:r>
              <a:rPr lang="fr-FR" sz="1600" b="0" cap="none" dirty="0">
                <a:solidFill>
                  <a:srgbClr val="004192"/>
                </a:solidFill>
              </a:rPr>
              <a:t> </a:t>
            </a:r>
          </a:p>
          <a:p>
            <a:pPr marL="3654425" indent="-409575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600" b="0" cap="none" dirty="0">
                <a:solidFill>
                  <a:srgbClr val="004192"/>
                </a:solidFill>
              </a:rPr>
              <a:t>Jeu de 3 variables (seuil de </a:t>
            </a:r>
            <a:r>
              <a:rPr lang="fr-FR" sz="1600" b="0" cap="none" dirty="0" err="1">
                <a:solidFill>
                  <a:srgbClr val="004192"/>
                </a:solidFill>
              </a:rPr>
              <a:t>ReliefExp</a:t>
            </a:r>
            <a:r>
              <a:rPr lang="fr-FR" sz="1600" b="0" cap="none" dirty="0">
                <a:solidFill>
                  <a:srgbClr val="004192"/>
                </a:solidFill>
              </a:rPr>
              <a:t> score 0,35)</a:t>
            </a:r>
          </a:p>
          <a:p>
            <a:pPr marL="3654425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tabLst>
                <a:tab pos="3597275" algn="l"/>
              </a:tabLst>
            </a:pPr>
            <a:r>
              <a:rPr lang="fr-FR" sz="1600" b="0" cap="none" dirty="0">
                <a:solidFill>
                  <a:srgbClr val="004192"/>
                </a:solidFill>
                <a:sym typeface="Wingdings" pitchFamily="2" charset="2"/>
              </a:rPr>
              <a:t></a:t>
            </a:r>
            <a:r>
              <a:rPr lang="fr-FR" sz="1600" b="0" cap="none" dirty="0">
                <a:solidFill>
                  <a:srgbClr val="004192"/>
                </a:solidFill>
              </a:rPr>
              <a:t>Nombre de remboursements dans les 12 mois   précédentes de:</a:t>
            </a:r>
          </a:p>
          <a:p>
            <a:pPr marL="4457700" indent="-407988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Wingdings" pitchFamily="2" charset="2"/>
              <a:buChar char="Ø"/>
              <a:tabLst>
                <a:tab pos="3949700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Insuline d’action rapide</a:t>
            </a:r>
          </a:p>
          <a:p>
            <a:pPr marL="4457700" indent="-407988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Wingdings" pitchFamily="2" charset="2"/>
              <a:buChar char="Ø"/>
              <a:tabLst>
                <a:tab pos="3949700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Insuline d’action lente</a:t>
            </a:r>
          </a:p>
          <a:p>
            <a:pPr marL="4457700" indent="-407988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Wingdings" pitchFamily="2" charset="2"/>
              <a:buChar char="Ø"/>
              <a:tabLst>
                <a:tab pos="3949700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Biguanides</a:t>
            </a:r>
          </a:p>
          <a:p>
            <a:pPr marL="4049712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tabLst>
                <a:tab pos="3949700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3648075" indent="-438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  <a:tabLst>
                <a:tab pos="3195638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Performance de l’algorithme</a:t>
            </a:r>
          </a:p>
          <a:p>
            <a:pPr marL="4445000" indent="-393700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Tipo de letra del sistema regular"/>
              <a:buChar char="-"/>
              <a:tabLst>
                <a:tab pos="3195638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Sensibilité 100%</a:t>
            </a:r>
          </a:p>
          <a:p>
            <a:pPr marL="4445000" indent="-393700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Tipo de letra del sistema regular"/>
              <a:buChar char="-"/>
              <a:tabLst>
                <a:tab pos="3195638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Spécificité 97,2%</a:t>
            </a:r>
          </a:p>
          <a:p>
            <a:pPr marL="4445000" indent="-393700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Tipo de letra del sistema regular"/>
              <a:buChar char="-"/>
              <a:tabLst>
                <a:tab pos="3195638" algn="l"/>
              </a:tabLst>
            </a:pPr>
            <a:r>
              <a:rPr lang="fr-FR" sz="1600" b="0" cap="none" dirty="0">
                <a:solidFill>
                  <a:srgbClr val="004192"/>
                </a:solidFill>
              </a:rPr>
              <a:t>F1score 0,8</a:t>
            </a:r>
          </a:p>
          <a:p>
            <a:pPr marL="3648075" indent="-438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  <a:tabLst>
                <a:tab pos="3195638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3648075" indent="-438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  <a:tabLst>
                <a:tab pos="3195638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3648075" indent="-438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  <a:tabLst>
                <a:tab pos="3195638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3648075" indent="-438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buFont typeface="Tipo de letra del sistema regular"/>
              <a:buChar char="-"/>
              <a:tabLst>
                <a:tab pos="3195638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3209925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50000"/>
              <a:tabLst>
                <a:tab pos="3195638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4457700" indent="-407988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00000"/>
              <a:buFont typeface="Wingdings" pitchFamily="2" charset="2"/>
              <a:buChar char="Ø"/>
              <a:tabLst>
                <a:tab pos="3949700" algn="l"/>
              </a:tabLst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4192"/>
              </a:buClr>
              <a:buSzPct val="150000"/>
              <a:buFont typeface="Tipo de letra del sistema regular"/>
              <a:buChar char="-"/>
            </a:pPr>
            <a:endParaRPr lang="fr-FR" sz="1600" b="0" cap="none" dirty="0">
              <a:solidFill>
                <a:srgbClr val="004192"/>
              </a:solidFill>
            </a:endParaRPr>
          </a:p>
          <a:p>
            <a:pPr>
              <a:buClr>
                <a:srgbClr val="C00000"/>
              </a:buClr>
              <a:buSzPct val="150000"/>
            </a:pPr>
            <a:endParaRPr lang="en-GB" dirty="0">
              <a:solidFill>
                <a:srgbClr val="004192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CED7237E-89FE-C04F-982E-2BD57107D8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1" r="23458"/>
          <a:stretch/>
        </p:blipFill>
        <p:spPr bwMode="auto">
          <a:xfrm>
            <a:off x="323528" y="4053230"/>
            <a:ext cx="2880000" cy="2699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errar llave 2">
            <a:extLst>
              <a:ext uri="{FF2B5EF4-FFF2-40B4-BE49-F238E27FC236}">
                <a16:creationId xmlns:a16="http://schemas.microsoft.com/office/drawing/2014/main" id="{8365B15D-1C59-EF4F-896D-7D0B8E2FF0A8}"/>
              </a:ext>
            </a:extLst>
          </p:cNvPr>
          <p:cNvSpPr/>
          <p:nvPr/>
        </p:nvSpPr>
        <p:spPr>
          <a:xfrm>
            <a:off x="6902543" y="3201134"/>
            <a:ext cx="45719" cy="515898"/>
          </a:xfrm>
          <a:prstGeom prst="rightBrace">
            <a:avLst/>
          </a:prstGeom>
          <a:ln w="28575">
            <a:solidFill>
              <a:srgbClr val="00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C09EDF-2C2B-274B-9BF3-C6E194E83B6D}"/>
              </a:ext>
            </a:extLst>
          </p:cNvPr>
          <p:cNvCxnSpPr/>
          <p:nvPr/>
        </p:nvCxnSpPr>
        <p:spPr>
          <a:xfrm>
            <a:off x="5796136" y="3861048"/>
            <a:ext cx="1728192" cy="0"/>
          </a:xfrm>
          <a:prstGeom prst="straightConnector1">
            <a:avLst/>
          </a:prstGeom>
          <a:ln w="38100">
            <a:solidFill>
              <a:srgbClr val="004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E543EBF-AB50-3D42-991A-613212459D69}"/>
              </a:ext>
            </a:extLst>
          </p:cNvPr>
          <p:cNvCxnSpPr>
            <a:cxnSpLocks/>
          </p:cNvCxnSpPr>
          <p:nvPr/>
        </p:nvCxnSpPr>
        <p:spPr>
          <a:xfrm>
            <a:off x="6948263" y="3429000"/>
            <a:ext cx="576064" cy="0"/>
          </a:xfrm>
          <a:prstGeom prst="straightConnector1">
            <a:avLst/>
          </a:prstGeom>
          <a:ln w="38100">
            <a:solidFill>
              <a:srgbClr val="004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65EE9B-6799-1B45-B0B1-73124068C167}"/>
              </a:ext>
            </a:extLst>
          </p:cNvPr>
          <p:cNvSpPr txBox="1"/>
          <p:nvPr/>
        </p:nvSpPr>
        <p:spPr>
          <a:xfrm>
            <a:off x="7649160" y="3328972"/>
            <a:ext cx="138733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1600" dirty="0" err="1">
                <a:solidFill>
                  <a:srgbClr val="004192"/>
                </a:solidFill>
              </a:rPr>
              <a:t>Treatm</a:t>
            </a:r>
            <a:r>
              <a:rPr lang="en-GB" sz="1600" dirty="0">
                <a:solidFill>
                  <a:srgbClr val="004192"/>
                </a:solidFill>
              </a:rPr>
              <a:t>. DT1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B7AFE5-483B-FF42-9287-4E125A8ACA29}"/>
              </a:ext>
            </a:extLst>
          </p:cNvPr>
          <p:cNvSpPr txBox="1"/>
          <p:nvPr/>
        </p:nvSpPr>
        <p:spPr>
          <a:xfrm>
            <a:off x="7649160" y="3717032"/>
            <a:ext cx="138733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1600" dirty="0" err="1">
                <a:solidFill>
                  <a:srgbClr val="004192"/>
                </a:solidFill>
              </a:rPr>
              <a:t>Treatm</a:t>
            </a:r>
            <a:r>
              <a:rPr lang="en-GB" sz="1600" dirty="0">
                <a:solidFill>
                  <a:srgbClr val="004192"/>
                </a:solidFill>
              </a:rPr>
              <a:t>. DT2</a:t>
            </a:r>
          </a:p>
        </p:txBody>
      </p:sp>
    </p:spTree>
    <p:extLst>
      <p:ext uri="{BB962C8B-B14F-4D97-AF65-F5344CB8AC3E}">
        <p14:creationId xmlns:p14="http://schemas.microsoft.com/office/powerpoint/2010/main" val="42925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70898"/>
            <a:ext cx="4144554" cy="322354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323527" y="5311977"/>
            <a:ext cx="8496945" cy="1085140"/>
          </a:xfrm>
        </p:spPr>
        <p:txBody>
          <a:bodyPr numCol="2" spcCol="72000"/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600" b="0" cap="none" dirty="0">
                <a:solidFill>
                  <a:srgbClr val="004192"/>
                </a:solidFill>
                <a:latin typeface="+mj-lt"/>
              </a:rPr>
              <a:t>Prévalence* Diabète du type 1:  0,32%</a:t>
            </a:r>
          </a:p>
          <a:p>
            <a:pPr marL="808038" indent="-265113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fr-FR" sz="1600" b="0" cap="none" dirty="0">
                <a:solidFill>
                  <a:srgbClr val="004192"/>
                </a:solidFill>
                <a:latin typeface="+mj-lt"/>
              </a:rPr>
              <a:t>Hommes 0,36%</a:t>
            </a:r>
          </a:p>
          <a:p>
            <a:pPr marL="808038" indent="-265113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fr-FR" sz="1600" b="0" cap="none" dirty="0">
                <a:solidFill>
                  <a:srgbClr val="004192"/>
                </a:solidFill>
                <a:latin typeface="+mj-lt"/>
              </a:rPr>
              <a:t>Femmes 0,29%</a:t>
            </a:r>
          </a:p>
          <a:p>
            <a:pPr marL="808038" indent="-2651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fr-FR" sz="1600" b="0" cap="none" dirty="0">
              <a:solidFill>
                <a:srgbClr val="004192"/>
              </a:solidFill>
            </a:endParaRPr>
          </a:p>
          <a:p>
            <a:pPr indent="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</a:endParaRPr>
          </a:p>
          <a:p>
            <a:pPr indent="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</a:endParaRPr>
          </a:p>
          <a:p>
            <a:pPr indent="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</a:endParaRPr>
          </a:p>
          <a:p>
            <a:pPr indent="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600" b="0" cap="none" dirty="0">
                <a:solidFill>
                  <a:srgbClr val="004192"/>
                </a:solidFill>
                <a:latin typeface="+mj-lt"/>
              </a:rPr>
              <a:t>Prévalence* Diabète du type 2:  4,36%</a:t>
            </a:r>
          </a:p>
          <a:p>
            <a:pPr marL="808038" indent="-265113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fr-FR" sz="1600" b="0" cap="none" dirty="0">
                <a:solidFill>
                  <a:srgbClr val="004192"/>
                </a:solidFill>
                <a:latin typeface="+mj-lt"/>
              </a:rPr>
              <a:t>Hommes 5,03%</a:t>
            </a:r>
          </a:p>
          <a:p>
            <a:pPr marL="808038" indent="-265113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fr-FR" sz="1600" b="0" cap="none" dirty="0">
                <a:solidFill>
                  <a:srgbClr val="004192"/>
                </a:solidFill>
                <a:latin typeface="+mj-lt"/>
              </a:rPr>
              <a:t>Femmes 3,72%</a:t>
            </a:r>
          </a:p>
          <a:p>
            <a:pPr indent="808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  <a:latin typeface="+mj-lt"/>
            </a:endParaRPr>
          </a:p>
          <a:p>
            <a:pPr indent="808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  <a:latin typeface="+mj-lt"/>
            </a:endParaRPr>
          </a:p>
          <a:p>
            <a:pPr indent="808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600" b="0" cap="none" dirty="0">
              <a:solidFill>
                <a:srgbClr val="004192"/>
              </a:solidFill>
              <a:latin typeface="+mj-lt"/>
            </a:endParaRPr>
          </a:p>
          <a:p>
            <a:pPr indent="85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endParaRPr lang="fr-FR" sz="1400" b="0" cap="none" dirty="0">
              <a:solidFill>
                <a:srgbClr val="004192"/>
              </a:solidFill>
              <a:latin typeface="+mj-lt"/>
            </a:endParaRPr>
          </a:p>
          <a:p>
            <a:pPr indent="85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50000"/>
            </a:pPr>
            <a:r>
              <a:rPr lang="fr-FR" sz="1400" b="0" dirty="0">
                <a:solidFill>
                  <a:srgbClr val="004192"/>
                </a:solidFill>
                <a:latin typeface="+mj-lt"/>
              </a:rPr>
              <a:t>	</a:t>
            </a:r>
            <a:r>
              <a:rPr lang="fr-FR" b="0" dirty="0">
                <a:solidFill>
                  <a:srgbClr val="C00000"/>
                </a:solidFill>
                <a:latin typeface="+mj-lt"/>
              </a:rPr>
              <a:t>	</a:t>
            </a:r>
            <a:endParaRPr lang="fr-FR" sz="1000" b="0" dirty="0">
              <a:solidFill>
                <a:srgbClr val="004192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936104"/>
          </a:xfrm>
        </p:spPr>
        <p:txBody>
          <a:bodyPr/>
          <a:lstStyle/>
          <a:p>
            <a:r>
              <a:rPr lang="fr-FR" dirty="0" err="1"/>
              <a:t>Resultats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6671" y="1652182"/>
            <a:ext cx="8505674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>
              <a:buClr>
                <a:srgbClr val="C00000"/>
              </a:buClr>
              <a:buSzPct val="150000"/>
              <a:buFont typeface="Tipo de letra del sistema regular"/>
              <a:buChar char="-"/>
            </a:pPr>
            <a:r>
              <a:rPr lang="fr-FR" sz="1600" dirty="0">
                <a:solidFill>
                  <a:srgbClr val="004192"/>
                </a:solidFill>
              </a:rPr>
              <a:t>Prévalence du diabète de type 1 et du diabète de type 2 par âge et sexe en France en 2016 chez les adultes de 18 à 70 ans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6156176" y="2276872"/>
            <a:ext cx="363488" cy="0"/>
          </a:xfrm>
          <a:prstGeom prst="line">
            <a:avLst/>
          </a:prstGeom>
          <a:ln w="28575">
            <a:solidFill>
              <a:srgbClr val="00419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576899" y="2216680"/>
            <a:ext cx="129614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200" b="1" dirty="0">
                <a:solidFill>
                  <a:srgbClr val="004192"/>
                </a:solidFill>
              </a:rPr>
              <a:t>DT 1 Hommes</a:t>
            </a:r>
          </a:p>
          <a:p>
            <a:r>
              <a:rPr lang="fr-FR" sz="1200" b="1" dirty="0">
                <a:solidFill>
                  <a:srgbClr val="004192"/>
                </a:solidFill>
              </a:rPr>
              <a:t>DT 1 Femmes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76899" y="2677494"/>
            <a:ext cx="129614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200" b="1" dirty="0">
                <a:solidFill>
                  <a:srgbClr val="004192"/>
                </a:solidFill>
              </a:rPr>
              <a:t>DT 2 Hommes</a:t>
            </a:r>
          </a:p>
          <a:p>
            <a:r>
              <a:rPr lang="fr-FR" sz="1200" b="1" dirty="0">
                <a:solidFill>
                  <a:srgbClr val="004192"/>
                </a:solidFill>
              </a:rPr>
              <a:t>DT 2 Femmes 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6156176" y="2492896"/>
            <a:ext cx="3634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156176" y="2780928"/>
            <a:ext cx="363488" cy="0"/>
          </a:xfrm>
          <a:prstGeom prst="line">
            <a:avLst/>
          </a:prstGeom>
          <a:ln w="28575">
            <a:solidFill>
              <a:srgbClr val="00419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156176" y="2996952"/>
            <a:ext cx="363488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3B0B62C-0837-8242-88F8-5BC35315D6BA}"/>
              </a:ext>
            </a:extLst>
          </p:cNvPr>
          <p:cNvSpPr txBox="1"/>
          <p:nvPr/>
        </p:nvSpPr>
        <p:spPr>
          <a:xfrm>
            <a:off x="652494" y="6268670"/>
            <a:ext cx="783900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200" dirty="0">
                <a:solidFill>
                  <a:srgbClr val="004192"/>
                </a:solidFill>
              </a:rPr>
              <a:t>*Prévalence ajusté en utilisant la performance de l’algorithme (Sensibilité 100%; </a:t>
            </a:r>
            <a:r>
              <a:rPr lang="fr-FR" sz="1200" dirty="0" err="1">
                <a:solidFill>
                  <a:srgbClr val="004192"/>
                </a:solidFill>
              </a:rPr>
              <a:t>Specificité</a:t>
            </a:r>
            <a:r>
              <a:rPr lang="fr-FR" sz="1200" dirty="0">
                <a:solidFill>
                  <a:srgbClr val="004192"/>
                </a:solidFill>
              </a:rPr>
              <a:t> 97,2%)</a:t>
            </a:r>
            <a:endParaRPr lang="en-GB" sz="1300" dirty="0">
              <a:solidFill>
                <a:schemeClr val="accent6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38374AC-72F7-1847-B8B2-70F79FE01059}"/>
              </a:ext>
            </a:extLst>
          </p:cNvPr>
          <p:cNvSpPr txBox="1">
            <a:spLocks/>
          </p:cNvSpPr>
          <p:nvPr/>
        </p:nvSpPr>
        <p:spPr>
          <a:xfrm>
            <a:off x="285400" y="1272813"/>
            <a:ext cx="6768752" cy="936104"/>
          </a:xfrm>
          <a:prstGeom prst="rect">
            <a:avLst/>
          </a:prstGeom>
        </p:spPr>
        <p:txBody>
          <a:bodyPr vert="horz" lIns="36000" tIns="0" rIns="3600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2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cap="none" dirty="0">
                <a:solidFill>
                  <a:srgbClr val="004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Application de l’algorithme final dans le SNDS</a:t>
            </a:r>
            <a:endParaRPr lang="en-US" sz="1800" dirty="0">
              <a:solidFill>
                <a:srgbClr val="0041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27217"/>
      </p:ext>
    </p:extLst>
  </p:cSld>
  <p:clrMapOvr>
    <a:masterClrMapping/>
  </p:clrMapOvr>
</p:sld>
</file>

<file path=ppt/theme/theme1.xml><?xml version="1.0" encoding="utf-8"?>
<a:theme xmlns:a="http://schemas.openxmlformats.org/drawingml/2006/main" name="SPF_PPT_Test-v3">
  <a:themeElements>
    <a:clrScheme name="SPF PPT_Couleurs">
      <a:dk1>
        <a:srgbClr val="4D4D4F"/>
      </a:dk1>
      <a:lt1>
        <a:sysClr val="window" lastClr="FFFFFF"/>
      </a:lt1>
      <a:dk2>
        <a:srgbClr val="E30056"/>
      </a:dk2>
      <a:lt2>
        <a:srgbClr val="EEECE1"/>
      </a:lt2>
      <a:accent1>
        <a:srgbClr val="E30056"/>
      </a:accent1>
      <a:accent2>
        <a:srgbClr val="3C2782"/>
      </a:accent2>
      <a:accent3>
        <a:srgbClr val="00A5D5"/>
      </a:accent3>
      <a:accent4>
        <a:srgbClr val="004192"/>
      </a:accent4>
      <a:accent5>
        <a:srgbClr val="8D003A"/>
      </a:accent5>
      <a:accent6>
        <a:srgbClr val="4D4D4F"/>
      </a:accent6>
      <a:hlink>
        <a:srgbClr val="E30056"/>
      </a:hlink>
      <a:folHlink>
        <a:srgbClr val="E3005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30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SPF_PPT_Test-v3">
  <a:themeElements>
    <a:clrScheme name="SPF PPT_Couleurs">
      <a:dk1>
        <a:srgbClr val="4D4D4F"/>
      </a:dk1>
      <a:lt1>
        <a:sysClr val="window" lastClr="FFFFFF"/>
      </a:lt1>
      <a:dk2>
        <a:srgbClr val="E30056"/>
      </a:dk2>
      <a:lt2>
        <a:srgbClr val="EEECE1"/>
      </a:lt2>
      <a:accent1>
        <a:srgbClr val="E30056"/>
      </a:accent1>
      <a:accent2>
        <a:srgbClr val="3C2782"/>
      </a:accent2>
      <a:accent3>
        <a:srgbClr val="00A5D5"/>
      </a:accent3>
      <a:accent4>
        <a:srgbClr val="004192"/>
      </a:accent4>
      <a:accent5>
        <a:srgbClr val="8D003A"/>
      </a:accent5>
      <a:accent6>
        <a:srgbClr val="4D4D4F"/>
      </a:accent6>
      <a:hlink>
        <a:srgbClr val="E30056"/>
      </a:hlink>
      <a:folHlink>
        <a:srgbClr val="E3005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30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9356</TotalTime>
  <Words>1894</Words>
  <Application>Microsoft Macintosh PowerPoint</Application>
  <PresentationFormat>Presentación en pantalla (4:3)</PresentationFormat>
  <Paragraphs>393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Tipo de letra del sistema regular</vt:lpstr>
      <vt:lpstr>Wingdings</vt:lpstr>
      <vt:lpstr>SPF_PPT_Test-v3</vt:lpstr>
      <vt:lpstr>1_SPF_PPT_Test-v3</vt:lpstr>
      <vt:lpstr>Thème Office</vt:lpstr>
      <vt:lpstr>Développement d’un algorithme de typage du diabète à partir de données de la cohorte Constances  et son application dans le SNDS</vt:lpstr>
      <vt:lpstr>INTRODUCTION</vt:lpstr>
      <vt:lpstr>INTRODUCTION</vt:lpstr>
      <vt:lpstr>Material ET METHODE</vt:lpstr>
      <vt:lpstr>Material ET METHODE</vt:lpstr>
      <vt:lpstr>Material ET METHODE</vt:lpstr>
      <vt:lpstr>resultats</vt:lpstr>
      <vt:lpstr>resultats</vt:lpstr>
      <vt:lpstr>Resultats</vt:lpstr>
      <vt:lpstr>Conclusions</vt:lpstr>
      <vt:lpstr>Conclusions</vt:lpstr>
      <vt:lpstr>remerciements</vt:lpstr>
      <vt:lpstr>Presentación de PowerPoint</vt:lpstr>
      <vt:lpstr>Presentación de PowerPoint</vt:lpstr>
      <vt:lpstr>5. Sélection des variables pour constituer les algorithmes</vt:lpstr>
    </vt:vector>
  </TitlesOfParts>
  <Company>InVS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principal de la présentation sur 2 ou 3 lignes</dc:title>
  <dc:creator>SOUMAH-MIS Catherine</dc:creator>
  <cp:lastModifiedBy>Sonsoles Fuentes</cp:lastModifiedBy>
  <cp:revision>1321</cp:revision>
  <cp:lastPrinted>2018-02-16T09:35:58Z</cp:lastPrinted>
  <dcterms:created xsi:type="dcterms:W3CDTF">2016-06-03T12:31:51Z</dcterms:created>
  <dcterms:modified xsi:type="dcterms:W3CDTF">2020-02-19T16:50:38Z</dcterms:modified>
</cp:coreProperties>
</file>