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75" r:id="rId2"/>
    <p:sldId id="257" r:id="rId3"/>
    <p:sldId id="261" r:id="rId4"/>
    <p:sldId id="280" r:id="rId5"/>
    <p:sldId id="276" r:id="rId6"/>
    <p:sldId id="277" r:id="rId7"/>
    <p:sldId id="279" r:id="rId8"/>
    <p:sldId id="259" r:id="rId9"/>
    <p:sldId id="258" r:id="rId10"/>
    <p:sldId id="278" r:id="rId11"/>
    <p:sldId id="260" r:id="rId12"/>
    <p:sldId id="269" r:id="rId13"/>
    <p:sldId id="262" r:id="rId14"/>
    <p:sldId id="263" r:id="rId15"/>
    <p:sldId id="272" r:id="rId16"/>
    <p:sldId id="273" r:id="rId17"/>
    <p:sldId id="265" r:id="rId18"/>
    <p:sldId id="266" r:id="rId19"/>
    <p:sldId id="270" r:id="rId20"/>
    <p:sldId id="267" r:id="rId21"/>
    <p:sldId id="268"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524"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75B20-D31E-44D0-87CA-7FBA0BB20F19}" type="datetimeFigureOut">
              <a:rPr lang="fr-FR" smtClean="0"/>
              <a:t>02/12/2019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21557-E53C-4880-8560-BB79BDC7FCF5}" type="slidenum">
              <a:rPr lang="fr-FR" smtClean="0"/>
              <a:t>‹N°›</a:t>
            </a:fld>
            <a:endParaRPr lang="fr-FR"/>
          </a:p>
        </p:txBody>
      </p:sp>
    </p:spTree>
    <p:extLst>
      <p:ext uri="{BB962C8B-B14F-4D97-AF65-F5344CB8AC3E}">
        <p14:creationId xmlns:p14="http://schemas.microsoft.com/office/powerpoint/2010/main" val="205314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5" name="Espace réservé du numéro de diapositive 4"/>
          <p:cNvSpPr>
            <a:spLocks noGrp="1"/>
          </p:cNvSpPr>
          <p:nvPr>
            <p:ph type="sldNum" sz="quarter" idx="11"/>
          </p:nvPr>
        </p:nvSpPr>
        <p:spPr/>
        <p:txBody>
          <a:bodyPr/>
          <a:lstStyle/>
          <a:p>
            <a:pPr>
              <a:defRPr/>
            </a:pPr>
            <a:fld id="{C4EDE3B5-D081-4863-9F5D-F76E628E3036}" type="slidenum">
              <a:rPr lang="fr-FR" sz="900">
                <a:solidFill>
                  <a:prstClr val="black"/>
                </a:solidFill>
              </a:rPr>
              <a:pPr>
                <a:defRPr/>
              </a:pPr>
              <a:t>7</a:t>
            </a:fld>
            <a:endParaRPr lang="fr-FR" sz="900" dirty="0">
              <a:solidFill>
                <a:prstClr val="black"/>
              </a:solidFill>
            </a:endParaRPr>
          </a:p>
        </p:txBody>
      </p:sp>
      <p:sp>
        <p:nvSpPr>
          <p:cNvPr id="6" name="Rectangle 6"/>
          <p:cNvSpPr>
            <a:spLocks noGrp="1" noChangeArrowheads="1"/>
          </p:cNvSpPr>
          <p:nvPr>
            <p:ph type="ftr" sz="quarter" idx="4"/>
          </p:nvPr>
        </p:nvSpPr>
        <p:spPr>
          <a:xfrm>
            <a:off x="1" y="8686289"/>
            <a:ext cx="2972547" cy="457712"/>
          </a:xfrm>
          <a:noFill/>
        </p:spPr>
        <p:txBody>
          <a:bodyPr/>
          <a:lstStyle>
            <a:lvl1pPr eaLnBrk="0" hangingPunct="0">
              <a:defRPr sz="2400">
                <a:solidFill>
                  <a:schemeClr val="tx1"/>
                </a:solidFill>
                <a:latin typeface="Arial" charset="0"/>
              </a:defRPr>
            </a:lvl1pPr>
            <a:lvl2pPr marL="752980" indent="-289608" eaLnBrk="0" hangingPunct="0">
              <a:defRPr sz="2400">
                <a:solidFill>
                  <a:schemeClr val="tx1"/>
                </a:solidFill>
                <a:latin typeface="Arial" charset="0"/>
              </a:defRPr>
            </a:lvl2pPr>
            <a:lvl3pPr marL="1158431" indent="-231686" eaLnBrk="0" hangingPunct="0">
              <a:defRPr sz="2400">
                <a:solidFill>
                  <a:schemeClr val="tx1"/>
                </a:solidFill>
                <a:latin typeface="Arial" charset="0"/>
              </a:defRPr>
            </a:lvl3pPr>
            <a:lvl4pPr marL="1621804" indent="-231686" eaLnBrk="0" hangingPunct="0">
              <a:defRPr sz="2400">
                <a:solidFill>
                  <a:schemeClr val="tx1"/>
                </a:solidFill>
                <a:latin typeface="Arial" charset="0"/>
              </a:defRPr>
            </a:lvl4pPr>
            <a:lvl5pPr marL="2085177" indent="-231686" eaLnBrk="0" hangingPunct="0">
              <a:defRPr sz="2400">
                <a:solidFill>
                  <a:schemeClr val="tx1"/>
                </a:solidFill>
                <a:latin typeface="Arial" charset="0"/>
              </a:defRPr>
            </a:lvl5pPr>
            <a:lvl6pPr marL="2548549" indent="-231686" algn="ctr" eaLnBrk="0" fontAlgn="base" hangingPunct="0">
              <a:spcBef>
                <a:spcPct val="0"/>
              </a:spcBef>
              <a:spcAft>
                <a:spcPct val="0"/>
              </a:spcAft>
              <a:defRPr sz="2400">
                <a:solidFill>
                  <a:schemeClr val="tx1"/>
                </a:solidFill>
                <a:latin typeface="Arial" charset="0"/>
              </a:defRPr>
            </a:lvl6pPr>
            <a:lvl7pPr marL="3011920" indent="-231686" algn="ctr" eaLnBrk="0" fontAlgn="base" hangingPunct="0">
              <a:spcBef>
                <a:spcPct val="0"/>
              </a:spcBef>
              <a:spcAft>
                <a:spcPct val="0"/>
              </a:spcAft>
              <a:defRPr sz="2400">
                <a:solidFill>
                  <a:schemeClr val="tx1"/>
                </a:solidFill>
                <a:latin typeface="Arial" charset="0"/>
              </a:defRPr>
            </a:lvl7pPr>
            <a:lvl8pPr marL="3475293" indent="-231686" algn="ctr" eaLnBrk="0" fontAlgn="base" hangingPunct="0">
              <a:spcBef>
                <a:spcPct val="0"/>
              </a:spcBef>
              <a:spcAft>
                <a:spcPct val="0"/>
              </a:spcAft>
              <a:defRPr sz="2400">
                <a:solidFill>
                  <a:schemeClr val="tx1"/>
                </a:solidFill>
                <a:latin typeface="Arial" charset="0"/>
              </a:defRPr>
            </a:lvl8pPr>
            <a:lvl9pPr marL="3938666" indent="-231686" algn="ctr" eaLnBrk="0" fontAlgn="base" hangingPunct="0">
              <a:spcBef>
                <a:spcPct val="0"/>
              </a:spcBef>
              <a:spcAft>
                <a:spcPct val="0"/>
              </a:spcAft>
              <a:defRPr sz="2400">
                <a:solidFill>
                  <a:schemeClr val="tx1"/>
                </a:solidFill>
                <a:latin typeface="Arial" charset="0"/>
              </a:defRPr>
            </a:lvl9pPr>
          </a:lstStyle>
          <a:p>
            <a:pPr eaLnBrk="1" hangingPunct="1"/>
            <a:r>
              <a:rPr lang="fr-FR" sz="900" dirty="0">
                <a:solidFill>
                  <a:prstClr val="black"/>
                </a:solidFill>
              </a:rPr>
              <a:t>CNAMTS - DSES - MOISE/MARS</a:t>
            </a:r>
          </a:p>
        </p:txBody>
      </p:sp>
    </p:spTree>
    <p:extLst>
      <p:ext uri="{BB962C8B-B14F-4D97-AF65-F5344CB8AC3E}">
        <p14:creationId xmlns:p14="http://schemas.microsoft.com/office/powerpoint/2010/main" val="309239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5" name="Espace réservé du numéro de diapositive 4"/>
          <p:cNvSpPr>
            <a:spLocks noGrp="1"/>
          </p:cNvSpPr>
          <p:nvPr>
            <p:ph type="sldNum" sz="quarter" idx="11"/>
          </p:nvPr>
        </p:nvSpPr>
        <p:spPr/>
        <p:txBody>
          <a:bodyPr/>
          <a:lstStyle/>
          <a:p>
            <a:pPr>
              <a:defRPr/>
            </a:pPr>
            <a:fld id="{C4EDE3B5-D081-4863-9F5D-F76E628E3036}" type="slidenum">
              <a:rPr lang="fr-FR" sz="900">
                <a:solidFill>
                  <a:prstClr val="black"/>
                </a:solidFill>
              </a:rPr>
              <a:pPr>
                <a:defRPr/>
              </a:pPr>
              <a:t>8</a:t>
            </a:fld>
            <a:endParaRPr lang="fr-FR" sz="900" dirty="0">
              <a:solidFill>
                <a:prstClr val="black"/>
              </a:solidFill>
            </a:endParaRPr>
          </a:p>
        </p:txBody>
      </p:sp>
      <p:sp>
        <p:nvSpPr>
          <p:cNvPr id="6" name="Rectangle 6"/>
          <p:cNvSpPr>
            <a:spLocks noGrp="1" noChangeArrowheads="1"/>
          </p:cNvSpPr>
          <p:nvPr>
            <p:ph type="ftr" sz="quarter" idx="4"/>
          </p:nvPr>
        </p:nvSpPr>
        <p:spPr>
          <a:xfrm>
            <a:off x="1" y="8686289"/>
            <a:ext cx="2972547" cy="457712"/>
          </a:xfrm>
          <a:noFill/>
        </p:spPr>
        <p:txBody>
          <a:bodyPr/>
          <a:lstStyle>
            <a:lvl1pPr eaLnBrk="0" hangingPunct="0">
              <a:defRPr sz="2400">
                <a:solidFill>
                  <a:schemeClr val="tx1"/>
                </a:solidFill>
                <a:latin typeface="Arial" charset="0"/>
              </a:defRPr>
            </a:lvl1pPr>
            <a:lvl2pPr marL="752980" indent="-289608" eaLnBrk="0" hangingPunct="0">
              <a:defRPr sz="2400">
                <a:solidFill>
                  <a:schemeClr val="tx1"/>
                </a:solidFill>
                <a:latin typeface="Arial" charset="0"/>
              </a:defRPr>
            </a:lvl2pPr>
            <a:lvl3pPr marL="1158431" indent="-231686" eaLnBrk="0" hangingPunct="0">
              <a:defRPr sz="2400">
                <a:solidFill>
                  <a:schemeClr val="tx1"/>
                </a:solidFill>
                <a:latin typeface="Arial" charset="0"/>
              </a:defRPr>
            </a:lvl3pPr>
            <a:lvl4pPr marL="1621804" indent="-231686" eaLnBrk="0" hangingPunct="0">
              <a:defRPr sz="2400">
                <a:solidFill>
                  <a:schemeClr val="tx1"/>
                </a:solidFill>
                <a:latin typeface="Arial" charset="0"/>
              </a:defRPr>
            </a:lvl4pPr>
            <a:lvl5pPr marL="2085177" indent="-231686" eaLnBrk="0" hangingPunct="0">
              <a:defRPr sz="2400">
                <a:solidFill>
                  <a:schemeClr val="tx1"/>
                </a:solidFill>
                <a:latin typeface="Arial" charset="0"/>
              </a:defRPr>
            </a:lvl5pPr>
            <a:lvl6pPr marL="2548549" indent="-231686" algn="ctr" eaLnBrk="0" fontAlgn="base" hangingPunct="0">
              <a:spcBef>
                <a:spcPct val="0"/>
              </a:spcBef>
              <a:spcAft>
                <a:spcPct val="0"/>
              </a:spcAft>
              <a:defRPr sz="2400">
                <a:solidFill>
                  <a:schemeClr val="tx1"/>
                </a:solidFill>
                <a:latin typeface="Arial" charset="0"/>
              </a:defRPr>
            </a:lvl6pPr>
            <a:lvl7pPr marL="3011920" indent="-231686" algn="ctr" eaLnBrk="0" fontAlgn="base" hangingPunct="0">
              <a:spcBef>
                <a:spcPct val="0"/>
              </a:spcBef>
              <a:spcAft>
                <a:spcPct val="0"/>
              </a:spcAft>
              <a:defRPr sz="2400">
                <a:solidFill>
                  <a:schemeClr val="tx1"/>
                </a:solidFill>
                <a:latin typeface="Arial" charset="0"/>
              </a:defRPr>
            </a:lvl7pPr>
            <a:lvl8pPr marL="3475293" indent="-231686" algn="ctr" eaLnBrk="0" fontAlgn="base" hangingPunct="0">
              <a:spcBef>
                <a:spcPct val="0"/>
              </a:spcBef>
              <a:spcAft>
                <a:spcPct val="0"/>
              </a:spcAft>
              <a:defRPr sz="2400">
                <a:solidFill>
                  <a:schemeClr val="tx1"/>
                </a:solidFill>
                <a:latin typeface="Arial" charset="0"/>
              </a:defRPr>
            </a:lvl8pPr>
            <a:lvl9pPr marL="3938666" indent="-231686" algn="ctr" eaLnBrk="0" fontAlgn="base" hangingPunct="0">
              <a:spcBef>
                <a:spcPct val="0"/>
              </a:spcBef>
              <a:spcAft>
                <a:spcPct val="0"/>
              </a:spcAft>
              <a:defRPr sz="2400">
                <a:solidFill>
                  <a:schemeClr val="tx1"/>
                </a:solidFill>
                <a:latin typeface="Arial" charset="0"/>
              </a:defRPr>
            </a:lvl9pPr>
          </a:lstStyle>
          <a:p>
            <a:pPr eaLnBrk="1" hangingPunct="1"/>
            <a:r>
              <a:rPr lang="fr-FR" sz="900" dirty="0">
                <a:solidFill>
                  <a:prstClr val="black"/>
                </a:solidFill>
              </a:rPr>
              <a:t>CNAMTS - DSES - MOISE/MARS</a:t>
            </a:r>
          </a:p>
        </p:txBody>
      </p:sp>
    </p:spTree>
    <p:extLst>
      <p:ext uri="{BB962C8B-B14F-4D97-AF65-F5344CB8AC3E}">
        <p14:creationId xmlns:p14="http://schemas.microsoft.com/office/powerpoint/2010/main" val="309239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10343" indent="-273210" eaLnBrk="0" hangingPunct="0">
              <a:defRPr>
                <a:solidFill>
                  <a:schemeClr val="tx1"/>
                </a:solidFill>
                <a:latin typeface="Arial" charset="0"/>
              </a:defRPr>
            </a:lvl2pPr>
            <a:lvl3pPr marL="1092838" indent="-218567" eaLnBrk="0" hangingPunct="0">
              <a:defRPr>
                <a:solidFill>
                  <a:schemeClr val="tx1"/>
                </a:solidFill>
                <a:latin typeface="Arial" charset="0"/>
              </a:defRPr>
            </a:lvl3pPr>
            <a:lvl4pPr marL="1529971" indent="-218567" eaLnBrk="0" hangingPunct="0">
              <a:defRPr>
                <a:solidFill>
                  <a:schemeClr val="tx1"/>
                </a:solidFill>
                <a:latin typeface="Arial" charset="0"/>
              </a:defRPr>
            </a:lvl4pPr>
            <a:lvl5pPr marL="1967106" indent="-218567" eaLnBrk="0" hangingPunct="0">
              <a:defRPr>
                <a:solidFill>
                  <a:schemeClr val="tx1"/>
                </a:solidFill>
                <a:latin typeface="Arial" charset="0"/>
              </a:defRPr>
            </a:lvl5pPr>
            <a:lvl6pPr marL="2404241" indent="-218567" eaLnBrk="0" fontAlgn="base" hangingPunct="0">
              <a:spcBef>
                <a:spcPct val="0"/>
              </a:spcBef>
              <a:spcAft>
                <a:spcPct val="0"/>
              </a:spcAft>
              <a:defRPr>
                <a:solidFill>
                  <a:schemeClr val="tx1"/>
                </a:solidFill>
                <a:latin typeface="Arial" charset="0"/>
              </a:defRPr>
            </a:lvl6pPr>
            <a:lvl7pPr marL="2841375" indent="-218567" eaLnBrk="0" fontAlgn="base" hangingPunct="0">
              <a:spcBef>
                <a:spcPct val="0"/>
              </a:spcBef>
              <a:spcAft>
                <a:spcPct val="0"/>
              </a:spcAft>
              <a:defRPr>
                <a:solidFill>
                  <a:schemeClr val="tx1"/>
                </a:solidFill>
                <a:latin typeface="Arial" charset="0"/>
              </a:defRPr>
            </a:lvl7pPr>
            <a:lvl8pPr marL="3278511" indent="-218567" eaLnBrk="0" fontAlgn="base" hangingPunct="0">
              <a:spcBef>
                <a:spcPct val="0"/>
              </a:spcBef>
              <a:spcAft>
                <a:spcPct val="0"/>
              </a:spcAft>
              <a:defRPr>
                <a:solidFill>
                  <a:schemeClr val="tx1"/>
                </a:solidFill>
                <a:latin typeface="Arial" charset="0"/>
              </a:defRPr>
            </a:lvl8pPr>
            <a:lvl9pPr marL="3715646" indent="-218567" eaLnBrk="0" fontAlgn="base" hangingPunct="0">
              <a:spcBef>
                <a:spcPct val="0"/>
              </a:spcBef>
              <a:spcAft>
                <a:spcPct val="0"/>
              </a:spcAft>
              <a:defRPr>
                <a:solidFill>
                  <a:schemeClr val="tx1"/>
                </a:solidFill>
                <a:latin typeface="Arial" charset="0"/>
              </a:defRPr>
            </a:lvl9pPr>
          </a:lstStyle>
          <a:p>
            <a:pPr eaLnBrk="1" hangingPunct="1"/>
            <a:fld id="{8B45FE58-804B-4EF1-BBCB-6E670510237F}" type="slidenum">
              <a:rPr lang="fr-FR" smtClean="0">
                <a:solidFill>
                  <a:prstClr val="black"/>
                </a:solidFill>
              </a:rPr>
              <a:pPr eaLnBrk="1" hangingPunct="1"/>
              <a:t>9</a:t>
            </a:fld>
            <a:endParaRPr lang="fr-FR" smtClean="0">
              <a:solidFill>
                <a:prstClr val="black"/>
              </a:solidFill>
            </a:endParaRPr>
          </a:p>
        </p:txBody>
      </p:sp>
      <p:sp>
        <p:nvSpPr>
          <p:cNvPr id="66563" name="Rectangle 7"/>
          <p:cNvSpPr txBox="1">
            <a:spLocks noGrp="1" noChangeArrowheads="1"/>
          </p:cNvSpPr>
          <p:nvPr/>
        </p:nvSpPr>
        <p:spPr bwMode="auto">
          <a:xfrm>
            <a:off x="3885454" y="8686291"/>
            <a:ext cx="2972547" cy="4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26" tIns="43712" rIns="87426" bIns="43712"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fld id="{686A5CA1-C110-461E-AFCA-558CCD8AD7C5}" type="slidenum">
              <a:rPr lang="fr-FR">
                <a:solidFill>
                  <a:prstClr val="black"/>
                </a:solidFill>
                <a:latin typeface="Times New Roman" pitchFamily="18" charset="0"/>
              </a:rPr>
              <a:pPr algn="r"/>
              <a:t>9</a:t>
            </a:fld>
            <a:endParaRPr lang="fr-FR">
              <a:solidFill>
                <a:prstClr val="black"/>
              </a:solidFill>
              <a:latin typeface="Times New Roman" pitchFamily="18" charset="0"/>
            </a:endParaRPr>
          </a:p>
        </p:txBody>
      </p:sp>
      <p:sp>
        <p:nvSpPr>
          <p:cNvPr id="66564" name="Rectangle 2"/>
          <p:cNvSpPr>
            <a:spLocks noGrp="1" noRot="1" noChangeAspect="1" noChangeArrowheads="1" noTextEdit="1"/>
          </p:cNvSpPr>
          <p:nvPr>
            <p:ph type="sldImg"/>
          </p:nvPr>
        </p:nvSpPr>
        <p:spPr>
          <a:xfrm>
            <a:off x="1150938" y="687388"/>
            <a:ext cx="4572000" cy="3429000"/>
          </a:xfrm>
          <a:ln/>
        </p:spPr>
      </p:sp>
      <p:sp>
        <p:nvSpPr>
          <p:cNvPr id="333827" name="Rectangle 3"/>
          <p:cNvSpPr>
            <a:spLocks noGrp="1" noChangeArrowheads="1"/>
          </p:cNvSpPr>
          <p:nvPr>
            <p:ph type="body" idx="1"/>
          </p:nvPr>
        </p:nvSpPr>
        <p:spPr>
          <a:xfrm>
            <a:off x="914512" y="4344608"/>
            <a:ext cx="5028987" cy="4112095"/>
          </a:xfrm>
        </p:spPr>
        <p:txBody>
          <a:bodyPr/>
          <a:lstStyle/>
          <a:p>
            <a:pPr eaLnBrk="1" hangingPunct="1">
              <a:lnSpc>
                <a:spcPct val="90000"/>
              </a:lnSpc>
              <a:spcBef>
                <a:spcPct val="65000"/>
              </a:spcBef>
              <a:buClr>
                <a:schemeClr val="hlink"/>
              </a:buClr>
              <a:buSzPct val="120000"/>
              <a:defRPr/>
            </a:pPr>
            <a:r>
              <a:rPr lang="fr-FR" sz="1000" dirty="0"/>
              <a:t>Pour les personnes en ALD, le ticket modérateur fait partie de la prise en charge légale Assurance Maladie, mais pas les participations forfaitaires (PF) et les franchises (FR). Certains bénéficiaires ne sont pas soumis aux PF et FR : les enfants, les bénéficiaires de la CMUC </a:t>
            </a:r>
          </a:p>
          <a:p>
            <a:pPr eaLnBrk="1" hangingPunct="1">
              <a:lnSpc>
                <a:spcPct val="90000"/>
              </a:lnSpc>
              <a:spcBef>
                <a:spcPct val="65000"/>
              </a:spcBef>
              <a:buClr>
                <a:schemeClr val="hlink"/>
              </a:buClr>
              <a:buSzPct val="120000"/>
              <a:defRPr/>
            </a:pPr>
            <a:endParaRPr lang="fr-FR" sz="1000" dirty="0"/>
          </a:p>
          <a:p>
            <a:pPr eaLnBrk="1" hangingPunct="1">
              <a:lnSpc>
                <a:spcPct val="90000"/>
              </a:lnSpc>
              <a:spcBef>
                <a:spcPct val="65000"/>
              </a:spcBef>
              <a:buClr>
                <a:schemeClr val="hlink"/>
              </a:buClr>
              <a:buSzPct val="120000"/>
              <a:defRPr/>
            </a:pPr>
            <a:r>
              <a:rPr lang="fr-FR" sz="1000" dirty="0"/>
              <a:t>Les remboursements des bénéficiaires de l’AME sont entièrement intégrées dans ces parts supplémentaires (car ne sont pas des prestations légales) </a:t>
            </a:r>
          </a:p>
          <a:p>
            <a:pPr eaLnBrk="1" hangingPunct="1">
              <a:lnSpc>
                <a:spcPct val="90000"/>
              </a:lnSpc>
              <a:spcBef>
                <a:spcPct val="65000"/>
              </a:spcBef>
              <a:buClr>
                <a:schemeClr val="hlink"/>
              </a:buClr>
              <a:buSzPct val="120000"/>
              <a:defRPr/>
            </a:pPr>
            <a:endParaRPr lang="fr-FR" sz="1000" dirty="0"/>
          </a:p>
          <a:p>
            <a:pPr eaLnBrk="1" hangingPunct="1">
              <a:lnSpc>
                <a:spcPct val="90000"/>
              </a:lnSpc>
              <a:spcBef>
                <a:spcPct val="65000"/>
              </a:spcBef>
              <a:buClr>
                <a:schemeClr val="hlink"/>
              </a:buClr>
              <a:buSzPct val="120000"/>
              <a:defRPr/>
            </a:pPr>
            <a:r>
              <a:rPr lang="fr-FR" sz="1000" dirty="0"/>
              <a:t>Les parts supplémentaires correspondent en majorité à la prise en charge totale ou partielle (cas de l’Alsace-Moselle) des TM, et parfois à une partie des dépassements (panier de soins des bénéficiaires de la CMU)</a:t>
            </a:r>
          </a:p>
          <a:p>
            <a:pPr eaLnBrk="1" hangingPunct="1">
              <a:lnSpc>
                <a:spcPct val="90000"/>
              </a:lnSpc>
              <a:defRPr/>
            </a:pPr>
            <a:endParaRPr lang="fr-FR" sz="1000"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5" name="Espace réservé du numéro de diapositive 4"/>
          <p:cNvSpPr>
            <a:spLocks noGrp="1"/>
          </p:cNvSpPr>
          <p:nvPr>
            <p:ph type="sldNum" sz="quarter" idx="11"/>
          </p:nvPr>
        </p:nvSpPr>
        <p:spPr/>
        <p:txBody>
          <a:bodyPr/>
          <a:lstStyle/>
          <a:p>
            <a:pPr>
              <a:defRPr/>
            </a:pPr>
            <a:fld id="{C4EDE3B5-D081-4863-9F5D-F76E628E3036}" type="slidenum">
              <a:rPr lang="fr-FR" sz="900">
                <a:solidFill>
                  <a:prstClr val="black"/>
                </a:solidFill>
              </a:rPr>
              <a:pPr>
                <a:defRPr/>
              </a:pPr>
              <a:t>10</a:t>
            </a:fld>
            <a:endParaRPr lang="fr-FR" sz="900" dirty="0">
              <a:solidFill>
                <a:prstClr val="black"/>
              </a:solidFill>
            </a:endParaRPr>
          </a:p>
        </p:txBody>
      </p:sp>
      <p:sp>
        <p:nvSpPr>
          <p:cNvPr id="6" name="Rectangle 6"/>
          <p:cNvSpPr>
            <a:spLocks noGrp="1" noChangeArrowheads="1"/>
          </p:cNvSpPr>
          <p:nvPr>
            <p:ph type="ftr" sz="quarter" idx="4"/>
          </p:nvPr>
        </p:nvSpPr>
        <p:spPr>
          <a:xfrm>
            <a:off x="1" y="8686289"/>
            <a:ext cx="2972547" cy="457712"/>
          </a:xfrm>
          <a:noFill/>
        </p:spPr>
        <p:txBody>
          <a:bodyPr/>
          <a:lstStyle>
            <a:lvl1pPr eaLnBrk="0" hangingPunct="0">
              <a:defRPr sz="2400">
                <a:solidFill>
                  <a:schemeClr val="tx1"/>
                </a:solidFill>
                <a:latin typeface="Arial" charset="0"/>
              </a:defRPr>
            </a:lvl1pPr>
            <a:lvl2pPr marL="752980" indent="-289608" eaLnBrk="0" hangingPunct="0">
              <a:defRPr sz="2400">
                <a:solidFill>
                  <a:schemeClr val="tx1"/>
                </a:solidFill>
                <a:latin typeface="Arial" charset="0"/>
              </a:defRPr>
            </a:lvl2pPr>
            <a:lvl3pPr marL="1158431" indent="-231686" eaLnBrk="0" hangingPunct="0">
              <a:defRPr sz="2400">
                <a:solidFill>
                  <a:schemeClr val="tx1"/>
                </a:solidFill>
                <a:latin typeface="Arial" charset="0"/>
              </a:defRPr>
            </a:lvl3pPr>
            <a:lvl4pPr marL="1621804" indent="-231686" eaLnBrk="0" hangingPunct="0">
              <a:defRPr sz="2400">
                <a:solidFill>
                  <a:schemeClr val="tx1"/>
                </a:solidFill>
                <a:latin typeface="Arial" charset="0"/>
              </a:defRPr>
            </a:lvl4pPr>
            <a:lvl5pPr marL="2085177" indent="-231686" eaLnBrk="0" hangingPunct="0">
              <a:defRPr sz="2400">
                <a:solidFill>
                  <a:schemeClr val="tx1"/>
                </a:solidFill>
                <a:latin typeface="Arial" charset="0"/>
              </a:defRPr>
            </a:lvl5pPr>
            <a:lvl6pPr marL="2548549" indent="-231686" algn="ctr" eaLnBrk="0" fontAlgn="base" hangingPunct="0">
              <a:spcBef>
                <a:spcPct val="0"/>
              </a:spcBef>
              <a:spcAft>
                <a:spcPct val="0"/>
              </a:spcAft>
              <a:defRPr sz="2400">
                <a:solidFill>
                  <a:schemeClr val="tx1"/>
                </a:solidFill>
                <a:latin typeface="Arial" charset="0"/>
              </a:defRPr>
            </a:lvl6pPr>
            <a:lvl7pPr marL="3011920" indent="-231686" algn="ctr" eaLnBrk="0" fontAlgn="base" hangingPunct="0">
              <a:spcBef>
                <a:spcPct val="0"/>
              </a:spcBef>
              <a:spcAft>
                <a:spcPct val="0"/>
              </a:spcAft>
              <a:defRPr sz="2400">
                <a:solidFill>
                  <a:schemeClr val="tx1"/>
                </a:solidFill>
                <a:latin typeface="Arial" charset="0"/>
              </a:defRPr>
            </a:lvl7pPr>
            <a:lvl8pPr marL="3475293" indent="-231686" algn="ctr" eaLnBrk="0" fontAlgn="base" hangingPunct="0">
              <a:spcBef>
                <a:spcPct val="0"/>
              </a:spcBef>
              <a:spcAft>
                <a:spcPct val="0"/>
              </a:spcAft>
              <a:defRPr sz="2400">
                <a:solidFill>
                  <a:schemeClr val="tx1"/>
                </a:solidFill>
                <a:latin typeface="Arial" charset="0"/>
              </a:defRPr>
            </a:lvl8pPr>
            <a:lvl9pPr marL="3938666" indent="-231686" algn="ctr" eaLnBrk="0" fontAlgn="base" hangingPunct="0">
              <a:spcBef>
                <a:spcPct val="0"/>
              </a:spcBef>
              <a:spcAft>
                <a:spcPct val="0"/>
              </a:spcAft>
              <a:defRPr sz="2400">
                <a:solidFill>
                  <a:schemeClr val="tx1"/>
                </a:solidFill>
                <a:latin typeface="Arial" charset="0"/>
              </a:defRPr>
            </a:lvl9pPr>
          </a:lstStyle>
          <a:p>
            <a:pPr eaLnBrk="1" hangingPunct="1"/>
            <a:r>
              <a:rPr lang="fr-FR" sz="900" dirty="0">
                <a:solidFill>
                  <a:prstClr val="black"/>
                </a:solidFill>
              </a:rPr>
              <a:t>CNAMTS - DSES - MOISE/MARS</a:t>
            </a:r>
          </a:p>
        </p:txBody>
      </p:sp>
    </p:spTree>
    <p:extLst>
      <p:ext uri="{BB962C8B-B14F-4D97-AF65-F5344CB8AC3E}">
        <p14:creationId xmlns:p14="http://schemas.microsoft.com/office/powerpoint/2010/main" val="309239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plan">
    <p:spTree>
      <p:nvGrpSpPr>
        <p:cNvPr id="1" name=""/>
        <p:cNvGrpSpPr/>
        <p:nvPr/>
      </p:nvGrpSpPr>
      <p:grpSpPr>
        <a:xfrm>
          <a:off x="0" y="0"/>
          <a:ext cx="0" cy="0"/>
          <a:chOff x="0" y="0"/>
          <a:chExt cx="0" cy="0"/>
        </a:xfrm>
      </p:grpSpPr>
      <p:sp>
        <p:nvSpPr>
          <p:cNvPr id="8" name="Titre 7"/>
          <p:cNvSpPr>
            <a:spLocks noGrp="1"/>
          </p:cNvSpPr>
          <p:nvPr>
            <p:ph type="title"/>
          </p:nvPr>
        </p:nvSpPr>
        <p:spPr>
          <a:xfrm>
            <a:off x="0" y="0"/>
            <a:ext cx="9144000" cy="548680"/>
          </a:xfrm>
          <a:noFill/>
          <a:ln w="19050">
            <a:noFill/>
          </a:ln>
        </p:spPr>
        <p:txBody>
          <a:bodyPr/>
          <a:lstStyle>
            <a:lvl1pPr marL="623888" indent="0" algn="l">
              <a:defRPr sz="2400">
                <a:solidFill>
                  <a:schemeClr val="tx1">
                    <a:lumMod val="85000"/>
                    <a:lumOff val="15000"/>
                  </a:schemeClr>
                </a:solidFill>
              </a:defRPr>
            </a:lvl1pPr>
          </a:lstStyle>
          <a:p>
            <a:r>
              <a:rPr lang="fr-FR" dirty="0"/>
              <a:t>Modifiez le style du titre</a:t>
            </a:r>
          </a:p>
        </p:txBody>
      </p:sp>
      <p:sp>
        <p:nvSpPr>
          <p:cNvPr id="4" name="Espace réservé du texte 3"/>
          <p:cNvSpPr>
            <a:spLocks noGrp="1"/>
          </p:cNvSpPr>
          <p:nvPr>
            <p:ph type="body" sz="quarter" idx="14"/>
          </p:nvPr>
        </p:nvSpPr>
        <p:spPr>
          <a:xfrm>
            <a:off x="683568" y="764704"/>
            <a:ext cx="8460432" cy="5184576"/>
          </a:xfrm>
          <a:ln w="19050">
            <a:noFill/>
          </a:ln>
        </p:spPr>
        <p:txBody>
          <a:bodyPr lIns="36000" rIns="36000"/>
          <a:lstStyle>
            <a:lvl1pPr marL="342900" indent="-342900">
              <a:lnSpc>
                <a:spcPct val="150000"/>
              </a:lnSpc>
              <a:spcBef>
                <a:spcPts val="600"/>
              </a:spcBef>
              <a:spcAft>
                <a:spcPts val="300"/>
              </a:spcAft>
              <a:buFont typeface="+mj-lt"/>
              <a:buAutoNum type="arabicPeriod"/>
              <a:defRPr sz="1800">
                <a:solidFill>
                  <a:schemeClr val="tx1">
                    <a:lumMod val="75000"/>
                    <a:lumOff val="25000"/>
                  </a:schemeClr>
                </a:solidFill>
              </a:defRPr>
            </a:lvl1pPr>
            <a:lvl2pPr marL="625475" indent="-285750">
              <a:lnSpc>
                <a:spcPct val="150000"/>
              </a:lnSpc>
              <a:spcBef>
                <a:spcPts val="300"/>
              </a:spcBef>
              <a:buFont typeface="Wingdings" panose="05000000000000000000" pitchFamily="2" charset="2"/>
              <a:buChar char="§"/>
              <a:defRPr sz="1600">
                <a:solidFill>
                  <a:schemeClr val="tx1">
                    <a:lumMod val="50000"/>
                    <a:lumOff val="50000"/>
                  </a:schemeClr>
                </a:solidFill>
              </a:defRPr>
            </a:lvl2pPr>
          </a:lstStyle>
          <a:p>
            <a:pPr lvl="0"/>
            <a:r>
              <a:rPr lang="fr-FR" dirty="0"/>
              <a:t>Modifiez les styles du texte du masque</a:t>
            </a:r>
          </a:p>
          <a:p>
            <a:pPr lvl="1"/>
            <a:r>
              <a:rPr lang="fr-FR" dirty="0"/>
              <a:t>Deuxième niveau</a:t>
            </a:r>
          </a:p>
        </p:txBody>
      </p:sp>
      <p:cxnSp>
        <p:nvCxnSpPr>
          <p:cNvPr id="5" name="Connecteur droit 4"/>
          <p:cNvCxnSpPr/>
          <p:nvPr userDrawn="1"/>
        </p:nvCxnSpPr>
        <p:spPr>
          <a:xfrm>
            <a:off x="702000" y="548680"/>
            <a:ext cx="77400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611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4" name="Espace réservé du contenu 3"/>
          <p:cNvSpPr>
            <a:spLocks noGrp="1"/>
          </p:cNvSpPr>
          <p:nvPr>
            <p:ph sz="half" idx="2"/>
          </p:nvPr>
        </p:nvSpPr>
        <p:spPr>
          <a:xfrm>
            <a:off x="107504" y="2060848"/>
            <a:ext cx="4320480"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contenu 5"/>
          <p:cNvSpPr>
            <a:spLocks noGrp="1"/>
          </p:cNvSpPr>
          <p:nvPr>
            <p:ph sz="quarter" idx="4"/>
          </p:nvPr>
        </p:nvSpPr>
        <p:spPr>
          <a:xfrm>
            <a:off x="4716016" y="2060848"/>
            <a:ext cx="4320480"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9" name="Espace réservé du numéro de diapositive 8"/>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
        <p:nvSpPr>
          <p:cNvPr id="11" name="Titre 10"/>
          <p:cNvSpPr>
            <a:spLocks noGrp="1"/>
          </p:cNvSpPr>
          <p:nvPr>
            <p:ph type="title"/>
          </p:nvPr>
        </p:nvSpPr>
        <p:spPr>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16" name="Espace réservé du texte 15"/>
          <p:cNvSpPr>
            <a:spLocks noGrp="1"/>
          </p:cNvSpPr>
          <p:nvPr>
            <p:ph type="body" sz="quarter" idx="14"/>
          </p:nvPr>
        </p:nvSpPr>
        <p:spPr>
          <a:xfrm>
            <a:off x="107504" y="836613"/>
            <a:ext cx="4320034" cy="1152227"/>
          </a:xfrm>
        </p:spPr>
        <p:txBody>
          <a:bodyPr/>
          <a:lstStyle/>
          <a:p>
            <a:pPr lvl="0"/>
            <a:r>
              <a:rPr lang="fr-FR" dirty="0"/>
              <a:t>Modifiez les styles du texte du masque</a:t>
            </a:r>
          </a:p>
          <a:p>
            <a:pPr lvl="1"/>
            <a:r>
              <a:rPr lang="fr-FR" dirty="0"/>
              <a:t>Deuxième niveau</a:t>
            </a:r>
          </a:p>
        </p:txBody>
      </p:sp>
      <p:sp>
        <p:nvSpPr>
          <p:cNvPr id="17" name="Espace réservé du texte 15"/>
          <p:cNvSpPr>
            <a:spLocks noGrp="1"/>
          </p:cNvSpPr>
          <p:nvPr>
            <p:ph type="body" sz="quarter" idx="15"/>
          </p:nvPr>
        </p:nvSpPr>
        <p:spPr>
          <a:xfrm>
            <a:off x="4716016" y="836712"/>
            <a:ext cx="4320034" cy="1152227"/>
          </a:xfrm>
        </p:spPr>
        <p:txBody>
          <a:bodyPr/>
          <a:lstStyle/>
          <a:p>
            <a:pPr lvl="0"/>
            <a:r>
              <a:rPr lang="fr-FR" dirty="0"/>
              <a:t>Modifiez les styles du texte du masque</a:t>
            </a:r>
          </a:p>
          <a:p>
            <a:pPr lvl="1"/>
            <a:r>
              <a:rPr lang="fr-FR" dirty="0"/>
              <a:t>Deuxième niveau</a:t>
            </a:r>
          </a:p>
        </p:txBody>
      </p:sp>
    </p:spTree>
    <p:extLst>
      <p:ext uri="{BB962C8B-B14F-4D97-AF65-F5344CB8AC3E}">
        <p14:creationId xmlns:p14="http://schemas.microsoft.com/office/powerpoint/2010/main" val="17125952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5" name="Espace réservé du numéro de diapositive 4"/>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26996756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7" name="Espace réservé du numéro de diapositive 6"/>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163547707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positive de plan">
    <p:spTree>
      <p:nvGrpSpPr>
        <p:cNvPr id="1" name=""/>
        <p:cNvGrpSpPr/>
        <p:nvPr/>
      </p:nvGrpSpPr>
      <p:grpSpPr>
        <a:xfrm>
          <a:off x="0" y="0"/>
          <a:ext cx="0" cy="0"/>
          <a:chOff x="0" y="0"/>
          <a:chExt cx="0" cy="0"/>
        </a:xfrm>
      </p:grpSpPr>
      <p:sp>
        <p:nvSpPr>
          <p:cNvPr id="8" name="Titre 7"/>
          <p:cNvSpPr>
            <a:spLocks noGrp="1"/>
          </p:cNvSpPr>
          <p:nvPr>
            <p:ph type="title"/>
          </p:nvPr>
        </p:nvSpPr>
        <p:spPr>
          <a:xfrm>
            <a:off x="0" y="0"/>
            <a:ext cx="9144000" cy="1440000"/>
          </a:xfrm>
          <a:solidFill>
            <a:srgbClr val="2059A6"/>
          </a:solidFill>
        </p:spPr>
        <p:txBody>
          <a:bodyPr vert="horz" lIns="91440" tIns="45720" rIns="91440" bIns="45720" rtlCol="0" anchor="ctr">
            <a:noAutofit/>
          </a:bodyPr>
          <a:lstStyle>
            <a:lvl1pPr marL="719138" indent="0" algn="l">
              <a:defRPr lang="fr-FR" dirty="0"/>
            </a:lvl1pPr>
          </a:lstStyle>
          <a:p>
            <a:pPr lvl="0"/>
            <a:r>
              <a:rPr lang="fr-FR" dirty="0"/>
              <a:t>Modifiez le style du titre</a:t>
            </a:r>
          </a:p>
        </p:txBody>
      </p:sp>
      <p:sp>
        <p:nvSpPr>
          <p:cNvPr id="4" name="Espace réservé du texte 3"/>
          <p:cNvSpPr>
            <a:spLocks noGrp="1"/>
          </p:cNvSpPr>
          <p:nvPr>
            <p:ph type="body" sz="quarter" idx="14"/>
          </p:nvPr>
        </p:nvSpPr>
        <p:spPr>
          <a:xfrm>
            <a:off x="683568" y="1440000"/>
            <a:ext cx="8460432" cy="4509280"/>
          </a:xfrm>
          <a:ln w="19050">
            <a:noFill/>
          </a:ln>
        </p:spPr>
        <p:txBody>
          <a:bodyPr/>
          <a:lstStyle>
            <a:lvl1pPr marL="342900" indent="-342900">
              <a:lnSpc>
                <a:spcPct val="150000"/>
              </a:lnSpc>
              <a:spcBef>
                <a:spcPts val="600"/>
              </a:spcBef>
              <a:spcAft>
                <a:spcPts val="300"/>
              </a:spcAft>
              <a:buFont typeface="+mj-lt"/>
              <a:buAutoNum type="arabicPeriod"/>
              <a:defRPr sz="1800">
                <a:solidFill>
                  <a:schemeClr val="tx1">
                    <a:lumMod val="75000"/>
                    <a:lumOff val="25000"/>
                  </a:schemeClr>
                </a:solidFill>
              </a:defRPr>
            </a:lvl1pPr>
            <a:lvl2pPr marL="625475" indent="-285750">
              <a:lnSpc>
                <a:spcPct val="150000"/>
              </a:lnSpc>
              <a:spcBef>
                <a:spcPts val="300"/>
              </a:spcBef>
              <a:buFont typeface="Wingdings" panose="05000000000000000000" pitchFamily="2" charset="2"/>
              <a:buChar char="§"/>
              <a:defRPr sz="1600">
                <a:solidFill>
                  <a:schemeClr val="tx1">
                    <a:lumMod val="50000"/>
                    <a:lumOff val="50000"/>
                  </a:schemeClr>
                </a:solidFill>
              </a:defRPr>
            </a:lvl2pPr>
          </a:lstStyle>
          <a:p>
            <a:pPr lvl="0"/>
            <a:r>
              <a:rPr lang="fr-FR" dirty="0"/>
              <a:t>Modifiez les styles du texte du masque</a:t>
            </a:r>
          </a:p>
          <a:p>
            <a:pPr lvl="1"/>
            <a:r>
              <a:rPr lang="fr-FR" dirty="0"/>
              <a:t>Deuxième niveau</a:t>
            </a:r>
          </a:p>
        </p:txBody>
      </p:sp>
    </p:spTree>
    <p:extLst>
      <p:ext uri="{BB962C8B-B14F-4D97-AF65-F5344CB8AC3E}">
        <p14:creationId xmlns:p14="http://schemas.microsoft.com/office/powerpoint/2010/main" val="12922101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71600" y="1268760"/>
            <a:ext cx="7200000" cy="1440160"/>
          </a:xfrm>
          <a:solidFill>
            <a:srgbClr val="2059A6"/>
          </a:solidFill>
        </p:spPr>
        <p:txBody>
          <a:bodyPr vert="horz" lIns="91440" tIns="45720" rIns="91440" bIns="45720" rtlCol="0" anchor="b">
            <a:noAutofit/>
          </a:bodyPr>
          <a:lstStyle>
            <a:lvl1pPr algn="r">
              <a:defRPr lang="fr-FR" sz="3000"/>
            </a:lvl1pPr>
          </a:lstStyle>
          <a:p>
            <a:pPr lvl="0"/>
            <a:r>
              <a:rPr lang="fr-FR" dirty="0"/>
              <a:t>Modifiez le style du titre</a:t>
            </a:r>
          </a:p>
        </p:txBody>
      </p:sp>
      <p:sp>
        <p:nvSpPr>
          <p:cNvPr id="3" name="Espace réservé du texte 2"/>
          <p:cNvSpPr>
            <a:spLocks noGrp="1"/>
          </p:cNvSpPr>
          <p:nvPr>
            <p:ph type="body" idx="1"/>
          </p:nvPr>
        </p:nvSpPr>
        <p:spPr>
          <a:xfrm>
            <a:off x="971600" y="2708920"/>
            <a:ext cx="7200000" cy="1697980"/>
          </a:xfrm>
        </p:spPr>
        <p:txBody>
          <a:bodyPr anchor="t"/>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dirty="0"/>
              <a:t>Modifiez les styles du texte du masque</a:t>
            </a:r>
          </a:p>
        </p:txBody>
      </p:sp>
      <p:sp>
        <p:nvSpPr>
          <p:cNvPr id="6" name="Espace réservé du numéro de diapositive 5"/>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41109341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7" name="Espace réservé du numéro de diapositive 6"/>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14495599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8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numéro de diapositive 6"/>
          <p:cNvSpPr>
            <a:spLocks noGrp="1"/>
          </p:cNvSpPr>
          <p:nvPr>
            <p:ph type="sldNum" sz="quarter" idx="12"/>
          </p:nvPr>
        </p:nvSpPr>
        <p:spPr>
          <a:xfrm>
            <a:off x="179512" y="6482225"/>
            <a:ext cx="288000" cy="288000"/>
          </a:xfrm>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405386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Vide">
    <p:bg>
      <p:bgRef idx="1001">
        <a:schemeClr val="bg1"/>
      </p:bgRef>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35238739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20000"/>
          </a:xfrm>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3" name="Espace réservé du contenu 2"/>
          <p:cNvSpPr>
            <a:spLocks noGrp="1"/>
          </p:cNvSpPr>
          <p:nvPr>
            <p:ph idx="1" hasCustomPrompt="1"/>
          </p:nvPr>
        </p:nvSpPr>
        <p:spPr>
          <a:xfrm>
            <a:off x="432000" y="1124744"/>
            <a:ext cx="8280000" cy="4860000"/>
          </a:xfrm>
        </p:spPr>
        <p:txBody>
          <a:bodyPr/>
          <a:lstStyle>
            <a:lvl2pPr>
              <a:spcBef>
                <a:spcPts val="300"/>
              </a:spcBef>
              <a:defRPr sz="1800"/>
            </a:lvl2pPr>
            <a:lvl3pPr marL="0" indent="0" algn="l" rtl="0">
              <a:spcBef>
                <a:spcPts val="300"/>
              </a:spcBef>
              <a:buFont typeface="Arial" panose="020B0604020202020204" pitchFamily="34" charset="0"/>
              <a:buNone/>
              <a:defRPr sz="1500"/>
            </a:lvl3pPr>
            <a:lvl4pPr marL="3175" indent="0">
              <a:spcBef>
                <a:spcPts val="300"/>
              </a:spcBef>
              <a:defRPr lang="fr-FR" sz="1400" b="0" kern="1200" dirty="0" smtClean="0">
                <a:solidFill>
                  <a:schemeClr val="tx1">
                    <a:lumMod val="95000"/>
                    <a:lumOff val="5000"/>
                  </a:schemeClr>
                </a:solidFill>
                <a:latin typeface="+mn-lt"/>
                <a:ea typeface="+mn-ea"/>
                <a:cs typeface="+mn-cs"/>
              </a:defRPr>
            </a:lvl4pPr>
            <a:lvl5pPr>
              <a:spcBef>
                <a:spcPts val="300"/>
              </a:spcBef>
              <a:defRPr sz="1300" b="1" i="0"/>
            </a:lvl5pPr>
          </a:lstStyle>
          <a:p>
            <a:pPr lvl="1"/>
            <a:r>
              <a:rPr lang="fr-FR" dirty="0"/>
              <a:t>Deuxième niveau</a:t>
            </a:r>
          </a:p>
          <a:p>
            <a:pPr lvl="2"/>
            <a:r>
              <a:rPr lang="fr-FR" dirty="0"/>
              <a:t>Troisième niveau</a:t>
            </a:r>
          </a:p>
          <a:p>
            <a:pPr lvl="3"/>
            <a:r>
              <a:rPr lang="fr-FR" dirty="0"/>
              <a:t>Quatrième niveau</a:t>
            </a:r>
          </a:p>
        </p:txBody>
      </p:sp>
      <p:sp>
        <p:nvSpPr>
          <p:cNvPr id="6" name="Espace réservé du numéro de diapositive 5"/>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
        <p:nvSpPr>
          <p:cNvPr id="10" name="Espace réservé du texte 9"/>
          <p:cNvSpPr>
            <a:spLocks noGrp="1"/>
          </p:cNvSpPr>
          <p:nvPr>
            <p:ph type="body" sz="quarter" idx="14"/>
          </p:nvPr>
        </p:nvSpPr>
        <p:spPr>
          <a:xfrm>
            <a:off x="0" y="728752"/>
            <a:ext cx="9143999" cy="360000"/>
          </a:xfrm>
        </p:spPr>
        <p:txBody>
          <a:bodyPr anchor="t"/>
          <a:lstStyle>
            <a:lvl1pPr algn="ctr">
              <a:defRPr/>
            </a:lvl1pPr>
          </a:lstStyle>
          <a:p>
            <a:pPr lvl="0"/>
            <a:r>
              <a:rPr lang="fr-FR" dirty="0"/>
              <a:t>Modifiez les styles du texte du masque</a:t>
            </a:r>
          </a:p>
        </p:txBody>
      </p:sp>
    </p:spTree>
    <p:extLst>
      <p:ext uri="{BB962C8B-B14F-4D97-AF65-F5344CB8AC3E}">
        <p14:creationId xmlns:p14="http://schemas.microsoft.com/office/powerpoint/2010/main" val="15904246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20000"/>
          </a:xfrm>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3" name="Espace réservé du contenu 2"/>
          <p:cNvSpPr>
            <a:spLocks noGrp="1"/>
          </p:cNvSpPr>
          <p:nvPr>
            <p:ph idx="1" hasCustomPrompt="1"/>
          </p:nvPr>
        </p:nvSpPr>
        <p:spPr>
          <a:xfrm>
            <a:off x="432000" y="908720"/>
            <a:ext cx="8280000" cy="5040000"/>
          </a:xfrm>
        </p:spPr>
        <p:txBody>
          <a:bodyPr/>
          <a:lstStyle>
            <a:lvl2pPr>
              <a:spcBef>
                <a:spcPts val="300"/>
              </a:spcBef>
              <a:defRPr sz="1800"/>
            </a:lvl2pPr>
            <a:lvl3pPr marL="0" indent="0" algn="l" rtl="0">
              <a:spcBef>
                <a:spcPts val="300"/>
              </a:spcBef>
              <a:buFont typeface="Arial" panose="020B0604020202020204" pitchFamily="34" charset="0"/>
              <a:buNone/>
              <a:defRPr/>
            </a:lvl3pPr>
            <a:lvl4pPr>
              <a:spcBef>
                <a:spcPts val="300"/>
              </a:spcBef>
              <a:defRPr sz="1800"/>
            </a:lvl4pPr>
            <a:lvl5pPr>
              <a:spcBef>
                <a:spcPts val="300"/>
              </a:spcBef>
              <a:defRPr b="1" i="0"/>
            </a:lvl5pPr>
          </a:lstStyle>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numéro de diapositive 5"/>
          <p:cNvSpPr>
            <a:spLocks noGrp="1"/>
          </p:cNvSpPr>
          <p:nvPr>
            <p:ph type="sldNum" sz="quarter" idx="4"/>
          </p:nvPr>
        </p:nvSpPr>
        <p:spPr>
          <a:xfrm>
            <a:off x="179512" y="6482225"/>
            <a:ext cx="288000" cy="288000"/>
          </a:xfrm>
          <a:prstGeom prst="rect">
            <a:avLst/>
          </a:prstGeom>
          <a:solidFill>
            <a:srgbClr val="2059A6"/>
          </a:solidFill>
          <a:ln w="19050"/>
        </p:spPr>
        <p:style>
          <a:lnRef idx="3">
            <a:schemeClr val="lt1"/>
          </a:lnRef>
          <a:fillRef idx="1">
            <a:schemeClr val="accent1"/>
          </a:fillRef>
          <a:effectRef idx="1">
            <a:schemeClr val="accent1"/>
          </a:effectRef>
          <a:fontRef idx="none"/>
        </p:style>
        <p:txBody>
          <a:bodyPr vert="horz" wrap="none" lIns="36000" tIns="36000" rIns="36000" bIns="36000" rtlCol="0" anchor="ctr">
            <a:normAutofit/>
          </a:bodyPr>
          <a:lstStyle>
            <a:lvl1pPr algn="ctr">
              <a:defRPr lang="fr-FR" sz="900" b="1" smtClean="0">
                <a:solidFill>
                  <a:schemeClr val="bg1"/>
                </a:solidFill>
                <a:latin typeface="+mn-lt"/>
                <a:ea typeface="SimHei" panose="02010609060101010101" pitchFamily="49" charset="-122"/>
              </a:defRPr>
            </a:lvl1p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3501583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re et contenu">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20000"/>
          </a:xfrm>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3" name="Espace réservé du contenu 2"/>
          <p:cNvSpPr>
            <a:spLocks noGrp="1"/>
          </p:cNvSpPr>
          <p:nvPr>
            <p:ph idx="1" hasCustomPrompt="1"/>
          </p:nvPr>
        </p:nvSpPr>
        <p:spPr>
          <a:xfrm>
            <a:off x="2915816" y="1124744"/>
            <a:ext cx="5760640" cy="4860000"/>
          </a:xfrm>
        </p:spPr>
        <p:txBody>
          <a:bodyPr/>
          <a:lstStyle>
            <a:lvl2pPr>
              <a:spcBef>
                <a:spcPts val="300"/>
              </a:spcBef>
              <a:defRPr sz="1800"/>
            </a:lvl2pPr>
            <a:lvl3pPr marL="0" indent="0" algn="l" rtl="0">
              <a:spcBef>
                <a:spcPts val="300"/>
              </a:spcBef>
              <a:buFont typeface="Arial" panose="020B0604020202020204" pitchFamily="34" charset="0"/>
              <a:buNone/>
              <a:defRPr/>
            </a:lvl3pPr>
            <a:lvl4pPr>
              <a:spcBef>
                <a:spcPts val="300"/>
              </a:spcBef>
              <a:defRPr sz="1800"/>
            </a:lvl4pPr>
            <a:lvl5pPr>
              <a:spcBef>
                <a:spcPts val="300"/>
              </a:spcBef>
              <a:defRPr lang="fr-FR" sz="1600" b="0" i="0" kern="1200" baseline="0" dirty="0">
                <a:solidFill>
                  <a:schemeClr val="tx1">
                    <a:lumMod val="95000"/>
                    <a:lumOff val="5000"/>
                  </a:schemeClr>
                </a:solidFill>
                <a:latin typeface="+mn-lt"/>
                <a:ea typeface="+mn-ea"/>
                <a:cs typeface="+mn-cs"/>
              </a:defRPr>
            </a:lvl5pPr>
          </a:lstStyle>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
        <p:nvSpPr>
          <p:cNvPr id="10" name="Espace réservé du texte 9"/>
          <p:cNvSpPr>
            <a:spLocks noGrp="1"/>
          </p:cNvSpPr>
          <p:nvPr>
            <p:ph type="body" sz="quarter" idx="14"/>
          </p:nvPr>
        </p:nvSpPr>
        <p:spPr>
          <a:xfrm>
            <a:off x="0" y="728752"/>
            <a:ext cx="9143999" cy="360000"/>
          </a:xfrm>
        </p:spPr>
        <p:txBody>
          <a:bodyPr anchor="t"/>
          <a:lstStyle>
            <a:lvl1pPr algn="ctr">
              <a:defRPr/>
            </a:lvl1pPr>
          </a:lstStyle>
          <a:p>
            <a:pPr lvl="0"/>
            <a:r>
              <a:rPr lang="fr-FR" dirty="0"/>
              <a:t>Modifiez les styles du texte du masque</a:t>
            </a:r>
          </a:p>
        </p:txBody>
      </p:sp>
    </p:spTree>
    <p:extLst>
      <p:ext uri="{BB962C8B-B14F-4D97-AF65-F5344CB8AC3E}">
        <p14:creationId xmlns:p14="http://schemas.microsoft.com/office/powerpoint/2010/main" val="19256027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20000"/>
          </a:xfrm>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3" name="Espace réservé du contenu 2"/>
          <p:cNvSpPr>
            <a:spLocks noGrp="1"/>
          </p:cNvSpPr>
          <p:nvPr>
            <p:ph idx="1" hasCustomPrompt="1"/>
          </p:nvPr>
        </p:nvSpPr>
        <p:spPr>
          <a:xfrm>
            <a:off x="2915816" y="908720"/>
            <a:ext cx="5760640" cy="5040000"/>
          </a:xfrm>
        </p:spPr>
        <p:txBody>
          <a:bodyPr/>
          <a:lstStyle>
            <a:lvl2pPr>
              <a:spcBef>
                <a:spcPts val="300"/>
              </a:spcBef>
              <a:defRPr sz="1800"/>
            </a:lvl2pPr>
            <a:lvl3pPr marL="0" indent="0" algn="l" rtl="0">
              <a:spcBef>
                <a:spcPts val="300"/>
              </a:spcBef>
              <a:buFont typeface="Arial" panose="020B0604020202020204" pitchFamily="34" charset="0"/>
              <a:buNone/>
              <a:defRPr/>
            </a:lvl3pPr>
            <a:lvl4pPr>
              <a:spcBef>
                <a:spcPts val="300"/>
              </a:spcBef>
              <a:defRPr sz="1800"/>
            </a:lvl4pPr>
            <a:lvl5pPr>
              <a:spcBef>
                <a:spcPts val="300"/>
              </a:spcBef>
              <a:defRPr lang="fr-FR" sz="1600" b="0" i="0" kern="1200" baseline="0" dirty="0">
                <a:solidFill>
                  <a:schemeClr val="tx1">
                    <a:lumMod val="95000"/>
                    <a:lumOff val="5000"/>
                  </a:schemeClr>
                </a:solidFill>
                <a:latin typeface="+mn-lt"/>
                <a:ea typeface="+mn-ea"/>
                <a:cs typeface="+mn-cs"/>
              </a:defRPr>
            </a:lvl5pPr>
          </a:lstStyle>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22472549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20000"/>
          </a:xfrm>
          <a:solidFill>
            <a:srgbClr val="2059A6"/>
          </a:solidFill>
        </p:spPr>
        <p:txBody>
          <a:bodyPr vert="horz" lIns="91440" tIns="45720" rIns="91440" bIns="45720" rtlCol="0" anchor="ctr">
            <a:noAutofit/>
          </a:bodyPr>
          <a:lstStyle>
            <a:lvl1pPr>
              <a:defRPr lang="fr-FR" dirty="0"/>
            </a:lvl1pPr>
          </a:lstStyle>
          <a:p>
            <a:pPr lvl="0"/>
            <a:r>
              <a:rPr lang="fr-FR" dirty="0"/>
              <a:t>Modifiez le style du titre</a:t>
            </a:r>
          </a:p>
        </p:txBody>
      </p:sp>
      <p:sp>
        <p:nvSpPr>
          <p:cNvPr id="3" name="Espace réservé du contenu 2"/>
          <p:cNvSpPr>
            <a:spLocks noGrp="1"/>
          </p:cNvSpPr>
          <p:nvPr>
            <p:ph idx="1" hasCustomPrompt="1"/>
          </p:nvPr>
        </p:nvSpPr>
        <p:spPr>
          <a:xfrm>
            <a:off x="467544" y="1124744"/>
            <a:ext cx="8208912" cy="576064"/>
          </a:xfrm>
        </p:spPr>
        <p:txBody>
          <a:bodyPr/>
          <a:lstStyle>
            <a:lvl2pPr>
              <a:spcBef>
                <a:spcPts val="300"/>
              </a:spcBef>
              <a:defRPr sz="1800"/>
            </a:lvl2pPr>
            <a:lvl3pPr marL="0" indent="0" algn="l" rtl="0">
              <a:spcBef>
                <a:spcPts val="300"/>
              </a:spcBef>
              <a:buFont typeface="Arial" panose="020B0604020202020204" pitchFamily="34" charset="0"/>
              <a:buNone/>
              <a:defRPr/>
            </a:lvl3pPr>
            <a:lvl4pPr>
              <a:spcBef>
                <a:spcPts val="300"/>
              </a:spcBef>
              <a:defRPr sz="1800"/>
            </a:lvl4pPr>
            <a:lvl5pPr>
              <a:spcBef>
                <a:spcPts val="300"/>
              </a:spcBef>
              <a:defRPr lang="fr-FR" sz="1600" b="0" i="0" kern="1200" baseline="0" dirty="0">
                <a:solidFill>
                  <a:schemeClr val="tx1">
                    <a:lumMod val="95000"/>
                    <a:lumOff val="5000"/>
                  </a:schemeClr>
                </a:solidFill>
                <a:latin typeface="+mn-lt"/>
                <a:ea typeface="+mn-ea"/>
                <a:cs typeface="+mn-cs"/>
              </a:defRPr>
            </a:lvl5pPr>
          </a:lstStyle>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
        <p:nvSpPr>
          <p:cNvPr id="8" name="Espace réservé du contenu 2"/>
          <p:cNvSpPr>
            <a:spLocks noGrp="1"/>
          </p:cNvSpPr>
          <p:nvPr>
            <p:ph idx="15" hasCustomPrompt="1"/>
          </p:nvPr>
        </p:nvSpPr>
        <p:spPr>
          <a:xfrm>
            <a:off x="3851920" y="1700808"/>
            <a:ext cx="4824536" cy="4248471"/>
          </a:xfrm>
        </p:spPr>
        <p:txBody>
          <a:bodyPr/>
          <a:lstStyle>
            <a:lvl2pPr>
              <a:spcBef>
                <a:spcPts val="300"/>
              </a:spcBef>
              <a:defRPr sz="1800"/>
            </a:lvl2pPr>
            <a:lvl3pPr marL="0" indent="0" algn="l" rtl="0">
              <a:spcBef>
                <a:spcPts val="300"/>
              </a:spcBef>
              <a:buFont typeface="Arial" panose="020B0604020202020204" pitchFamily="34" charset="0"/>
              <a:buNone/>
              <a:defRPr/>
            </a:lvl3pPr>
            <a:lvl4pPr>
              <a:spcBef>
                <a:spcPts val="300"/>
              </a:spcBef>
              <a:defRPr sz="1800"/>
            </a:lvl4pPr>
            <a:lvl5pPr>
              <a:spcBef>
                <a:spcPts val="300"/>
              </a:spcBef>
              <a:defRPr lang="fr-FR" sz="1600" b="0" i="0" kern="1200" baseline="0" dirty="0">
                <a:solidFill>
                  <a:schemeClr val="tx1">
                    <a:lumMod val="95000"/>
                    <a:lumOff val="5000"/>
                  </a:schemeClr>
                </a:solidFill>
                <a:latin typeface="+mn-lt"/>
                <a:ea typeface="+mn-ea"/>
                <a:cs typeface="+mn-cs"/>
              </a:defRPr>
            </a:lvl5pPr>
          </a:lstStyle>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texte 9"/>
          <p:cNvSpPr>
            <a:spLocks noGrp="1"/>
          </p:cNvSpPr>
          <p:nvPr>
            <p:ph type="body" sz="quarter" idx="14"/>
          </p:nvPr>
        </p:nvSpPr>
        <p:spPr>
          <a:xfrm>
            <a:off x="0" y="728752"/>
            <a:ext cx="9143999" cy="360000"/>
          </a:xfrm>
        </p:spPr>
        <p:txBody>
          <a:bodyPr anchor="t">
            <a:normAutofit/>
          </a:bodyPr>
          <a:lstStyle>
            <a:lvl1pPr algn="ctr">
              <a:defRPr sz="2000" b="1"/>
            </a:lvl1pPr>
          </a:lstStyle>
          <a:p>
            <a:pPr lvl="0"/>
            <a:r>
              <a:rPr lang="fr-FR" dirty="0"/>
              <a:t>Modifiez les styles du texte du masque</a:t>
            </a:r>
          </a:p>
        </p:txBody>
      </p:sp>
    </p:spTree>
    <p:extLst>
      <p:ext uri="{BB962C8B-B14F-4D97-AF65-F5344CB8AC3E}">
        <p14:creationId xmlns:p14="http://schemas.microsoft.com/office/powerpoint/2010/main" val="21818052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720000"/>
          </a:xfrm>
          <a:solidFill>
            <a:srgbClr val="2059A6"/>
          </a:solidFill>
        </p:spPr>
        <p:txBody>
          <a:bodyPr vert="horz" lIns="91440" tIns="45720" rIns="91440" bIns="45720" rtlCol="0" anchor="ctr">
            <a:noAutofit/>
          </a:bodyPr>
          <a:lstStyle>
            <a:lvl1pPr>
              <a:defRPr lang="fr-FR" dirty="0"/>
            </a:lvl1pPr>
          </a:lstStyle>
          <a:p>
            <a:pPr lvl="0"/>
            <a:r>
              <a:rPr lang="fr-FR" dirty="0"/>
              <a:t>Modifiez le style du titre</a:t>
            </a:r>
          </a:p>
        </p:txBody>
      </p:sp>
      <p:sp>
        <p:nvSpPr>
          <p:cNvPr id="3" name="Espace réservé du contenu 2"/>
          <p:cNvSpPr>
            <a:spLocks noGrp="1"/>
          </p:cNvSpPr>
          <p:nvPr>
            <p:ph idx="1" hasCustomPrompt="1"/>
          </p:nvPr>
        </p:nvSpPr>
        <p:spPr>
          <a:xfrm>
            <a:off x="467544" y="836712"/>
            <a:ext cx="8208912" cy="792088"/>
          </a:xfrm>
        </p:spPr>
        <p:txBody>
          <a:bodyPr/>
          <a:lstStyle>
            <a:lvl2pPr>
              <a:spcBef>
                <a:spcPts val="300"/>
              </a:spcBef>
              <a:defRPr sz="1800"/>
            </a:lvl2pPr>
            <a:lvl3pPr marL="0" indent="0" algn="l" rtl="0">
              <a:spcBef>
                <a:spcPts val="300"/>
              </a:spcBef>
              <a:buFont typeface="Arial" panose="020B0604020202020204" pitchFamily="34" charset="0"/>
              <a:buNone/>
              <a:defRPr/>
            </a:lvl3pPr>
            <a:lvl4pPr>
              <a:spcBef>
                <a:spcPts val="300"/>
              </a:spcBef>
              <a:defRPr sz="1800"/>
            </a:lvl4pPr>
            <a:lvl5pPr>
              <a:spcBef>
                <a:spcPts val="300"/>
              </a:spcBef>
              <a:defRPr lang="fr-FR" sz="1600" b="0" i="0" kern="1200" baseline="0" dirty="0">
                <a:solidFill>
                  <a:schemeClr val="tx1">
                    <a:lumMod val="95000"/>
                    <a:lumOff val="5000"/>
                  </a:schemeClr>
                </a:solidFill>
                <a:latin typeface="+mn-lt"/>
                <a:ea typeface="+mn-ea"/>
                <a:cs typeface="+mn-cs"/>
              </a:defRPr>
            </a:lvl5pPr>
          </a:lstStyle>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
        <p:nvSpPr>
          <p:cNvPr id="8" name="Espace réservé du contenu 2"/>
          <p:cNvSpPr>
            <a:spLocks noGrp="1"/>
          </p:cNvSpPr>
          <p:nvPr>
            <p:ph idx="15" hasCustomPrompt="1"/>
          </p:nvPr>
        </p:nvSpPr>
        <p:spPr>
          <a:xfrm>
            <a:off x="3851920" y="1628800"/>
            <a:ext cx="4824536" cy="4320480"/>
          </a:xfrm>
        </p:spPr>
        <p:txBody>
          <a:bodyPr/>
          <a:lstStyle>
            <a:lvl2pPr>
              <a:spcBef>
                <a:spcPts val="300"/>
              </a:spcBef>
              <a:defRPr sz="1800"/>
            </a:lvl2pPr>
            <a:lvl3pPr marL="0" indent="0" algn="l" rtl="0">
              <a:spcBef>
                <a:spcPts val="300"/>
              </a:spcBef>
              <a:buFont typeface="Arial" panose="020B0604020202020204" pitchFamily="34" charset="0"/>
              <a:buNone/>
              <a:defRPr/>
            </a:lvl3pPr>
            <a:lvl4pPr>
              <a:spcBef>
                <a:spcPts val="300"/>
              </a:spcBef>
              <a:defRPr sz="1800"/>
            </a:lvl4pPr>
            <a:lvl5pPr>
              <a:spcBef>
                <a:spcPts val="300"/>
              </a:spcBef>
              <a:defRPr lang="fr-FR" sz="1600" b="0" i="0" kern="1200" baseline="0" dirty="0">
                <a:solidFill>
                  <a:schemeClr val="tx1">
                    <a:lumMod val="95000"/>
                    <a:lumOff val="5000"/>
                  </a:schemeClr>
                </a:solidFill>
                <a:latin typeface="+mn-lt"/>
                <a:ea typeface="+mn-ea"/>
                <a:cs typeface="+mn-cs"/>
              </a:defRPr>
            </a:lvl5pPr>
          </a:lstStyle>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4032148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solidFill>
            <a:srgbClr val="2059A6"/>
          </a:solidFill>
        </p:spPr>
        <p:txBody>
          <a:bodyPr vert="horz" lIns="91440" tIns="45720" rIns="91440" bIns="45720" rtlCol="0" anchor="ctr">
            <a:noAutofit/>
          </a:bodyPr>
          <a:lstStyle>
            <a:lvl1pPr>
              <a:defRPr lang="fr-FR"/>
            </a:lvl1pPr>
          </a:lstStyle>
          <a:p>
            <a:pPr lvl="0"/>
            <a:r>
              <a:rPr lang="fr-FR"/>
              <a:t>Modifiez le style du titre</a:t>
            </a:r>
          </a:p>
        </p:txBody>
      </p:sp>
      <p:sp>
        <p:nvSpPr>
          <p:cNvPr id="3" name="Espace réservé du contenu 2"/>
          <p:cNvSpPr>
            <a:spLocks noGrp="1"/>
          </p:cNvSpPr>
          <p:nvPr>
            <p:ph sz="half" idx="1"/>
          </p:nvPr>
        </p:nvSpPr>
        <p:spPr>
          <a:xfrm>
            <a:off x="179512" y="980728"/>
            <a:ext cx="4320000" cy="504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4008" y="980728"/>
            <a:ext cx="4320000" cy="50405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p:cNvSpPr>
            <a:spLocks noGrp="1"/>
          </p:cNvSpPr>
          <p:nvPr>
            <p:ph type="sldNum" sz="quarter" idx="12"/>
          </p:nvPr>
        </p:nvSpPr>
        <p:spPr/>
        <p:txBody>
          <a:bodyPr/>
          <a:lstStyle/>
          <a:p>
            <a:fld id="{A686D48A-874C-439A-A4FB-997479B720C2}" type="slidenum">
              <a:rPr>
                <a:solidFill>
                  <a:prstClr val="white"/>
                </a:solidFill>
              </a:rPr>
              <a:pPr/>
              <a:t>‹N°›</a:t>
            </a:fld>
            <a:endParaRPr dirty="0">
              <a:solidFill>
                <a:prstClr val="white"/>
              </a:solidFill>
            </a:endParaRPr>
          </a:p>
        </p:txBody>
      </p:sp>
    </p:spTree>
    <p:extLst>
      <p:ext uri="{BB962C8B-B14F-4D97-AF65-F5344CB8AC3E}">
        <p14:creationId xmlns:p14="http://schemas.microsoft.com/office/powerpoint/2010/main" val="22517502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972000" y="764704"/>
            <a:ext cx="7200000" cy="554461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Espace réservé du titre 1"/>
          <p:cNvSpPr>
            <a:spLocks noGrp="1"/>
          </p:cNvSpPr>
          <p:nvPr>
            <p:ph type="title"/>
          </p:nvPr>
        </p:nvSpPr>
        <p:spPr>
          <a:xfrm>
            <a:off x="0" y="0"/>
            <a:ext cx="9144000" cy="720000"/>
          </a:xfrm>
          <a:prstGeom prst="rect">
            <a:avLst/>
          </a:prstGeom>
          <a:solidFill>
            <a:srgbClr val="2059A6"/>
          </a:solidFill>
        </p:spPr>
        <p:txBody>
          <a:bodyPr vert="horz" lIns="91440" tIns="45720" rIns="91440" bIns="45720" rtlCol="0" anchor="ctr">
            <a:noAutofit/>
          </a:bodyPr>
          <a:lstStyle/>
          <a:p>
            <a:r>
              <a:rPr lang="fr-FR" dirty="0"/>
              <a:t>Modifiez le style du titre</a:t>
            </a:r>
          </a:p>
        </p:txBody>
      </p:sp>
      <p:sp>
        <p:nvSpPr>
          <p:cNvPr id="6" name="Espace réservé du numéro de diapositive 5"/>
          <p:cNvSpPr>
            <a:spLocks noGrp="1"/>
          </p:cNvSpPr>
          <p:nvPr>
            <p:ph type="sldNum" sz="quarter" idx="4"/>
          </p:nvPr>
        </p:nvSpPr>
        <p:spPr>
          <a:xfrm>
            <a:off x="179512" y="6482225"/>
            <a:ext cx="288000" cy="288000"/>
          </a:xfrm>
          <a:prstGeom prst="rect">
            <a:avLst/>
          </a:prstGeom>
          <a:solidFill>
            <a:srgbClr val="2059A6"/>
          </a:solidFill>
          <a:ln w="19050"/>
        </p:spPr>
        <p:style>
          <a:lnRef idx="3">
            <a:schemeClr val="lt1"/>
          </a:lnRef>
          <a:fillRef idx="1">
            <a:schemeClr val="accent1"/>
          </a:fillRef>
          <a:effectRef idx="1">
            <a:schemeClr val="accent1"/>
          </a:effectRef>
          <a:fontRef idx="none"/>
        </p:style>
        <p:txBody>
          <a:bodyPr vert="horz" wrap="none" lIns="36000" tIns="36000" rIns="36000" bIns="36000" rtlCol="0" anchor="ctr">
            <a:normAutofit/>
          </a:bodyPr>
          <a:lstStyle>
            <a:lvl1pPr algn="ctr">
              <a:defRPr lang="fr-FR" sz="900" b="1" smtClean="0">
                <a:solidFill>
                  <a:schemeClr val="bg1"/>
                </a:solidFill>
                <a:latin typeface="+mn-lt"/>
                <a:ea typeface="SimHei" panose="02010609060101010101" pitchFamily="49" charset="-122"/>
              </a:defRPr>
            </a:lvl1pPr>
          </a:lstStyle>
          <a:p>
            <a:fld id="{A686D48A-874C-439A-A4FB-997479B720C2}" type="slidenum">
              <a:rPr>
                <a:solidFill>
                  <a:prstClr val="white"/>
                </a:solidFill>
              </a:rPr>
              <a:pPr/>
              <a:t>‹N°›</a:t>
            </a:fld>
            <a:endParaRPr dirty="0">
              <a:solidFill>
                <a:prstClr val="white"/>
              </a:solidFill>
            </a:endParaRPr>
          </a:p>
        </p:txBody>
      </p:sp>
      <p:cxnSp>
        <p:nvCxnSpPr>
          <p:cNvPr id="19" name="Connecteur droit 18"/>
          <p:cNvCxnSpPr/>
          <p:nvPr/>
        </p:nvCxnSpPr>
        <p:spPr>
          <a:xfrm flipV="1">
            <a:off x="0" y="6377916"/>
            <a:ext cx="7596336" cy="3414"/>
          </a:xfrm>
          <a:prstGeom prst="line">
            <a:avLst/>
          </a:prstGeom>
          <a:ln w="38100">
            <a:solidFill>
              <a:srgbClr val="2059A6"/>
            </a:solidFill>
          </a:ln>
        </p:spPr>
        <p:style>
          <a:lnRef idx="1">
            <a:schemeClr val="accent1"/>
          </a:lnRef>
          <a:fillRef idx="0">
            <a:schemeClr val="accent1"/>
          </a:fillRef>
          <a:effectRef idx="0">
            <a:schemeClr val="accent1"/>
          </a:effectRef>
          <a:fontRef idx="minor">
            <a:schemeClr val="tx1"/>
          </a:fontRef>
        </p:style>
      </p:cxnSp>
      <p:pic>
        <p:nvPicPr>
          <p:cNvPr id="136" name="Image 13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75646" y="6126623"/>
            <a:ext cx="1417528" cy="648072"/>
          </a:xfrm>
          <a:prstGeom prst="rect">
            <a:avLst/>
          </a:prstGeom>
        </p:spPr>
      </p:pic>
      <p:sp>
        <p:nvSpPr>
          <p:cNvPr id="7" name="ZoneTexte 6"/>
          <p:cNvSpPr txBox="1"/>
          <p:nvPr/>
        </p:nvSpPr>
        <p:spPr>
          <a:xfrm>
            <a:off x="611560" y="6470074"/>
            <a:ext cx="4608512" cy="276999"/>
          </a:xfrm>
          <a:prstGeom prst="rect">
            <a:avLst/>
          </a:prstGeom>
          <a:noFill/>
        </p:spPr>
        <p:txBody>
          <a:bodyPr wrap="square" rtlCol="0">
            <a:spAutoFit/>
          </a:bodyPr>
          <a:lstStyle/>
          <a:p>
            <a:pPr>
              <a:defRPr/>
            </a:pPr>
            <a:r>
              <a:rPr lang="fr-FR" sz="1200" b="1" dirty="0">
                <a:solidFill>
                  <a:srgbClr val="1F497D"/>
                </a:solidFill>
              </a:rPr>
              <a:t>Comité Utilisateurs </a:t>
            </a:r>
            <a:r>
              <a:rPr lang="fr-FR" sz="1200" b="1" dirty="0" err="1">
                <a:solidFill>
                  <a:srgbClr val="1F497D"/>
                </a:solidFill>
              </a:rPr>
              <a:t>datamarts</a:t>
            </a:r>
            <a:r>
              <a:rPr lang="fr-FR" sz="1200" b="1" dirty="0">
                <a:solidFill>
                  <a:srgbClr val="1F497D"/>
                </a:solidFill>
              </a:rPr>
              <a:t> BO</a:t>
            </a:r>
          </a:p>
        </p:txBody>
      </p:sp>
    </p:spTree>
    <p:extLst>
      <p:ext uri="{BB962C8B-B14F-4D97-AF65-F5344CB8AC3E}">
        <p14:creationId xmlns:p14="http://schemas.microsoft.com/office/powerpoint/2010/main" val="683127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dt="0"/>
  <p:txStyles>
    <p:titleStyle>
      <a:lvl1pPr algn="ctr" defTabSz="914400" rtl="0" eaLnBrk="1" latinLnBrk="0" hangingPunct="1">
        <a:spcBef>
          <a:spcPct val="0"/>
        </a:spcBef>
        <a:buNone/>
        <a:defRPr sz="2400" b="1" kern="1200">
          <a:solidFill>
            <a:schemeClr val="bg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2000" b="1" kern="1200">
          <a:solidFill>
            <a:srgbClr val="2059A6"/>
          </a:solidFill>
          <a:latin typeface="+mn-lt"/>
          <a:ea typeface="+mn-ea"/>
          <a:cs typeface="+mn-cs"/>
        </a:defRPr>
      </a:lvl1pPr>
      <a:lvl2pPr marL="0" indent="0" algn="l" defTabSz="914400" rtl="0" eaLnBrk="1" latinLnBrk="0" hangingPunct="1">
        <a:spcBef>
          <a:spcPct val="20000"/>
        </a:spcBef>
        <a:buFont typeface="Arial" panose="020B0604020202020204" pitchFamily="34" charset="0"/>
        <a:buNone/>
        <a:defRPr lang="fr-FR" sz="1800" b="1" kern="1200" dirty="0" smtClean="0">
          <a:solidFill>
            <a:schemeClr val="tx1">
              <a:lumMod val="95000"/>
              <a:lumOff val="5000"/>
            </a:schemeClr>
          </a:solidFill>
          <a:latin typeface="+mn-lt"/>
          <a:ea typeface="+mn-ea"/>
          <a:cs typeface="+mn-cs"/>
        </a:defRPr>
      </a:lvl2pPr>
      <a:lvl3pPr marL="0" indent="0" algn="just" defTabSz="914400" rtl="0" eaLnBrk="1" latinLnBrk="0" hangingPunct="1">
        <a:spcBef>
          <a:spcPct val="20000"/>
        </a:spcBef>
        <a:buFont typeface="Arial" panose="020B0604020202020204" pitchFamily="34" charset="0"/>
        <a:buNone/>
        <a:defRPr lang="fr-FR" sz="1600" b="0" kern="1200" dirty="0" smtClean="0">
          <a:solidFill>
            <a:schemeClr val="tx1">
              <a:lumMod val="95000"/>
              <a:lumOff val="5000"/>
            </a:schemeClr>
          </a:solidFill>
          <a:latin typeface="+mn-lt"/>
          <a:ea typeface="+mn-ea"/>
          <a:cs typeface="+mn-cs"/>
        </a:defRPr>
      </a:lvl3pPr>
      <a:lvl4pPr marL="360000" indent="0" algn="l" defTabSz="914400" rtl="0" eaLnBrk="1" latinLnBrk="0" hangingPunct="1">
        <a:spcBef>
          <a:spcPct val="20000"/>
        </a:spcBef>
        <a:buFont typeface="Arial" panose="020B0604020202020204" pitchFamily="34" charset="0"/>
        <a:buNone/>
        <a:defRPr lang="fr-FR" sz="1800" b="1" kern="1200" dirty="0" smtClean="0">
          <a:solidFill>
            <a:schemeClr val="tx1"/>
          </a:solidFill>
          <a:latin typeface="+mn-lt"/>
          <a:ea typeface="+mn-ea"/>
          <a:cs typeface="+mn-cs"/>
        </a:defRPr>
      </a:lvl4pPr>
      <a:lvl5pPr marL="360000" indent="0" algn="l" defTabSz="914400" rtl="0" eaLnBrk="1" latinLnBrk="0" hangingPunct="1">
        <a:spcBef>
          <a:spcPct val="20000"/>
        </a:spcBef>
        <a:buFont typeface="Arial" panose="020B0604020202020204" pitchFamily="34" charset="0"/>
        <a:buNone/>
        <a:defRPr lang="fr-FR" sz="1600" b="0" i="0" kern="1200" baseline="0" dirty="0" smtClean="0">
          <a:solidFill>
            <a:schemeClr val="tx1">
              <a:lumMod val="95000"/>
              <a:lumOff val="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59632" y="2204864"/>
            <a:ext cx="6732288" cy="2088232"/>
          </a:xfrm>
        </p:spPr>
        <p:txBody>
          <a:bodyPr>
            <a:normAutofit/>
          </a:bodyPr>
          <a:lstStyle/>
          <a:p>
            <a:pPr algn="ctr"/>
            <a:r>
              <a:rPr lang="fr-FR" sz="4800" dirty="0">
                <a:solidFill>
                  <a:schemeClr val="bg1"/>
                </a:solidFill>
                <a:latin typeface="+mj-lt"/>
                <a:ea typeface="+mj-ea"/>
                <a:cs typeface="+mj-cs"/>
              </a:rPr>
              <a:t>L’essentiel à retenir sur les </a:t>
            </a:r>
            <a:r>
              <a:rPr lang="fr-FR" sz="4800" dirty="0" err="1" smtClean="0">
                <a:solidFill>
                  <a:schemeClr val="bg1"/>
                </a:solidFill>
                <a:latin typeface="+mj-lt"/>
                <a:ea typeface="+mj-ea"/>
                <a:cs typeface="+mj-cs"/>
              </a:rPr>
              <a:t>datamarts</a:t>
            </a:r>
            <a:r>
              <a:rPr lang="fr-FR" sz="4800" dirty="0" smtClean="0">
                <a:solidFill>
                  <a:schemeClr val="bg1"/>
                </a:solidFill>
                <a:latin typeface="+mj-lt"/>
                <a:ea typeface="+mj-ea"/>
                <a:cs typeface="+mj-cs"/>
              </a:rPr>
              <a:t> SNIIRAM</a:t>
            </a:r>
            <a:endParaRPr lang="fr-FR" sz="4800" dirty="0">
              <a:solidFill>
                <a:schemeClr val="bg1"/>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A686D48A-874C-439A-A4FB-997479B720C2}" type="slidenum">
              <a:rPr>
                <a:solidFill>
                  <a:prstClr val="white"/>
                </a:solidFill>
              </a:rPr>
              <a:pPr/>
              <a:t>1</a:t>
            </a:fld>
            <a:endParaRPr dirty="0">
              <a:solidFill>
                <a:prstClr val="white"/>
              </a:solidFill>
            </a:endParaRPr>
          </a:p>
        </p:txBody>
      </p:sp>
    </p:spTree>
    <p:extLst>
      <p:ext uri="{BB962C8B-B14F-4D97-AF65-F5344CB8AC3E}">
        <p14:creationId xmlns:p14="http://schemas.microsoft.com/office/powerpoint/2010/main" val="4145721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907691" y="5324127"/>
            <a:ext cx="381664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fontAlgn="base" hangingPunct="1">
              <a:spcBef>
                <a:spcPct val="50000"/>
              </a:spcBef>
              <a:spcAft>
                <a:spcPct val="0"/>
              </a:spcAft>
            </a:pPr>
            <a:endParaRPr lang="fr-FR" b="1">
              <a:solidFill>
                <a:srgbClr val="000000"/>
              </a:solidFill>
              <a:latin typeface="Times New Roman" pitchFamily="18" charset="0"/>
            </a:endParaRPr>
          </a:p>
        </p:txBody>
      </p:sp>
      <p:sp>
        <p:nvSpPr>
          <p:cNvPr id="13" name="Titre 1"/>
          <p:cNvSpPr txBox="1">
            <a:spLocks/>
          </p:cNvSpPr>
          <p:nvPr/>
        </p:nvSpPr>
        <p:spPr>
          <a:xfrm>
            <a:off x="-9786" y="11857"/>
            <a:ext cx="9144000" cy="504056"/>
          </a:xfrm>
          <a:prstGeom prst="rect">
            <a:avLst/>
          </a:prstGeom>
          <a:solidFill>
            <a:schemeClr val="accent3"/>
          </a:solidFill>
        </p:spPr>
        <p:txBody>
          <a:bodyPr vert="horz" lIns="91440" tIns="45720" rIns="91440" bIns="45720" rtlCol="0" anchor="ctr">
            <a:noAutofit/>
          </a:bodyPr>
          <a:lstStyle>
            <a:defPPr>
              <a:defRPr lang="fr-FR"/>
            </a:defPPr>
            <a:lvl1pPr algn="ctr">
              <a:spcBef>
                <a:spcPct val="0"/>
              </a:spcBef>
              <a:buNone/>
              <a:defRPr sz="2400" b="1">
                <a:solidFill>
                  <a:schemeClr val="bg1"/>
                </a:solidFill>
                <a:latin typeface="+mj-lt"/>
                <a:ea typeface="+mj-ea"/>
                <a:cs typeface="+mj-cs"/>
              </a:defRPr>
            </a:lvl1pPr>
          </a:lstStyle>
          <a:p>
            <a:r>
              <a:rPr lang="fr-FR" dirty="0" smtClean="0"/>
              <a:t>NOTION FONDAMENTALE : TYPE DE REMBOURSEMENT</a:t>
            </a:r>
            <a:endParaRPr lang="fr-FR" dirty="0"/>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39" y="515913"/>
            <a:ext cx="9024339" cy="3304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549622" y="3359114"/>
            <a:ext cx="1590330" cy="3293209"/>
          </a:xfrm>
          <a:prstGeom prst="rect">
            <a:avLst/>
          </a:prstGeom>
          <a:solidFill>
            <a:srgbClr val="99FF99"/>
          </a:solidFill>
        </p:spPr>
        <p:txBody>
          <a:bodyPr wrap="square">
            <a:spAutoFit/>
          </a:bodyPr>
          <a:lstStyle/>
          <a:p>
            <a:r>
              <a:rPr lang="fr-FR" sz="1600" dirty="0">
                <a:solidFill>
                  <a:srgbClr val="000099"/>
                </a:solidFill>
                <a:latin typeface="Arial Narrow"/>
                <a:cs typeface="Arial Narrow"/>
              </a:rPr>
              <a:t>La nature de prestation permet de </a:t>
            </a:r>
            <a:r>
              <a:rPr lang="fr-FR" sz="1600" dirty="0">
                <a:solidFill>
                  <a:srgbClr val="FF0000"/>
                </a:solidFill>
                <a:latin typeface="Arial Narrow"/>
                <a:cs typeface="Arial Narrow"/>
              </a:rPr>
              <a:t>détailler</a:t>
            </a:r>
            <a:r>
              <a:rPr lang="fr-FR" sz="1600" dirty="0">
                <a:solidFill>
                  <a:srgbClr val="000099"/>
                </a:solidFill>
                <a:latin typeface="Arial Narrow"/>
                <a:cs typeface="Arial Narrow"/>
              </a:rPr>
              <a:t> chaque code-acte : l’acte lui-même et chaque majoration qui possède un </a:t>
            </a:r>
            <a:r>
              <a:rPr lang="fr-FR" sz="1600" dirty="0" smtClean="0">
                <a:solidFill>
                  <a:srgbClr val="000099"/>
                </a:solidFill>
                <a:latin typeface="Arial Narrow"/>
                <a:cs typeface="Arial Narrow"/>
              </a:rPr>
              <a:t>code-acte propre sauf les compléments et suppléments d’acte portant le code de l’acte!</a:t>
            </a:r>
            <a:endParaRPr lang="fr-FR" sz="1600" dirty="0">
              <a:solidFill>
                <a:srgbClr val="000099"/>
              </a:solidFill>
              <a:latin typeface="Arial Narrow"/>
              <a:cs typeface="Arial Narrow"/>
            </a:endParaRPr>
          </a:p>
        </p:txBody>
      </p:sp>
      <p:sp>
        <p:nvSpPr>
          <p:cNvPr id="21" name="Rectangle 20"/>
          <p:cNvSpPr/>
          <p:nvPr/>
        </p:nvSpPr>
        <p:spPr>
          <a:xfrm>
            <a:off x="4155863" y="4269940"/>
            <a:ext cx="2016224" cy="1569660"/>
          </a:xfrm>
          <a:prstGeom prst="rect">
            <a:avLst/>
          </a:prstGeom>
          <a:solidFill>
            <a:srgbClr val="99FF99"/>
          </a:solidFill>
        </p:spPr>
        <p:txBody>
          <a:bodyPr wrap="square">
            <a:spAutoFit/>
          </a:bodyPr>
          <a:lstStyle/>
          <a:p>
            <a:r>
              <a:rPr lang="fr-FR" sz="1600" dirty="0" smtClean="0">
                <a:solidFill>
                  <a:srgbClr val="FF0000"/>
                </a:solidFill>
                <a:latin typeface="Arial Narrow"/>
                <a:cs typeface="Arial Narrow"/>
              </a:rPr>
              <a:t>Compléments et suppléments d’acte </a:t>
            </a:r>
            <a:r>
              <a:rPr lang="fr-FR" sz="1600" dirty="0">
                <a:solidFill>
                  <a:srgbClr val="FF0000"/>
                </a:solidFill>
                <a:latin typeface="Arial Narrow"/>
                <a:cs typeface="Arial Narrow"/>
              </a:rPr>
              <a:t>ne </a:t>
            </a:r>
            <a:r>
              <a:rPr lang="fr-FR" sz="1600" dirty="0" smtClean="0">
                <a:solidFill>
                  <a:srgbClr val="FF0000"/>
                </a:solidFill>
                <a:latin typeface="Arial Narrow"/>
                <a:cs typeface="Arial Narrow"/>
              </a:rPr>
              <a:t>possèdent </a:t>
            </a:r>
            <a:r>
              <a:rPr lang="fr-FR" sz="1600" dirty="0">
                <a:solidFill>
                  <a:srgbClr val="FF0000"/>
                </a:solidFill>
                <a:latin typeface="Arial Narrow"/>
                <a:cs typeface="Arial Narrow"/>
              </a:rPr>
              <a:t>pas de </a:t>
            </a:r>
            <a:r>
              <a:rPr lang="fr-FR" sz="1600" dirty="0" smtClean="0">
                <a:solidFill>
                  <a:srgbClr val="FF0000"/>
                </a:solidFill>
                <a:latin typeface="Arial Narrow"/>
                <a:cs typeface="Arial Narrow"/>
              </a:rPr>
              <a:t>code propre donc restent globalisés </a:t>
            </a:r>
            <a:r>
              <a:rPr lang="fr-FR" sz="1600" dirty="0">
                <a:solidFill>
                  <a:srgbClr val="FF0000"/>
                </a:solidFill>
                <a:latin typeface="Arial Narrow"/>
                <a:cs typeface="Arial Narrow"/>
              </a:rPr>
              <a:t>à </a:t>
            </a:r>
            <a:r>
              <a:rPr lang="fr-FR" sz="1600" dirty="0" smtClean="0">
                <a:solidFill>
                  <a:srgbClr val="FF0000"/>
                </a:solidFill>
                <a:latin typeface="Arial Narrow"/>
                <a:cs typeface="Arial Narrow"/>
              </a:rPr>
              <a:t>l’acte de base. </a:t>
            </a:r>
            <a:endParaRPr lang="fr-FR" sz="1600" dirty="0">
              <a:solidFill>
                <a:srgbClr val="FF0000"/>
              </a:solidFill>
              <a:latin typeface="Arial Narrow"/>
              <a:cs typeface="Arial Narrow"/>
            </a:endParaRPr>
          </a:p>
        </p:txBody>
      </p:sp>
      <p:sp>
        <p:nvSpPr>
          <p:cNvPr id="22" name="Espace réservé du contenu 2"/>
          <p:cNvSpPr>
            <a:spLocks noGrp="1"/>
          </p:cNvSpPr>
          <p:nvPr>
            <p:ph idx="1"/>
          </p:nvPr>
        </p:nvSpPr>
        <p:spPr>
          <a:xfrm>
            <a:off x="208371" y="3359793"/>
            <a:ext cx="2314877" cy="1437360"/>
          </a:xfrm>
          <a:solidFill>
            <a:srgbClr val="FFFF66"/>
          </a:solidFill>
        </p:spPr>
        <p:txBody>
          <a:bodyPr>
            <a:noAutofit/>
          </a:bodyPr>
          <a:lstStyle/>
          <a:p>
            <a:pPr marL="0" indent="0">
              <a:buNone/>
            </a:pPr>
            <a:r>
              <a:rPr lang="fr-FR" sz="1600" b="0" dirty="0" smtClean="0">
                <a:solidFill>
                  <a:srgbClr val="000099"/>
                </a:solidFill>
                <a:latin typeface="Arial Narrow"/>
                <a:ea typeface="+mn-ea"/>
                <a:cs typeface="Arial Narrow"/>
              </a:rPr>
              <a:t>La </a:t>
            </a:r>
            <a:r>
              <a:rPr lang="fr-FR" sz="1600" b="0" dirty="0">
                <a:solidFill>
                  <a:srgbClr val="000099"/>
                </a:solidFill>
                <a:latin typeface="Arial Narrow"/>
                <a:ea typeface="+mn-ea"/>
                <a:cs typeface="Arial Narrow"/>
              </a:rPr>
              <a:t>prestation de référence </a:t>
            </a:r>
            <a:r>
              <a:rPr lang="fr-FR" sz="1600" b="0" dirty="0">
                <a:solidFill>
                  <a:srgbClr val="FF0000"/>
                </a:solidFill>
                <a:latin typeface="Arial Narrow"/>
                <a:ea typeface="+mn-ea"/>
                <a:cs typeface="Arial Narrow"/>
              </a:rPr>
              <a:t>globalise</a:t>
            </a:r>
            <a:r>
              <a:rPr lang="fr-FR" sz="1600" b="0" dirty="0">
                <a:solidFill>
                  <a:srgbClr val="000099"/>
                </a:solidFill>
                <a:latin typeface="Arial Narrow"/>
                <a:ea typeface="+mn-ea"/>
                <a:cs typeface="Arial Narrow"/>
              </a:rPr>
              <a:t> :  l’acte de </a:t>
            </a:r>
            <a:r>
              <a:rPr lang="fr-FR" sz="1600" b="0" dirty="0" smtClean="0">
                <a:solidFill>
                  <a:srgbClr val="000099"/>
                </a:solidFill>
                <a:latin typeface="Arial Narrow"/>
                <a:ea typeface="+mn-ea"/>
                <a:cs typeface="Arial Narrow"/>
              </a:rPr>
              <a:t>référence et </a:t>
            </a:r>
            <a:r>
              <a:rPr lang="fr-FR" sz="1600" b="0" dirty="0">
                <a:solidFill>
                  <a:srgbClr val="000099"/>
                </a:solidFill>
                <a:latin typeface="Arial Narrow"/>
                <a:ea typeface="+mn-ea"/>
                <a:cs typeface="Arial Narrow"/>
              </a:rPr>
              <a:t>les majorations </a:t>
            </a:r>
            <a:r>
              <a:rPr lang="fr-FR" sz="1600" b="0" dirty="0" smtClean="0">
                <a:solidFill>
                  <a:srgbClr val="000099"/>
                </a:solidFill>
                <a:latin typeface="Arial Narrow"/>
                <a:ea typeface="+mn-ea"/>
                <a:cs typeface="Arial Narrow"/>
              </a:rPr>
              <a:t>rattachées </a:t>
            </a:r>
            <a:r>
              <a:rPr lang="fr-FR" sz="1600" b="0" dirty="0">
                <a:solidFill>
                  <a:srgbClr val="000099"/>
                </a:solidFill>
                <a:latin typeface="Arial Narrow"/>
                <a:ea typeface="+mn-ea"/>
                <a:cs typeface="Arial Narrow"/>
              </a:rPr>
              <a:t>à l’acte de </a:t>
            </a:r>
            <a:r>
              <a:rPr lang="fr-FR" sz="1600" b="0" dirty="0" smtClean="0">
                <a:solidFill>
                  <a:srgbClr val="000099"/>
                </a:solidFill>
                <a:latin typeface="Arial Narrow"/>
                <a:ea typeface="+mn-ea"/>
                <a:cs typeface="Arial Narrow"/>
              </a:rPr>
              <a:t>référence</a:t>
            </a:r>
            <a:endParaRPr lang="fr-FR" sz="1600" b="0" dirty="0">
              <a:solidFill>
                <a:srgbClr val="000099"/>
              </a:solidFill>
              <a:latin typeface="Arial Narrow"/>
              <a:ea typeface="+mn-ea"/>
              <a:cs typeface="Arial Narrow"/>
            </a:endParaRPr>
          </a:p>
        </p:txBody>
      </p:sp>
      <p:sp>
        <p:nvSpPr>
          <p:cNvPr id="23" name="Rectangle 22"/>
          <p:cNvSpPr/>
          <p:nvPr/>
        </p:nvSpPr>
        <p:spPr>
          <a:xfrm>
            <a:off x="6891406" y="3924876"/>
            <a:ext cx="2232248" cy="1938992"/>
          </a:xfrm>
          <a:prstGeom prst="rect">
            <a:avLst/>
          </a:prstGeom>
        </p:spPr>
        <p:txBody>
          <a:bodyPr wrap="square">
            <a:spAutoFit/>
          </a:bodyPr>
          <a:lstStyle/>
          <a:p>
            <a:r>
              <a:rPr lang="fr-FR" sz="2000" dirty="0">
                <a:solidFill>
                  <a:srgbClr val="FF0000"/>
                </a:solidFill>
                <a:latin typeface="+mn-lt"/>
              </a:rPr>
              <a:t>il faut </a:t>
            </a:r>
            <a:r>
              <a:rPr lang="fr-FR" sz="2000" dirty="0" smtClean="0">
                <a:solidFill>
                  <a:srgbClr val="FF0000"/>
                </a:solidFill>
                <a:latin typeface="+mn-lt"/>
              </a:rPr>
              <a:t>donc filtrer </a:t>
            </a:r>
            <a:r>
              <a:rPr lang="fr-FR" sz="2000" dirty="0">
                <a:solidFill>
                  <a:srgbClr val="FF0000"/>
                </a:solidFill>
                <a:latin typeface="+mn-lt"/>
              </a:rPr>
              <a:t>sur le type de remboursement pour </a:t>
            </a:r>
            <a:r>
              <a:rPr lang="fr-FR" sz="2000" dirty="0" smtClean="0">
                <a:solidFill>
                  <a:srgbClr val="FF0000"/>
                </a:solidFill>
                <a:latin typeface="+mn-lt"/>
              </a:rPr>
              <a:t>enlever les compléments et suppléments d’acte</a:t>
            </a:r>
            <a:endParaRPr lang="fr-FR" sz="2000" dirty="0">
              <a:solidFill>
                <a:srgbClr val="FF0000"/>
              </a:solidFill>
              <a:latin typeface="+mn-lt"/>
            </a:endParaRPr>
          </a:p>
        </p:txBody>
      </p:sp>
      <p:sp>
        <p:nvSpPr>
          <p:cNvPr id="24" name="Flèche droite 23"/>
          <p:cNvSpPr/>
          <p:nvPr/>
        </p:nvSpPr>
        <p:spPr bwMode="auto">
          <a:xfrm>
            <a:off x="6246517" y="5170834"/>
            <a:ext cx="638213" cy="210797"/>
          </a:xfrm>
          <a:prstGeom prst="rightArrow">
            <a:avLst/>
          </a:prstGeom>
          <a:solidFill>
            <a:srgbClr val="FF0000"/>
          </a:solidFill>
          <a:ln w="9525" cap="flat" cmpd="sng" algn="ctr">
            <a:solidFill>
              <a:srgbClr val="FF0000"/>
            </a:solid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1200" b="1" i="0" u="none" strike="noStrike" cap="none" normalizeH="0" baseline="0" smtClean="0">
              <a:ln>
                <a:noFill/>
              </a:ln>
              <a:solidFill>
                <a:srgbClr val="FF0000"/>
              </a:solidFill>
              <a:effectLst/>
              <a:latin typeface="Arial Narrow" pitchFamily="34" charset="0"/>
            </a:endParaRPr>
          </a:p>
        </p:txBody>
      </p:sp>
      <p:sp>
        <p:nvSpPr>
          <p:cNvPr id="25" name="Espace réservé du numéro de diapositive 5"/>
          <p:cNvSpPr>
            <a:spLocks noGrp="1"/>
          </p:cNvSpPr>
          <p:nvPr>
            <p:ph type="sldNum" sz="quarter" idx="4294967295"/>
          </p:nvPr>
        </p:nvSpPr>
        <p:spPr>
          <a:xfrm>
            <a:off x="179388" y="6767763"/>
            <a:ext cx="287337" cy="288925"/>
          </a:xfrm>
          <a:prstGeom prst="rect">
            <a:avLst/>
          </a:prstGeom>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30733C3C-E0D6-4053-BC72-D5020A78B809}" type="slidenum">
              <a:rPr lang="fr-FR" altLang="fr-FR" sz="900" smtClean="0">
                <a:solidFill>
                  <a:prstClr val="white"/>
                </a:solidFill>
                <a:latin typeface="Calibri" pitchFamily="34" charset="0"/>
                <a:ea typeface="SimHei" pitchFamily="49" charset="-122"/>
              </a:rPr>
              <a:pPr eaLnBrk="1" hangingPunct="1">
                <a:defRPr/>
              </a:pPr>
              <a:t>10</a:t>
            </a:fld>
            <a:endParaRPr lang="fr-FR" altLang="fr-FR" sz="900" smtClean="0">
              <a:solidFill>
                <a:prstClr val="white"/>
              </a:solidFill>
              <a:latin typeface="Calibri" pitchFamily="34" charset="0"/>
              <a:ea typeface="SimHei" pitchFamily="49" charset="-122"/>
            </a:endParaRPr>
          </a:p>
        </p:txBody>
      </p:sp>
      <p:sp>
        <p:nvSpPr>
          <p:cNvPr id="26" name="Rectangle 25"/>
          <p:cNvSpPr/>
          <p:nvPr/>
        </p:nvSpPr>
        <p:spPr>
          <a:xfrm>
            <a:off x="683568" y="4715013"/>
            <a:ext cx="1359403" cy="553998"/>
          </a:xfrm>
          <a:prstGeom prst="rect">
            <a:avLst/>
          </a:prstGeom>
        </p:spPr>
        <p:txBody>
          <a:bodyPr wrap="square">
            <a:spAutoFit/>
          </a:bodyPr>
          <a:lstStyle/>
          <a:p>
            <a:r>
              <a:rPr lang="fr-FR" sz="1600" dirty="0" smtClean="0">
                <a:solidFill>
                  <a:srgbClr val="000099"/>
                </a:solidFill>
                <a:latin typeface="Arial Narrow"/>
                <a:cs typeface="Arial Narrow"/>
                <a:sym typeface="Wingdings"/>
              </a:rPr>
              <a:t>Notion</a:t>
            </a:r>
            <a:r>
              <a:rPr lang="fr-FR" sz="3000" dirty="0" smtClean="0">
                <a:solidFill>
                  <a:srgbClr val="000099"/>
                </a:solidFill>
                <a:latin typeface="Arial Narrow"/>
                <a:cs typeface="Arial Narrow"/>
                <a:sym typeface="Wingdings"/>
              </a:rPr>
              <a:t> </a:t>
            </a:r>
            <a:endParaRPr lang="fr-FR" sz="3000" dirty="0"/>
          </a:p>
        </p:txBody>
      </p:sp>
      <p:sp>
        <p:nvSpPr>
          <p:cNvPr id="27" name="Rectangle 26"/>
          <p:cNvSpPr/>
          <p:nvPr/>
        </p:nvSpPr>
        <p:spPr>
          <a:xfrm>
            <a:off x="1493808" y="5690861"/>
            <a:ext cx="1510250" cy="553998"/>
          </a:xfrm>
          <a:prstGeom prst="rect">
            <a:avLst/>
          </a:prstGeom>
        </p:spPr>
        <p:txBody>
          <a:bodyPr wrap="square">
            <a:spAutoFit/>
          </a:bodyPr>
          <a:lstStyle/>
          <a:p>
            <a:r>
              <a:rPr lang="fr-FR" sz="1600" dirty="0">
                <a:solidFill>
                  <a:srgbClr val="000099"/>
                </a:solidFill>
                <a:latin typeface="Arial Narrow"/>
                <a:cs typeface="Arial Narrow"/>
                <a:sym typeface="Wingdings"/>
              </a:rPr>
              <a:t>Notion </a:t>
            </a:r>
            <a:r>
              <a:rPr lang="fr-FR" sz="3000" dirty="0" smtClean="0">
                <a:solidFill>
                  <a:srgbClr val="000099"/>
                </a:solidFill>
                <a:latin typeface="Arial Narrow"/>
                <a:cs typeface="Arial Narrow"/>
                <a:sym typeface="Wingdings"/>
              </a:rPr>
              <a:t></a:t>
            </a:r>
            <a:endParaRPr lang="fr-FR" sz="3000" dirty="0"/>
          </a:p>
        </p:txBody>
      </p:sp>
      <p:sp>
        <p:nvSpPr>
          <p:cNvPr id="28" name="Rectangle 27"/>
          <p:cNvSpPr/>
          <p:nvPr/>
        </p:nvSpPr>
        <p:spPr>
          <a:xfrm>
            <a:off x="4896112" y="5586869"/>
            <a:ext cx="1224136" cy="553998"/>
          </a:xfrm>
          <a:prstGeom prst="rect">
            <a:avLst/>
          </a:prstGeom>
        </p:spPr>
        <p:txBody>
          <a:bodyPr wrap="square">
            <a:spAutoFit/>
          </a:bodyPr>
          <a:lstStyle/>
          <a:p>
            <a:r>
              <a:rPr lang="fr-FR" sz="1600" dirty="0">
                <a:solidFill>
                  <a:srgbClr val="000099"/>
                </a:solidFill>
                <a:latin typeface="Arial Narrow"/>
                <a:cs typeface="Arial Narrow"/>
                <a:sym typeface="Wingdings"/>
              </a:rPr>
              <a:t>Notion </a:t>
            </a:r>
            <a:r>
              <a:rPr lang="fr-FR" sz="3000" dirty="0" smtClean="0">
                <a:solidFill>
                  <a:srgbClr val="000099"/>
                </a:solidFill>
                <a:latin typeface="Arial Narrow"/>
                <a:cs typeface="Arial Narrow"/>
                <a:sym typeface="Wingdings"/>
              </a:rPr>
              <a:t></a:t>
            </a:r>
            <a:endParaRPr lang="fr-FR" sz="3000" dirty="0"/>
          </a:p>
        </p:txBody>
      </p:sp>
      <p:sp>
        <p:nvSpPr>
          <p:cNvPr id="31" name="Rectangle à coins arrondis 30"/>
          <p:cNvSpPr/>
          <p:nvPr/>
        </p:nvSpPr>
        <p:spPr>
          <a:xfrm>
            <a:off x="111309" y="908720"/>
            <a:ext cx="2076075" cy="288032"/>
          </a:xfrm>
          <a:prstGeom prst="round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à coins arrondis 31"/>
          <p:cNvSpPr/>
          <p:nvPr/>
        </p:nvSpPr>
        <p:spPr>
          <a:xfrm>
            <a:off x="2495429" y="908720"/>
            <a:ext cx="1860051" cy="288032"/>
          </a:xfrm>
          <a:prstGeom prst="round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à coins arrondis 32"/>
          <p:cNvSpPr/>
          <p:nvPr/>
        </p:nvSpPr>
        <p:spPr>
          <a:xfrm>
            <a:off x="4743149" y="920435"/>
            <a:ext cx="1600758" cy="908620"/>
          </a:xfrm>
          <a:prstGeom prst="roundRect">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92640" y="554737"/>
            <a:ext cx="8943856" cy="307777"/>
          </a:xfrm>
          <a:prstGeom prst="rect">
            <a:avLst/>
          </a:prstGeom>
          <a:solidFill>
            <a:schemeClr val="tx2">
              <a:lumMod val="75000"/>
            </a:schemeClr>
          </a:solidFill>
        </p:spPr>
        <p:txBody>
          <a:bodyPr wrap="square">
            <a:spAutoFit/>
          </a:bodyPr>
          <a:lstStyle/>
          <a:p>
            <a:r>
              <a:rPr lang="fr-FR" sz="1400" dirty="0" smtClean="0">
                <a:solidFill>
                  <a:schemeClr val="bg1"/>
                </a:solidFill>
                <a:latin typeface="Arial Narrow"/>
                <a:sym typeface="Wingdings"/>
              </a:rPr>
              <a:t>Consultation généraliste avec majoration 0-6 ans, réalisée  un jour férié, avec une participation forfaitaire</a:t>
            </a:r>
            <a:endParaRPr lang="fr-FR" sz="1400" dirty="0">
              <a:solidFill>
                <a:schemeClr val="bg1"/>
              </a:solidFill>
            </a:endParaRPr>
          </a:p>
        </p:txBody>
      </p:sp>
      <p:sp>
        <p:nvSpPr>
          <p:cNvPr id="38" name="Rectangle 37"/>
          <p:cNvSpPr/>
          <p:nvPr/>
        </p:nvSpPr>
        <p:spPr>
          <a:xfrm>
            <a:off x="114832" y="2014440"/>
            <a:ext cx="2410431" cy="246221"/>
          </a:xfrm>
          <a:prstGeom prst="rect">
            <a:avLst/>
          </a:prstGeom>
          <a:solidFill>
            <a:schemeClr val="tx2">
              <a:lumMod val="75000"/>
            </a:schemeClr>
          </a:solidFill>
        </p:spPr>
        <p:txBody>
          <a:bodyPr wrap="square">
            <a:spAutoFit/>
          </a:bodyPr>
          <a:lstStyle/>
          <a:p>
            <a:r>
              <a:rPr lang="fr-FR" sz="1000" dirty="0">
                <a:solidFill>
                  <a:schemeClr val="bg1"/>
                </a:solidFill>
                <a:latin typeface="Arial Narrow"/>
                <a:sym typeface="Wingdings"/>
              </a:rPr>
              <a:t>C</a:t>
            </a:r>
            <a:r>
              <a:rPr lang="fr-FR" sz="1000" dirty="0" smtClean="0">
                <a:solidFill>
                  <a:schemeClr val="bg1"/>
                </a:solidFill>
                <a:latin typeface="Arial Narrow"/>
                <a:sym typeface="Wingdings"/>
              </a:rPr>
              <a:t> 23€ + MEG 5€ + G (férié)19€  – PF 1€ = 46€</a:t>
            </a:r>
            <a:endParaRPr lang="fr-FR" sz="1000" dirty="0">
              <a:solidFill>
                <a:schemeClr val="bg1"/>
              </a:solidFill>
            </a:endParaRPr>
          </a:p>
        </p:txBody>
      </p:sp>
      <p:sp>
        <p:nvSpPr>
          <p:cNvPr id="39" name="Rectangle 38"/>
          <p:cNvSpPr/>
          <p:nvPr/>
        </p:nvSpPr>
        <p:spPr>
          <a:xfrm>
            <a:off x="139191" y="2488917"/>
            <a:ext cx="760401" cy="255430"/>
          </a:xfrm>
          <a:prstGeom prst="rect">
            <a:avLst/>
          </a:prstGeom>
          <a:solidFill>
            <a:schemeClr val="tx2">
              <a:lumMod val="75000"/>
            </a:schemeClr>
          </a:solidFill>
        </p:spPr>
        <p:txBody>
          <a:bodyPr wrap="square">
            <a:spAutoFit/>
          </a:bodyPr>
          <a:lstStyle/>
          <a:p>
            <a:r>
              <a:rPr lang="fr-FR" sz="1000" dirty="0" smtClean="0">
                <a:solidFill>
                  <a:schemeClr val="bg1"/>
                </a:solidFill>
                <a:latin typeface="Arial Narrow"/>
                <a:sym typeface="Wingdings"/>
              </a:rPr>
              <a:t>1</a:t>
            </a:r>
            <a:endParaRPr lang="fr-FR" sz="1000" dirty="0">
              <a:solidFill>
                <a:schemeClr val="bg1"/>
              </a:solidFill>
            </a:endParaRPr>
          </a:p>
        </p:txBody>
      </p:sp>
      <p:sp>
        <p:nvSpPr>
          <p:cNvPr id="41" name="Rectangle 40"/>
          <p:cNvSpPr/>
          <p:nvPr/>
        </p:nvSpPr>
        <p:spPr>
          <a:xfrm>
            <a:off x="2606431" y="2365806"/>
            <a:ext cx="1998377" cy="246221"/>
          </a:xfrm>
          <a:prstGeom prst="rect">
            <a:avLst/>
          </a:prstGeom>
          <a:solidFill>
            <a:schemeClr val="tx2">
              <a:lumMod val="75000"/>
            </a:schemeClr>
          </a:solidFill>
        </p:spPr>
        <p:txBody>
          <a:bodyPr wrap="square">
            <a:spAutoFit/>
          </a:bodyPr>
          <a:lstStyle/>
          <a:p>
            <a:r>
              <a:rPr lang="fr-FR" sz="1000" dirty="0">
                <a:solidFill>
                  <a:schemeClr val="bg1"/>
                </a:solidFill>
                <a:latin typeface="Arial Narrow"/>
                <a:sym typeface="Wingdings"/>
              </a:rPr>
              <a:t>C</a:t>
            </a:r>
            <a:r>
              <a:rPr lang="fr-FR" sz="1000" dirty="0" smtClean="0">
                <a:solidFill>
                  <a:schemeClr val="bg1"/>
                </a:solidFill>
                <a:latin typeface="Arial Narrow"/>
                <a:sym typeface="Wingdings"/>
              </a:rPr>
              <a:t> 23€ + G (férié)19€ = 42€</a:t>
            </a:r>
            <a:endParaRPr lang="fr-FR" sz="1000" dirty="0">
              <a:solidFill>
                <a:schemeClr val="bg1"/>
              </a:solidFill>
            </a:endParaRPr>
          </a:p>
        </p:txBody>
      </p:sp>
      <p:sp>
        <p:nvSpPr>
          <p:cNvPr id="42" name="Rectangle 41"/>
          <p:cNvSpPr/>
          <p:nvPr/>
        </p:nvSpPr>
        <p:spPr>
          <a:xfrm>
            <a:off x="2622935" y="2896795"/>
            <a:ext cx="999188" cy="251041"/>
          </a:xfrm>
          <a:prstGeom prst="rect">
            <a:avLst/>
          </a:prstGeom>
          <a:solidFill>
            <a:schemeClr val="tx2">
              <a:lumMod val="75000"/>
            </a:schemeClr>
          </a:solidFill>
        </p:spPr>
        <p:txBody>
          <a:bodyPr wrap="square">
            <a:spAutoFit/>
          </a:bodyPr>
          <a:lstStyle/>
          <a:p>
            <a:r>
              <a:rPr lang="fr-FR" sz="1000" dirty="0">
                <a:solidFill>
                  <a:schemeClr val="bg1"/>
                </a:solidFill>
                <a:latin typeface="Arial Narrow"/>
                <a:sym typeface="Wingdings"/>
              </a:rPr>
              <a:t>2</a:t>
            </a:r>
            <a:endParaRPr lang="fr-FR" sz="1000" dirty="0">
              <a:solidFill>
                <a:schemeClr val="bg1"/>
              </a:solidFill>
            </a:endParaRPr>
          </a:p>
        </p:txBody>
      </p:sp>
      <p:cxnSp>
        <p:nvCxnSpPr>
          <p:cNvPr id="19" name="Connecteur droit 18"/>
          <p:cNvCxnSpPr/>
          <p:nvPr/>
        </p:nvCxnSpPr>
        <p:spPr bwMode="auto">
          <a:xfrm flipV="1">
            <a:off x="2459806" y="2845219"/>
            <a:ext cx="544252" cy="333983"/>
          </a:xfrm>
          <a:prstGeom prst="line">
            <a:avLst/>
          </a:prstGeom>
          <a:solidFill>
            <a:srgbClr val="DDDDDD"/>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cteur droit 17"/>
          <p:cNvCxnSpPr/>
          <p:nvPr/>
        </p:nvCxnSpPr>
        <p:spPr bwMode="auto">
          <a:xfrm>
            <a:off x="2555107" y="2851586"/>
            <a:ext cx="432048" cy="333984"/>
          </a:xfrm>
          <a:prstGeom prst="line">
            <a:avLst/>
          </a:prstGeom>
          <a:solidFill>
            <a:srgbClr val="DDDDDD"/>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ZoneTexte 34"/>
          <p:cNvSpPr txBox="1"/>
          <p:nvPr/>
        </p:nvSpPr>
        <p:spPr>
          <a:xfrm>
            <a:off x="2989832" y="2896795"/>
            <a:ext cx="792088" cy="276999"/>
          </a:xfrm>
          <a:prstGeom prst="rect">
            <a:avLst/>
          </a:prstGeom>
          <a:noFill/>
        </p:spPr>
        <p:txBody>
          <a:bodyPr wrap="square" rtlCol="0">
            <a:spAutoFit/>
          </a:bodyPr>
          <a:lstStyle/>
          <a:p>
            <a:r>
              <a:rPr lang="fr-FR" sz="1200" b="1" dirty="0" smtClean="0">
                <a:solidFill>
                  <a:srgbClr val="FF0000"/>
                </a:solidFill>
                <a:latin typeface="Bradley Hand ITC" panose="03070402050302030203" pitchFamily="66" charset="0"/>
              </a:rPr>
              <a:t>Erreur</a:t>
            </a:r>
            <a:endParaRPr lang="fr-FR" sz="1200" b="1" dirty="0">
              <a:solidFill>
                <a:srgbClr val="FF0000"/>
              </a:solidFill>
              <a:latin typeface="Bradley Hand ITC" panose="03070402050302030203" pitchFamily="66" charset="0"/>
            </a:endParaRPr>
          </a:p>
        </p:txBody>
      </p:sp>
      <p:sp>
        <p:nvSpPr>
          <p:cNvPr id="43" name="Rectangle 42"/>
          <p:cNvSpPr/>
          <p:nvPr/>
        </p:nvSpPr>
        <p:spPr>
          <a:xfrm>
            <a:off x="4248142" y="3316582"/>
            <a:ext cx="2019642" cy="246221"/>
          </a:xfrm>
          <a:prstGeom prst="rect">
            <a:avLst/>
          </a:prstGeom>
          <a:solidFill>
            <a:schemeClr val="tx2">
              <a:lumMod val="75000"/>
            </a:schemeClr>
          </a:solidFill>
        </p:spPr>
        <p:txBody>
          <a:bodyPr wrap="square">
            <a:spAutoFit/>
          </a:bodyPr>
          <a:lstStyle/>
          <a:p>
            <a:r>
              <a:rPr lang="fr-FR" sz="1000" dirty="0">
                <a:solidFill>
                  <a:schemeClr val="bg1"/>
                </a:solidFill>
                <a:latin typeface="Arial Narrow"/>
                <a:sym typeface="Wingdings"/>
              </a:rPr>
              <a:t>C</a:t>
            </a:r>
            <a:r>
              <a:rPr lang="fr-FR" sz="1000" dirty="0" smtClean="0">
                <a:solidFill>
                  <a:schemeClr val="bg1"/>
                </a:solidFill>
                <a:latin typeface="Arial Narrow"/>
                <a:sym typeface="Wingdings"/>
              </a:rPr>
              <a:t> 23€</a:t>
            </a:r>
            <a:endParaRPr lang="fr-FR" sz="1000" dirty="0">
              <a:solidFill>
                <a:schemeClr val="bg1"/>
              </a:solidFill>
            </a:endParaRPr>
          </a:p>
        </p:txBody>
      </p:sp>
      <p:sp>
        <p:nvSpPr>
          <p:cNvPr id="44" name="Rectangle 43"/>
          <p:cNvSpPr/>
          <p:nvPr/>
        </p:nvSpPr>
        <p:spPr>
          <a:xfrm>
            <a:off x="4269407" y="3767461"/>
            <a:ext cx="760401" cy="255430"/>
          </a:xfrm>
          <a:prstGeom prst="rect">
            <a:avLst/>
          </a:prstGeom>
          <a:solidFill>
            <a:schemeClr val="tx2">
              <a:lumMod val="75000"/>
            </a:schemeClr>
          </a:solidFill>
        </p:spPr>
        <p:txBody>
          <a:bodyPr wrap="square">
            <a:spAutoFit/>
          </a:bodyPr>
          <a:lstStyle/>
          <a:p>
            <a:r>
              <a:rPr lang="fr-FR" sz="1000" dirty="0" smtClean="0">
                <a:solidFill>
                  <a:schemeClr val="bg1"/>
                </a:solidFill>
                <a:latin typeface="Arial Narrow"/>
                <a:sym typeface="Wingdings"/>
              </a:rPr>
              <a:t>1</a:t>
            </a:r>
            <a:endParaRPr lang="fr-FR" sz="1000" dirty="0">
              <a:solidFill>
                <a:schemeClr val="bg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41" y="3562803"/>
            <a:ext cx="1866900"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ZoneTexte 45"/>
          <p:cNvSpPr txBox="1"/>
          <p:nvPr/>
        </p:nvSpPr>
        <p:spPr>
          <a:xfrm>
            <a:off x="4371887" y="3786377"/>
            <a:ext cx="792088" cy="276999"/>
          </a:xfrm>
          <a:prstGeom prst="rect">
            <a:avLst/>
          </a:prstGeom>
          <a:noFill/>
        </p:spPr>
        <p:txBody>
          <a:bodyPr wrap="square" rtlCol="0">
            <a:spAutoFit/>
          </a:bodyPr>
          <a:lstStyle/>
          <a:p>
            <a:r>
              <a:rPr lang="fr-FR" sz="1200" b="1" dirty="0" smtClean="0">
                <a:solidFill>
                  <a:srgbClr val="92D050"/>
                </a:solidFill>
                <a:latin typeface="Bradley Hand ITC" panose="03070402050302030203" pitchFamily="66" charset="0"/>
              </a:rPr>
              <a:t>Correct</a:t>
            </a:r>
            <a:endParaRPr lang="fr-FR" sz="1200" b="1" dirty="0">
              <a:solidFill>
                <a:srgbClr val="92D050"/>
              </a:solidFill>
              <a:latin typeface="Bradley Hand ITC" panose="03070402050302030203" pitchFamily="66" charset="0"/>
            </a:endParaRPr>
          </a:p>
        </p:txBody>
      </p:sp>
      <p:sp>
        <p:nvSpPr>
          <p:cNvPr id="45" name="Rectangle 44"/>
          <p:cNvSpPr/>
          <p:nvPr/>
        </p:nvSpPr>
        <p:spPr>
          <a:xfrm>
            <a:off x="6565623" y="1052736"/>
            <a:ext cx="2551355" cy="1959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7573" y="2182229"/>
            <a:ext cx="2648923" cy="1751171"/>
          </a:xfrm>
          <a:prstGeom prst="rect">
            <a:avLst/>
          </a:prstGeom>
          <a:noFill/>
          <a:ln w="1905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75878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48680"/>
          </a:xfrm>
          <a:solidFill>
            <a:schemeClr val="accent6">
              <a:lumMod val="75000"/>
            </a:schemeClr>
          </a:solidFill>
        </p:spPr>
        <p:txBody>
          <a:bodyPr/>
          <a:lstStyle/>
          <a:p>
            <a:r>
              <a:rPr lang="fr-FR" dirty="0" smtClean="0"/>
              <a:t>Comprendre la gestion des indicateurs dans l’entrepôt SNIIRAM</a:t>
            </a:r>
            <a:endParaRPr lang="fr-FR" dirty="0"/>
          </a:p>
        </p:txBody>
      </p:sp>
      <p:sp>
        <p:nvSpPr>
          <p:cNvPr id="4" name="Espace réservé du numéro de diapositive 3"/>
          <p:cNvSpPr>
            <a:spLocks noGrp="1"/>
          </p:cNvSpPr>
          <p:nvPr>
            <p:ph type="sldNum" sz="quarter" idx="12"/>
          </p:nvPr>
        </p:nvSpPr>
        <p:spPr/>
        <p:txBody>
          <a:bodyPr/>
          <a:lstStyle/>
          <a:p>
            <a:fld id="{A686D48A-874C-439A-A4FB-997479B720C2}" type="slidenum">
              <a:rPr>
                <a:solidFill>
                  <a:prstClr val="white"/>
                </a:solidFill>
              </a:rPr>
              <a:pPr/>
              <a:t>11</a:t>
            </a:fld>
            <a:endParaRPr dirty="0">
              <a:solidFill>
                <a:prstClr val="white"/>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16" y="695332"/>
            <a:ext cx="8452048" cy="570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à coins arrondis 18"/>
          <p:cNvSpPr/>
          <p:nvPr/>
        </p:nvSpPr>
        <p:spPr>
          <a:xfrm>
            <a:off x="7524328" y="5301208"/>
            <a:ext cx="871363" cy="252028"/>
          </a:xfrm>
          <a:prstGeom prst="roundRect">
            <a:avLst/>
          </a:prstGeom>
          <a:solidFill>
            <a:schemeClr val="bg1"/>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FF0000"/>
                </a:solidFill>
              </a:rPr>
              <a:t>La somme  est correcte</a:t>
            </a:r>
          </a:p>
        </p:txBody>
      </p:sp>
      <p:sp>
        <p:nvSpPr>
          <p:cNvPr id="22" name="Rectangle à coins arrondis 21"/>
          <p:cNvSpPr/>
          <p:nvPr/>
        </p:nvSpPr>
        <p:spPr>
          <a:xfrm>
            <a:off x="4932040" y="5280625"/>
            <a:ext cx="1512168" cy="477670"/>
          </a:xfrm>
          <a:prstGeom prst="roundRect">
            <a:avLst/>
          </a:prstGeom>
          <a:solidFill>
            <a:schemeClr val="bg1"/>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FF0000"/>
                </a:solidFill>
              </a:rPr>
              <a:t>Ne pas sommer : prendre type de remboursement = 0</a:t>
            </a:r>
          </a:p>
        </p:txBody>
      </p:sp>
      <p:sp>
        <p:nvSpPr>
          <p:cNvPr id="7" name="Rectangle à coins arrondis 6"/>
          <p:cNvSpPr/>
          <p:nvPr/>
        </p:nvSpPr>
        <p:spPr>
          <a:xfrm>
            <a:off x="1403648" y="1355624"/>
            <a:ext cx="864096" cy="238835"/>
          </a:xfrm>
          <a:prstGeom prst="roundRect">
            <a:avLst/>
          </a:prstGeom>
          <a:solidFill>
            <a:schemeClr val="bg1"/>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FF0000"/>
                </a:solidFill>
              </a:rPr>
              <a:t>Complément Nuit = code de l’acte</a:t>
            </a:r>
          </a:p>
        </p:txBody>
      </p:sp>
      <p:sp>
        <p:nvSpPr>
          <p:cNvPr id="9" name="Rectangle à coins arrondis 8"/>
          <p:cNvSpPr/>
          <p:nvPr/>
        </p:nvSpPr>
        <p:spPr>
          <a:xfrm>
            <a:off x="6866426" y="601845"/>
            <a:ext cx="1944216" cy="5112568"/>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4067944" y="595427"/>
            <a:ext cx="2798482" cy="5209837"/>
          </a:xfrm>
          <a:prstGeom prst="round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11162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48680"/>
          </a:xfrm>
          <a:solidFill>
            <a:schemeClr val="accent6">
              <a:lumMod val="75000"/>
            </a:schemeClr>
          </a:solidFill>
        </p:spPr>
        <p:txBody>
          <a:bodyPr/>
          <a:lstStyle/>
          <a:p>
            <a:r>
              <a:rPr lang="fr-FR" dirty="0" smtClean="0"/>
              <a:t>Comprendre la gestion des indicateurs dans l’entrepôt SNIIRAM</a:t>
            </a:r>
            <a:endParaRPr lang="fr-FR" dirty="0"/>
          </a:p>
        </p:txBody>
      </p:sp>
      <p:sp>
        <p:nvSpPr>
          <p:cNvPr id="4" name="Espace réservé du numéro de diapositive 3"/>
          <p:cNvSpPr>
            <a:spLocks noGrp="1"/>
          </p:cNvSpPr>
          <p:nvPr>
            <p:ph type="sldNum" sz="quarter" idx="12"/>
          </p:nvPr>
        </p:nvSpPr>
        <p:spPr/>
        <p:txBody>
          <a:bodyPr/>
          <a:lstStyle/>
          <a:p>
            <a:fld id="{A686D48A-874C-439A-A4FB-997479B720C2}" type="slidenum">
              <a:rPr>
                <a:solidFill>
                  <a:prstClr val="white"/>
                </a:solidFill>
              </a:rPr>
              <a:pPr/>
              <a:t>12</a:t>
            </a:fld>
            <a:endParaRPr dirty="0">
              <a:solidFill>
                <a:prstClr val="white"/>
              </a:solidFill>
            </a:endParaRPr>
          </a:p>
        </p:txBody>
      </p:sp>
      <p:pic>
        <p:nvPicPr>
          <p:cNvPr id="2051" name="Picture 3"/>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6016" y="695332"/>
            <a:ext cx="8452048" cy="5701489"/>
          </a:xfrm>
          <a:prstGeom prst="rect">
            <a:avLst/>
          </a:prstGeom>
          <a:noFill/>
          <a:ln>
            <a:noFill/>
          </a:ln>
          <a:effectLst>
            <a:outerShdw dist="35921" dir="2700000" algn="ctr" rotWithShape="0">
              <a:schemeClr val="bg2"/>
            </a:outerShdw>
            <a:reflection endPos="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683568" y="1383945"/>
            <a:ext cx="7272808" cy="4708981"/>
          </a:xfrm>
          <a:prstGeom prst="rect">
            <a:avLst/>
          </a:prstGeom>
          <a:noFill/>
        </p:spPr>
        <p:txBody>
          <a:bodyPr wrap="square" rtlCol="0">
            <a:spAutoFit/>
          </a:bodyPr>
          <a:lstStyle/>
          <a:p>
            <a:r>
              <a:rPr lang="fr-FR" sz="2500" b="1" u="sng" dirty="0" smtClean="0"/>
              <a:t>2 niveaux d’indicateurs </a:t>
            </a:r>
            <a:r>
              <a:rPr lang="fr-FR" sz="2500" b="1" dirty="0" smtClean="0"/>
              <a:t>: </a:t>
            </a:r>
          </a:p>
          <a:p>
            <a:r>
              <a:rPr lang="fr-FR" sz="2500" b="1" dirty="0" smtClean="0"/>
              <a:t>RETENIR : </a:t>
            </a:r>
          </a:p>
          <a:p>
            <a:pPr marL="800100" lvl="1" indent="-342900">
              <a:buFont typeface="Arial" panose="020B0604020202020204" pitchFamily="34" charset="0"/>
              <a:buChar char="•"/>
            </a:pPr>
            <a:r>
              <a:rPr lang="fr-FR" sz="2500" b="1" u="sng" dirty="0" smtClean="0"/>
              <a:t>Montant remboursé et base de remboursement </a:t>
            </a:r>
            <a:r>
              <a:rPr lang="fr-FR" sz="2500" b="1" dirty="0" smtClean="0"/>
              <a:t>se répartissent par type de remboursement, le total étant la somme de tout.</a:t>
            </a:r>
          </a:p>
          <a:p>
            <a:endParaRPr lang="fr-FR" sz="2500" b="1" dirty="0"/>
          </a:p>
          <a:p>
            <a:pPr marL="1684338" indent="-342900">
              <a:buFont typeface="Arial" panose="020B0604020202020204" pitchFamily="34" charset="0"/>
              <a:buChar char="•"/>
            </a:pPr>
            <a:r>
              <a:rPr lang="fr-FR" sz="2500" b="1" u="sng" dirty="0" smtClean="0"/>
              <a:t>Montant de la dépense, du dépassement et quantités </a:t>
            </a:r>
            <a:r>
              <a:rPr lang="fr-FR" sz="1400" b="1" dirty="0" smtClean="0"/>
              <a:t>(ou dénombrement ou </a:t>
            </a:r>
            <a:r>
              <a:rPr lang="fr-FR" sz="1400" b="1" dirty="0" err="1" smtClean="0"/>
              <a:t>coef</a:t>
            </a:r>
            <a:r>
              <a:rPr lang="fr-FR" sz="1400" b="1" dirty="0" smtClean="0"/>
              <a:t> global) </a:t>
            </a:r>
            <a:r>
              <a:rPr lang="fr-FR" sz="2500" b="1" dirty="0" smtClean="0"/>
              <a:t> se lisent sur la ligne type de remboursement =0, le reste étant du « dont » pour information</a:t>
            </a:r>
            <a:endParaRPr lang="fr-FR" sz="2500" b="1" dirty="0"/>
          </a:p>
        </p:txBody>
      </p:sp>
      <p:pic>
        <p:nvPicPr>
          <p:cNvPr id="8" name="Picture 3" descr="C:\Users\FERNANDEZDEMAR-65255\AppData\Local\Microsoft\Windows\Temporary Internet Files\Content.IE5\GF7WXI6X\warning-14691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72" y="1196752"/>
            <a:ext cx="785093" cy="69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17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21" y="1587450"/>
            <a:ext cx="4400428" cy="2193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a:xfrm>
            <a:off x="0" y="0"/>
            <a:ext cx="9144000" cy="620688"/>
          </a:xfrm>
          <a:solidFill>
            <a:schemeClr val="accent6">
              <a:lumMod val="75000"/>
            </a:schemeClr>
          </a:solidFill>
        </p:spPr>
        <p:txBody>
          <a:bodyPr/>
          <a:lstStyle/>
          <a:p>
            <a:r>
              <a:rPr lang="fr-FR" dirty="0" smtClean="0"/>
              <a:t>Indicateurs AMOS / EXE-PRS, AMOS / CDS et DAMIR </a:t>
            </a:r>
            <a:r>
              <a:rPr lang="fr-FR" dirty="0">
                <a:solidFill>
                  <a:prstClr val="white"/>
                </a:solidFill>
              </a:rPr>
              <a:t>–</a:t>
            </a:r>
            <a:r>
              <a:rPr lang="fr-FR" dirty="0" smtClean="0"/>
              <a:t> 1/2</a:t>
            </a:r>
            <a:endParaRPr lang="fr-FR" dirty="0"/>
          </a:p>
        </p:txBody>
      </p:sp>
      <p:sp>
        <p:nvSpPr>
          <p:cNvPr id="12" name="ZoneTexte 11"/>
          <p:cNvSpPr txBox="1"/>
          <p:nvPr/>
        </p:nvSpPr>
        <p:spPr>
          <a:xfrm>
            <a:off x="5465972" y="1902354"/>
            <a:ext cx="847784" cy="307777"/>
          </a:xfrm>
          <a:prstGeom prst="rect">
            <a:avLst/>
          </a:prstGeom>
          <a:solidFill>
            <a:schemeClr val="tx1"/>
          </a:solidFill>
        </p:spPr>
        <p:txBody>
          <a:bodyPr wrap="square" rtlCol="0">
            <a:spAutoFit/>
          </a:bodyPr>
          <a:lstStyle/>
          <a:p>
            <a:r>
              <a:rPr lang="fr-FR" sz="1400" dirty="0">
                <a:solidFill>
                  <a:prstClr val="white"/>
                </a:solidFill>
              </a:rPr>
              <a:t>aucun</a:t>
            </a:r>
          </a:p>
        </p:txBody>
      </p:sp>
      <p:sp>
        <p:nvSpPr>
          <p:cNvPr id="14" name="ZoneTexte 13"/>
          <p:cNvSpPr txBox="1"/>
          <p:nvPr/>
        </p:nvSpPr>
        <p:spPr>
          <a:xfrm>
            <a:off x="5451664" y="2407043"/>
            <a:ext cx="1834224" cy="523220"/>
          </a:xfrm>
          <a:prstGeom prst="rect">
            <a:avLst/>
          </a:prstGeom>
          <a:solidFill>
            <a:srgbClr val="FFFF00"/>
          </a:solidFill>
        </p:spPr>
        <p:txBody>
          <a:bodyPr wrap="square" rtlCol="0">
            <a:spAutoFit/>
          </a:bodyPr>
          <a:lstStyle/>
          <a:p>
            <a:r>
              <a:rPr lang="fr-FR" sz="1400" dirty="0">
                <a:solidFill>
                  <a:prstClr val="black"/>
                </a:solidFill>
              </a:rPr>
              <a:t>Type de remboursement = 0</a:t>
            </a:r>
          </a:p>
        </p:txBody>
      </p:sp>
      <p:sp>
        <p:nvSpPr>
          <p:cNvPr id="7" name="Accolade fermante 6"/>
          <p:cNvSpPr/>
          <p:nvPr/>
        </p:nvSpPr>
        <p:spPr>
          <a:xfrm>
            <a:off x="4369574" y="1749003"/>
            <a:ext cx="229623" cy="6718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16" name="Accolade fermante 15"/>
          <p:cNvSpPr/>
          <p:nvPr/>
        </p:nvSpPr>
        <p:spPr>
          <a:xfrm>
            <a:off x="3491880" y="2420888"/>
            <a:ext cx="288032" cy="609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17" name="ZoneTexte 16"/>
          <p:cNvSpPr txBox="1"/>
          <p:nvPr/>
        </p:nvSpPr>
        <p:spPr>
          <a:xfrm>
            <a:off x="5436028" y="2968363"/>
            <a:ext cx="1834224" cy="523220"/>
          </a:xfrm>
          <a:prstGeom prst="rect">
            <a:avLst/>
          </a:prstGeom>
          <a:solidFill>
            <a:srgbClr val="FFFF00"/>
          </a:solidFill>
        </p:spPr>
        <p:txBody>
          <a:bodyPr wrap="square" rtlCol="0">
            <a:spAutoFit/>
          </a:bodyPr>
          <a:lstStyle/>
          <a:p>
            <a:r>
              <a:rPr lang="fr-FR" sz="1400" dirty="0">
                <a:solidFill>
                  <a:prstClr val="black"/>
                </a:solidFill>
              </a:rPr>
              <a:t>Type de remboursement = 0</a:t>
            </a:r>
          </a:p>
        </p:txBody>
      </p:sp>
      <p:sp>
        <p:nvSpPr>
          <p:cNvPr id="18" name="Accolade fermante 17"/>
          <p:cNvSpPr/>
          <p:nvPr/>
        </p:nvSpPr>
        <p:spPr>
          <a:xfrm>
            <a:off x="2699792" y="2987413"/>
            <a:ext cx="144016" cy="369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8" name="ZoneTexte 7"/>
          <p:cNvSpPr txBox="1"/>
          <p:nvPr/>
        </p:nvSpPr>
        <p:spPr>
          <a:xfrm>
            <a:off x="5182361" y="1379672"/>
            <a:ext cx="2865073" cy="369332"/>
          </a:xfrm>
          <a:prstGeom prst="rect">
            <a:avLst/>
          </a:prstGeom>
          <a:noFill/>
        </p:spPr>
        <p:txBody>
          <a:bodyPr wrap="square" rtlCol="0">
            <a:spAutoFit/>
          </a:bodyPr>
          <a:lstStyle/>
          <a:p>
            <a:r>
              <a:rPr lang="fr-FR" dirty="0">
                <a:solidFill>
                  <a:prstClr val="black"/>
                </a:solidFill>
              </a:rPr>
              <a:t>Filtres </a:t>
            </a:r>
            <a:r>
              <a:rPr lang="fr-FR" dirty="0" smtClean="0">
                <a:solidFill>
                  <a:prstClr val="black"/>
                </a:solidFill>
              </a:rPr>
              <a:t>impératifs</a:t>
            </a:r>
            <a:endParaRPr lang="fr-FR" i="1" dirty="0">
              <a:solidFill>
                <a:prstClr val="black"/>
              </a:solidFill>
            </a:endParaRPr>
          </a:p>
        </p:txBody>
      </p:sp>
      <p:cxnSp>
        <p:nvCxnSpPr>
          <p:cNvPr id="11" name="Connecteur droit avec flèche 10"/>
          <p:cNvCxnSpPr/>
          <p:nvPr/>
        </p:nvCxnSpPr>
        <p:spPr>
          <a:xfrm>
            <a:off x="2892251" y="3172202"/>
            <a:ext cx="24718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3809117" y="2727456"/>
            <a:ext cx="1554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a:endCxn id="1027" idx="1"/>
          </p:cNvCxnSpPr>
          <p:nvPr/>
        </p:nvCxnSpPr>
        <p:spPr>
          <a:xfrm>
            <a:off x="2862858" y="3549326"/>
            <a:ext cx="2319503" cy="1285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451664" y="3564312"/>
            <a:ext cx="1834224" cy="954107"/>
          </a:xfrm>
          <a:prstGeom prst="rect">
            <a:avLst/>
          </a:prstGeom>
          <a:solidFill>
            <a:schemeClr val="accent3">
              <a:lumMod val="60000"/>
              <a:lumOff val="40000"/>
            </a:schemeClr>
          </a:solidFill>
        </p:spPr>
        <p:txBody>
          <a:bodyPr wrap="square" rtlCol="0">
            <a:spAutoFit/>
          </a:bodyPr>
          <a:lstStyle/>
          <a:p>
            <a:r>
              <a:rPr lang="fr-FR" sz="1400" dirty="0">
                <a:solidFill>
                  <a:prstClr val="black"/>
                </a:solidFill>
              </a:rPr>
              <a:t>Type de remboursement = 0, 1 pour sélectionner part de base AM</a:t>
            </a:r>
          </a:p>
        </p:txBody>
      </p:sp>
      <p:sp>
        <p:nvSpPr>
          <p:cNvPr id="27" name="ZoneTexte 26"/>
          <p:cNvSpPr txBox="1"/>
          <p:nvPr/>
        </p:nvSpPr>
        <p:spPr>
          <a:xfrm>
            <a:off x="5469386" y="4556255"/>
            <a:ext cx="1834224" cy="954107"/>
          </a:xfrm>
          <a:prstGeom prst="rect">
            <a:avLst/>
          </a:prstGeom>
          <a:solidFill>
            <a:schemeClr val="accent1">
              <a:lumMod val="40000"/>
              <a:lumOff val="60000"/>
            </a:schemeClr>
          </a:solidFill>
        </p:spPr>
        <p:txBody>
          <a:bodyPr wrap="square" rtlCol="0">
            <a:spAutoFit/>
          </a:bodyPr>
          <a:lstStyle/>
          <a:p>
            <a:r>
              <a:rPr lang="fr-FR" sz="1400" dirty="0">
                <a:solidFill>
                  <a:prstClr val="black"/>
                </a:solidFill>
              </a:rPr>
              <a:t>Type de remboursement ≥ 2 pour sélectionner parts supplémentaires</a:t>
            </a:r>
          </a:p>
        </p:txBody>
      </p:sp>
      <p:sp>
        <p:nvSpPr>
          <p:cNvPr id="28" name="ZoneTexte 27"/>
          <p:cNvSpPr txBox="1"/>
          <p:nvPr/>
        </p:nvSpPr>
        <p:spPr>
          <a:xfrm>
            <a:off x="5473366" y="5564866"/>
            <a:ext cx="1830243" cy="523220"/>
          </a:xfrm>
          <a:prstGeom prst="rect">
            <a:avLst/>
          </a:prstGeom>
          <a:solidFill>
            <a:schemeClr val="tx1"/>
          </a:solidFill>
        </p:spPr>
        <p:txBody>
          <a:bodyPr wrap="square" rtlCol="0">
            <a:spAutoFit/>
          </a:bodyPr>
          <a:lstStyle/>
          <a:p>
            <a:r>
              <a:rPr lang="fr-FR" sz="1400" dirty="0">
                <a:solidFill>
                  <a:prstClr val="white"/>
                </a:solidFill>
              </a:rPr>
              <a:t>Aucun pour total </a:t>
            </a:r>
            <a:r>
              <a:rPr lang="fr-FR" sz="1400" dirty="0" smtClean="0">
                <a:solidFill>
                  <a:prstClr val="white"/>
                </a:solidFill>
              </a:rPr>
              <a:t>(part </a:t>
            </a:r>
            <a:r>
              <a:rPr lang="fr-FR" sz="1400" dirty="0">
                <a:solidFill>
                  <a:prstClr val="white"/>
                </a:solidFill>
              </a:rPr>
              <a:t>de base </a:t>
            </a:r>
            <a:r>
              <a:rPr lang="fr-FR" sz="1400" dirty="0" smtClean="0">
                <a:solidFill>
                  <a:prstClr val="white"/>
                </a:solidFill>
              </a:rPr>
              <a:t>+ part sup)</a:t>
            </a:r>
            <a:endParaRPr lang="fr-FR" sz="1400" dirty="0">
              <a:solidFill>
                <a:prstClr val="white"/>
              </a:solidFill>
            </a:endParaRPr>
          </a:p>
        </p:txBody>
      </p:sp>
      <p:sp>
        <p:nvSpPr>
          <p:cNvPr id="22" name="Rectangle à coins arrondis 21"/>
          <p:cNvSpPr/>
          <p:nvPr/>
        </p:nvSpPr>
        <p:spPr>
          <a:xfrm>
            <a:off x="4841741" y="1196752"/>
            <a:ext cx="3395052" cy="5112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29" name="Connecteur droit avec flèche 28"/>
          <p:cNvCxnSpPr/>
          <p:nvPr/>
        </p:nvCxnSpPr>
        <p:spPr>
          <a:xfrm>
            <a:off x="4716016" y="2084945"/>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7" name="Accolade ouvrante 1026"/>
          <p:cNvSpPr/>
          <p:nvPr/>
        </p:nvSpPr>
        <p:spPr>
          <a:xfrm>
            <a:off x="5182361" y="3549326"/>
            <a:ext cx="215956" cy="25713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3" name="Rectangle à coins arrondis 2"/>
          <p:cNvSpPr/>
          <p:nvPr/>
        </p:nvSpPr>
        <p:spPr bwMode="auto">
          <a:xfrm>
            <a:off x="184939" y="1460972"/>
            <a:ext cx="1944216" cy="288032"/>
          </a:xfrm>
          <a:prstGeom prst="roundRect">
            <a:avLst/>
          </a:prstGeom>
          <a:noFill/>
          <a:ln w="25400" cap="flat" cmpd="sng" algn="ctr">
            <a:solidFill>
              <a:schemeClr val="accent6"/>
            </a:solid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fr-FR" sz="1200" b="1">
              <a:solidFill>
                <a:prstClr val="black"/>
              </a:solidFill>
              <a:latin typeface="Arial Narrow" pitchFamily="34" charset="0"/>
            </a:endParaRPr>
          </a:p>
        </p:txBody>
      </p:sp>
      <p:sp>
        <p:nvSpPr>
          <p:cNvPr id="41" name="Accolade fermante 40"/>
          <p:cNvSpPr/>
          <p:nvPr/>
        </p:nvSpPr>
        <p:spPr>
          <a:xfrm>
            <a:off x="2718842" y="3435088"/>
            <a:ext cx="144016" cy="369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4" name="ZoneTexte 3"/>
          <p:cNvSpPr txBox="1"/>
          <p:nvPr/>
        </p:nvSpPr>
        <p:spPr>
          <a:xfrm>
            <a:off x="323528" y="5364811"/>
            <a:ext cx="2736304" cy="923330"/>
          </a:xfrm>
          <a:prstGeom prst="rect">
            <a:avLst/>
          </a:prstGeom>
          <a:solidFill>
            <a:schemeClr val="accent6">
              <a:lumMod val="40000"/>
              <a:lumOff val="60000"/>
            </a:schemeClr>
          </a:solidFill>
        </p:spPr>
        <p:txBody>
          <a:bodyPr wrap="square" rtlCol="0">
            <a:spAutoFit/>
          </a:bodyPr>
          <a:lstStyle/>
          <a:p>
            <a:r>
              <a:rPr lang="fr-FR" i="1" dirty="0" smtClean="0">
                <a:effectLst>
                  <a:outerShdw blurRad="38100" dist="38100" dir="2700000" algn="tl">
                    <a:srgbClr val="000000">
                      <a:alpha val="43137"/>
                    </a:srgbClr>
                  </a:outerShdw>
                </a:effectLst>
              </a:rPr>
              <a:t>Se rapporter aux couleurs du tableau slide 4 sur la gestion des indicateurs</a:t>
            </a:r>
            <a:endParaRPr lang="fr-FR" i="1" dirty="0">
              <a:effectLst>
                <a:outerShdw blurRad="38100" dist="38100" dir="2700000" algn="tl">
                  <a:srgbClr val="000000">
                    <a:alpha val="43137"/>
                  </a:srgbClr>
                </a:outerShdw>
              </a:effectLst>
            </a:endParaRPr>
          </a:p>
        </p:txBody>
      </p:sp>
      <p:sp>
        <p:nvSpPr>
          <p:cNvPr id="5" name="ZoneTexte 4"/>
          <p:cNvSpPr txBox="1"/>
          <p:nvPr/>
        </p:nvSpPr>
        <p:spPr>
          <a:xfrm>
            <a:off x="59053" y="765260"/>
            <a:ext cx="4014894"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Si utilisation de </a:t>
            </a:r>
            <a:r>
              <a:rPr lang="fr-FR" b="1" u="dbl" dirty="0" smtClean="0">
                <a:solidFill>
                  <a:schemeClr val="accent6">
                    <a:lumMod val="75000"/>
                  </a:schemeClr>
                </a:solidFill>
              </a:rPr>
              <a:t>INDICATEURS BRUTS </a:t>
            </a:r>
            <a:r>
              <a:rPr lang="fr-FR" dirty="0" smtClean="0">
                <a:solidFill>
                  <a:schemeClr val="accent6">
                    <a:lumMod val="75000"/>
                  </a:schemeClr>
                </a:solidFill>
              </a:rPr>
              <a:t>: </a:t>
            </a:r>
            <a:endParaRPr lang="fr-FR" dirty="0">
              <a:solidFill>
                <a:schemeClr val="accent6">
                  <a:lumMod val="75000"/>
                </a:schemeClr>
              </a:solidFill>
            </a:endParaRPr>
          </a:p>
        </p:txBody>
      </p:sp>
      <p:sp>
        <p:nvSpPr>
          <p:cNvPr id="24" name="ZoneTexte 23"/>
          <p:cNvSpPr txBox="1"/>
          <p:nvPr/>
        </p:nvSpPr>
        <p:spPr>
          <a:xfrm>
            <a:off x="5488702" y="757146"/>
            <a:ext cx="1728875"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Alors filtrer sur : </a:t>
            </a:r>
            <a:endParaRPr lang="fr-FR" dirty="0">
              <a:solidFill>
                <a:schemeClr val="accent6">
                  <a:lumMod val="75000"/>
                </a:schemeClr>
              </a:solidFill>
            </a:endParaRPr>
          </a:p>
        </p:txBody>
      </p:sp>
      <p:sp>
        <p:nvSpPr>
          <p:cNvPr id="6" name="ZoneTexte 5"/>
          <p:cNvSpPr txBox="1"/>
          <p:nvPr/>
        </p:nvSpPr>
        <p:spPr>
          <a:xfrm>
            <a:off x="4932040" y="3680863"/>
            <a:ext cx="250321" cy="2308324"/>
          </a:xfrm>
          <a:prstGeom prst="rect">
            <a:avLst/>
          </a:prstGeom>
          <a:noFill/>
        </p:spPr>
        <p:txBody>
          <a:bodyPr wrap="square" rtlCol="0">
            <a:spAutoFit/>
          </a:bodyPr>
          <a:lstStyle/>
          <a:p>
            <a:r>
              <a:rPr lang="fr-FR" dirty="0" smtClean="0">
                <a:solidFill>
                  <a:schemeClr val="tx2">
                    <a:lumMod val="40000"/>
                    <a:lumOff val="60000"/>
                  </a:schemeClr>
                </a:solidFill>
              </a:rPr>
              <a:t>Au choix</a:t>
            </a:r>
            <a:endParaRPr lang="fr-FR" dirty="0">
              <a:solidFill>
                <a:schemeClr val="tx2">
                  <a:lumMod val="40000"/>
                  <a:lumOff val="60000"/>
                </a:schemeClr>
              </a:solidFill>
            </a:endParaRPr>
          </a:p>
        </p:txBody>
      </p:sp>
      <p:sp>
        <p:nvSpPr>
          <p:cNvPr id="9" name="Rectangle à coins arrondis 8"/>
          <p:cNvSpPr/>
          <p:nvPr/>
        </p:nvSpPr>
        <p:spPr>
          <a:xfrm>
            <a:off x="7884368" y="696732"/>
            <a:ext cx="1152128" cy="5000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solidFill>
              </a:rPr>
              <a:t>Niveau d’utilisation expert</a:t>
            </a:r>
            <a:endParaRPr lang="fr-FR" sz="1200" dirty="0">
              <a:solidFill>
                <a:schemeClr val="bg1"/>
              </a:solidFill>
            </a:endParaRPr>
          </a:p>
        </p:txBody>
      </p:sp>
    </p:spTree>
    <p:extLst>
      <p:ext uri="{BB962C8B-B14F-4D97-AF65-F5344CB8AC3E}">
        <p14:creationId xmlns:p14="http://schemas.microsoft.com/office/powerpoint/2010/main" val="4068940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7900" y="3511960"/>
            <a:ext cx="4197357" cy="279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ZoneTexte 11"/>
          <p:cNvSpPr txBox="1"/>
          <p:nvPr/>
        </p:nvSpPr>
        <p:spPr>
          <a:xfrm>
            <a:off x="5465972" y="1902354"/>
            <a:ext cx="2490404" cy="523220"/>
          </a:xfrm>
          <a:prstGeom prst="rect">
            <a:avLst/>
          </a:prstGeom>
          <a:solidFill>
            <a:schemeClr val="tx1"/>
          </a:solidFill>
        </p:spPr>
        <p:txBody>
          <a:bodyPr wrap="square" rtlCol="0">
            <a:spAutoFit/>
          </a:bodyPr>
          <a:lstStyle/>
          <a:p>
            <a:r>
              <a:rPr lang="fr-FR" sz="1400" dirty="0">
                <a:solidFill>
                  <a:prstClr val="white"/>
                </a:solidFill>
              </a:rPr>
              <a:t>Aucun : tous les indicateurs sont </a:t>
            </a:r>
            <a:r>
              <a:rPr lang="fr-FR" sz="1400" dirty="0" smtClean="0">
                <a:solidFill>
                  <a:prstClr val="white"/>
                </a:solidFill>
              </a:rPr>
              <a:t>déjà préfiltrés</a:t>
            </a:r>
            <a:endParaRPr lang="fr-FR" sz="1400" dirty="0">
              <a:solidFill>
                <a:prstClr val="white"/>
              </a:solidFill>
            </a:endParaRPr>
          </a:p>
        </p:txBody>
      </p:sp>
      <p:sp>
        <p:nvSpPr>
          <p:cNvPr id="16" name="Accolade fermante 15"/>
          <p:cNvSpPr/>
          <p:nvPr/>
        </p:nvSpPr>
        <p:spPr>
          <a:xfrm>
            <a:off x="3609577" y="2059022"/>
            <a:ext cx="288032" cy="609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18" name="Accolade fermante 17"/>
          <p:cNvSpPr/>
          <p:nvPr/>
        </p:nvSpPr>
        <p:spPr>
          <a:xfrm>
            <a:off x="2817489" y="2625547"/>
            <a:ext cx="144016" cy="369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8" name="ZoneTexte 7"/>
          <p:cNvSpPr txBox="1"/>
          <p:nvPr/>
        </p:nvSpPr>
        <p:spPr>
          <a:xfrm>
            <a:off x="5158486" y="1395854"/>
            <a:ext cx="2865073" cy="369332"/>
          </a:xfrm>
          <a:prstGeom prst="rect">
            <a:avLst/>
          </a:prstGeom>
          <a:noFill/>
        </p:spPr>
        <p:txBody>
          <a:bodyPr wrap="square" rtlCol="0">
            <a:spAutoFit/>
          </a:bodyPr>
          <a:lstStyle/>
          <a:p>
            <a:r>
              <a:rPr lang="fr-FR" dirty="0">
                <a:solidFill>
                  <a:prstClr val="black"/>
                </a:solidFill>
              </a:rPr>
              <a:t>Filtres </a:t>
            </a:r>
            <a:r>
              <a:rPr lang="fr-FR" dirty="0" smtClean="0">
                <a:solidFill>
                  <a:prstClr val="black"/>
                </a:solidFill>
              </a:rPr>
              <a:t>impératifs</a:t>
            </a:r>
            <a:endParaRPr lang="fr-FR" i="1" dirty="0">
              <a:solidFill>
                <a:prstClr val="black"/>
              </a:solidFill>
            </a:endParaRPr>
          </a:p>
        </p:txBody>
      </p:sp>
      <p:sp>
        <p:nvSpPr>
          <p:cNvPr id="22" name="Rectangle à coins arrondis 21"/>
          <p:cNvSpPr/>
          <p:nvPr/>
        </p:nvSpPr>
        <p:spPr>
          <a:xfrm>
            <a:off x="4893497" y="1263503"/>
            <a:ext cx="3395052" cy="15468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1" name="Accolade fermante 40"/>
          <p:cNvSpPr/>
          <p:nvPr/>
        </p:nvSpPr>
        <p:spPr>
          <a:xfrm>
            <a:off x="2836539" y="3073222"/>
            <a:ext cx="144016" cy="369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38" y="1184942"/>
            <a:ext cx="3917436" cy="289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à coins arrondis 2"/>
          <p:cNvSpPr/>
          <p:nvPr/>
        </p:nvSpPr>
        <p:spPr bwMode="auto">
          <a:xfrm>
            <a:off x="302635" y="1099106"/>
            <a:ext cx="3624179" cy="288032"/>
          </a:xfrm>
          <a:prstGeom prst="roundRect">
            <a:avLst/>
          </a:prstGeom>
          <a:noFill/>
          <a:ln w="9525"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fr-FR" sz="1200" b="1">
              <a:solidFill>
                <a:prstClr val="black"/>
              </a:solidFill>
              <a:latin typeface="Arial Narrow" pitchFamily="34" charset="0"/>
            </a:endParaRPr>
          </a:p>
        </p:txBody>
      </p:sp>
      <p:sp>
        <p:nvSpPr>
          <p:cNvPr id="4" name="Flèche courbée vers la droite 3"/>
          <p:cNvSpPr/>
          <p:nvPr/>
        </p:nvSpPr>
        <p:spPr>
          <a:xfrm rot="191432" flipH="1">
            <a:off x="6352579" y="2904337"/>
            <a:ext cx="360040" cy="1107093"/>
          </a:xfrm>
          <a:prstGeom prst="curved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black"/>
              </a:solidFill>
            </a:endParaRPr>
          </a:p>
        </p:txBody>
      </p:sp>
      <p:sp>
        <p:nvSpPr>
          <p:cNvPr id="30" name="Titre 1"/>
          <p:cNvSpPr txBox="1">
            <a:spLocks/>
          </p:cNvSpPr>
          <p:nvPr/>
        </p:nvSpPr>
        <p:spPr>
          <a:xfrm>
            <a:off x="0" y="0"/>
            <a:ext cx="9144000" cy="620688"/>
          </a:xfrm>
          <a:prstGeom prst="rect">
            <a:avLst/>
          </a:prstGeom>
          <a:solidFill>
            <a:schemeClr val="accent6">
              <a:lumMod val="75000"/>
            </a:schemeClr>
          </a:solidFill>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bg1"/>
                </a:solidFill>
                <a:latin typeface="+mj-lt"/>
                <a:ea typeface="+mj-ea"/>
                <a:cs typeface="+mj-cs"/>
              </a:defRPr>
            </a:lvl1pPr>
          </a:lstStyle>
          <a:p>
            <a:r>
              <a:rPr lang="fr-FR" dirty="0" smtClean="0">
                <a:solidFill>
                  <a:prstClr val="white"/>
                </a:solidFill>
              </a:rPr>
              <a:t>Indicateurs AMOS / EXE-PRS, AMOS / CDS et DAMIR – 2/2</a:t>
            </a:r>
            <a:endParaRPr lang="fr-FR" dirty="0">
              <a:solidFill>
                <a:prstClr val="white"/>
              </a:solidFill>
            </a:endParaRPr>
          </a:p>
        </p:txBody>
      </p:sp>
      <p:sp>
        <p:nvSpPr>
          <p:cNvPr id="13" name="ZoneTexte 12"/>
          <p:cNvSpPr txBox="1"/>
          <p:nvPr/>
        </p:nvSpPr>
        <p:spPr>
          <a:xfrm>
            <a:off x="113275" y="671961"/>
            <a:ext cx="4386717"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Si utilisation de </a:t>
            </a:r>
            <a:r>
              <a:rPr lang="fr-FR" b="1" u="dbl" dirty="0">
                <a:solidFill>
                  <a:schemeClr val="accent6">
                    <a:lumMod val="75000"/>
                  </a:schemeClr>
                </a:solidFill>
              </a:rPr>
              <a:t>INDICATEURS PREFILTRES : </a:t>
            </a:r>
          </a:p>
        </p:txBody>
      </p:sp>
      <p:sp>
        <p:nvSpPr>
          <p:cNvPr id="14" name="ZoneTexte 13"/>
          <p:cNvSpPr txBox="1"/>
          <p:nvPr/>
        </p:nvSpPr>
        <p:spPr>
          <a:xfrm>
            <a:off x="5457612" y="702066"/>
            <a:ext cx="1728875"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Alors filtrer sur : </a:t>
            </a:r>
            <a:endParaRPr lang="fr-FR" dirty="0">
              <a:solidFill>
                <a:schemeClr val="accent6">
                  <a:lumMod val="75000"/>
                </a:schemeClr>
              </a:solidFill>
            </a:endParaRPr>
          </a:p>
        </p:txBody>
      </p:sp>
      <p:sp>
        <p:nvSpPr>
          <p:cNvPr id="15" name="Rectangle à coins arrondis 14"/>
          <p:cNvSpPr/>
          <p:nvPr/>
        </p:nvSpPr>
        <p:spPr>
          <a:xfrm>
            <a:off x="7884368" y="696732"/>
            <a:ext cx="1152128" cy="5000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solidFill>
              </a:rPr>
              <a:t>Niveau d’utilisation novice</a:t>
            </a:r>
            <a:endParaRPr lang="fr-FR" sz="1200" dirty="0">
              <a:solidFill>
                <a:schemeClr val="bg1"/>
              </a:solidFill>
            </a:endParaRPr>
          </a:p>
        </p:txBody>
      </p:sp>
    </p:spTree>
    <p:extLst>
      <p:ext uri="{BB962C8B-B14F-4D97-AF65-F5344CB8AC3E}">
        <p14:creationId xmlns:p14="http://schemas.microsoft.com/office/powerpoint/2010/main" val="2868460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chemeClr val="accent6">
              <a:lumMod val="75000"/>
            </a:schemeClr>
          </a:solidFill>
        </p:spPr>
        <p:txBody>
          <a:bodyPr/>
          <a:lstStyle/>
          <a:p>
            <a:r>
              <a:rPr lang="fr-FR" dirty="0" smtClean="0"/>
              <a:t>Indicateurs AMOS /LPP </a:t>
            </a:r>
            <a:r>
              <a:rPr lang="fr-FR" dirty="0" smtClean="0">
                <a:solidFill>
                  <a:prstClr val="white"/>
                </a:solidFill>
              </a:rPr>
              <a:t>– 1/2</a:t>
            </a:r>
            <a:endParaRPr lang="fr-FR" dirty="0"/>
          </a:p>
        </p:txBody>
      </p:sp>
      <p:sp>
        <p:nvSpPr>
          <p:cNvPr id="16" name="ZoneTexte 15"/>
          <p:cNvSpPr txBox="1"/>
          <p:nvPr/>
        </p:nvSpPr>
        <p:spPr>
          <a:xfrm>
            <a:off x="113274" y="736613"/>
            <a:ext cx="4471276" cy="646331"/>
          </a:xfrm>
          <a:prstGeom prst="rect">
            <a:avLst/>
          </a:prstGeom>
          <a:solidFill>
            <a:schemeClr val="bg1">
              <a:lumMod val="85000"/>
            </a:schemeClr>
          </a:solidFill>
        </p:spPr>
        <p:txBody>
          <a:bodyPr wrap="square" rtlCol="0">
            <a:spAutoFit/>
          </a:bodyPr>
          <a:lstStyle/>
          <a:p>
            <a:r>
              <a:rPr lang="fr-FR" dirty="0" smtClean="0">
                <a:solidFill>
                  <a:srgbClr val="F79646">
                    <a:lumMod val="75000"/>
                  </a:srgbClr>
                </a:solidFill>
              </a:rPr>
              <a:t>Si utilisation de </a:t>
            </a:r>
            <a:r>
              <a:rPr lang="fr-FR" b="1" u="dbl" dirty="0">
                <a:solidFill>
                  <a:schemeClr val="accent6">
                    <a:lumMod val="75000"/>
                  </a:schemeClr>
                </a:solidFill>
              </a:rPr>
              <a:t>INDICATEURS BRUTS </a:t>
            </a:r>
          </a:p>
          <a:p>
            <a:r>
              <a:rPr lang="fr-FR" dirty="0" smtClean="0">
                <a:solidFill>
                  <a:srgbClr val="F79646">
                    <a:lumMod val="75000"/>
                  </a:srgbClr>
                </a:solidFill>
              </a:rPr>
              <a:t>agrégés et affinés: </a:t>
            </a:r>
            <a:endParaRPr lang="fr-FR" dirty="0">
              <a:solidFill>
                <a:srgbClr val="F79646">
                  <a:lumMod val="75000"/>
                </a:srgb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73" y="1476344"/>
            <a:ext cx="3790209" cy="1492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3" y="4191302"/>
            <a:ext cx="3790209" cy="1111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ZoneTexte 36"/>
          <p:cNvSpPr txBox="1"/>
          <p:nvPr/>
        </p:nvSpPr>
        <p:spPr>
          <a:xfrm>
            <a:off x="5465972" y="1902354"/>
            <a:ext cx="847784" cy="307777"/>
          </a:xfrm>
          <a:prstGeom prst="rect">
            <a:avLst/>
          </a:prstGeom>
          <a:solidFill>
            <a:schemeClr val="tx1"/>
          </a:solidFill>
        </p:spPr>
        <p:txBody>
          <a:bodyPr wrap="square" rtlCol="0">
            <a:spAutoFit/>
          </a:bodyPr>
          <a:lstStyle/>
          <a:p>
            <a:r>
              <a:rPr lang="fr-FR" sz="1400" dirty="0">
                <a:solidFill>
                  <a:prstClr val="white"/>
                </a:solidFill>
              </a:rPr>
              <a:t>aucun</a:t>
            </a:r>
          </a:p>
        </p:txBody>
      </p:sp>
      <p:sp>
        <p:nvSpPr>
          <p:cNvPr id="38" name="ZoneTexte 37"/>
          <p:cNvSpPr txBox="1"/>
          <p:nvPr/>
        </p:nvSpPr>
        <p:spPr>
          <a:xfrm>
            <a:off x="5451664" y="2407043"/>
            <a:ext cx="1834224" cy="523220"/>
          </a:xfrm>
          <a:prstGeom prst="rect">
            <a:avLst/>
          </a:prstGeom>
          <a:solidFill>
            <a:srgbClr val="FFFF00"/>
          </a:solidFill>
        </p:spPr>
        <p:txBody>
          <a:bodyPr wrap="square" rtlCol="0">
            <a:spAutoFit/>
          </a:bodyPr>
          <a:lstStyle/>
          <a:p>
            <a:r>
              <a:rPr lang="fr-FR" sz="1400" dirty="0">
                <a:solidFill>
                  <a:prstClr val="black"/>
                </a:solidFill>
              </a:rPr>
              <a:t>Type de remboursement = 0</a:t>
            </a:r>
          </a:p>
        </p:txBody>
      </p:sp>
      <p:sp>
        <p:nvSpPr>
          <p:cNvPr id="39" name="Accolade fermante 38"/>
          <p:cNvSpPr/>
          <p:nvPr/>
        </p:nvSpPr>
        <p:spPr>
          <a:xfrm>
            <a:off x="3964559" y="1713825"/>
            <a:ext cx="229623" cy="6718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41" name="ZoneTexte 40"/>
          <p:cNvSpPr txBox="1"/>
          <p:nvPr/>
        </p:nvSpPr>
        <p:spPr>
          <a:xfrm>
            <a:off x="5182361" y="1379672"/>
            <a:ext cx="2865073" cy="369332"/>
          </a:xfrm>
          <a:prstGeom prst="rect">
            <a:avLst/>
          </a:prstGeom>
          <a:noFill/>
        </p:spPr>
        <p:txBody>
          <a:bodyPr wrap="square" rtlCol="0">
            <a:spAutoFit/>
          </a:bodyPr>
          <a:lstStyle/>
          <a:p>
            <a:r>
              <a:rPr lang="fr-FR" dirty="0">
                <a:solidFill>
                  <a:prstClr val="black"/>
                </a:solidFill>
              </a:rPr>
              <a:t>Filtres </a:t>
            </a:r>
            <a:r>
              <a:rPr lang="fr-FR" dirty="0" smtClean="0">
                <a:solidFill>
                  <a:prstClr val="black"/>
                </a:solidFill>
              </a:rPr>
              <a:t>impératifs</a:t>
            </a:r>
            <a:endParaRPr lang="fr-FR" i="1" dirty="0">
              <a:solidFill>
                <a:prstClr val="black"/>
              </a:solidFill>
            </a:endParaRPr>
          </a:p>
        </p:txBody>
      </p:sp>
      <p:sp>
        <p:nvSpPr>
          <p:cNvPr id="42" name="ZoneTexte 41"/>
          <p:cNvSpPr txBox="1"/>
          <p:nvPr/>
        </p:nvSpPr>
        <p:spPr>
          <a:xfrm>
            <a:off x="5451664" y="3095942"/>
            <a:ext cx="1834224" cy="954107"/>
          </a:xfrm>
          <a:prstGeom prst="rect">
            <a:avLst/>
          </a:prstGeom>
          <a:solidFill>
            <a:schemeClr val="accent3">
              <a:lumMod val="60000"/>
              <a:lumOff val="40000"/>
            </a:schemeClr>
          </a:solidFill>
        </p:spPr>
        <p:txBody>
          <a:bodyPr wrap="square" rtlCol="0">
            <a:spAutoFit/>
          </a:bodyPr>
          <a:lstStyle/>
          <a:p>
            <a:r>
              <a:rPr lang="fr-FR" sz="1400" dirty="0">
                <a:solidFill>
                  <a:prstClr val="black"/>
                </a:solidFill>
              </a:rPr>
              <a:t>Type de remboursement = 0, 1 pour sélectionner part de base AM</a:t>
            </a:r>
          </a:p>
        </p:txBody>
      </p:sp>
      <p:sp>
        <p:nvSpPr>
          <p:cNvPr id="43" name="ZoneTexte 42"/>
          <p:cNvSpPr txBox="1"/>
          <p:nvPr/>
        </p:nvSpPr>
        <p:spPr>
          <a:xfrm>
            <a:off x="5461569" y="4200874"/>
            <a:ext cx="1834224" cy="954107"/>
          </a:xfrm>
          <a:prstGeom prst="rect">
            <a:avLst/>
          </a:prstGeom>
          <a:solidFill>
            <a:schemeClr val="accent1">
              <a:lumMod val="40000"/>
              <a:lumOff val="60000"/>
            </a:schemeClr>
          </a:solidFill>
        </p:spPr>
        <p:txBody>
          <a:bodyPr wrap="square" rtlCol="0">
            <a:spAutoFit/>
          </a:bodyPr>
          <a:lstStyle/>
          <a:p>
            <a:r>
              <a:rPr lang="fr-FR" sz="1400" dirty="0">
                <a:solidFill>
                  <a:prstClr val="black"/>
                </a:solidFill>
              </a:rPr>
              <a:t>Type de remboursement ≥ 2 pour sélectionner parts supplémentaires</a:t>
            </a:r>
          </a:p>
        </p:txBody>
      </p:sp>
      <p:sp>
        <p:nvSpPr>
          <p:cNvPr id="44" name="ZoneTexte 43"/>
          <p:cNvSpPr txBox="1"/>
          <p:nvPr/>
        </p:nvSpPr>
        <p:spPr>
          <a:xfrm>
            <a:off x="5483571" y="5303256"/>
            <a:ext cx="1830243" cy="523220"/>
          </a:xfrm>
          <a:prstGeom prst="rect">
            <a:avLst/>
          </a:prstGeom>
          <a:solidFill>
            <a:schemeClr val="tx1"/>
          </a:solidFill>
        </p:spPr>
        <p:txBody>
          <a:bodyPr wrap="square" rtlCol="0">
            <a:spAutoFit/>
          </a:bodyPr>
          <a:lstStyle/>
          <a:p>
            <a:r>
              <a:rPr lang="fr-FR" sz="1400" dirty="0">
                <a:solidFill>
                  <a:prstClr val="white"/>
                </a:solidFill>
              </a:rPr>
              <a:t>Aucun pour total </a:t>
            </a:r>
            <a:r>
              <a:rPr lang="fr-FR" sz="1400" dirty="0" smtClean="0">
                <a:solidFill>
                  <a:prstClr val="white"/>
                </a:solidFill>
              </a:rPr>
              <a:t>(part </a:t>
            </a:r>
            <a:r>
              <a:rPr lang="fr-FR" sz="1400" dirty="0">
                <a:solidFill>
                  <a:prstClr val="white"/>
                </a:solidFill>
              </a:rPr>
              <a:t>de base </a:t>
            </a:r>
            <a:r>
              <a:rPr lang="fr-FR" sz="1400" dirty="0" smtClean="0">
                <a:solidFill>
                  <a:prstClr val="white"/>
                </a:solidFill>
              </a:rPr>
              <a:t>+ part sup)</a:t>
            </a:r>
            <a:endParaRPr lang="fr-FR" sz="1400" dirty="0">
              <a:solidFill>
                <a:prstClr val="white"/>
              </a:solidFill>
            </a:endParaRPr>
          </a:p>
        </p:txBody>
      </p:sp>
      <p:sp>
        <p:nvSpPr>
          <p:cNvPr id="45" name="Rectangle à coins arrondis 44"/>
          <p:cNvSpPr/>
          <p:nvPr/>
        </p:nvSpPr>
        <p:spPr>
          <a:xfrm>
            <a:off x="4841741" y="1196752"/>
            <a:ext cx="3395052" cy="51125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cxnSp>
        <p:nvCxnSpPr>
          <p:cNvPr id="46" name="Connecteur droit avec flèche 45"/>
          <p:cNvCxnSpPr/>
          <p:nvPr/>
        </p:nvCxnSpPr>
        <p:spPr>
          <a:xfrm>
            <a:off x="4283968" y="2084945"/>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488702" y="757146"/>
            <a:ext cx="1728875"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Alors filtrer sur : </a:t>
            </a:r>
            <a:endParaRPr lang="fr-FR" dirty="0">
              <a:solidFill>
                <a:schemeClr val="accent6">
                  <a:lumMod val="75000"/>
                </a:schemeClr>
              </a:solidFill>
            </a:endParaRPr>
          </a:p>
        </p:txBody>
      </p:sp>
      <p:sp>
        <p:nvSpPr>
          <p:cNvPr id="49" name="ZoneTexte 48"/>
          <p:cNvSpPr txBox="1"/>
          <p:nvPr/>
        </p:nvSpPr>
        <p:spPr>
          <a:xfrm>
            <a:off x="5465972" y="1902354"/>
            <a:ext cx="847784" cy="307777"/>
          </a:xfrm>
          <a:prstGeom prst="rect">
            <a:avLst/>
          </a:prstGeom>
          <a:solidFill>
            <a:schemeClr val="tx1"/>
          </a:solidFill>
        </p:spPr>
        <p:txBody>
          <a:bodyPr wrap="square" rtlCol="0">
            <a:spAutoFit/>
          </a:bodyPr>
          <a:lstStyle/>
          <a:p>
            <a:r>
              <a:rPr lang="fr-FR" sz="1400" dirty="0">
                <a:solidFill>
                  <a:prstClr val="white"/>
                </a:solidFill>
              </a:rPr>
              <a:t>aucun</a:t>
            </a:r>
          </a:p>
        </p:txBody>
      </p:sp>
      <p:sp>
        <p:nvSpPr>
          <p:cNvPr id="51" name="Accolade fermante 50"/>
          <p:cNvSpPr/>
          <p:nvPr/>
        </p:nvSpPr>
        <p:spPr>
          <a:xfrm>
            <a:off x="2574826" y="2761662"/>
            <a:ext cx="216024" cy="2257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cxnSp>
        <p:nvCxnSpPr>
          <p:cNvPr id="54" name="Connecteur droit avec flèche 53"/>
          <p:cNvCxnSpPr/>
          <p:nvPr/>
        </p:nvCxnSpPr>
        <p:spPr>
          <a:xfrm flipV="1">
            <a:off x="2862858" y="2727456"/>
            <a:ext cx="2501230" cy="1470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p:nvPr/>
        </p:nvCxnSpPr>
        <p:spPr>
          <a:xfrm>
            <a:off x="3741209" y="5154981"/>
            <a:ext cx="10855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4716016" y="2084945"/>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Accolade ouvrante 56"/>
          <p:cNvSpPr/>
          <p:nvPr/>
        </p:nvSpPr>
        <p:spPr>
          <a:xfrm>
            <a:off x="5182361" y="3095943"/>
            <a:ext cx="181727" cy="26769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58" name="Accolade fermante 57"/>
          <p:cNvSpPr/>
          <p:nvPr/>
        </p:nvSpPr>
        <p:spPr>
          <a:xfrm>
            <a:off x="2682838" y="2357877"/>
            <a:ext cx="144016" cy="3695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prstClr val="black"/>
              </a:solidFill>
            </a:endParaRPr>
          </a:p>
        </p:txBody>
      </p:sp>
      <p:sp>
        <p:nvSpPr>
          <p:cNvPr id="63" name="ZoneTexte 62"/>
          <p:cNvSpPr txBox="1"/>
          <p:nvPr/>
        </p:nvSpPr>
        <p:spPr>
          <a:xfrm>
            <a:off x="4937438" y="3256542"/>
            <a:ext cx="250321" cy="2308324"/>
          </a:xfrm>
          <a:prstGeom prst="rect">
            <a:avLst/>
          </a:prstGeom>
          <a:noFill/>
        </p:spPr>
        <p:txBody>
          <a:bodyPr wrap="square" rtlCol="0">
            <a:spAutoFit/>
          </a:bodyPr>
          <a:lstStyle/>
          <a:p>
            <a:r>
              <a:rPr lang="fr-FR" dirty="0" smtClean="0">
                <a:solidFill>
                  <a:schemeClr val="tx2">
                    <a:lumMod val="40000"/>
                    <a:lumOff val="60000"/>
                  </a:schemeClr>
                </a:solidFill>
              </a:rPr>
              <a:t>Au choix</a:t>
            </a:r>
            <a:endParaRPr lang="fr-FR" dirty="0">
              <a:solidFill>
                <a:schemeClr val="tx2">
                  <a:lumMod val="40000"/>
                  <a:lumOff val="60000"/>
                </a:schemeClr>
              </a:solidFill>
            </a:endParaRPr>
          </a:p>
        </p:txBody>
      </p:sp>
      <p:cxnSp>
        <p:nvCxnSpPr>
          <p:cNvPr id="64" name="Connecteur droit avec flèche 63"/>
          <p:cNvCxnSpPr/>
          <p:nvPr/>
        </p:nvCxnSpPr>
        <p:spPr>
          <a:xfrm>
            <a:off x="2862858" y="2542666"/>
            <a:ext cx="2074580" cy="1507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p:nvPr/>
        </p:nvCxnSpPr>
        <p:spPr>
          <a:xfrm>
            <a:off x="3654612" y="4747279"/>
            <a:ext cx="1258712" cy="209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flipV="1">
            <a:off x="3419872" y="2800996"/>
            <a:ext cx="1853352" cy="2156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ZoneTexte 76"/>
          <p:cNvSpPr txBox="1"/>
          <p:nvPr/>
        </p:nvSpPr>
        <p:spPr>
          <a:xfrm>
            <a:off x="323528" y="3065524"/>
            <a:ext cx="2750586" cy="461665"/>
          </a:xfrm>
          <a:prstGeom prst="rect">
            <a:avLst/>
          </a:prstGeom>
          <a:solidFill>
            <a:schemeClr val="bg1">
              <a:lumMod val="85000"/>
            </a:schemeClr>
          </a:solidFill>
        </p:spPr>
        <p:txBody>
          <a:bodyPr wrap="square" rtlCol="0">
            <a:spAutoFit/>
          </a:bodyPr>
          <a:lstStyle/>
          <a:p>
            <a:r>
              <a:rPr lang="fr-FR" sz="1200" dirty="0" smtClean="0">
                <a:solidFill>
                  <a:srgbClr val="F79646">
                    <a:lumMod val="75000"/>
                  </a:srgbClr>
                </a:solidFill>
              </a:rPr>
              <a:t>Les indicateurs bruts de niveau agrégé sont identiques à ceux de AMOS/EXE-PRS</a:t>
            </a:r>
            <a:endParaRPr lang="fr-FR" sz="1200" dirty="0">
              <a:solidFill>
                <a:srgbClr val="F79646">
                  <a:lumMod val="75000"/>
                </a:srgbClr>
              </a:solidFill>
            </a:endParaRPr>
          </a:p>
        </p:txBody>
      </p:sp>
      <p:sp>
        <p:nvSpPr>
          <p:cNvPr id="28" name="Rectangle à coins arrondis 27"/>
          <p:cNvSpPr/>
          <p:nvPr/>
        </p:nvSpPr>
        <p:spPr>
          <a:xfrm>
            <a:off x="7884368" y="696732"/>
            <a:ext cx="1152128" cy="5000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solidFill>
              </a:rPr>
              <a:t>Niveau d’utilisation expert</a:t>
            </a:r>
            <a:endParaRPr lang="fr-FR" sz="1200" dirty="0">
              <a:solidFill>
                <a:schemeClr val="bg1"/>
              </a:solidFill>
            </a:endParaRPr>
          </a:p>
        </p:txBody>
      </p:sp>
    </p:spTree>
    <p:extLst>
      <p:ext uri="{BB962C8B-B14F-4D97-AF65-F5344CB8AC3E}">
        <p14:creationId xmlns:p14="http://schemas.microsoft.com/office/powerpoint/2010/main" val="1065921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chemeClr val="accent6">
              <a:lumMod val="75000"/>
            </a:schemeClr>
          </a:solidFill>
        </p:spPr>
        <p:txBody>
          <a:bodyPr/>
          <a:lstStyle/>
          <a:p>
            <a:r>
              <a:rPr lang="fr-FR" dirty="0" smtClean="0"/>
              <a:t>Indicateurs AMOS /LPP </a:t>
            </a:r>
            <a:r>
              <a:rPr lang="fr-FR" dirty="0" smtClean="0">
                <a:solidFill>
                  <a:prstClr val="white"/>
                </a:solidFill>
              </a:rPr>
              <a:t>– 2/2</a:t>
            </a:r>
            <a:endParaRPr lang="fr-FR" dirty="0"/>
          </a:p>
        </p:txBody>
      </p:sp>
      <p:sp>
        <p:nvSpPr>
          <p:cNvPr id="9" name="Rectangle 8"/>
          <p:cNvSpPr/>
          <p:nvPr/>
        </p:nvSpPr>
        <p:spPr bwMode="auto">
          <a:xfrm>
            <a:off x="251520" y="3353396"/>
            <a:ext cx="4414258" cy="413576"/>
          </a:xfrm>
          <a:prstGeom prst="rect">
            <a:avLst/>
          </a:prstGeom>
          <a:solidFill>
            <a:schemeClr val="bg1"/>
          </a:solidFill>
          <a:ln w="9525" cap="flat" cmpd="sng" algn="ctr">
            <a:no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fr-FR" sz="1200" b="1">
              <a:solidFill>
                <a:prstClr val="black"/>
              </a:solidFill>
              <a:latin typeface="Arial Narrow"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4" y="1417640"/>
            <a:ext cx="3528263" cy="243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ZoneTexte 26"/>
          <p:cNvSpPr txBox="1"/>
          <p:nvPr/>
        </p:nvSpPr>
        <p:spPr>
          <a:xfrm>
            <a:off x="113274" y="736613"/>
            <a:ext cx="4471276" cy="646331"/>
          </a:xfrm>
          <a:prstGeom prst="rect">
            <a:avLst/>
          </a:prstGeom>
          <a:solidFill>
            <a:schemeClr val="bg1">
              <a:lumMod val="85000"/>
            </a:schemeClr>
          </a:solidFill>
        </p:spPr>
        <p:txBody>
          <a:bodyPr wrap="square" rtlCol="0">
            <a:spAutoFit/>
          </a:bodyPr>
          <a:lstStyle/>
          <a:p>
            <a:r>
              <a:rPr lang="fr-FR" dirty="0" smtClean="0">
                <a:solidFill>
                  <a:srgbClr val="F79646">
                    <a:lumMod val="75000"/>
                  </a:srgbClr>
                </a:solidFill>
              </a:rPr>
              <a:t>Si utilisation de </a:t>
            </a:r>
            <a:r>
              <a:rPr lang="fr-FR" b="1" u="dbl" dirty="0">
                <a:solidFill>
                  <a:schemeClr val="accent6">
                    <a:lumMod val="75000"/>
                  </a:schemeClr>
                </a:solidFill>
              </a:rPr>
              <a:t>INDICATEURS PREFILTRES</a:t>
            </a:r>
          </a:p>
          <a:p>
            <a:r>
              <a:rPr lang="fr-FR" dirty="0" smtClean="0">
                <a:solidFill>
                  <a:srgbClr val="F79646">
                    <a:lumMod val="75000"/>
                  </a:srgbClr>
                </a:solidFill>
              </a:rPr>
              <a:t>agrégés et affinés: </a:t>
            </a:r>
            <a:endParaRPr lang="fr-FR" dirty="0">
              <a:solidFill>
                <a:srgbClr val="F79646">
                  <a:lumMod val="75000"/>
                </a:srgbClr>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31" y="4312554"/>
            <a:ext cx="4194647" cy="1063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ZoneTexte 36"/>
          <p:cNvSpPr txBox="1"/>
          <p:nvPr/>
        </p:nvSpPr>
        <p:spPr>
          <a:xfrm>
            <a:off x="5465972" y="1902354"/>
            <a:ext cx="2490404" cy="523220"/>
          </a:xfrm>
          <a:prstGeom prst="rect">
            <a:avLst/>
          </a:prstGeom>
          <a:solidFill>
            <a:schemeClr val="tx1"/>
          </a:solidFill>
        </p:spPr>
        <p:txBody>
          <a:bodyPr wrap="square" rtlCol="0">
            <a:spAutoFit/>
          </a:bodyPr>
          <a:lstStyle/>
          <a:p>
            <a:r>
              <a:rPr lang="fr-FR" sz="1400" dirty="0">
                <a:solidFill>
                  <a:prstClr val="white"/>
                </a:solidFill>
              </a:rPr>
              <a:t>Aucun : tous les indicateurs sont </a:t>
            </a:r>
            <a:r>
              <a:rPr lang="fr-FR" sz="1400" dirty="0" smtClean="0">
                <a:solidFill>
                  <a:prstClr val="white"/>
                </a:solidFill>
              </a:rPr>
              <a:t>déjà préfiltrés</a:t>
            </a:r>
            <a:endParaRPr lang="fr-FR" sz="1400" dirty="0">
              <a:solidFill>
                <a:prstClr val="white"/>
              </a:solidFill>
            </a:endParaRPr>
          </a:p>
        </p:txBody>
      </p:sp>
      <p:sp>
        <p:nvSpPr>
          <p:cNvPr id="38" name="ZoneTexte 37"/>
          <p:cNvSpPr txBox="1"/>
          <p:nvPr/>
        </p:nvSpPr>
        <p:spPr>
          <a:xfrm>
            <a:off x="5158486" y="1395854"/>
            <a:ext cx="2865073" cy="369332"/>
          </a:xfrm>
          <a:prstGeom prst="rect">
            <a:avLst/>
          </a:prstGeom>
          <a:noFill/>
        </p:spPr>
        <p:txBody>
          <a:bodyPr wrap="square" rtlCol="0">
            <a:spAutoFit/>
          </a:bodyPr>
          <a:lstStyle/>
          <a:p>
            <a:r>
              <a:rPr lang="fr-FR" dirty="0">
                <a:solidFill>
                  <a:prstClr val="black"/>
                </a:solidFill>
              </a:rPr>
              <a:t>Filtres </a:t>
            </a:r>
            <a:r>
              <a:rPr lang="fr-FR" dirty="0" smtClean="0">
                <a:solidFill>
                  <a:prstClr val="black"/>
                </a:solidFill>
              </a:rPr>
              <a:t>impératifs</a:t>
            </a:r>
            <a:endParaRPr lang="fr-FR" i="1" dirty="0">
              <a:solidFill>
                <a:prstClr val="black"/>
              </a:solidFill>
            </a:endParaRPr>
          </a:p>
        </p:txBody>
      </p:sp>
      <p:sp>
        <p:nvSpPr>
          <p:cNvPr id="41" name="ZoneTexte 40"/>
          <p:cNvSpPr txBox="1"/>
          <p:nvPr/>
        </p:nvSpPr>
        <p:spPr>
          <a:xfrm>
            <a:off x="5457612" y="702066"/>
            <a:ext cx="1728875"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Alors filtrer sur : </a:t>
            </a:r>
            <a:endParaRPr lang="fr-FR" dirty="0">
              <a:solidFill>
                <a:schemeClr val="accent6">
                  <a:lumMod val="75000"/>
                </a:schemeClr>
              </a:solidFill>
            </a:endParaRPr>
          </a:p>
        </p:txBody>
      </p:sp>
      <p:sp>
        <p:nvSpPr>
          <p:cNvPr id="39" name="Rectangle à coins arrondis 38"/>
          <p:cNvSpPr/>
          <p:nvPr/>
        </p:nvSpPr>
        <p:spPr>
          <a:xfrm>
            <a:off x="4884845" y="1294033"/>
            <a:ext cx="3395052" cy="1558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40" name="Flèche courbée vers la droite 39"/>
          <p:cNvSpPr/>
          <p:nvPr/>
        </p:nvSpPr>
        <p:spPr>
          <a:xfrm rot="253528" flipH="1">
            <a:off x="7530682" y="2864695"/>
            <a:ext cx="360040" cy="1107093"/>
          </a:xfrm>
          <a:prstGeom prst="curved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black"/>
              </a:solidFill>
            </a:endParaRPr>
          </a:p>
        </p:txBody>
      </p:sp>
      <p:sp>
        <p:nvSpPr>
          <p:cNvPr id="50" name="ZoneTexte 49"/>
          <p:cNvSpPr txBox="1"/>
          <p:nvPr/>
        </p:nvSpPr>
        <p:spPr>
          <a:xfrm>
            <a:off x="471131" y="3688158"/>
            <a:ext cx="3452666" cy="461665"/>
          </a:xfrm>
          <a:prstGeom prst="rect">
            <a:avLst/>
          </a:prstGeom>
          <a:solidFill>
            <a:schemeClr val="bg1">
              <a:lumMod val="85000"/>
            </a:schemeClr>
          </a:solidFill>
        </p:spPr>
        <p:txBody>
          <a:bodyPr wrap="square" rtlCol="0">
            <a:spAutoFit/>
          </a:bodyPr>
          <a:lstStyle/>
          <a:p>
            <a:r>
              <a:rPr lang="fr-FR" sz="1200" dirty="0" smtClean="0">
                <a:solidFill>
                  <a:srgbClr val="F79646">
                    <a:lumMod val="75000"/>
                  </a:srgbClr>
                </a:solidFill>
              </a:rPr>
              <a:t>Les indicateurs préfiltrés de niveau agrégé sont identiques à ceux de AMOS/EXE-PRS</a:t>
            </a:r>
            <a:endParaRPr lang="fr-FR" sz="1200" dirty="0">
              <a:solidFill>
                <a:srgbClr val="F79646">
                  <a:lumMod val="75000"/>
                </a:srgbClr>
              </a:solidFill>
            </a:endParaRPr>
          </a:p>
        </p:txBody>
      </p:sp>
      <p:grpSp>
        <p:nvGrpSpPr>
          <p:cNvPr id="6158" name="Groupe 6157"/>
          <p:cNvGrpSpPr/>
          <p:nvPr/>
        </p:nvGrpSpPr>
        <p:grpSpPr>
          <a:xfrm>
            <a:off x="4665778" y="4102870"/>
            <a:ext cx="4478222" cy="912178"/>
            <a:chOff x="4665778" y="4102870"/>
            <a:chExt cx="4478222" cy="912178"/>
          </a:xfrm>
        </p:grpSpPr>
        <p:sp>
          <p:nvSpPr>
            <p:cNvPr id="5" name="Rectangle 4"/>
            <p:cNvSpPr/>
            <p:nvPr/>
          </p:nvSpPr>
          <p:spPr>
            <a:xfrm>
              <a:off x="4665778" y="4102870"/>
              <a:ext cx="1677868" cy="23134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smtClean="0">
                  <a:solidFill>
                    <a:schemeClr val="accent1"/>
                  </a:solidFill>
                </a:rPr>
                <a:t>Type de remboursement = 0</a:t>
              </a:r>
              <a:endParaRPr lang="fr-FR" sz="1000" b="1" dirty="0">
                <a:solidFill>
                  <a:schemeClr val="accent1"/>
                </a:solidFill>
              </a:endParaRPr>
            </a:p>
          </p:txBody>
        </p:sp>
        <p:pic>
          <p:nvPicPr>
            <p:cNvPr id="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550" y="4209974"/>
              <a:ext cx="2788450" cy="805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Rectangle 45"/>
            <p:cNvSpPr/>
            <p:nvPr/>
          </p:nvSpPr>
          <p:spPr>
            <a:xfrm>
              <a:off x="4665778" y="4423544"/>
              <a:ext cx="1677868" cy="30278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accent1"/>
                  </a:solidFill>
                </a:rPr>
                <a:t>Type de remboursement </a:t>
              </a:r>
              <a:r>
                <a:rPr lang="fr-FR" sz="1000" b="1" dirty="0" err="1">
                  <a:solidFill>
                    <a:schemeClr val="accent1"/>
                  </a:solidFill>
                </a:rPr>
                <a:t>DansListe</a:t>
              </a:r>
              <a:r>
                <a:rPr lang="fr-FR" sz="1000" b="1" dirty="0">
                  <a:solidFill>
                    <a:schemeClr val="accent1"/>
                  </a:solidFill>
                </a:rPr>
                <a:t> (0,1)</a:t>
              </a:r>
            </a:p>
          </p:txBody>
        </p:sp>
        <p:sp>
          <p:nvSpPr>
            <p:cNvPr id="47" name="Rectangle 46"/>
            <p:cNvSpPr/>
            <p:nvPr/>
          </p:nvSpPr>
          <p:spPr>
            <a:xfrm>
              <a:off x="4666717" y="4815537"/>
              <a:ext cx="1653364" cy="19951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accent1"/>
                  </a:solidFill>
                </a:rPr>
                <a:t>Type de remboursement ≥2</a:t>
              </a:r>
            </a:p>
          </p:txBody>
        </p:sp>
        <p:cxnSp>
          <p:nvCxnSpPr>
            <p:cNvPr id="11" name="Connecteur droit avec flèche 10"/>
            <p:cNvCxnSpPr/>
            <p:nvPr/>
          </p:nvCxnSpPr>
          <p:spPr>
            <a:xfrm>
              <a:off x="6320081" y="4280836"/>
              <a:ext cx="204932" cy="142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46" idx="3"/>
            </p:cNvCxnSpPr>
            <p:nvPr/>
          </p:nvCxnSpPr>
          <p:spPr>
            <a:xfrm>
              <a:off x="6343646" y="4574935"/>
              <a:ext cx="2387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46" idx="3"/>
            </p:cNvCxnSpPr>
            <p:nvPr/>
          </p:nvCxnSpPr>
          <p:spPr>
            <a:xfrm>
              <a:off x="6343646" y="4574935"/>
              <a:ext cx="247376" cy="3403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47" idx="3"/>
            </p:cNvCxnSpPr>
            <p:nvPr/>
          </p:nvCxnSpPr>
          <p:spPr>
            <a:xfrm flipV="1">
              <a:off x="6320081" y="4694428"/>
              <a:ext cx="294189" cy="220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159" name="Rectangle à coins arrondis 6158"/>
          <p:cNvSpPr/>
          <p:nvPr/>
        </p:nvSpPr>
        <p:spPr>
          <a:xfrm>
            <a:off x="4584550" y="3983548"/>
            <a:ext cx="4451946" cy="146167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7884368" y="696732"/>
            <a:ext cx="1152128" cy="5000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solidFill>
              </a:rPr>
              <a:t>Niveau d’utilisation novice</a:t>
            </a:r>
            <a:endParaRPr lang="fr-FR" sz="1200" dirty="0">
              <a:solidFill>
                <a:schemeClr val="bg1"/>
              </a:solidFill>
            </a:endParaRPr>
          </a:p>
        </p:txBody>
      </p:sp>
    </p:spTree>
    <p:extLst>
      <p:ext uri="{BB962C8B-B14F-4D97-AF65-F5344CB8AC3E}">
        <p14:creationId xmlns:p14="http://schemas.microsoft.com/office/powerpoint/2010/main" val="2649726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chemeClr val="accent6">
              <a:lumMod val="75000"/>
            </a:schemeClr>
          </a:solidFill>
        </p:spPr>
        <p:txBody>
          <a:bodyPr/>
          <a:lstStyle/>
          <a:p>
            <a:r>
              <a:rPr lang="fr-FR" dirty="0" smtClean="0"/>
              <a:t>Indicateurs AMOS /CCAM-Prestations, CCAM-Associations  – 1/1</a:t>
            </a:r>
            <a:endParaRPr lang="fr-FR" dirty="0"/>
          </a:p>
        </p:txBody>
      </p:sp>
      <p:sp>
        <p:nvSpPr>
          <p:cNvPr id="9" name="Rectangle 8"/>
          <p:cNvSpPr/>
          <p:nvPr/>
        </p:nvSpPr>
        <p:spPr bwMode="auto">
          <a:xfrm>
            <a:off x="251520" y="3353396"/>
            <a:ext cx="4414258" cy="413576"/>
          </a:xfrm>
          <a:prstGeom prst="rect">
            <a:avLst/>
          </a:prstGeom>
          <a:solidFill>
            <a:schemeClr val="bg1"/>
          </a:solidFill>
          <a:ln w="9525" cap="flat" cmpd="sng" algn="ctr">
            <a:no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fr-FR" sz="1200" b="1">
              <a:solidFill>
                <a:prstClr val="black"/>
              </a:solidFill>
              <a:latin typeface="Arial Narrow"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34724"/>
            <a:ext cx="301942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804282"/>
            <a:ext cx="30861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 Box 11"/>
          <p:cNvSpPr txBox="1">
            <a:spLocks noChangeArrowheads="1"/>
          </p:cNvSpPr>
          <p:nvPr/>
        </p:nvSpPr>
        <p:spPr bwMode="auto">
          <a:xfrm>
            <a:off x="179512" y="1123927"/>
            <a:ext cx="2573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2000" b="1" dirty="0" smtClean="0">
                <a:solidFill>
                  <a:srgbClr val="0066FF"/>
                </a:solidFill>
              </a:rPr>
              <a:t>CCAM/Prestation</a:t>
            </a:r>
          </a:p>
        </p:txBody>
      </p:sp>
      <p:sp>
        <p:nvSpPr>
          <p:cNvPr id="25" name="Text Box 11"/>
          <p:cNvSpPr txBox="1">
            <a:spLocks noChangeArrowheads="1"/>
          </p:cNvSpPr>
          <p:nvPr/>
        </p:nvSpPr>
        <p:spPr bwMode="auto">
          <a:xfrm>
            <a:off x="273479" y="3360129"/>
            <a:ext cx="25863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2000" b="1" dirty="0" smtClean="0">
                <a:solidFill>
                  <a:srgbClr val="0066FF"/>
                </a:solidFill>
              </a:rPr>
              <a:t>CCAM/Association</a:t>
            </a:r>
          </a:p>
        </p:txBody>
      </p:sp>
      <p:sp>
        <p:nvSpPr>
          <p:cNvPr id="13" name="Rectangle à coins arrondis 12"/>
          <p:cNvSpPr/>
          <p:nvPr/>
        </p:nvSpPr>
        <p:spPr>
          <a:xfrm>
            <a:off x="4732665" y="1256496"/>
            <a:ext cx="3474676" cy="4207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 name="ZoneTexte 13"/>
          <p:cNvSpPr txBox="1"/>
          <p:nvPr/>
        </p:nvSpPr>
        <p:spPr>
          <a:xfrm>
            <a:off x="5021640" y="1386559"/>
            <a:ext cx="2865073" cy="369332"/>
          </a:xfrm>
          <a:prstGeom prst="rect">
            <a:avLst/>
          </a:prstGeom>
          <a:noFill/>
        </p:spPr>
        <p:txBody>
          <a:bodyPr wrap="square" rtlCol="0">
            <a:spAutoFit/>
          </a:bodyPr>
          <a:lstStyle/>
          <a:p>
            <a:r>
              <a:rPr lang="fr-FR" dirty="0">
                <a:solidFill>
                  <a:prstClr val="black"/>
                </a:solidFill>
              </a:rPr>
              <a:t>Filtres </a:t>
            </a:r>
            <a:r>
              <a:rPr lang="fr-FR" dirty="0" smtClean="0">
                <a:solidFill>
                  <a:prstClr val="black"/>
                </a:solidFill>
              </a:rPr>
              <a:t>impératifs</a:t>
            </a:r>
            <a:endParaRPr lang="fr-FR" dirty="0">
              <a:solidFill>
                <a:prstClr val="black"/>
              </a:solidFill>
            </a:endParaRPr>
          </a:p>
        </p:txBody>
      </p:sp>
      <p:sp>
        <p:nvSpPr>
          <p:cNvPr id="15" name="ZoneTexte 14"/>
          <p:cNvSpPr txBox="1"/>
          <p:nvPr/>
        </p:nvSpPr>
        <p:spPr>
          <a:xfrm>
            <a:off x="5365803" y="2129904"/>
            <a:ext cx="2490404" cy="523220"/>
          </a:xfrm>
          <a:prstGeom prst="rect">
            <a:avLst/>
          </a:prstGeom>
          <a:solidFill>
            <a:schemeClr val="tx1"/>
          </a:solidFill>
        </p:spPr>
        <p:txBody>
          <a:bodyPr wrap="square" rtlCol="0">
            <a:spAutoFit/>
          </a:bodyPr>
          <a:lstStyle/>
          <a:p>
            <a:r>
              <a:rPr lang="fr-FR" sz="1400" dirty="0">
                <a:solidFill>
                  <a:prstClr val="white"/>
                </a:solidFill>
              </a:rPr>
              <a:t>Aucun : tous les indicateurs </a:t>
            </a:r>
            <a:r>
              <a:rPr lang="fr-FR" sz="1400" dirty="0" smtClean="0">
                <a:solidFill>
                  <a:prstClr val="white"/>
                </a:solidFill>
              </a:rPr>
              <a:t>sont </a:t>
            </a:r>
            <a:r>
              <a:rPr lang="fr-FR" sz="1400" dirty="0">
                <a:solidFill>
                  <a:prstClr val="white"/>
                </a:solidFill>
              </a:rPr>
              <a:t>préfiltrés</a:t>
            </a:r>
          </a:p>
        </p:txBody>
      </p:sp>
      <p:pic>
        <p:nvPicPr>
          <p:cNvPr id="6147" name="Picture 3" descr="C:\Users\FERNANDEZDEMAR-65255\AppData\Local\Microsoft\Windows\Temporary Internet Files\Content.IE5\KS6OS0Z4\attention-1294600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0958" y="4281329"/>
            <a:ext cx="597273" cy="516871"/>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p:cNvSpPr txBox="1"/>
          <p:nvPr/>
        </p:nvSpPr>
        <p:spPr>
          <a:xfrm>
            <a:off x="113275" y="736613"/>
            <a:ext cx="3157670"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Si utilisation de </a:t>
            </a:r>
            <a:r>
              <a:rPr lang="fr-FR" b="1" u="dbl" dirty="0">
                <a:solidFill>
                  <a:schemeClr val="accent6">
                    <a:lumMod val="75000"/>
                  </a:schemeClr>
                </a:solidFill>
              </a:rPr>
              <a:t>INDICATEURS</a:t>
            </a:r>
            <a:r>
              <a:rPr lang="fr-FR" dirty="0" smtClean="0">
                <a:solidFill>
                  <a:schemeClr val="accent6">
                    <a:lumMod val="75000"/>
                  </a:schemeClr>
                </a:solidFill>
              </a:rPr>
              <a:t> : </a:t>
            </a:r>
            <a:endParaRPr lang="fr-FR" dirty="0">
              <a:solidFill>
                <a:schemeClr val="accent6">
                  <a:lumMod val="75000"/>
                </a:schemeClr>
              </a:solidFill>
            </a:endParaRPr>
          </a:p>
        </p:txBody>
      </p:sp>
      <p:sp>
        <p:nvSpPr>
          <p:cNvPr id="17" name="ZoneTexte 16"/>
          <p:cNvSpPr txBox="1"/>
          <p:nvPr/>
        </p:nvSpPr>
        <p:spPr>
          <a:xfrm>
            <a:off x="5136361" y="715393"/>
            <a:ext cx="1728875"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Alors filtres sur : </a:t>
            </a:r>
            <a:endParaRPr lang="fr-FR" dirty="0">
              <a:solidFill>
                <a:schemeClr val="accent6">
                  <a:lumMod val="75000"/>
                </a:schemeClr>
              </a:solidFill>
            </a:endParaRPr>
          </a:p>
        </p:txBody>
      </p:sp>
      <p:sp>
        <p:nvSpPr>
          <p:cNvPr id="3" name="ZoneTexte 2"/>
          <p:cNvSpPr txBox="1"/>
          <p:nvPr/>
        </p:nvSpPr>
        <p:spPr>
          <a:xfrm>
            <a:off x="4913068" y="3907088"/>
            <a:ext cx="625163" cy="369332"/>
          </a:xfrm>
          <a:prstGeom prst="rect">
            <a:avLst/>
          </a:prstGeom>
          <a:noFill/>
        </p:spPr>
        <p:txBody>
          <a:bodyPr wrap="square" rtlCol="0">
            <a:spAutoFit/>
          </a:bodyPr>
          <a:lstStyle/>
          <a:p>
            <a:r>
              <a:rPr lang="fr-FR" b="1" dirty="0" smtClean="0">
                <a:solidFill>
                  <a:schemeClr val="accent6"/>
                </a:solidFill>
              </a:rPr>
              <a:t>Info</a:t>
            </a:r>
            <a:endParaRPr lang="fr-FR" b="1" dirty="0">
              <a:solidFill>
                <a:schemeClr val="accent6"/>
              </a:solidFill>
            </a:endParaRPr>
          </a:p>
        </p:txBody>
      </p:sp>
      <p:sp>
        <p:nvSpPr>
          <p:cNvPr id="18" name="Espace réservé du contenu 2"/>
          <p:cNvSpPr txBox="1">
            <a:spLocks/>
          </p:cNvSpPr>
          <p:nvPr/>
        </p:nvSpPr>
        <p:spPr bwMode="auto">
          <a:xfrm>
            <a:off x="5644851" y="3760239"/>
            <a:ext cx="2160240" cy="122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62500" lnSpcReduction="20000"/>
          </a:bodyPr>
          <a:lstStyle>
            <a:lvl1pPr marL="342900" indent="-342900" algn="l" defTabSz="914400" rtl="0" eaLnBrk="0" latinLnBrk="0" hangingPunct="0">
              <a:spcBef>
                <a:spcPct val="20000"/>
              </a:spcBef>
              <a:buClr>
                <a:srgbClr val="6699FF"/>
              </a:buClr>
              <a:buSzPct val="75000"/>
              <a:buFont typeface="Wingdings" pitchFamily="2" charset="2"/>
              <a:buChar char="n"/>
              <a:defRPr sz="2400" b="1" kern="1200">
                <a:solidFill>
                  <a:schemeClr val="accent2"/>
                </a:solidFill>
                <a:latin typeface="Arial Narrow" pitchFamily="34" charset="0"/>
                <a:ea typeface="ＭＳ Ｐゴシック" pitchFamily="34" charset="-128"/>
                <a:cs typeface="+mn-cs"/>
              </a:defRPr>
            </a:lvl1pPr>
            <a:lvl2pPr marL="350838" indent="-171450" algn="l" defTabSz="914400" rtl="0" eaLnBrk="0" latinLnBrk="0" hangingPunct="0">
              <a:spcBef>
                <a:spcPct val="20000"/>
              </a:spcBef>
              <a:buClr>
                <a:schemeClr val="accent2"/>
              </a:buClr>
              <a:buSzPct val="75000"/>
              <a:buFont typeface="Wingdings" pitchFamily="2" charset="2"/>
              <a:buChar char="Ø"/>
              <a:defRPr lang="fr-FR" sz="2000" b="1" kern="1200">
                <a:solidFill>
                  <a:srgbClr val="0066FF"/>
                </a:solidFill>
                <a:latin typeface="Arial Narrow" pitchFamily="34" charset="0"/>
                <a:ea typeface="ＭＳ Ｐゴシック" pitchFamily="34" charset="-128"/>
                <a:cs typeface="+mn-cs"/>
              </a:defRPr>
            </a:lvl2pPr>
            <a:lvl3pPr marL="1143000" indent="-228600" algn="just" defTabSz="914400" rtl="0" eaLnBrk="0" latinLnBrk="0" hangingPunct="0">
              <a:spcBef>
                <a:spcPct val="20000"/>
              </a:spcBef>
              <a:buClr>
                <a:schemeClr val="accent2"/>
              </a:buClr>
              <a:buSzPct val="75000"/>
              <a:buFont typeface="Wingdings" pitchFamily="2" charset="2"/>
              <a:buChar char="v"/>
              <a:defRPr lang="fr-FR" sz="1600" b="0" kern="1200">
                <a:solidFill>
                  <a:schemeClr val="accent2"/>
                </a:solidFill>
                <a:latin typeface="Arial Narrow" pitchFamily="34" charset="0"/>
                <a:ea typeface="ＭＳ Ｐゴシック" pitchFamily="34" charset="-128"/>
                <a:cs typeface="+mn-cs"/>
              </a:defRPr>
            </a:lvl3pPr>
            <a:lvl4pPr marL="1600200" indent="-228600" algn="l" defTabSz="914400" rtl="0" eaLnBrk="0" latinLnBrk="0" hangingPunct="0">
              <a:spcBef>
                <a:spcPct val="20000"/>
              </a:spcBef>
              <a:buClr>
                <a:schemeClr val="accent2"/>
              </a:buClr>
              <a:buFont typeface="Wingdings" pitchFamily="2" charset="2"/>
              <a:buChar char="§"/>
              <a:defRPr lang="fr-FR" sz="1600" b="1" kern="1200">
                <a:solidFill>
                  <a:schemeClr val="accent2"/>
                </a:solidFill>
                <a:latin typeface="Arial Narrow" pitchFamily="34" charset="0"/>
                <a:ea typeface="ＭＳ Ｐゴシック" pitchFamily="34" charset="-128"/>
                <a:cs typeface="+mn-cs"/>
              </a:defRPr>
            </a:lvl4pPr>
            <a:lvl5pPr marL="2057400" indent="-228600" algn="l" defTabSz="914400" rtl="0" eaLnBrk="0" latinLnBrk="0" hangingPunct="0">
              <a:spcBef>
                <a:spcPct val="20000"/>
              </a:spcBef>
              <a:buClr>
                <a:schemeClr val="accent2"/>
              </a:buClr>
              <a:buFont typeface="Wingdings" pitchFamily="2" charset="2"/>
              <a:buChar char="ü"/>
              <a:defRPr lang="fr-FR" sz="1600" b="0" i="0" kern="1200" baseline="0">
                <a:solidFill>
                  <a:schemeClr val="accent2"/>
                </a:solidFill>
                <a:latin typeface="Arial Narrow" pitchFamily="34" charset="0"/>
                <a:ea typeface="ＭＳ Ｐゴシック" pitchFamily="34" charset="-128"/>
                <a:cs typeface="+mn-cs"/>
              </a:defRPr>
            </a:lvl5pPr>
            <a:lvl6pPr marL="25146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6pPr>
            <a:lvl7pPr marL="29718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7pPr>
            <a:lvl8pPr marL="34290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8pPr>
            <a:lvl9pPr marL="38862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9pPr>
          </a:lstStyle>
          <a:p>
            <a:pPr marL="0" indent="0">
              <a:spcBef>
                <a:spcPts val="1200"/>
              </a:spcBef>
              <a:spcAft>
                <a:spcPts val="600"/>
              </a:spcAft>
              <a:buFont typeface="Wingdings" pitchFamily="2" charset="2"/>
              <a:buNone/>
            </a:pPr>
            <a:r>
              <a:rPr lang="fr-FR" altLang="fr-FR" sz="1900" dirty="0" smtClean="0">
                <a:solidFill>
                  <a:srgbClr val="F79646">
                    <a:lumMod val="75000"/>
                  </a:srgbClr>
                </a:solidFill>
              </a:rPr>
              <a:t>Pas </a:t>
            </a:r>
            <a:r>
              <a:rPr lang="fr-FR" altLang="fr-FR" sz="1900" dirty="0">
                <a:solidFill>
                  <a:srgbClr val="F79646">
                    <a:lumMod val="75000"/>
                  </a:srgbClr>
                </a:solidFill>
              </a:rPr>
              <a:t>de type de </a:t>
            </a:r>
            <a:r>
              <a:rPr lang="fr-FR" altLang="fr-FR" sz="1900" dirty="0" smtClean="0">
                <a:solidFill>
                  <a:srgbClr val="F79646">
                    <a:lumMod val="75000"/>
                  </a:srgbClr>
                </a:solidFill>
              </a:rPr>
              <a:t>remboursement</a:t>
            </a:r>
          </a:p>
          <a:p>
            <a:pPr marL="0" indent="0">
              <a:spcBef>
                <a:spcPts val="1200"/>
              </a:spcBef>
              <a:spcAft>
                <a:spcPts val="600"/>
              </a:spcAft>
              <a:buFont typeface="Wingdings" pitchFamily="2" charset="2"/>
              <a:buNone/>
            </a:pPr>
            <a:r>
              <a:rPr lang="fr-FR" altLang="fr-FR" sz="1900" dirty="0" smtClean="0">
                <a:solidFill>
                  <a:srgbClr val="F79646">
                    <a:lumMod val="75000"/>
                  </a:srgbClr>
                </a:solidFill>
              </a:rPr>
              <a:t> </a:t>
            </a:r>
            <a:r>
              <a:rPr lang="fr-FR" altLang="fr-FR" sz="1900" dirty="0">
                <a:solidFill>
                  <a:srgbClr val="F79646">
                    <a:lumMod val="75000"/>
                  </a:srgbClr>
                </a:solidFill>
              </a:rPr>
              <a:t>→</a:t>
            </a:r>
            <a:r>
              <a:rPr lang="fr-FR" altLang="fr-FR" sz="1900" dirty="0" smtClean="0">
                <a:solidFill>
                  <a:srgbClr val="F79646">
                    <a:lumMod val="75000"/>
                  </a:srgbClr>
                </a:solidFill>
              </a:rPr>
              <a:t> Le </a:t>
            </a:r>
            <a:r>
              <a:rPr lang="fr-FR" altLang="fr-FR" sz="1900" dirty="0">
                <a:solidFill>
                  <a:srgbClr val="F79646">
                    <a:lumMod val="75000"/>
                  </a:srgbClr>
                </a:solidFill>
              </a:rPr>
              <a:t>montant remboursé </a:t>
            </a:r>
            <a:r>
              <a:rPr lang="fr-FR" altLang="fr-FR" sz="1900" dirty="0" smtClean="0">
                <a:solidFill>
                  <a:srgbClr val="F79646">
                    <a:lumMod val="75000"/>
                  </a:srgbClr>
                </a:solidFill>
              </a:rPr>
              <a:t>correspond </a:t>
            </a:r>
            <a:r>
              <a:rPr lang="fr-FR" altLang="fr-FR" sz="1900" dirty="0">
                <a:solidFill>
                  <a:srgbClr val="F79646">
                    <a:lumMod val="75000"/>
                  </a:srgbClr>
                </a:solidFill>
              </a:rPr>
              <a:t>au montant total (part de base + parts </a:t>
            </a:r>
            <a:r>
              <a:rPr lang="fr-FR" altLang="fr-FR" sz="1900" dirty="0" smtClean="0">
                <a:solidFill>
                  <a:srgbClr val="F79646">
                    <a:lumMod val="75000"/>
                  </a:srgbClr>
                </a:solidFill>
              </a:rPr>
              <a:t>supplémentaires) </a:t>
            </a:r>
            <a:r>
              <a:rPr lang="fr-FR" altLang="fr-FR" sz="1900" dirty="0">
                <a:solidFill>
                  <a:srgbClr val="F79646">
                    <a:lumMod val="75000"/>
                  </a:srgbClr>
                </a:solidFill>
              </a:rPr>
              <a:t>: </a:t>
            </a:r>
            <a:r>
              <a:rPr lang="fr-FR" altLang="fr-FR" sz="1900" dirty="0" smtClean="0">
                <a:solidFill>
                  <a:srgbClr val="F79646">
                    <a:lumMod val="75000"/>
                  </a:srgbClr>
                </a:solidFill>
              </a:rPr>
              <a:t>pas </a:t>
            </a:r>
            <a:r>
              <a:rPr lang="fr-FR" altLang="fr-FR" sz="1900" dirty="0">
                <a:solidFill>
                  <a:srgbClr val="F79646">
                    <a:lumMod val="75000"/>
                  </a:srgbClr>
                </a:solidFill>
              </a:rPr>
              <a:t>de choix </a:t>
            </a:r>
            <a:r>
              <a:rPr lang="fr-FR" altLang="fr-FR" sz="1900" dirty="0" smtClean="0">
                <a:solidFill>
                  <a:srgbClr val="F79646">
                    <a:lumMod val="75000"/>
                  </a:srgbClr>
                </a:solidFill>
              </a:rPr>
              <a:t>possible</a:t>
            </a:r>
          </a:p>
        </p:txBody>
      </p:sp>
      <p:sp>
        <p:nvSpPr>
          <p:cNvPr id="19" name="Rectangle à coins arrondis 18"/>
          <p:cNvSpPr/>
          <p:nvPr/>
        </p:nvSpPr>
        <p:spPr>
          <a:xfrm>
            <a:off x="7884368" y="696732"/>
            <a:ext cx="1152128" cy="5000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solidFill>
              </a:rPr>
              <a:t>Niveau d’utilisation novice</a:t>
            </a:r>
            <a:endParaRPr lang="fr-FR" sz="1200" dirty="0">
              <a:solidFill>
                <a:schemeClr val="bg1"/>
              </a:solidFill>
            </a:endParaRPr>
          </a:p>
        </p:txBody>
      </p:sp>
    </p:spTree>
    <p:extLst>
      <p:ext uri="{BB962C8B-B14F-4D97-AF65-F5344CB8AC3E}">
        <p14:creationId xmlns:p14="http://schemas.microsoft.com/office/powerpoint/2010/main" val="1817413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contenu 2"/>
          <p:cNvSpPr txBox="1">
            <a:spLocks/>
          </p:cNvSpPr>
          <p:nvPr/>
        </p:nvSpPr>
        <p:spPr bwMode="auto">
          <a:xfrm>
            <a:off x="5320233" y="3065364"/>
            <a:ext cx="2996183" cy="1944216"/>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lIns="91440" tIns="45720" rIns="91440" bIns="45720" rtlCol="0">
            <a:normAutofit/>
          </a:bodyPr>
          <a:lstStyle>
            <a:lvl1pPr marL="342900" indent="-342900" algn="l" defTabSz="914400" rtl="0" eaLnBrk="0" latinLnBrk="0" hangingPunct="0">
              <a:spcBef>
                <a:spcPct val="20000"/>
              </a:spcBef>
              <a:buClr>
                <a:srgbClr val="6699FF"/>
              </a:buClr>
              <a:buSzPct val="75000"/>
              <a:buFont typeface="Wingdings" pitchFamily="2" charset="2"/>
              <a:buChar char="n"/>
              <a:defRPr sz="2400" b="1" kern="1200">
                <a:solidFill>
                  <a:schemeClr val="accent2"/>
                </a:solidFill>
                <a:latin typeface="Arial Narrow" pitchFamily="34" charset="0"/>
                <a:ea typeface="ＭＳ Ｐゴシック" pitchFamily="34" charset="-128"/>
                <a:cs typeface="+mn-cs"/>
              </a:defRPr>
            </a:lvl1pPr>
            <a:lvl2pPr marL="350838" indent="-171450" algn="l" defTabSz="914400" rtl="0" eaLnBrk="0" latinLnBrk="0" hangingPunct="0">
              <a:spcBef>
                <a:spcPct val="20000"/>
              </a:spcBef>
              <a:buClr>
                <a:schemeClr val="accent2"/>
              </a:buClr>
              <a:buSzPct val="75000"/>
              <a:buFont typeface="Wingdings" pitchFamily="2" charset="2"/>
              <a:buChar char="Ø"/>
              <a:defRPr lang="fr-FR" sz="2000" b="1" kern="1200">
                <a:solidFill>
                  <a:srgbClr val="0066FF"/>
                </a:solidFill>
                <a:latin typeface="Arial Narrow" pitchFamily="34" charset="0"/>
                <a:ea typeface="ＭＳ Ｐゴシック" pitchFamily="34" charset="-128"/>
                <a:cs typeface="+mn-cs"/>
              </a:defRPr>
            </a:lvl2pPr>
            <a:lvl3pPr marL="1143000" indent="-228600" algn="just" defTabSz="914400" rtl="0" eaLnBrk="0" latinLnBrk="0" hangingPunct="0">
              <a:spcBef>
                <a:spcPct val="20000"/>
              </a:spcBef>
              <a:buClr>
                <a:schemeClr val="accent2"/>
              </a:buClr>
              <a:buSzPct val="75000"/>
              <a:buFont typeface="Wingdings" pitchFamily="2" charset="2"/>
              <a:buChar char="v"/>
              <a:defRPr lang="fr-FR" sz="1600" b="0" kern="1200">
                <a:solidFill>
                  <a:schemeClr val="accent2"/>
                </a:solidFill>
                <a:latin typeface="Arial Narrow" pitchFamily="34" charset="0"/>
                <a:ea typeface="ＭＳ Ｐゴシック" pitchFamily="34" charset="-128"/>
                <a:cs typeface="+mn-cs"/>
              </a:defRPr>
            </a:lvl3pPr>
            <a:lvl4pPr marL="1600200" indent="-228600" algn="l" defTabSz="914400" rtl="0" eaLnBrk="0" latinLnBrk="0" hangingPunct="0">
              <a:spcBef>
                <a:spcPct val="20000"/>
              </a:spcBef>
              <a:buClr>
                <a:schemeClr val="accent2"/>
              </a:buClr>
              <a:buFont typeface="Wingdings" pitchFamily="2" charset="2"/>
              <a:buChar char="§"/>
              <a:defRPr lang="fr-FR" sz="1600" b="1" kern="1200">
                <a:solidFill>
                  <a:schemeClr val="accent2"/>
                </a:solidFill>
                <a:latin typeface="Arial Narrow" pitchFamily="34" charset="0"/>
                <a:ea typeface="ＭＳ Ｐゴシック" pitchFamily="34" charset="-128"/>
                <a:cs typeface="+mn-cs"/>
              </a:defRPr>
            </a:lvl4pPr>
            <a:lvl5pPr marL="2057400" indent="-228600" algn="l" defTabSz="914400" rtl="0" eaLnBrk="0" latinLnBrk="0" hangingPunct="0">
              <a:spcBef>
                <a:spcPct val="20000"/>
              </a:spcBef>
              <a:buClr>
                <a:schemeClr val="accent2"/>
              </a:buClr>
              <a:buFont typeface="Wingdings" pitchFamily="2" charset="2"/>
              <a:buChar char="ü"/>
              <a:defRPr lang="fr-FR" sz="1600" b="0" i="0" kern="1200" baseline="0">
                <a:solidFill>
                  <a:schemeClr val="accent2"/>
                </a:solidFill>
                <a:latin typeface="Arial Narrow" pitchFamily="34" charset="0"/>
                <a:ea typeface="ＭＳ Ｐゴシック" pitchFamily="34" charset="-128"/>
                <a:cs typeface="+mn-cs"/>
              </a:defRPr>
            </a:lvl5pPr>
            <a:lvl6pPr marL="25146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6pPr>
            <a:lvl7pPr marL="29718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7pPr>
            <a:lvl8pPr marL="34290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8pPr>
            <a:lvl9pPr marL="38862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9pPr>
          </a:lstStyle>
          <a:p>
            <a:pPr marL="0" indent="0">
              <a:spcBef>
                <a:spcPts val="1200"/>
              </a:spcBef>
              <a:spcAft>
                <a:spcPts val="600"/>
              </a:spcAft>
              <a:buFont typeface="Wingdings" pitchFamily="2" charset="2"/>
              <a:buNone/>
            </a:pPr>
            <a:endParaRPr lang="fr-FR" altLang="fr-FR" sz="2200" dirty="0" smtClean="0">
              <a:solidFill>
                <a:srgbClr val="FF0000"/>
              </a:solidFill>
            </a:endParaRPr>
          </a:p>
          <a:p>
            <a:pPr marL="0" indent="0">
              <a:spcBef>
                <a:spcPts val="1200"/>
              </a:spcBef>
              <a:spcAft>
                <a:spcPts val="600"/>
              </a:spcAft>
              <a:buFont typeface="Wingdings" pitchFamily="2" charset="2"/>
              <a:buNone/>
            </a:pPr>
            <a:r>
              <a:rPr lang="fr-FR" altLang="fr-FR" sz="2200" dirty="0" smtClean="0">
                <a:solidFill>
                  <a:srgbClr val="FF0000"/>
                </a:solidFill>
              </a:rPr>
              <a:t>            la quantité d’Actes </a:t>
            </a:r>
          </a:p>
          <a:p>
            <a:pPr marL="0" indent="0">
              <a:spcBef>
                <a:spcPts val="1200"/>
              </a:spcBef>
              <a:spcAft>
                <a:spcPts val="600"/>
              </a:spcAft>
              <a:buFont typeface="Wingdings" pitchFamily="2" charset="2"/>
              <a:buNone/>
            </a:pPr>
            <a:r>
              <a:rPr lang="fr-FR" altLang="fr-FR" sz="2200" dirty="0" smtClean="0">
                <a:solidFill>
                  <a:srgbClr val="333399"/>
                </a:solidFill>
              </a:rPr>
              <a:t> </a:t>
            </a:r>
            <a:endParaRPr lang="fr-FR" altLang="fr-FR" dirty="0">
              <a:solidFill>
                <a:srgbClr val="333399"/>
              </a:solidFill>
            </a:endParaRPr>
          </a:p>
        </p:txBody>
      </p:sp>
      <p:sp>
        <p:nvSpPr>
          <p:cNvPr id="2" name="Titre 1"/>
          <p:cNvSpPr>
            <a:spLocks noGrp="1"/>
          </p:cNvSpPr>
          <p:nvPr>
            <p:ph type="title"/>
          </p:nvPr>
        </p:nvSpPr>
        <p:spPr>
          <a:xfrm>
            <a:off x="0" y="0"/>
            <a:ext cx="9144000" cy="548680"/>
          </a:xfrm>
          <a:solidFill>
            <a:schemeClr val="accent6">
              <a:lumMod val="75000"/>
            </a:schemeClr>
          </a:solidFill>
        </p:spPr>
        <p:txBody>
          <a:bodyPr/>
          <a:lstStyle/>
          <a:p>
            <a:r>
              <a:rPr lang="fr-FR" dirty="0" smtClean="0"/>
              <a:t>Indicateurs </a:t>
            </a:r>
            <a:r>
              <a:rPr lang="fr-FR" dirty="0"/>
              <a:t>SNIREP – 1/1 </a:t>
            </a:r>
          </a:p>
        </p:txBody>
      </p:sp>
      <p:sp>
        <p:nvSpPr>
          <p:cNvPr id="24" name="Text Box 11"/>
          <p:cNvSpPr txBox="1">
            <a:spLocks noChangeArrowheads="1"/>
          </p:cNvSpPr>
          <p:nvPr/>
        </p:nvSpPr>
        <p:spPr bwMode="auto">
          <a:xfrm>
            <a:off x="113275" y="1327676"/>
            <a:ext cx="203914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1500" b="1" dirty="0" smtClean="0">
                <a:solidFill>
                  <a:srgbClr val="0066FF"/>
                </a:solidFill>
              </a:rPr>
              <a:t>Classe AGREGATS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 y="1663203"/>
            <a:ext cx="2903035" cy="3525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à coins arrondis 10"/>
          <p:cNvSpPr/>
          <p:nvPr/>
        </p:nvSpPr>
        <p:spPr>
          <a:xfrm>
            <a:off x="4841740" y="1311156"/>
            <a:ext cx="3690699" cy="49945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2" name="ZoneTexte 11"/>
          <p:cNvSpPr txBox="1"/>
          <p:nvPr/>
        </p:nvSpPr>
        <p:spPr>
          <a:xfrm>
            <a:off x="5163311" y="1311157"/>
            <a:ext cx="2865073" cy="369332"/>
          </a:xfrm>
          <a:prstGeom prst="rect">
            <a:avLst/>
          </a:prstGeom>
          <a:noFill/>
        </p:spPr>
        <p:txBody>
          <a:bodyPr wrap="square" rtlCol="0">
            <a:spAutoFit/>
          </a:bodyPr>
          <a:lstStyle/>
          <a:p>
            <a:r>
              <a:rPr lang="fr-FR" dirty="0">
                <a:solidFill>
                  <a:prstClr val="black"/>
                </a:solidFill>
              </a:rPr>
              <a:t>Filtres impératifs </a:t>
            </a:r>
            <a:endParaRPr lang="fr-FR" i="1" dirty="0">
              <a:solidFill>
                <a:prstClr val="black"/>
              </a:solidFill>
            </a:endParaRPr>
          </a:p>
        </p:txBody>
      </p:sp>
      <p:sp>
        <p:nvSpPr>
          <p:cNvPr id="15" name="ZoneTexte 14"/>
          <p:cNvSpPr txBox="1"/>
          <p:nvPr/>
        </p:nvSpPr>
        <p:spPr>
          <a:xfrm>
            <a:off x="5457612" y="1772816"/>
            <a:ext cx="2490404" cy="523220"/>
          </a:xfrm>
          <a:prstGeom prst="rect">
            <a:avLst/>
          </a:prstGeom>
          <a:solidFill>
            <a:schemeClr val="tx1"/>
          </a:solidFill>
        </p:spPr>
        <p:txBody>
          <a:bodyPr wrap="square" rtlCol="0">
            <a:spAutoFit/>
          </a:bodyPr>
          <a:lstStyle/>
          <a:p>
            <a:r>
              <a:rPr lang="fr-FR" sz="1400" dirty="0">
                <a:solidFill>
                  <a:prstClr val="white"/>
                </a:solidFill>
              </a:rPr>
              <a:t>Aucun : tous les indicateurs </a:t>
            </a:r>
            <a:r>
              <a:rPr lang="fr-FR" sz="1400" dirty="0" smtClean="0">
                <a:solidFill>
                  <a:prstClr val="white"/>
                </a:solidFill>
              </a:rPr>
              <a:t>sont </a:t>
            </a:r>
            <a:r>
              <a:rPr lang="fr-FR" sz="1400" dirty="0">
                <a:solidFill>
                  <a:prstClr val="white"/>
                </a:solidFill>
              </a:rPr>
              <a:t>préfiltrés</a:t>
            </a:r>
          </a:p>
        </p:txBody>
      </p:sp>
      <p:pic>
        <p:nvPicPr>
          <p:cNvPr id="17" name="Picture 3" descr="C:\Users\FERNANDEZDEMAR-65255\AppData\Local\Microsoft\Windows\Temporary Internet Files\Content.IE5\GF7WXI6X\warning-14691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4540" y="2626606"/>
            <a:ext cx="785093" cy="693579"/>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6389324" y="3352818"/>
            <a:ext cx="595529" cy="369332"/>
          </a:xfrm>
          <a:prstGeom prst="rect">
            <a:avLst/>
          </a:prstGeom>
          <a:solidFill>
            <a:srgbClr val="FF0000"/>
          </a:solidFill>
        </p:spPr>
        <p:txBody>
          <a:bodyPr wrap="square" rtlCol="0">
            <a:spAutoFit/>
          </a:bodyPr>
          <a:lstStyle/>
          <a:p>
            <a:r>
              <a:rPr lang="fr-FR" dirty="0">
                <a:solidFill>
                  <a:prstClr val="black"/>
                </a:solidFill>
              </a:rPr>
              <a:t>Sauf </a:t>
            </a:r>
          </a:p>
        </p:txBody>
      </p:sp>
      <p:sp>
        <p:nvSpPr>
          <p:cNvPr id="22" name="ZoneTexte 21"/>
          <p:cNvSpPr txBox="1"/>
          <p:nvPr/>
        </p:nvSpPr>
        <p:spPr>
          <a:xfrm>
            <a:off x="6185174" y="4382560"/>
            <a:ext cx="1834224" cy="523220"/>
          </a:xfrm>
          <a:prstGeom prst="rect">
            <a:avLst/>
          </a:prstGeom>
          <a:solidFill>
            <a:srgbClr val="FFFF00"/>
          </a:solidFill>
        </p:spPr>
        <p:txBody>
          <a:bodyPr wrap="square" rtlCol="0">
            <a:spAutoFit/>
          </a:bodyPr>
          <a:lstStyle/>
          <a:p>
            <a:r>
              <a:rPr lang="fr-FR" sz="1400" dirty="0" smtClean="0">
                <a:solidFill>
                  <a:prstClr val="black"/>
                </a:solidFill>
              </a:rPr>
              <a:t>Filtrer sur Type </a:t>
            </a:r>
            <a:r>
              <a:rPr lang="fr-FR" sz="1400" dirty="0">
                <a:solidFill>
                  <a:prstClr val="black"/>
                </a:solidFill>
              </a:rPr>
              <a:t>de remboursement = 0</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4119" y="4442416"/>
            <a:ext cx="1840715" cy="2298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11"/>
          <p:cNvSpPr txBox="1">
            <a:spLocks noChangeArrowheads="1"/>
          </p:cNvSpPr>
          <p:nvPr/>
        </p:nvSpPr>
        <p:spPr bwMode="auto">
          <a:xfrm>
            <a:off x="1835696" y="4212909"/>
            <a:ext cx="257326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1500" b="1" dirty="0" smtClean="0">
                <a:solidFill>
                  <a:srgbClr val="0066FF"/>
                </a:solidFill>
              </a:rPr>
              <a:t>Classe DETAILS</a:t>
            </a:r>
          </a:p>
        </p:txBody>
      </p:sp>
      <p:cxnSp>
        <p:nvCxnSpPr>
          <p:cNvPr id="8" name="Connecteur droit avec flèche 7"/>
          <p:cNvCxnSpPr/>
          <p:nvPr/>
        </p:nvCxnSpPr>
        <p:spPr>
          <a:xfrm>
            <a:off x="611560" y="6949766"/>
            <a:ext cx="2959087" cy="36004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1905972" y="3753887"/>
            <a:ext cx="3931137" cy="9961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flipV="1">
            <a:off x="3402964" y="4018545"/>
            <a:ext cx="2437416" cy="22360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4296" y="3996765"/>
            <a:ext cx="1145585" cy="170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4296" y="4195959"/>
            <a:ext cx="1362075"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ZoneTexte 24"/>
          <p:cNvSpPr txBox="1"/>
          <p:nvPr/>
        </p:nvSpPr>
        <p:spPr>
          <a:xfrm>
            <a:off x="5457612" y="712498"/>
            <a:ext cx="1728875" cy="369332"/>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Alors filtres sur : </a:t>
            </a:r>
            <a:endParaRPr lang="fr-FR" dirty="0">
              <a:solidFill>
                <a:schemeClr val="accent6">
                  <a:lumMod val="75000"/>
                </a:schemeClr>
              </a:solidFill>
            </a:endParaRPr>
          </a:p>
        </p:txBody>
      </p:sp>
      <p:sp>
        <p:nvSpPr>
          <p:cNvPr id="27" name="ZoneTexte 26"/>
          <p:cNvSpPr txBox="1"/>
          <p:nvPr/>
        </p:nvSpPr>
        <p:spPr>
          <a:xfrm>
            <a:off x="113275" y="681345"/>
            <a:ext cx="4026677" cy="646331"/>
          </a:xfrm>
          <a:prstGeom prst="rect">
            <a:avLst/>
          </a:prstGeom>
          <a:solidFill>
            <a:schemeClr val="bg1">
              <a:lumMod val="85000"/>
            </a:schemeClr>
          </a:solidFill>
        </p:spPr>
        <p:txBody>
          <a:bodyPr wrap="square" rtlCol="0">
            <a:spAutoFit/>
          </a:bodyPr>
          <a:lstStyle/>
          <a:p>
            <a:r>
              <a:rPr lang="fr-FR" dirty="0" smtClean="0">
                <a:solidFill>
                  <a:schemeClr val="accent6">
                    <a:lumMod val="75000"/>
                  </a:schemeClr>
                </a:solidFill>
              </a:rPr>
              <a:t>Si utilisation de INDICATEURS Classe AGREGATS et DETAILS</a:t>
            </a:r>
            <a:endParaRPr lang="fr-FR" dirty="0">
              <a:solidFill>
                <a:schemeClr val="accent6">
                  <a:lumMod val="75000"/>
                </a:schemeClr>
              </a:solidFill>
            </a:endParaRPr>
          </a:p>
        </p:txBody>
      </p:sp>
      <p:sp>
        <p:nvSpPr>
          <p:cNvPr id="29" name="ZoneTexte 28"/>
          <p:cNvSpPr txBox="1"/>
          <p:nvPr/>
        </p:nvSpPr>
        <p:spPr>
          <a:xfrm>
            <a:off x="4927989" y="5581035"/>
            <a:ext cx="731193" cy="430887"/>
          </a:xfrm>
          <a:prstGeom prst="rect">
            <a:avLst/>
          </a:prstGeom>
          <a:noFill/>
        </p:spPr>
        <p:txBody>
          <a:bodyPr wrap="square" rtlCol="0">
            <a:spAutoFit/>
          </a:bodyPr>
          <a:lstStyle/>
          <a:p>
            <a:r>
              <a:rPr lang="fr-FR" sz="2200" b="1" dirty="0" smtClean="0">
                <a:solidFill>
                  <a:schemeClr val="bg1"/>
                </a:solidFill>
              </a:rPr>
              <a:t>Info</a:t>
            </a:r>
            <a:endParaRPr lang="fr-FR" sz="2200" b="1" dirty="0">
              <a:solidFill>
                <a:schemeClr val="bg1"/>
              </a:solidFill>
            </a:endParaRPr>
          </a:p>
        </p:txBody>
      </p:sp>
      <p:sp>
        <p:nvSpPr>
          <p:cNvPr id="30" name="Espace réservé du contenu 2"/>
          <p:cNvSpPr txBox="1">
            <a:spLocks/>
          </p:cNvSpPr>
          <p:nvPr/>
        </p:nvSpPr>
        <p:spPr bwMode="auto">
          <a:xfrm>
            <a:off x="6022023" y="5136563"/>
            <a:ext cx="2294393" cy="116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62500" lnSpcReduction="20000"/>
          </a:bodyPr>
          <a:lstStyle>
            <a:lvl1pPr marL="342900" indent="-342900" algn="l" defTabSz="914400" rtl="0" eaLnBrk="0" latinLnBrk="0" hangingPunct="0">
              <a:spcBef>
                <a:spcPct val="20000"/>
              </a:spcBef>
              <a:buClr>
                <a:srgbClr val="6699FF"/>
              </a:buClr>
              <a:buSzPct val="75000"/>
              <a:buFont typeface="Wingdings" pitchFamily="2" charset="2"/>
              <a:buChar char="n"/>
              <a:defRPr sz="2400" b="1" kern="1200">
                <a:solidFill>
                  <a:schemeClr val="accent2"/>
                </a:solidFill>
                <a:latin typeface="Arial Narrow" pitchFamily="34" charset="0"/>
                <a:ea typeface="ＭＳ Ｐゴシック" pitchFamily="34" charset="-128"/>
                <a:cs typeface="+mn-cs"/>
              </a:defRPr>
            </a:lvl1pPr>
            <a:lvl2pPr marL="350838" indent="-171450" algn="l" defTabSz="914400" rtl="0" eaLnBrk="0" latinLnBrk="0" hangingPunct="0">
              <a:spcBef>
                <a:spcPct val="20000"/>
              </a:spcBef>
              <a:buClr>
                <a:schemeClr val="accent2"/>
              </a:buClr>
              <a:buSzPct val="75000"/>
              <a:buFont typeface="Wingdings" pitchFamily="2" charset="2"/>
              <a:buChar char="Ø"/>
              <a:defRPr lang="fr-FR" sz="2000" b="1" kern="1200">
                <a:solidFill>
                  <a:srgbClr val="0066FF"/>
                </a:solidFill>
                <a:latin typeface="Arial Narrow" pitchFamily="34" charset="0"/>
                <a:ea typeface="ＭＳ Ｐゴシック" pitchFamily="34" charset="-128"/>
                <a:cs typeface="+mn-cs"/>
              </a:defRPr>
            </a:lvl2pPr>
            <a:lvl3pPr marL="1143000" indent="-228600" algn="just" defTabSz="914400" rtl="0" eaLnBrk="0" latinLnBrk="0" hangingPunct="0">
              <a:spcBef>
                <a:spcPct val="20000"/>
              </a:spcBef>
              <a:buClr>
                <a:schemeClr val="accent2"/>
              </a:buClr>
              <a:buSzPct val="75000"/>
              <a:buFont typeface="Wingdings" pitchFamily="2" charset="2"/>
              <a:buChar char="v"/>
              <a:defRPr lang="fr-FR" sz="1600" b="0" kern="1200">
                <a:solidFill>
                  <a:schemeClr val="accent2"/>
                </a:solidFill>
                <a:latin typeface="Arial Narrow" pitchFamily="34" charset="0"/>
                <a:ea typeface="ＭＳ Ｐゴシック" pitchFamily="34" charset="-128"/>
                <a:cs typeface="+mn-cs"/>
              </a:defRPr>
            </a:lvl3pPr>
            <a:lvl4pPr marL="1600200" indent="-228600" algn="l" defTabSz="914400" rtl="0" eaLnBrk="0" latinLnBrk="0" hangingPunct="0">
              <a:spcBef>
                <a:spcPct val="20000"/>
              </a:spcBef>
              <a:buClr>
                <a:schemeClr val="accent2"/>
              </a:buClr>
              <a:buFont typeface="Wingdings" pitchFamily="2" charset="2"/>
              <a:buChar char="§"/>
              <a:defRPr lang="fr-FR" sz="1600" b="1" kern="1200">
                <a:solidFill>
                  <a:schemeClr val="accent2"/>
                </a:solidFill>
                <a:latin typeface="Arial Narrow" pitchFamily="34" charset="0"/>
                <a:ea typeface="ＭＳ Ｐゴシック" pitchFamily="34" charset="-128"/>
                <a:cs typeface="+mn-cs"/>
              </a:defRPr>
            </a:lvl4pPr>
            <a:lvl5pPr marL="2057400" indent="-228600" algn="l" defTabSz="914400" rtl="0" eaLnBrk="0" latinLnBrk="0" hangingPunct="0">
              <a:spcBef>
                <a:spcPct val="20000"/>
              </a:spcBef>
              <a:buClr>
                <a:schemeClr val="accent2"/>
              </a:buClr>
              <a:buFont typeface="Wingdings" pitchFamily="2" charset="2"/>
              <a:buChar char="ü"/>
              <a:defRPr lang="fr-FR" sz="1600" b="0" i="0" kern="1200" baseline="0">
                <a:solidFill>
                  <a:schemeClr val="accent2"/>
                </a:solidFill>
                <a:latin typeface="Arial Narrow" pitchFamily="34" charset="0"/>
                <a:ea typeface="ＭＳ Ｐゴシック" pitchFamily="34" charset="-128"/>
                <a:cs typeface="+mn-cs"/>
              </a:defRPr>
            </a:lvl5pPr>
            <a:lvl6pPr marL="25146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6pPr>
            <a:lvl7pPr marL="29718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7pPr>
            <a:lvl8pPr marL="34290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8pPr>
            <a:lvl9pPr marL="3886200" indent="-228600" algn="l" defTabSz="914400" rtl="0" eaLnBrk="0" fontAlgn="base" latinLnBrk="0" hangingPunct="0">
              <a:spcBef>
                <a:spcPct val="20000"/>
              </a:spcBef>
              <a:spcAft>
                <a:spcPct val="0"/>
              </a:spcAft>
              <a:buClr>
                <a:schemeClr val="accent2"/>
              </a:buClr>
              <a:buFont typeface="Wingdings" pitchFamily="2" charset="2"/>
              <a:buChar char="ü"/>
              <a:defRPr sz="1600" kern="1200">
                <a:solidFill>
                  <a:schemeClr val="accent2"/>
                </a:solidFill>
                <a:latin typeface="Arial Narrow" pitchFamily="34" charset="0"/>
                <a:ea typeface="ＭＳ Ｐゴシック" pitchFamily="34" charset="-128"/>
                <a:cs typeface="+mn-cs"/>
              </a:defRPr>
            </a:lvl9pPr>
          </a:lstStyle>
          <a:p>
            <a:pPr marL="0" indent="0">
              <a:spcBef>
                <a:spcPts val="1200"/>
              </a:spcBef>
              <a:spcAft>
                <a:spcPts val="600"/>
              </a:spcAft>
              <a:buFont typeface="Wingdings" pitchFamily="2" charset="2"/>
              <a:buNone/>
            </a:pPr>
            <a:r>
              <a:rPr lang="fr-FR" altLang="fr-FR" sz="1900" dirty="0" smtClean="0">
                <a:solidFill>
                  <a:srgbClr val="F79646">
                    <a:lumMod val="75000"/>
                  </a:srgbClr>
                </a:solidFill>
              </a:rPr>
              <a:t>Pas </a:t>
            </a:r>
            <a:r>
              <a:rPr lang="fr-FR" altLang="fr-FR" sz="1900" dirty="0">
                <a:solidFill>
                  <a:srgbClr val="F79646">
                    <a:lumMod val="75000"/>
                  </a:srgbClr>
                </a:solidFill>
              </a:rPr>
              <a:t>de type de </a:t>
            </a:r>
            <a:r>
              <a:rPr lang="fr-FR" altLang="fr-FR" sz="1900" dirty="0" smtClean="0">
                <a:solidFill>
                  <a:srgbClr val="F79646">
                    <a:lumMod val="75000"/>
                  </a:srgbClr>
                </a:solidFill>
              </a:rPr>
              <a:t>remboursement</a:t>
            </a:r>
          </a:p>
          <a:p>
            <a:pPr marL="0" indent="0">
              <a:spcBef>
                <a:spcPts val="1200"/>
              </a:spcBef>
              <a:spcAft>
                <a:spcPts val="600"/>
              </a:spcAft>
              <a:buFont typeface="Wingdings" pitchFamily="2" charset="2"/>
              <a:buNone/>
            </a:pPr>
            <a:r>
              <a:rPr lang="fr-FR" altLang="fr-FR" sz="1900" dirty="0" smtClean="0">
                <a:solidFill>
                  <a:srgbClr val="F79646">
                    <a:lumMod val="75000"/>
                  </a:srgbClr>
                </a:solidFill>
              </a:rPr>
              <a:t> </a:t>
            </a:r>
            <a:r>
              <a:rPr lang="fr-FR" altLang="fr-FR" sz="1900" dirty="0">
                <a:solidFill>
                  <a:srgbClr val="F79646">
                    <a:lumMod val="75000"/>
                  </a:srgbClr>
                </a:solidFill>
              </a:rPr>
              <a:t>→</a:t>
            </a:r>
            <a:r>
              <a:rPr lang="fr-FR" altLang="fr-FR" sz="1900" dirty="0" smtClean="0">
                <a:solidFill>
                  <a:srgbClr val="F79646">
                    <a:lumMod val="75000"/>
                  </a:srgbClr>
                </a:solidFill>
              </a:rPr>
              <a:t> Le </a:t>
            </a:r>
            <a:r>
              <a:rPr lang="fr-FR" altLang="fr-FR" sz="1900" dirty="0">
                <a:solidFill>
                  <a:srgbClr val="F79646">
                    <a:lumMod val="75000"/>
                  </a:srgbClr>
                </a:solidFill>
              </a:rPr>
              <a:t>montant remboursé </a:t>
            </a:r>
            <a:r>
              <a:rPr lang="fr-FR" altLang="fr-FR" sz="1900" dirty="0" smtClean="0">
                <a:solidFill>
                  <a:srgbClr val="F79646">
                    <a:lumMod val="75000"/>
                  </a:srgbClr>
                </a:solidFill>
              </a:rPr>
              <a:t>correspond </a:t>
            </a:r>
            <a:r>
              <a:rPr lang="fr-FR" altLang="fr-FR" sz="1900" dirty="0">
                <a:solidFill>
                  <a:srgbClr val="F79646">
                    <a:lumMod val="75000"/>
                  </a:srgbClr>
                </a:solidFill>
              </a:rPr>
              <a:t>au montant total (part de base + parts </a:t>
            </a:r>
            <a:r>
              <a:rPr lang="fr-FR" altLang="fr-FR" sz="1900" dirty="0" smtClean="0">
                <a:solidFill>
                  <a:srgbClr val="F79646">
                    <a:lumMod val="75000"/>
                  </a:srgbClr>
                </a:solidFill>
              </a:rPr>
              <a:t>supplémentaires) </a:t>
            </a:r>
            <a:r>
              <a:rPr lang="fr-FR" altLang="fr-FR" sz="1900" dirty="0">
                <a:solidFill>
                  <a:srgbClr val="F79646">
                    <a:lumMod val="75000"/>
                  </a:srgbClr>
                </a:solidFill>
              </a:rPr>
              <a:t>: </a:t>
            </a:r>
            <a:r>
              <a:rPr lang="fr-FR" altLang="fr-FR" sz="1900" dirty="0" smtClean="0">
                <a:solidFill>
                  <a:srgbClr val="F79646">
                    <a:lumMod val="75000"/>
                  </a:srgbClr>
                </a:solidFill>
              </a:rPr>
              <a:t>pas </a:t>
            </a:r>
            <a:r>
              <a:rPr lang="fr-FR" altLang="fr-FR" sz="1900" dirty="0">
                <a:solidFill>
                  <a:srgbClr val="F79646">
                    <a:lumMod val="75000"/>
                  </a:srgbClr>
                </a:solidFill>
              </a:rPr>
              <a:t>de choix </a:t>
            </a:r>
            <a:r>
              <a:rPr lang="fr-FR" altLang="fr-FR" sz="1900" dirty="0" smtClean="0">
                <a:solidFill>
                  <a:srgbClr val="F79646">
                    <a:lumMod val="75000"/>
                  </a:srgbClr>
                </a:solidFill>
              </a:rPr>
              <a:t>possible</a:t>
            </a:r>
          </a:p>
        </p:txBody>
      </p:sp>
      <p:pic>
        <p:nvPicPr>
          <p:cNvPr id="33" name="Picture 3" descr="C:\Users\FERNANDEZDEMAR-65255\AppData\Local\Microsoft\Windows\Temporary Internet Files\Content.IE5\KS6OS0Z4\attention-1294600_960_72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64251" y="5528189"/>
            <a:ext cx="597273" cy="516871"/>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p:cNvSpPr txBox="1"/>
          <p:nvPr/>
        </p:nvSpPr>
        <p:spPr>
          <a:xfrm>
            <a:off x="5169414" y="5231134"/>
            <a:ext cx="625163" cy="369332"/>
          </a:xfrm>
          <a:prstGeom prst="rect">
            <a:avLst/>
          </a:prstGeom>
          <a:noFill/>
        </p:spPr>
        <p:txBody>
          <a:bodyPr wrap="square" rtlCol="0">
            <a:spAutoFit/>
          </a:bodyPr>
          <a:lstStyle/>
          <a:p>
            <a:r>
              <a:rPr lang="fr-FR" b="1" dirty="0" smtClean="0">
                <a:solidFill>
                  <a:schemeClr val="accent6"/>
                </a:solidFill>
              </a:rPr>
              <a:t>Info</a:t>
            </a:r>
            <a:endParaRPr lang="fr-FR" b="1" dirty="0">
              <a:solidFill>
                <a:schemeClr val="accent6"/>
              </a:solidFill>
            </a:endParaRPr>
          </a:p>
        </p:txBody>
      </p:sp>
      <p:sp>
        <p:nvSpPr>
          <p:cNvPr id="3" name="ZoneTexte 2"/>
          <p:cNvSpPr txBox="1"/>
          <p:nvPr/>
        </p:nvSpPr>
        <p:spPr>
          <a:xfrm>
            <a:off x="7358896" y="4155413"/>
            <a:ext cx="1232496" cy="215444"/>
          </a:xfrm>
          <a:prstGeom prst="rect">
            <a:avLst/>
          </a:prstGeom>
          <a:noFill/>
        </p:spPr>
        <p:txBody>
          <a:bodyPr wrap="square" rtlCol="0">
            <a:spAutoFit/>
          </a:bodyPr>
          <a:lstStyle/>
          <a:p>
            <a:r>
              <a:rPr lang="fr-FR" sz="800" dirty="0" smtClean="0"/>
              <a:t>ET AUTRES AGREGATS</a:t>
            </a:r>
            <a:endParaRPr lang="fr-FR" sz="800" dirty="0"/>
          </a:p>
        </p:txBody>
      </p:sp>
      <p:sp>
        <p:nvSpPr>
          <p:cNvPr id="31" name="Rectangle à coins arrondis 30"/>
          <p:cNvSpPr/>
          <p:nvPr/>
        </p:nvSpPr>
        <p:spPr>
          <a:xfrm>
            <a:off x="7884368" y="696732"/>
            <a:ext cx="1152128" cy="50002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bg1"/>
                </a:solidFill>
              </a:rPr>
              <a:t>Niveau d’utilisation novice</a:t>
            </a:r>
            <a:endParaRPr lang="fr-FR" sz="1200" dirty="0">
              <a:solidFill>
                <a:schemeClr val="bg1"/>
              </a:solidFill>
            </a:endParaRPr>
          </a:p>
        </p:txBody>
      </p:sp>
    </p:spTree>
    <p:extLst>
      <p:ext uri="{BB962C8B-B14F-4D97-AF65-F5344CB8AC3E}">
        <p14:creationId xmlns:p14="http://schemas.microsoft.com/office/powerpoint/2010/main" val="419273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rgbClr val="FFC000"/>
          </a:solidFill>
        </p:spPr>
        <p:txBody>
          <a:bodyPr/>
          <a:lstStyle/>
          <a:p>
            <a:r>
              <a:rPr lang="fr-FR" dirty="0" smtClean="0"/>
              <a:t>FILTRES OBLIGATOIRES</a:t>
            </a:r>
            <a:endParaRPr lang="fr-FR" dirty="0"/>
          </a:p>
        </p:txBody>
      </p:sp>
      <p:sp>
        <p:nvSpPr>
          <p:cNvPr id="25" name="Text Box 11"/>
          <p:cNvSpPr txBox="1">
            <a:spLocks noChangeArrowheads="1"/>
          </p:cNvSpPr>
          <p:nvPr/>
        </p:nvSpPr>
        <p:spPr bwMode="auto">
          <a:xfrm>
            <a:off x="670892" y="675020"/>
            <a:ext cx="48372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2000" b="1" dirty="0" smtClean="0">
                <a:solidFill>
                  <a:srgbClr val="0066FF"/>
                </a:solidFill>
              </a:rPr>
              <a:t>SUR TOUS LES DATAMARTS</a:t>
            </a:r>
          </a:p>
        </p:txBody>
      </p:sp>
      <p:sp>
        <p:nvSpPr>
          <p:cNvPr id="19" name="ZoneTexte 18"/>
          <p:cNvSpPr txBox="1"/>
          <p:nvPr/>
        </p:nvSpPr>
        <p:spPr>
          <a:xfrm>
            <a:off x="531547" y="1187884"/>
            <a:ext cx="2865073" cy="369332"/>
          </a:xfrm>
          <a:prstGeom prst="rect">
            <a:avLst/>
          </a:prstGeom>
          <a:noFill/>
        </p:spPr>
        <p:txBody>
          <a:bodyPr wrap="square" rtlCol="0">
            <a:spAutoFit/>
          </a:bodyPr>
          <a:lstStyle/>
          <a:p>
            <a:r>
              <a:rPr lang="fr-FR" dirty="0">
                <a:solidFill>
                  <a:prstClr val="black"/>
                </a:solidFill>
              </a:rPr>
              <a:t>Filtre impératif</a:t>
            </a:r>
          </a:p>
        </p:txBody>
      </p:sp>
      <p:sp>
        <p:nvSpPr>
          <p:cNvPr id="20" name="ZoneTexte 19"/>
          <p:cNvSpPr txBox="1"/>
          <p:nvPr/>
        </p:nvSpPr>
        <p:spPr>
          <a:xfrm>
            <a:off x="766872" y="1754898"/>
            <a:ext cx="2869023" cy="1077218"/>
          </a:xfrm>
          <a:prstGeom prst="rect">
            <a:avLst/>
          </a:prstGeom>
          <a:solidFill>
            <a:schemeClr val="tx1"/>
          </a:solidFill>
        </p:spPr>
        <p:txBody>
          <a:bodyPr wrap="square" rtlCol="0">
            <a:spAutoFit/>
          </a:bodyPr>
          <a:lstStyle/>
          <a:p>
            <a:r>
              <a:rPr lang="fr-FR" sz="1600" b="1" dirty="0" smtClean="0">
                <a:solidFill>
                  <a:prstClr val="white"/>
                </a:solidFill>
              </a:rPr>
              <a:t>Encadrer les dates de soins, ou de remboursement ou de prescriptions par des dates de traitement</a:t>
            </a:r>
            <a:endParaRPr lang="fr-FR" sz="1600" b="1" dirty="0">
              <a:solidFill>
                <a:prstClr val="white"/>
              </a:solidFill>
            </a:endParaRPr>
          </a:p>
        </p:txBody>
      </p:sp>
      <p:sp>
        <p:nvSpPr>
          <p:cNvPr id="26" name="Rectangle 25"/>
          <p:cNvSpPr/>
          <p:nvPr/>
        </p:nvSpPr>
        <p:spPr>
          <a:xfrm>
            <a:off x="4355975" y="2231951"/>
            <a:ext cx="4680521" cy="3139321"/>
          </a:xfrm>
          <a:prstGeom prst="rect">
            <a:avLst/>
          </a:prstGeom>
        </p:spPr>
        <p:txBody>
          <a:bodyPr wrap="square">
            <a:spAutoFit/>
          </a:bodyPr>
          <a:lstStyle/>
          <a:p>
            <a:r>
              <a:rPr lang="fr-FR" sz="2200" dirty="0">
                <a:solidFill>
                  <a:srgbClr val="000099"/>
                </a:solidFill>
              </a:rPr>
              <a:t>Pour figer les résultats d’un lancement </a:t>
            </a:r>
            <a:r>
              <a:rPr lang="fr-FR" sz="2200" dirty="0" smtClean="0">
                <a:solidFill>
                  <a:srgbClr val="000099"/>
                </a:solidFill>
              </a:rPr>
              <a:t>de </a:t>
            </a:r>
            <a:r>
              <a:rPr lang="fr-FR" sz="2200" dirty="0">
                <a:solidFill>
                  <a:srgbClr val="000099"/>
                </a:solidFill>
              </a:rPr>
              <a:t>la même </a:t>
            </a:r>
            <a:r>
              <a:rPr lang="fr-FR" sz="2200" dirty="0" smtClean="0">
                <a:solidFill>
                  <a:srgbClr val="000099"/>
                </a:solidFill>
              </a:rPr>
              <a:t>requête à une date ultérieure</a:t>
            </a:r>
          </a:p>
          <a:p>
            <a:endParaRPr lang="fr-FR" sz="2200" dirty="0">
              <a:solidFill>
                <a:srgbClr val="000099"/>
              </a:solidFill>
            </a:endParaRPr>
          </a:p>
          <a:p>
            <a:endParaRPr lang="fr-FR" sz="2200" dirty="0" smtClean="0">
              <a:solidFill>
                <a:srgbClr val="000099"/>
              </a:solidFill>
            </a:endParaRPr>
          </a:p>
          <a:p>
            <a:endParaRPr lang="fr-FR" sz="2200" dirty="0">
              <a:solidFill>
                <a:srgbClr val="000099"/>
              </a:solidFill>
            </a:endParaRPr>
          </a:p>
          <a:p>
            <a:endParaRPr lang="fr-FR" sz="2200" dirty="0" smtClean="0">
              <a:solidFill>
                <a:srgbClr val="000099"/>
              </a:solidFill>
            </a:endParaRPr>
          </a:p>
          <a:p>
            <a:r>
              <a:rPr lang="fr-FR" sz="2200" dirty="0" smtClean="0">
                <a:solidFill>
                  <a:srgbClr val="000099"/>
                </a:solidFill>
              </a:rPr>
              <a:t>Et optimiser les temps de réponses des requêtes </a:t>
            </a:r>
          </a:p>
        </p:txBody>
      </p:sp>
      <p:pic>
        <p:nvPicPr>
          <p:cNvPr id="32" name="Picture 3" descr="C:\Users\FERNANDEZDEMAR-65255\AppData\Local\Microsoft\Windows\Temporary Internet Files\Content.IE5\GF7WXI6X\warning-146916_960_72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2219" y="27292"/>
            <a:ext cx="785093" cy="6935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031026"/>
            <a:ext cx="3744415" cy="574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68002" y="3678501"/>
            <a:ext cx="3399481" cy="523220"/>
          </a:xfrm>
          <a:prstGeom prst="rect">
            <a:avLst/>
          </a:prstGeom>
        </p:spPr>
        <p:txBody>
          <a:bodyPr wrap="square">
            <a:spAutoFit/>
          </a:bodyPr>
          <a:lstStyle/>
          <a:p>
            <a:pPr marL="268288" lvl="2" indent="-1588"/>
            <a:r>
              <a:rPr lang="fr-FR" sz="1400" dirty="0" smtClean="0">
                <a:solidFill>
                  <a:srgbClr val="000099"/>
                </a:solidFill>
                <a:latin typeface="Arial Narrow" panose="020B0606020202030204" pitchFamily="34" charset="0"/>
                <a:sym typeface="Wingdings"/>
              </a:rPr>
              <a:t>Dates de traitement encadrées (borne </a:t>
            </a:r>
            <a:r>
              <a:rPr lang="fr-FR" sz="1400" dirty="0" err="1" smtClean="0">
                <a:solidFill>
                  <a:srgbClr val="000099"/>
                </a:solidFill>
                <a:latin typeface="Arial Narrow" panose="020B0606020202030204" pitchFamily="34" charset="0"/>
                <a:sym typeface="Wingdings"/>
              </a:rPr>
              <a:t>inf</a:t>
            </a:r>
            <a:r>
              <a:rPr lang="fr-FR" sz="1400" dirty="0" smtClean="0">
                <a:solidFill>
                  <a:srgbClr val="000099"/>
                </a:solidFill>
                <a:latin typeface="Arial Narrow" panose="020B0606020202030204" pitchFamily="34" charset="0"/>
                <a:sym typeface="Wingdings"/>
              </a:rPr>
              <a:t> et borne sup) par la date de soins  + 6 mois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75" y="4287881"/>
            <a:ext cx="3735685" cy="581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à coins arrondis 17"/>
          <p:cNvSpPr/>
          <p:nvPr/>
        </p:nvSpPr>
        <p:spPr>
          <a:xfrm>
            <a:off x="257967" y="1187884"/>
            <a:ext cx="3953993" cy="44733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2" name="Rectangle 11"/>
          <p:cNvSpPr/>
          <p:nvPr/>
        </p:nvSpPr>
        <p:spPr>
          <a:xfrm>
            <a:off x="609012" y="5014337"/>
            <a:ext cx="3399481" cy="307777"/>
          </a:xfrm>
          <a:prstGeom prst="rect">
            <a:avLst/>
          </a:prstGeom>
        </p:spPr>
        <p:txBody>
          <a:bodyPr wrap="square">
            <a:spAutoFit/>
          </a:bodyPr>
          <a:lstStyle/>
          <a:p>
            <a:pPr marL="628650" lvl="2" indent="-361950"/>
            <a:r>
              <a:rPr lang="fr-FR" sz="1400" dirty="0" smtClean="0">
                <a:solidFill>
                  <a:srgbClr val="000099"/>
                </a:solidFill>
                <a:latin typeface="Arial Narrow" panose="020B0606020202030204" pitchFamily="34" charset="0"/>
                <a:sym typeface="Wingdings"/>
              </a:rPr>
              <a:t>ou supérieure au début de la date de soin</a:t>
            </a:r>
            <a:endParaRPr lang="fr-FR" sz="1400" dirty="0">
              <a:solidFill>
                <a:srgbClr val="000099"/>
              </a:solidFill>
            </a:endParaRPr>
          </a:p>
        </p:txBody>
      </p:sp>
    </p:spTree>
    <p:extLst>
      <p:ext uri="{BB962C8B-B14F-4D97-AF65-F5344CB8AC3E}">
        <p14:creationId xmlns:p14="http://schemas.microsoft.com/office/powerpoint/2010/main" val="759671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rgbClr val="7030A0"/>
          </a:solidFill>
        </p:spPr>
        <p:txBody>
          <a:bodyPr/>
          <a:lstStyle/>
          <a:p>
            <a:r>
              <a:rPr lang="fr-FR" dirty="0" smtClean="0"/>
              <a:t>Sommaire du mémo : l’essentiel à retenir sur les </a:t>
            </a:r>
            <a:r>
              <a:rPr lang="fr-FR" dirty="0" err="1" smtClean="0"/>
              <a:t>datamarts</a:t>
            </a:r>
            <a:endParaRPr lang="fr-FR" dirty="0"/>
          </a:p>
        </p:txBody>
      </p:sp>
      <p:sp>
        <p:nvSpPr>
          <p:cNvPr id="3" name="Espace réservé du contenu 2"/>
          <p:cNvSpPr>
            <a:spLocks noGrp="1"/>
          </p:cNvSpPr>
          <p:nvPr>
            <p:ph idx="1"/>
          </p:nvPr>
        </p:nvSpPr>
        <p:spPr/>
        <p:txBody>
          <a:bodyPr/>
          <a:lstStyle/>
          <a:p>
            <a:r>
              <a:rPr lang="fr-FR" u="sng" dirty="0">
                <a:solidFill>
                  <a:schemeClr val="accent6">
                    <a:lumMod val="75000"/>
                  </a:schemeClr>
                </a:solidFill>
              </a:rPr>
              <a:t>Les indicateurs de quantités et de montants </a:t>
            </a:r>
            <a:endParaRPr lang="fr-FR" dirty="0"/>
          </a:p>
          <a:p>
            <a:r>
              <a:rPr lang="fr-FR" dirty="0" smtClean="0">
                <a:solidFill>
                  <a:schemeClr val="accent6">
                    <a:lumMod val="75000"/>
                  </a:schemeClr>
                </a:solidFill>
              </a:rPr>
              <a:t>les diapos </a:t>
            </a:r>
            <a:r>
              <a:rPr lang="fr-FR" dirty="0" smtClean="0">
                <a:solidFill>
                  <a:schemeClr val="accent6">
                    <a:lumMod val="75000"/>
                  </a:schemeClr>
                </a:solidFill>
              </a:rPr>
              <a:t>11 </a:t>
            </a:r>
            <a:r>
              <a:rPr lang="fr-FR" dirty="0" smtClean="0">
                <a:solidFill>
                  <a:schemeClr val="accent6">
                    <a:lumMod val="75000"/>
                  </a:schemeClr>
                </a:solidFill>
              </a:rPr>
              <a:t>à </a:t>
            </a:r>
            <a:r>
              <a:rPr lang="fr-FR" dirty="0" smtClean="0">
                <a:solidFill>
                  <a:schemeClr val="accent6">
                    <a:lumMod val="75000"/>
                  </a:schemeClr>
                </a:solidFill>
              </a:rPr>
              <a:t>18 </a:t>
            </a:r>
            <a:r>
              <a:rPr lang="fr-FR" dirty="0" smtClean="0"/>
              <a:t>récapitulent </a:t>
            </a:r>
            <a:r>
              <a:rPr lang="fr-FR" dirty="0" smtClean="0">
                <a:solidFill>
                  <a:schemeClr val="accent6">
                    <a:lumMod val="75000"/>
                  </a:schemeClr>
                </a:solidFill>
              </a:rPr>
              <a:t>les 2 types d’indicateurs </a:t>
            </a:r>
            <a:r>
              <a:rPr lang="fr-FR" dirty="0" smtClean="0"/>
              <a:t>à votre disposition dans les </a:t>
            </a:r>
            <a:r>
              <a:rPr lang="fr-FR" dirty="0" err="1" smtClean="0"/>
              <a:t>datamarts</a:t>
            </a:r>
            <a:r>
              <a:rPr lang="fr-FR" dirty="0" smtClean="0"/>
              <a:t> : </a:t>
            </a:r>
          </a:p>
          <a:p>
            <a:pPr marL="342900" indent="19050">
              <a:buFont typeface="Arial" panose="020B0604020202020204" pitchFamily="34" charset="0"/>
              <a:buChar char="•"/>
            </a:pPr>
            <a:r>
              <a:rPr lang="fr-FR" dirty="0"/>
              <a:t>	</a:t>
            </a:r>
            <a:r>
              <a:rPr lang="fr-FR" dirty="0" smtClean="0"/>
              <a:t>indicateurs « faciles » à utiliser sans filtre (préfiltrés) </a:t>
            </a:r>
          </a:p>
          <a:p>
            <a:pPr marL="342900" indent="200025">
              <a:buFont typeface="Arial" panose="020B0604020202020204" pitchFamily="34" charset="0"/>
              <a:buChar char="•"/>
            </a:pPr>
            <a:r>
              <a:rPr lang="fr-FR" dirty="0"/>
              <a:t>	</a:t>
            </a:r>
            <a:r>
              <a:rPr lang="fr-FR" dirty="0" smtClean="0"/>
              <a:t>et ceux à filtrer sur le type de remboursement afin d’éliminer les 	doublons.</a:t>
            </a:r>
          </a:p>
          <a:p>
            <a:endParaRPr lang="fr-FR" dirty="0"/>
          </a:p>
          <a:p>
            <a:r>
              <a:rPr lang="fr-FR" u="sng" dirty="0">
                <a:solidFill>
                  <a:srgbClr val="FFC000"/>
                </a:solidFill>
              </a:rPr>
              <a:t>Les filtres obligatoires </a:t>
            </a:r>
          </a:p>
          <a:p>
            <a:r>
              <a:rPr lang="fr-FR" dirty="0" smtClean="0">
                <a:solidFill>
                  <a:srgbClr val="FFC000"/>
                </a:solidFill>
              </a:rPr>
              <a:t>les diapos </a:t>
            </a:r>
            <a:r>
              <a:rPr lang="fr-FR" dirty="0" smtClean="0">
                <a:solidFill>
                  <a:srgbClr val="FFC000"/>
                </a:solidFill>
              </a:rPr>
              <a:t>19 </a:t>
            </a:r>
            <a:r>
              <a:rPr lang="fr-FR" dirty="0" smtClean="0">
                <a:solidFill>
                  <a:srgbClr val="FFC000"/>
                </a:solidFill>
              </a:rPr>
              <a:t>à </a:t>
            </a:r>
            <a:r>
              <a:rPr lang="fr-FR" dirty="0" smtClean="0">
                <a:solidFill>
                  <a:srgbClr val="FFC000"/>
                </a:solidFill>
              </a:rPr>
              <a:t>21 </a:t>
            </a:r>
            <a:r>
              <a:rPr lang="fr-FR" dirty="0" smtClean="0"/>
              <a:t>récapitulent </a:t>
            </a:r>
            <a:r>
              <a:rPr lang="fr-FR" dirty="0" smtClean="0">
                <a:solidFill>
                  <a:srgbClr val="FFC000"/>
                </a:solidFill>
              </a:rPr>
              <a:t>les filtres obligatoires </a:t>
            </a:r>
            <a:r>
              <a:rPr lang="fr-FR" dirty="0" smtClean="0"/>
              <a:t>à poser dans vos requêtes pour supprimer des données alimentées à tort et obtenir des résultats corrects.</a:t>
            </a:r>
          </a:p>
          <a:p>
            <a:endParaRPr lang="fr-FR" dirty="0"/>
          </a:p>
          <a:p>
            <a:pPr algn="just"/>
            <a:r>
              <a:rPr lang="fr-FR" dirty="0"/>
              <a:t>Sont également insérées </a:t>
            </a:r>
            <a:r>
              <a:rPr lang="fr-FR" dirty="0">
                <a:solidFill>
                  <a:srgbClr val="92D050"/>
                </a:solidFill>
              </a:rPr>
              <a:t>l</a:t>
            </a:r>
            <a:r>
              <a:rPr lang="fr-FR" dirty="0" smtClean="0">
                <a:solidFill>
                  <a:srgbClr val="92D050"/>
                </a:solidFill>
              </a:rPr>
              <a:t>es </a:t>
            </a:r>
            <a:r>
              <a:rPr lang="fr-FR" dirty="0">
                <a:solidFill>
                  <a:srgbClr val="92D050"/>
                </a:solidFill>
              </a:rPr>
              <a:t>diapos </a:t>
            </a:r>
            <a:r>
              <a:rPr lang="fr-FR" dirty="0" smtClean="0">
                <a:solidFill>
                  <a:srgbClr val="92D050"/>
                </a:solidFill>
              </a:rPr>
              <a:t>5 </a:t>
            </a:r>
            <a:r>
              <a:rPr lang="fr-FR" dirty="0">
                <a:solidFill>
                  <a:srgbClr val="92D050"/>
                </a:solidFill>
              </a:rPr>
              <a:t>à </a:t>
            </a:r>
            <a:r>
              <a:rPr lang="fr-FR" dirty="0" smtClean="0">
                <a:solidFill>
                  <a:srgbClr val="92D050"/>
                </a:solidFill>
              </a:rPr>
              <a:t>10 </a:t>
            </a:r>
            <a:r>
              <a:rPr lang="fr-FR" dirty="0"/>
              <a:t>définissant </a:t>
            </a:r>
            <a:r>
              <a:rPr lang="fr-FR" dirty="0">
                <a:solidFill>
                  <a:srgbClr val="92D050"/>
                </a:solidFill>
              </a:rPr>
              <a:t>les notions et concepts  fondamentaux </a:t>
            </a:r>
            <a:r>
              <a:rPr lang="fr-FR" dirty="0"/>
              <a:t> assurance maladie à maitriser.</a:t>
            </a:r>
          </a:p>
        </p:txBody>
      </p:sp>
      <p:sp>
        <p:nvSpPr>
          <p:cNvPr id="4" name="Espace réservé du numéro de diapositive 3"/>
          <p:cNvSpPr>
            <a:spLocks noGrp="1"/>
          </p:cNvSpPr>
          <p:nvPr>
            <p:ph type="sldNum" sz="quarter" idx="12"/>
          </p:nvPr>
        </p:nvSpPr>
        <p:spPr/>
        <p:txBody>
          <a:bodyPr/>
          <a:lstStyle/>
          <a:p>
            <a:fld id="{A686D48A-874C-439A-A4FB-997479B720C2}" type="slidenum">
              <a:rPr>
                <a:solidFill>
                  <a:prstClr val="white"/>
                </a:solidFill>
              </a:rPr>
              <a:pPr/>
              <a:t>2</a:t>
            </a:fld>
            <a:endParaRPr dirty="0">
              <a:solidFill>
                <a:prstClr val="white"/>
              </a:solidFill>
            </a:endParaRPr>
          </a:p>
        </p:txBody>
      </p:sp>
    </p:spTree>
    <p:extLst>
      <p:ext uri="{BB962C8B-B14F-4D97-AF65-F5344CB8AC3E}">
        <p14:creationId xmlns:p14="http://schemas.microsoft.com/office/powerpoint/2010/main" val="385139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rgbClr val="FFC000"/>
          </a:solidFill>
        </p:spPr>
        <p:txBody>
          <a:bodyPr/>
          <a:lstStyle/>
          <a:p>
            <a:r>
              <a:rPr lang="fr-FR" dirty="0" smtClean="0"/>
              <a:t>FILTRES OBLIGATOIRES</a:t>
            </a:r>
            <a:endParaRPr lang="fr-FR" dirty="0"/>
          </a:p>
        </p:txBody>
      </p:sp>
      <p:sp>
        <p:nvSpPr>
          <p:cNvPr id="9" name="Rectangle 8"/>
          <p:cNvSpPr/>
          <p:nvPr/>
        </p:nvSpPr>
        <p:spPr bwMode="auto">
          <a:xfrm>
            <a:off x="251520" y="3159440"/>
            <a:ext cx="4414258" cy="413576"/>
          </a:xfrm>
          <a:prstGeom prst="rect">
            <a:avLst/>
          </a:prstGeom>
          <a:solidFill>
            <a:schemeClr val="bg1"/>
          </a:solidFill>
          <a:ln w="9525" cap="flat" cmpd="sng" algn="ctr">
            <a:noFill/>
            <a:prstDash val="solid"/>
            <a:round/>
            <a:headEnd type="none" w="med" len="med"/>
            <a:tailEnd type="triangl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fr-FR" sz="1200" b="1">
              <a:solidFill>
                <a:prstClr val="black"/>
              </a:solidFill>
              <a:latin typeface="Arial Narrow" pitchFamily="34" charset="0"/>
            </a:endParaRPr>
          </a:p>
        </p:txBody>
      </p:sp>
      <p:sp>
        <p:nvSpPr>
          <p:cNvPr id="24" name="Text Box 11"/>
          <p:cNvSpPr txBox="1">
            <a:spLocks noChangeArrowheads="1"/>
          </p:cNvSpPr>
          <p:nvPr/>
        </p:nvSpPr>
        <p:spPr bwMode="auto">
          <a:xfrm>
            <a:off x="179512" y="929971"/>
            <a:ext cx="2573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2000" b="1" dirty="0" smtClean="0">
                <a:solidFill>
                  <a:srgbClr val="0066FF"/>
                </a:solidFill>
              </a:rPr>
              <a:t>DAMIR</a:t>
            </a:r>
          </a:p>
        </p:txBody>
      </p:sp>
      <p:sp>
        <p:nvSpPr>
          <p:cNvPr id="13" name="Rectangle à coins arrondis 12"/>
          <p:cNvSpPr/>
          <p:nvPr/>
        </p:nvSpPr>
        <p:spPr>
          <a:xfrm>
            <a:off x="395536" y="1337338"/>
            <a:ext cx="3690699" cy="233505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 name="ZoneTexte 13"/>
          <p:cNvSpPr txBox="1"/>
          <p:nvPr/>
        </p:nvSpPr>
        <p:spPr>
          <a:xfrm>
            <a:off x="717107" y="1438244"/>
            <a:ext cx="2865073" cy="369332"/>
          </a:xfrm>
          <a:prstGeom prst="rect">
            <a:avLst/>
          </a:prstGeom>
          <a:noFill/>
        </p:spPr>
        <p:txBody>
          <a:bodyPr wrap="square" rtlCol="0">
            <a:spAutoFit/>
          </a:bodyPr>
          <a:lstStyle/>
          <a:p>
            <a:r>
              <a:rPr lang="fr-FR" dirty="0">
                <a:solidFill>
                  <a:prstClr val="black"/>
                </a:solidFill>
              </a:rPr>
              <a:t>Filtre impératif</a:t>
            </a:r>
          </a:p>
        </p:txBody>
      </p:sp>
      <p:sp>
        <p:nvSpPr>
          <p:cNvPr id="15" name="ZoneTexte 14"/>
          <p:cNvSpPr txBox="1"/>
          <p:nvPr/>
        </p:nvSpPr>
        <p:spPr>
          <a:xfrm>
            <a:off x="904441" y="1978420"/>
            <a:ext cx="2490404" cy="523220"/>
          </a:xfrm>
          <a:prstGeom prst="rect">
            <a:avLst/>
          </a:prstGeom>
          <a:solidFill>
            <a:schemeClr val="tx1"/>
          </a:solidFill>
        </p:spPr>
        <p:txBody>
          <a:bodyPr wrap="square" rtlCol="0">
            <a:spAutoFit/>
          </a:bodyPr>
          <a:lstStyle/>
          <a:p>
            <a:r>
              <a:rPr lang="fr-FR" sz="1400" b="1" dirty="0">
                <a:solidFill>
                  <a:prstClr val="white"/>
                </a:solidFill>
              </a:rPr>
              <a:t>Exclure les prestations transmises pour information</a:t>
            </a:r>
          </a:p>
        </p:txBody>
      </p:sp>
      <p:sp>
        <p:nvSpPr>
          <p:cNvPr id="3" name="Rectangle 2"/>
          <p:cNvSpPr/>
          <p:nvPr/>
        </p:nvSpPr>
        <p:spPr>
          <a:xfrm>
            <a:off x="4355975" y="1165797"/>
            <a:ext cx="4392489" cy="4832092"/>
          </a:xfrm>
          <a:prstGeom prst="rect">
            <a:avLst/>
          </a:prstGeom>
        </p:spPr>
        <p:txBody>
          <a:bodyPr wrap="square">
            <a:spAutoFit/>
          </a:bodyPr>
          <a:lstStyle/>
          <a:p>
            <a:pPr lvl="1"/>
            <a:r>
              <a:rPr lang="fr-FR" sz="2200" dirty="0">
                <a:solidFill>
                  <a:srgbClr val="000099"/>
                </a:solidFill>
              </a:rPr>
              <a:t>Les établissements </a:t>
            </a:r>
            <a:r>
              <a:rPr lang="fr-FR" sz="2200" u="sng" dirty="0">
                <a:solidFill>
                  <a:srgbClr val="000099"/>
                </a:solidFill>
              </a:rPr>
              <a:t>publics</a:t>
            </a:r>
            <a:r>
              <a:rPr lang="fr-FR" sz="2200" dirty="0">
                <a:solidFill>
                  <a:srgbClr val="000099"/>
                </a:solidFill>
              </a:rPr>
              <a:t> qui ne font </a:t>
            </a:r>
            <a:r>
              <a:rPr lang="fr-FR" sz="2200" b="1" dirty="0">
                <a:solidFill>
                  <a:srgbClr val="000099"/>
                </a:solidFill>
              </a:rPr>
              <a:t>pas de facturation directe </a:t>
            </a:r>
            <a:r>
              <a:rPr lang="fr-FR" sz="2200" dirty="0">
                <a:solidFill>
                  <a:srgbClr val="000099"/>
                </a:solidFill>
              </a:rPr>
              <a:t>pour leur activité d’Actes et Consultations Externes (ACE) et pour leurs séjours, </a:t>
            </a:r>
            <a:r>
              <a:rPr lang="fr-FR" sz="2200" b="1" dirty="0">
                <a:solidFill>
                  <a:srgbClr val="000099"/>
                </a:solidFill>
              </a:rPr>
              <a:t>transmettent des flux « pour information » </a:t>
            </a:r>
            <a:r>
              <a:rPr lang="fr-FR" sz="2200" dirty="0">
                <a:solidFill>
                  <a:srgbClr val="000099"/>
                </a:solidFill>
              </a:rPr>
              <a:t>aux organismes d’Assurance Maladie. </a:t>
            </a:r>
            <a:r>
              <a:rPr lang="fr-FR" sz="2200" dirty="0" smtClean="0">
                <a:solidFill>
                  <a:srgbClr val="000099"/>
                </a:solidFill>
              </a:rPr>
              <a:t>Cette information non exhaustive ne doit pas être comptabilisée dans les dépenses AM.</a:t>
            </a:r>
          </a:p>
          <a:p>
            <a:pPr lvl="1"/>
            <a:r>
              <a:rPr lang="fr-FR" sz="2200" dirty="0" smtClean="0">
                <a:solidFill>
                  <a:srgbClr val="000099"/>
                </a:solidFill>
              </a:rPr>
              <a:t>Elle permet de comptabiliser </a:t>
            </a:r>
            <a:r>
              <a:rPr lang="fr-FR" sz="2200" dirty="0">
                <a:solidFill>
                  <a:srgbClr val="000099"/>
                </a:solidFill>
              </a:rPr>
              <a:t>les </a:t>
            </a:r>
            <a:r>
              <a:rPr lang="fr-FR" sz="2200" dirty="0" smtClean="0">
                <a:solidFill>
                  <a:srgbClr val="000099"/>
                </a:solidFill>
              </a:rPr>
              <a:t>PF.</a:t>
            </a:r>
            <a:endParaRPr lang="fr-FR" sz="2200" dirty="0">
              <a:solidFill>
                <a:srgbClr val="000099"/>
              </a:solidFill>
            </a:endParaRPr>
          </a:p>
          <a:p>
            <a:pPr lvl="1"/>
            <a:endParaRPr lang="fr-FR" sz="2200" dirty="0">
              <a:solidFill>
                <a:srgbClr val="000099"/>
              </a:solidFill>
            </a:endParaRPr>
          </a:p>
        </p:txBody>
      </p:sp>
      <p:sp>
        <p:nvSpPr>
          <p:cNvPr id="4" name="Rectangle 3"/>
          <p:cNvSpPr/>
          <p:nvPr/>
        </p:nvSpPr>
        <p:spPr>
          <a:xfrm>
            <a:off x="251520" y="5766468"/>
            <a:ext cx="8568952" cy="400110"/>
          </a:xfrm>
          <a:prstGeom prst="rect">
            <a:avLst/>
          </a:prstGeom>
        </p:spPr>
        <p:txBody>
          <a:bodyPr wrap="square">
            <a:spAutoFit/>
          </a:bodyPr>
          <a:lstStyle/>
          <a:p>
            <a:pPr marL="628650" lvl="2" indent="-361950"/>
            <a:r>
              <a:rPr lang="fr-FR" sz="2000" i="1" dirty="0">
                <a:solidFill>
                  <a:srgbClr val="000099"/>
                </a:solidFill>
                <a:latin typeface="Arial Narrow" panose="020B0606020202030204" pitchFamily="34" charset="0"/>
                <a:sym typeface="Wingdings"/>
              </a:rPr>
              <a:t>Dans les </a:t>
            </a:r>
            <a:r>
              <a:rPr lang="fr-FR" sz="2000" i="1" dirty="0" err="1">
                <a:solidFill>
                  <a:srgbClr val="000099"/>
                </a:solidFill>
                <a:latin typeface="Arial Narrow" panose="020B0606020202030204" pitchFamily="34" charset="0"/>
                <a:sym typeface="Wingdings"/>
              </a:rPr>
              <a:t>datamarts</a:t>
            </a:r>
            <a:r>
              <a:rPr lang="fr-FR" sz="2000" i="1" dirty="0">
                <a:solidFill>
                  <a:srgbClr val="000099"/>
                </a:solidFill>
                <a:latin typeface="Arial Narrow" panose="020B0606020202030204" pitchFamily="34" charset="0"/>
                <a:sym typeface="Wingdings"/>
              </a:rPr>
              <a:t> AMOS ces informations ont été exclues par souci de simplification</a:t>
            </a:r>
            <a:endParaRPr lang="fr-FR" sz="1000" dirty="0">
              <a:solidFill>
                <a:srgbClr val="00009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20" y="2735838"/>
            <a:ext cx="3193330" cy="470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717107" y="3408911"/>
            <a:ext cx="3399481" cy="307777"/>
          </a:xfrm>
          <a:prstGeom prst="rect">
            <a:avLst/>
          </a:prstGeom>
        </p:spPr>
        <p:txBody>
          <a:bodyPr wrap="square">
            <a:spAutoFit/>
          </a:bodyPr>
          <a:lstStyle/>
          <a:p>
            <a:pPr marL="628650" lvl="2" indent="-361950"/>
            <a:r>
              <a:rPr lang="fr-FR" sz="1400" i="1" dirty="0">
                <a:solidFill>
                  <a:srgbClr val="000099"/>
                </a:solidFill>
                <a:latin typeface="Arial Narrow" panose="020B0606020202030204" pitchFamily="34" charset="0"/>
                <a:sym typeface="Wingdings"/>
              </a:rPr>
              <a:t>Qualificatif de la dépense ≠ 71</a:t>
            </a:r>
            <a:endParaRPr lang="fr-FR" sz="1400" dirty="0">
              <a:solidFill>
                <a:srgbClr val="000099"/>
              </a:solidFill>
            </a:endParaRPr>
          </a:p>
        </p:txBody>
      </p:sp>
      <p:pic>
        <p:nvPicPr>
          <p:cNvPr id="28" name="Picture 3" descr="C:\Users\FERNANDEZDEMAR-65255\AppData\Local\Microsoft\Windows\Temporary Internet Files\Content.IE5\GF7WXI6X\warning-14691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2219" y="27292"/>
            <a:ext cx="785093" cy="69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69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rgbClr val="FFC000"/>
          </a:solidFill>
        </p:spPr>
        <p:txBody>
          <a:bodyPr/>
          <a:lstStyle/>
          <a:p>
            <a:r>
              <a:rPr lang="fr-FR" dirty="0" smtClean="0"/>
              <a:t>FILTRES OBLIGATOIRES</a:t>
            </a:r>
            <a:endParaRPr lang="fr-FR" dirty="0"/>
          </a:p>
        </p:txBody>
      </p:sp>
      <p:sp>
        <p:nvSpPr>
          <p:cNvPr id="25" name="Text Box 11"/>
          <p:cNvSpPr txBox="1">
            <a:spLocks noChangeArrowheads="1"/>
          </p:cNvSpPr>
          <p:nvPr/>
        </p:nvSpPr>
        <p:spPr bwMode="auto">
          <a:xfrm>
            <a:off x="670892" y="675020"/>
            <a:ext cx="25863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2000" b="1" dirty="0" smtClean="0">
                <a:solidFill>
                  <a:srgbClr val="0066FF"/>
                </a:solidFill>
              </a:rPr>
              <a:t>AMOS/EXE-PRS</a:t>
            </a:r>
          </a:p>
        </p:txBody>
      </p:sp>
      <p:sp>
        <p:nvSpPr>
          <p:cNvPr id="17" name="Text Box 11"/>
          <p:cNvSpPr txBox="1">
            <a:spLocks noChangeArrowheads="1"/>
          </p:cNvSpPr>
          <p:nvPr/>
        </p:nvSpPr>
        <p:spPr bwMode="auto">
          <a:xfrm>
            <a:off x="504214" y="3669743"/>
            <a:ext cx="2573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2000" b="1" dirty="0" smtClean="0">
                <a:solidFill>
                  <a:srgbClr val="0066FF"/>
                </a:solidFill>
              </a:rPr>
              <a:t>AMOS/CDS</a:t>
            </a:r>
          </a:p>
        </p:txBody>
      </p:sp>
      <p:sp>
        <p:nvSpPr>
          <p:cNvPr id="18" name="Rectangle à coins arrondis 17"/>
          <p:cNvSpPr/>
          <p:nvPr/>
        </p:nvSpPr>
        <p:spPr>
          <a:xfrm>
            <a:off x="257968" y="1181528"/>
            <a:ext cx="3690699" cy="233505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9" name="ZoneTexte 18"/>
          <p:cNvSpPr txBox="1"/>
          <p:nvPr/>
        </p:nvSpPr>
        <p:spPr>
          <a:xfrm>
            <a:off x="531547" y="1187884"/>
            <a:ext cx="2865073" cy="369332"/>
          </a:xfrm>
          <a:prstGeom prst="rect">
            <a:avLst/>
          </a:prstGeom>
          <a:noFill/>
        </p:spPr>
        <p:txBody>
          <a:bodyPr wrap="square" rtlCol="0">
            <a:spAutoFit/>
          </a:bodyPr>
          <a:lstStyle/>
          <a:p>
            <a:r>
              <a:rPr lang="fr-FR" dirty="0">
                <a:solidFill>
                  <a:prstClr val="black"/>
                </a:solidFill>
              </a:rPr>
              <a:t>Filtre impératif</a:t>
            </a:r>
          </a:p>
        </p:txBody>
      </p:sp>
      <p:sp>
        <p:nvSpPr>
          <p:cNvPr id="20" name="ZoneTexte 19"/>
          <p:cNvSpPr txBox="1"/>
          <p:nvPr/>
        </p:nvSpPr>
        <p:spPr>
          <a:xfrm>
            <a:off x="766873" y="1754898"/>
            <a:ext cx="2490404" cy="1169551"/>
          </a:xfrm>
          <a:prstGeom prst="rect">
            <a:avLst/>
          </a:prstGeom>
          <a:solidFill>
            <a:schemeClr val="tx1"/>
          </a:solidFill>
        </p:spPr>
        <p:txBody>
          <a:bodyPr wrap="square" rtlCol="0">
            <a:spAutoFit/>
          </a:bodyPr>
          <a:lstStyle/>
          <a:p>
            <a:r>
              <a:rPr lang="fr-FR" sz="1400" b="1" dirty="0">
                <a:solidFill>
                  <a:prstClr val="white"/>
                </a:solidFill>
              </a:rPr>
              <a:t>Enlever les actes non prescriptibles dès lors qu’on travaille sur les montants des prescriptions  faites par des libéraux</a:t>
            </a:r>
          </a:p>
        </p:txBody>
      </p:sp>
      <p:sp>
        <p:nvSpPr>
          <p:cNvPr id="21" name="Rectangle à coins arrondis 20"/>
          <p:cNvSpPr/>
          <p:nvPr/>
        </p:nvSpPr>
        <p:spPr>
          <a:xfrm>
            <a:off x="318056" y="4152039"/>
            <a:ext cx="3690699" cy="22197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2" name="ZoneTexte 21"/>
          <p:cNvSpPr txBox="1"/>
          <p:nvPr/>
        </p:nvSpPr>
        <p:spPr>
          <a:xfrm>
            <a:off x="446865" y="4180615"/>
            <a:ext cx="2865073" cy="369332"/>
          </a:xfrm>
          <a:prstGeom prst="rect">
            <a:avLst/>
          </a:prstGeom>
          <a:noFill/>
        </p:spPr>
        <p:txBody>
          <a:bodyPr wrap="square" rtlCol="0">
            <a:spAutoFit/>
          </a:bodyPr>
          <a:lstStyle/>
          <a:p>
            <a:r>
              <a:rPr lang="fr-FR" dirty="0">
                <a:solidFill>
                  <a:prstClr val="black"/>
                </a:solidFill>
              </a:rPr>
              <a:t>Filtre impératif</a:t>
            </a:r>
          </a:p>
        </p:txBody>
      </p:sp>
      <p:sp>
        <p:nvSpPr>
          <p:cNvPr id="23" name="ZoneTexte 22"/>
          <p:cNvSpPr txBox="1"/>
          <p:nvPr/>
        </p:nvSpPr>
        <p:spPr>
          <a:xfrm>
            <a:off x="826961" y="4566306"/>
            <a:ext cx="2490404" cy="1169551"/>
          </a:xfrm>
          <a:prstGeom prst="rect">
            <a:avLst/>
          </a:prstGeom>
          <a:solidFill>
            <a:schemeClr val="tx1"/>
          </a:solidFill>
        </p:spPr>
        <p:txBody>
          <a:bodyPr wrap="square" rtlCol="0">
            <a:spAutoFit/>
          </a:bodyPr>
          <a:lstStyle/>
          <a:p>
            <a:r>
              <a:rPr lang="fr-FR" sz="1400" b="1" dirty="0">
                <a:solidFill>
                  <a:prstClr val="white"/>
                </a:solidFill>
              </a:rPr>
              <a:t>Enlever les actes non prescriptibles dès lors qu’on travaille sur les montants des prescriptions faites en centres de santé. </a:t>
            </a:r>
          </a:p>
        </p:txBody>
      </p:sp>
      <p:sp>
        <p:nvSpPr>
          <p:cNvPr id="26" name="Rectangle 25"/>
          <p:cNvSpPr/>
          <p:nvPr/>
        </p:nvSpPr>
        <p:spPr>
          <a:xfrm>
            <a:off x="4355974" y="1165797"/>
            <a:ext cx="4680521" cy="2123658"/>
          </a:xfrm>
          <a:prstGeom prst="rect">
            <a:avLst/>
          </a:prstGeom>
        </p:spPr>
        <p:txBody>
          <a:bodyPr wrap="square">
            <a:spAutoFit/>
          </a:bodyPr>
          <a:lstStyle/>
          <a:p>
            <a:r>
              <a:rPr lang="fr-FR" sz="2200" dirty="0">
                <a:solidFill>
                  <a:srgbClr val="000099"/>
                </a:solidFill>
              </a:rPr>
              <a:t>Pour calculer </a:t>
            </a:r>
            <a:r>
              <a:rPr lang="fr-FR" sz="2200" b="1" dirty="0">
                <a:solidFill>
                  <a:srgbClr val="000099"/>
                </a:solidFill>
              </a:rPr>
              <a:t>les montants des prescriptions libérales </a:t>
            </a:r>
            <a:r>
              <a:rPr lang="fr-FR" sz="2200" dirty="0">
                <a:solidFill>
                  <a:srgbClr val="000099"/>
                </a:solidFill>
              </a:rPr>
              <a:t>(catégorie PS prescripteur ≠ 0) </a:t>
            </a:r>
            <a:r>
              <a:rPr lang="fr-FR" sz="2200" b="1" dirty="0">
                <a:solidFill>
                  <a:srgbClr val="000099"/>
                </a:solidFill>
              </a:rPr>
              <a:t>de l’univers </a:t>
            </a:r>
            <a:r>
              <a:rPr lang="fr-FR" sz="2200" b="1" dirty="0" smtClean="0">
                <a:solidFill>
                  <a:srgbClr val="000099"/>
                </a:solidFill>
              </a:rPr>
              <a:t>AMOS/EXE-PRS</a:t>
            </a:r>
            <a:r>
              <a:rPr lang="fr-FR" sz="2200" b="1" dirty="0">
                <a:solidFill>
                  <a:srgbClr val="000099"/>
                </a:solidFill>
              </a:rPr>
              <a:t>, </a:t>
            </a:r>
            <a:r>
              <a:rPr lang="fr-FR" sz="2200" dirty="0">
                <a:solidFill>
                  <a:srgbClr val="000099"/>
                </a:solidFill>
              </a:rPr>
              <a:t>toujours enlever les actes non prescriptibles </a:t>
            </a:r>
            <a:r>
              <a:rPr lang="fr-FR" sz="2200" dirty="0" smtClean="0">
                <a:solidFill>
                  <a:srgbClr val="000099"/>
                </a:solidFill>
              </a:rPr>
              <a:t>: poser filtre sinon chiffre faux</a:t>
            </a:r>
            <a:endParaRPr lang="fr-FR" sz="2200" dirty="0">
              <a:solidFill>
                <a:srgbClr val="000099"/>
              </a:solidFill>
            </a:endParaRPr>
          </a:p>
        </p:txBody>
      </p:sp>
      <p:sp>
        <p:nvSpPr>
          <p:cNvPr id="4" name="Rectangle 3"/>
          <p:cNvSpPr/>
          <p:nvPr/>
        </p:nvSpPr>
        <p:spPr>
          <a:xfrm>
            <a:off x="4355975" y="3885457"/>
            <a:ext cx="4572000" cy="2462213"/>
          </a:xfrm>
          <a:prstGeom prst="rect">
            <a:avLst/>
          </a:prstGeom>
        </p:spPr>
        <p:txBody>
          <a:bodyPr>
            <a:spAutoFit/>
          </a:bodyPr>
          <a:lstStyle/>
          <a:p>
            <a:r>
              <a:rPr lang="fr-FR" sz="2200" dirty="0">
                <a:solidFill>
                  <a:srgbClr val="000099"/>
                </a:solidFill>
              </a:rPr>
              <a:t>Pour calculer </a:t>
            </a:r>
            <a:r>
              <a:rPr lang="fr-FR" sz="2200" b="1" dirty="0">
                <a:solidFill>
                  <a:srgbClr val="000099"/>
                </a:solidFill>
              </a:rPr>
              <a:t>les montants des prescriptions faites en centres de santé</a:t>
            </a:r>
            <a:r>
              <a:rPr lang="fr-FR" sz="2200" dirty="0">
                <a:solidFill>
                  <a:srgbClr val="000099"/>
                </a:solidFill>
              </a:rPr>
              <a:t> (catégorie PS prescripteur = 0)  </a:t>
            </a:r>
            <a:r>
              <a:rPr lang="fr-FR" sz="2200" b="1" dirty="0">
                <a:solidFill>
                  <a:srgbClr val="000099"/>
                </a:solidFill>
              </a:rPr>
              <a:t>de l’univers </a:t>
            </a:r>
            <a:r>
              <a:rPr lang="fr-FR" sz="2200" b="1" dirty="0" smtClean="0">
                <a:solidFill>
                  <a:srgbClr val="000099"/>
                </a:solidFill>
              </a:rPr>
              <a:t>AMOS/CDS</a:t>
            </a:r>
            <a:r>
              <a:rPr lang="fr-FR" sz="2200" dirty="0">
                <a:solidFill>
                  <a:srgbClr val="000099"/>
                </a:solidFill>
              </a:rPr>
              <a:t>, toujours enlever les actes non prescriptibles : poser filtre sinon chiffre faux</a:t>
            </a:r>
          </a:p>
          <a:p>
            <a:endParaRPr lang="fr-FR" sz="2200" dirty="0">
              <a:solidFill>
                <a:srgbClr val="000099"/>
              </a:solidFill>
            </a:endParaRPr>
          </a:p>
        </p:txBody>
      </p:sp>
      <p:pic>
        <p:nvPicPr>
          <p:cNvPr id="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19" y="5810156"/>
            <a:ext cx="3002070" cy="39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91" y="2973081"/>
            <a:ext cx="3154205" cy="411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descr="C:\Users\FERNANDEZDEMAR-65255\AppData\Local\Microsoft\Windows\Temporary Internet Files\Content.IE5\GF7WXI6X\warning-146916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2219" y="27292"/>
            <a:ext cx="785093" cy="6935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49153" y="3178790"/>
            <a:ext cx="4572000" cy="523220"/>
          </a:xfrm>
          <a:prstGeom prst="rect">
            <a:avLst/>
          </a:prstGeom>
        </p:spPr>
        <p:txBody>
          <a:bodyPr>
            <a:spAutoFit/>
          </a:bodyPr>
          <a:lstStyle/>
          <a:p>
            <a:r>
              <a:rPr lang="fr-FR" sz="1400" dirty="0">
                <a:solidFill>
                  <a:prstClr val="black"/>
                </a:solidFill>
              </a:rPr>
              <a:t>Cette condition ne concerne pas les prescriptions hospitalières (catégorie PS prescripteur = 0). </a:t>
            </a:r>
          </a:p>
        </p:txBody>
      </p:sp>
      <p:sp>
        <p:nvSpPr>
          <p:cNvPr id="6" name="Rectangle 5"/>
          <p:cNvSpPr/>
          <p:nvPr/>
        </p:nvSpPr>
        <p:spPr>
          <a:xfrm>
            <a:off x="4355975" y="5919730"/>
            <a:ext cx="4572000" cy="523220"/>
          </a:xfrm>
          <a:prstGeom prst="rect">
            <a:avLst/>
          </a:prstGeom>
        </p:spPr>
        <p:txBody>
          <a:bodyPr>
            <a:spAutoFit/>
          </a:bodyPr>
          <a:lstStyle/>
          <a:p>
            <a:r>
              <a:rPr lang="fr-FR" sz="1400" dirty="0">
                <a:solidFill>
                  <a:prstClr val="black"/>
                </a:solidFill>
              </a:rPr>
              <a:t>Cette condition ne concerne pas les prescriptions libérales (catégorie PS prescripteur ≠ 0). </a:t>
            </a:r>
          </a:p>
        </p:txBody>
      </p:sp>
      <p:sp>
        <p:nvSpPr>
          <p:cNvPr id="33" name="Rectangle 32"/>
          <p:cNvSpPr/>
          <p:nvPr/>
        </p:nvSpPr>
        <p:spPr>
          <a:xfrm>
            <a:off x="787858" y="3270265"/>
            <a:ext cx="3399481" cy="307777"/>
          </a:xfrm>
          <a:prstGeom prst="rect">
            <a:avLst/>
          </a:prstGeom>
        </p:spPr>
        <p:txBody>
          <a:bodyPr wrap="square">
            <a:spAutoFit/>
          </a:bodyPr>
          <a:lstStyle/>
          <a:p>
            <a:pPr marL="628650" lvl="2" indent="-361950"/>
            <a:r>
              <a:rPr lang="fr-FR" sz="1400" i="1" dirty="0" smtClean="0">
                <a:solidFill>
                  <a:srgbClr val="000099"/>
                </a:solidFill>
                <a:latin typeface="Arial Narrow" panose="020B0606020202030204" pitchFamily="34" charset="0"/>
                <a:sym typeface="Wingdings"/>
              </a:rPr>
              <a:t>N</a:t>
            </a:r>
            <a:r>
              <a:rPr lang="fr-FR" sz="1400" i="1" dirty="0">
                <a:solidFill>
                  <a:srgbClr val="000099"/>
                </a:solidFill>
                <a:latin typeface="Arial Narrow" panose="020B0606020202030204" pitchFamily="34" charset="0"/>
                <a:sym typeface="Wingdings"/>
              </a:rPr>
              <a:t>° </a:t>
            </a:r>
            <a:r>
              <a:rPr lang="fr-FR" sz="1400" i="1" dirty="0" smtClean="0">
                <a:solidFill>
                  <a:srgbClr val="000099"/>
                </a:solidFill>
                <a:latin typeface="Arial Narrow" panose="020B0606020202030204" pitchFamily="34" charset="0"/>
                <a:sym typeface="Wingdings"/>
              </a:rPr>
              <a:t>prescripteur = 00000000</a:t>
            </a:r>
            <a:endParaRPr lang="fr-FR" sz="1400" dirty="0">
              <a:solidFill>
                <a:srgbClr val="000099"/>
              </a:solidFill>
            </a:endParaRPr>
          </a:p>
        </p:txBody>
      </p:sp>
      <p:sp>
        <p:nvSpPr>
          <p:cNvPr id="34" name="Rectangle 33"/>
          <p:cNvSpPr/>
          <p:nvPr/>
        </p:nvSpPr>
        <p:spPr>
          <a:xfrm>
            <a:off x="676250" y="6135173"/>
            <a:ext cx="3399481" cy="307777"/>
          </a:xfrm>
          <a:prstGeom prst="rect">
            <a:avLst/>
          </a:prstGeom>
        </p:spPr>
        <p:txBody>
          <a:bodyPr wrap="square">
            <a:spAutoFit/>
          </a:bodyPr>
          <a:lstStyle/>
          <a:p>
            <a:pPr marL="628650" lvl="2" indent="-361950"/>
            <a:r>
              <a:rPr lang="fr-FR" sz="1400" i="1" dirty="0">
                <a:solidFill>
                  <a:srgbClr val="000099"/>
                </a:solidFill>
                <a:latin typeface="Arial Narrow" panose="020B0606020202030204" pitchFamily="34" charset="0"/>
                <a:sym typeface="Wingdings"/>
              </a:rPr>
              <a:t>N° exécutant = N° prescripteur</a:t>
            </a:r>
            <a:endParaRPr lang="fr-FR" sz="1400" dirty="0">
              <a:solidFill>
                <a:srgbClr val="000099"/>
              </a:solidFill>
            </a:endParaRPr>
          </a:p>
        </p:txBody>
      </p:sp>
    </p:spTree>
    <p:extLst>
      <p:ext uri="{BB962C8B-B14F-4D97-AF65-F5344CB8AC3E}">
        <p14:creationId xmlns:p14="http://schemas.microsoft.com/office/powerpoint/2010/main" val="1964204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rgbClr val="7030A0"/>
          </a:solidFill>
        </p:spPr>
        <p:txBody>
          <a:bodyPr vert="horz" lIns="91440" tIns="45720" rIns="91440" bIns="45720" rtlCol="0" anchor="ctr">
            <a:noAutofit/>
          </a:bodyPr>
          <a:lstStyle/>
          <a:p>
            <a:r>
              <a:rPr lang="fr-FR" dirty="0"/>
              <a:t>Les </a:t>
            </a:r>
            <a:r>
              <a:rPr lang="fr-FR" dirty="0" err="1"/>
              <a:t>datamarts</a:t>
            </a:r>
            <a:r>
              <a:rPr lang="fr-FR" dirty="0"/>
              <a:t> étudiés</a:t>
            </a:r>
          </a:p>
        </p:txBody>
      </p:sp>
      <p:sp>
        <p:nvSpPr>
          <p:cNvPr id="4" name="Espace réservé du numéro de diapositive 3"/>
          <p:cNvSpPr>
            <a:spLocks noGrp="1"/>
          </p:cNvSpPr>
          <p:nvPr>
            <p:ph type="sldNum" sz="quarter" idx="12"/>
          </p:nvPr>
        </p:nvSpPr>
        <p:spPr/>
        <p:txBody>
          <a:bodyPr/>
          <a:lstStyle/>
          <a:p>
            <a:fld id="{A686D48A-874C-439A-A4FB-997479B720C2}" type="slidenum">
              <a:rPr>
                <a:solidFill>
                  <a:prstClr val="white"/>
                </a:solidFill>
              </a:rPr>
              <a:pPr/>
              <a:t>3</a:t>
            </a:fld>
            <a:endParaRPr dirty="0">
              <a:solidFill>
                <a:prstClr val="white"/>
              </a:solidFill>
            </a:endParaRPr>
          </a:p>
        </p:txBody>
      </p:sp>
      <p:sp>
        <p:nvSpPr>
          <p:cNvPr id="5" name="Espace réservé du texte 4"/>
          <p:cNvSpPr>
            <a:spLocks noGrp="1"/>
          </p:cNvSpPr>
          <p:nvPr>
            <p:ph type="body" sz="quarter" idx="14"/>
          </p:nvPr>
        </p:nvSpPr>
        <p:spPr/>
        <p:txBody>
          <a:bodyPr>
            <a:normAutofit fontScale="92500" lnSpcReduction="10000"/>
          </a:bodyPr>
          <a:lstStyle/>
          <a:p>
            <a:r>
              <a:rPr lang="fr-FR" dirty="0" smtClean="0"/>
              <a:t>AMOS/EXE-PRS, AMOS/CDS, AMOS/CCAM, AMOS/LPP, DAMIR, SNIREP</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340768"/>
            <a:ext cx="5244232" cy="4813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e 7"/>
          <p:cNvGrpSpPr/>
          <p:nvPr/>
        </p:nvGrpSpPr>
        <p:grpSpPr>
          <a:xfrm>
            <a:off x="2312714" y="2168441"/>
            <a:ext cx="4635550" cy="3276783"/>
            <a:chOff x="2312714" y="2168441"/>
            <a:chExt cx="4635550" cy="3276783"/>
          </a:xfrm>
        </p:grpSpPr>
        <p:sp>
          <p:nvSpPr>
            <p:cNvPr id="9" name="Rectangle à coins arrondis 8"/>
            <p:cNvSpPr/>
            <p:nvPr/>
          </p:nvSpPr>
          <p:spPr>
            <a:xfrm>
              <a:off x="2312714" y="2168441"/>
              <a:ext cx="1728192" cy="7120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 name="Rectangle à coins arrondis 9"/>
            <p:cNvSpPr/>
            <p:nvPr/>
          </p:nvSpPr>
          <p:spPr>
            <a:xfrm>
              <a:off x="4673836" y="3068960"/>
              <a:ext cx="906276" cy="678806"/>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1" name="Rectangle à coins arrondis 10"/>
            <p:cNvSpPr/>
            <p:nvPr/>
          </p:nvSpPr>
          <p:spPr>
            <a:xfrm>
              <a:off x="4788024" y="2249475"/>
              <a:ext cx="2160240" cy="70591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2" name="Rectangle à coins arrondis 11"/>
            <p:cNvSpPr/>
            <p:nvPr/>
          </p:nvSpPr>
          <p:spPr>
            <a:xfrm>
              <a:off x="5951740" y="3084901"/>
              <a:ext cx="996524" cy="662865"/>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3" name="Rectangle à coins arrondis 12"/>
            <p:cNvSpPr/>
            <p:nvPr/>
          </p:nvSpPr>
          <p:spPr>
            <a:xfrm>
              <a:off x="4674206" y="3933056"/>
              <a:ext cx="905906" cy="47061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 name="Rectangle à coins arrondis 13"/>
            <p:cNvSpPr/>
            <p:nvPr/>
          </p:nvSpPr>
          <p:spPr>
            <a:xfrm>
              <a:off x="4566454" y="4725144"/>
              <a:ext cx="1157673" cy="7200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grpSp>
      <p:sp>
        <p:nvSpPr>
          <p:cNvPr id="3" name="Rectangle à coins arrondis 2"/>
          <p:cNvSpPr/>
          <p:nvPr/>
        </p:nvSpPr>
        <p:spPr>
          <a:xfrm>
            <a:off x="179512" y="1844824"/>
            <a:ext cx="576064" cy="4046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à coins arrondis 14"/>
          <p:cNvSpPr/>
          <p:nvPr/>
        </p:nvSpPr>
        <p:spPr>
          <a:xfrm>
            <a:off x="179512" y="2422057"/>
            <a:ext cx="576064" cy="404651"/>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788416" y="1844824"/>
            <a:ext cx="831256" cy="400110"/>
          </a:xfrm>
          <a:prstGeom prst="rect">
            <a:avLst/>
          </a:prstGeom>
          <a:noFill/>
        </p:spPr>
        <p:txBody>
          <a:bodyPr wrap="square" rtlCol="0">
            <a:spAutoFit/>
          </a:bodyPr>
          <a:lstStyle/>
          <a:p>
            <a:r>
              <a:rPr lang="fr-FR" sz="1000" dirty="0" smtClean="0"/>
              <a:t>Prestations agrégées</a:t>
            </a:r>
            <a:endParaRPr lang="fr-FR" sz="1000" dirty="0"/>
          </a:p>
        </p:txBody>
      </p:sp>
      <p:sp>
        <p:nvSpPr>
          <p:cNvPr id="16" name="ZoneTexte 15"/>
          <p:cNvSpPr txBox="1"/>
          <p:nvPr/>
        </p:nvSpPr>
        <p:spPr>
          <a:xfrm>
            <a:off x="788416" y="2401940"/>
            <a:ext cx="831256" cy="400110"/>
          </a:xfrm>
          <a:prstGeom prst="rect">
            <a:avLst/>
          </a:prstGeom>
          <a:noFill/>
        </p:spPr>
        <p:txBody>
          <a:bodyPr wrap="square" rtlCol="0">
            <a:spAutoFit/>
          </a:bodyPr>
          <a:lstStyle/>
          <a:p>
            <a:r>
              <a:rPr lang="fr-FR" sz="1000" dirty="0" smtClean="0"/>
              <a:t>Prestations affinées</a:t>
            </a:r>
            <a:endParaRPr lang="fr-FR" sz="1000" dirty="0"/>
          </a:p>
        </p:txBody>
      </p:sp>
    </p:spTree>
    <p:extLst>
      <p:ext uri="{BB962C8B-B14F-4D97-AF65-F5344CB8AC3E}">
        <p14:creationId xmlns:p14="http://schemas.microsoft.com/office/powerpoint/2010/main" val="244017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rgbClr val="7030A0"/>
          </a:solidFill>
        </p:spPr>
        <p:txBody>
          <a:bodyPr vert="horz" lIns="91440" tIns="45720" rIns="91440" bIns="45720" rtlCol="0" anchor="ctr">
            <a:noAutofit/>
          </a:bodyPr>
          <a:lstStyle/>
          <a:p>
            <a:r>
              <a:rPr lang="fr-FR" dirty="0"/>
              <a:t>Les </a:t>
            </a:r>
            <a:r>
              <a:rPr lang="fr-FR" dirty="0" err="1"/>
              <a:t>datamarts</a:t>
            </a:r>
            <a:r>
              <a:rPr lang="fr-FR" dirty="0"/>
              <a:t> étudiés</a:t>
            </a:r>
          </a:p>
        </p:txBody>
      </p:sp>
      <p:sp>
        <p:nvSpPr>
          <p:cNvPr id="4" name="Espace réservé du numéro de diapositive 3"/>
          <p:cNvSpPr>
            <a:spLocks noGrp="1"/>
          </p:cNvSpPr>
          <p:nvPr>
            <p:ph type="sldNum" sz="quarter" idx="12"/>
          </p:nvPr>
        </p:nvSpPr>
        <p:spPr/>
        <p:txBody>
          <a:bodyPr/>
          <a:lstStyle/>
          <a:p>
            <a:fld id="{A686D48A-874C-439A-A4FB-997479B720C2}" type="slidenum">
              <a:rPr>
                <a:solidFill>
                  <a:prstClr val="white"/>
                </a:solidFill>
              </a:rPr>
              <a:pPr/>
              <a:t>4</a:t>
            </a:fld>
            <a:endParaRPr dirty="0">
              <a:solidFill>
                <a:prstClr val="white"/>
              </a:solidFill>
            </a:endParaRPr>
          </a:p>
        </p:txBody>
      </p:sp>
      <p:sp>
        <p:nvSpPr>
          <p:cNvPr id="5" name="Espace réservé du texte 4"/>
          <p:cNvSpPr>
            <a:spLocks noGrp="1"/>
          </p:cNvSpPr>
          <p:nvPr>
            <p:ph type="body" sz="quarter" idx="14"/>
          </p:nvPr>
        </p:nvSpPr>
        <p:spPr>
          <a:xfrm>
            <a:off x="0" y="745059"/>
            <a:ext cx="9143999" cy="360000"/>
          </a:xfrm>
        </p:spPr>
        <p:txBody>
          <a:bodyPr>
            <a:normAutofit fontScale="92500" lnSpcReduction="10000"/>
          </a:bodyPr>
          <a:lstStyle/>
          <a:p>
            <a:r>
              <a:rPr lang="fr-FR" dirty="0" smtClean="0"/>
              <a:t>AMOS/EXE-PRS, AMOS/CDS, AMOS/CCAM, AMOS/LPP, DAMIR, SNIREP</a:t>
            </a:r>
            <a:endParaRPr lang="fr-FR" dirty="0"/>
          </a:p>
        </p:txBody>
      </p:sp>
      <p:sp>
        <p:nvSpPr>
          <p:cNvPr id="17" name="Rectangle 16"/>
          <p:cNvSpPr/>
          <p:nvPr/>
        </p:nvSpPr>
        <p:spPr>
          <a:xfrm>
            <a:off x="179512" y="1124744"/>
            <a:ext cx="8856984" cy="830997"/>
          </a:xfrm>
          <a:prstGeom prst="rect">
            <a:avLst/>
          </a:prstGeom>
        </p:spPr>
        <p:txBody>
          <a:bodyPr wrap="square">
            <a:spAutoFit/>
          </a:bodyPr>
          <a:lstStyle/>
          <a:p>
            <a:pPr eaLnBrk="0" hangingPunct="0">
              <a:buClr>
                <a:srgbClr val="009999"/>
              </a:buClr>
              <a:buSzPct val="120000"/>
            </a:pPr>
            <a:r>
              <a:rPr lang="fr-FR" sz="1600" dirty="0">
                <a:solidFill>
                  <a:srgbClr val="333399"/>
                </a:solidFill>
              </a:rPr>
              <a:t>Univers AMOS/EXE-PRS : </a:t>
            </a:r>
            <a:r>
              <a:rPr lang="fr-FR" sz="1600" dirty="0" smtClean="0">
                <a:solidFill>
                  <a:srgbClr val="333399"/>
                </a:solidFill>
              </a:rPr>
              <a:t> historique depuis </a:t>
            </a:r>
            <a:r>
              <a:rPr lang="fr-FR" sz="1600" dirty="0">
                <a:solidFill>
                  <a:srgbClr val="333399"/>
                </a:solidFill>
              </a:rPr>
              <a:t>2013</a:t>
            </a:r>
          </a:p>
          <a:p>
            <a:pPr eaLnBrk="0" hangingPunct="0">
              <a:buClr>
                <a:srgbClr val="009999"/>
              </a:buClr>
              <a:buSzPct val="120000"/>
            </a:pPr>
            <a:r>
              <a:rPr lang="fr-FR" sz="1600" dirty="0">
                <a:solidFill>
                  <a:srgbClr val="E56301"/>
                </a:solidFill>
              </a:rPr>
              <a:t>Activité exécutée par des PS libéraux (en cabinet de ville ou en établissements privés) </a:t>
            </a:r>
            <a:r>
              <a:rPr lang="fr-FR" sz="1600" dirty="0" smtClean="0">
                <a:solidFill>
                  <a:srgbClr val="E56301"/>
                </a:solidFill>
              </a:rPr>
              <a:t>ET </a:t>
            </a:r>
            <a:r>
              <a:rPr lang="fr-FR" sz="1600" dirty="0">
                <a:solidFill>
                  <a:srgbClr val="E56301"/>
                </a:solidFill>
              </a:rPr>
              <a:t>prescrite par toute profession de santé libérale , hospitalière, en centres de </a:t>
            </a:r>
            <a:r>
              <a:rPr lang="fr-FR" sz="1600" dirty="0" smtClean="0">
                <a:solidFill>
                  <a:srgbClr val="E56301"/>
                </a:solidFill>
              </a:rPr>
              <a:t>santé</a:t>
            </a:r>
            <a:endParaRPr lang="fr-FR" sz="1600" dirty="0">
              <a:solidFill>
                <a:srgbClr val="E56301"/>
              </a:solidFill>
            </a:endParaRPr>
          </a:p>
        </p:txBody>
      </p:sp>
      <p:sp>
        <p:nvSpPr>
          <p:cNvPr id="18" name="Rectangle 17"/>
          <p:cNvSpPr/>
          <p:nvPr/>
        </p:nvSpPr>
        <p:spPr>
          <a:xfrm>
            <a:off x="179512" y="2054229"/>
            <a:ext cx="8856984" cy="830997"/>
          </a:xfrm>
          <a:prstGeom prst="rect">
            <a:avLst/>
          </a:prstGeom>
        </p:spPr>
        <p:txBody>
          <a:bodyPr wrap="square">
            <a:spAutoFit/>
          </a:bodyPr>
          <a:lstStyle/>
          <a:p>
            <a:pPr marL="177800" indent="-177800" eaLnBrk="0" hangingPunct="0">
              <a:buClr>
                <a:srgbClr val="009999"/>
              </a:buClr>
              <a:buSzPct val="120000"/>
            </a:pPr>
            <a:r>
              <a:rPr lang="fr-FR" sz="1600" dirty="0">
                <a:solidFill>
                  <a:srgbClr val="333399"/>
                </a:solidFill>
              </a:rPr>
              <a:t>Univers AMOS/CDS : depuis 2014</a:t>
            </a:r>
          </a:p>
          <a:p>
            <a:pPr>
              <a:buClr>
                <a:srgbClr val="009999"/>
              </a:buClr>
              <a:buSzPct val="120000"/>
            </a:pPr>
            <a:r>
              <a:rPr lang="fr-FR" sz="1600" dirty="0">
                <a:solidFill>
                  <a:srgbClr val="E56301"/>
                </a:solidFill>
              </a:rPr>
              <a:t>Activité exécutée en centres de santé </a:t>
            </a:r>
            <a:r>
              <a:rPr lang="fr-FR" sz="1600" dirty="0" smtClean="0">
                <a:solidFill>
                  <a:srgbClr val="E56301"/>
                </a:solidFill>
              </a:rPr>
              <a:t>Et </a:t>
            </a:r>
            <a:r>
              <a:rPr lang="fr-FR" sz="1600" dirty="0">
                <a:solidFill>
                  <a:srgbClr val="E56301"/>
                </a:solidFill>
              </a:rPr>
              <a:t>prescrite par toute profession de santé libérale, hospitalière, en centres de santé.</a:t>
            </a:r>
            <a:endParaRPr lang="fr-FR" sz="1600" dirty="0">
              <a:solidFill>
                <a:srgbClr val="E56301"/>
              </a:solidFill>
            </a:endParaRPr>
          </a:p>
        </p:txBody>
      </p:sp>
      <p:sp>
        <p:nvSpPr>
          <p:cNvPr id="19" name="Rectangle 18"/>
          <p:cNvSpPr/>
          <p:nvPr/>
        </p:nvSpPr>
        <p:spPr>
          <a:xfrm>
            <a:off x="152679" y="2885226"/>
            <a:ext cx="8568952" cy="584775"/>
          </a:xfrm>
          <a:prstGeom prst="rect">
            <a:avLst/>
          </a:prstGeom>
        </p:spPr>
        <p:txBody>
          <a:bodyPr wrap="square">
            <a:spAutoFit/>
          </a:bodyPr>
          <a:lstStyle/>
          <a:p>
            <a:pPr marL="177800" indent="-177800" eaLnBrk="0" hangingPunct="0">
              <a:buClr>
                <a:srgbClr val="009999"/>
              </a:buClr>
              <a:buSzPct val="120000"/>
            </a:pPr>
            <a:r>
              <a:rPr lang="fr-FR" sz="1600" dirty="0">
                <a:solidFill>
                  <a:srgbClr val="333399"/>
                </a:solidFill>
              </a:rPr>
              <a:t>Univers AMOS/Prestations CCAM et AMOS/Associations CCAM : depuis 2014</a:t>
            </a:r>
          </a:p>
          <a:p>
            <a:pPr marL="177800" indent="-177800" eaLnBrk="0" hangingPunct="0">
              <a:buClr>
                <a:srgbClr val="009999"/>
              </a:buClr>
              <a:buSzPct val="120000"/>
            </a:pPr>
            <a:r>
              <a:rPr lang="fr-FR" sz="1600" dirty="0">
                <a:solidFill>
                  <a:srgbClr val="E56301"/>
                </a:solidFill>
              </a:rPr>
              <a:t>Activité codée en CCAM exécutée par des </a:t>
            </a:r>
            <a:r>
              <a:rPr lang="fr-FR" sz="1600" u="sng" dirty="0">
                <a:solidFill>
                  <a:srgbClr val="E56301"/>
                </a:solidFill>
              </a:rPr>
              <a:t>médecins et chirurgiens-dentistes libéraux et sages-femmes</a:t>
            </a:r>
          </a:p>
        </p:txBody>
      </p:sp>
      <p:sp>
        <p:nvSpPr>
          <p:cNvPr id="20" name="Rectangle 19"/>
          <p:cNvSpPr/>
          <p:nvPr/>
        </p:nvSpPr>
        <p:spPr>
          <a:xfrm>
            <a:off x="179512" y="3581727"/>
            <a:ext cx="9153154" cy="1077218"/>
          </a:xfrm>
          <a:prstGeom prst="rect">
            <a:avLst/>
          </a:prstGeom>
        </p:spPr>
        <p:txBody>
          <a:bodyPr wrap="square">
            <a:spAutoFit/>
          </a:bodyPr>
          <a:lstStyle/>
          <a:p>
            <a:r>
              <a:rPr lang="fr-FR" sz="1600" dirty="0">
                <a:solidFill>
                  <a:srgbClr val="333399"/>
                </a:solidFill>
              </a:rPr>
              <a:t>Univers AMOS/LPP : depuis 2016</a:t>
            </a:r>
          </a:p>
          <a:p>
            <a:r>
              <a:rPr lang="fr-FR" sz="1600" dirty="0">
                <a:solidFill>
                  <a:srgbClr val="E56301"/>
                </a:solidFill>
              </a:rPr>
              <a:t>Activité codée en LPP délivrée par  des PS libéraux (Pharmacies,  fournisseurs et pédicures) et fictifs, et </a:t>
            </a:r>
            <a:r>
              <a:rPr lang="fr-FR" sz="1600" u="sng" dirty="0">
                <a:solidFill>
                  <a:srgbClr val="E56301"/>
                </a:solidFill>
              </a:rPr>
              <a:t>établissements  privés en sus du GHS</a:t>
            </a:r>
          </a:p>
          <a:p>
            <a:r>
              <a:rPr lang="fr-FR" sz="1600" dirty="0">
                <a:solidFill>
                  <a:srgbClr val="E56301"/>
                </a:solidFill>
              </a:rPr>
              <a:t>(ils peuvent être topés pour reconstituer le périmètre DAMIR ou AMOS/EXE-PRS)</a:t>
            </a:r>
            <a:endParaRPr lang="fr-FR" sz="1600" dirty="0">
              <a:solidFill>
                <a:srgbClr val="E56301"/>
              </a:solidFill>
            </a:endParaRPr>
          </a:p>
        </p:txBody>
      </p:sp>
      <p:sp>
        <p:nvSpPr>
          <p:cNvPr id="22" name="Rectangle 21"/>
          <p:cNvSpPr/>
          <p:nvPr/>
        </p:nvSpPr>
        <p:spPr>
          <a:xfrm>
            <a:off x="187722" y="4658945"/>
            <a:ext cx="9153154" cy="830997"/>
          </a:xfrm>
          <a:prstGeom prst="rect">
            <a:avLst/>
          </a:prstGeom>
        </p:spPr>
        <p:txBody>
          <a:bodyPr wrap="square">
            <a:spAutoFit/>
          </a:bodyPr>
          <a:lstStyle/>
          <a:p>
            <a:r>
              <a:rPr lang="fr-FR" sz="1600" dirty="0">
                <a:solidFill>
                  <a:srgbClr val="333399"/>
                </a:solidFill>
              </a:rPr>
              <a:t>Univers </a:t>
            </a:r>
            <a:r>
              <a:rPr lang="fr-FR" sz="1600" dirty="0" smtClean="0">
                <a:solidFill>
                  <a:srgbClr val="333399"/>
                </a:solidFill>
              </a:rPr>
              <a:t>DAMIR : depuis janvier 2009</a:t>
            </a:r>
            <a:endParaRPr lang="fr-FR" sz="1600" dirty="0">
              <a:solidFill>
                <a:srgbClr val="333399"/>
              </a:solidFill>
            </a:endParaRPr>
          </a:p>
          <a:p>
            <a:r>
              <a:rPr lang="fr-FR" sz="1600" dirty="0" smtClean="0">
                <a:solidFill>
                  <a:srgbClr val="E56301"/>
                </a:solidFill>
              </a:rPr>
              <a:t>Analyse des grands postes de dépenses de santé de l’assurance maladie</a:t>
            </a:r>
          </a:p>
          <a:p>
            <a:r>
              <a:rPr lang="fr-FR" sz="1600" dirty="0" smtClean="0">
                <a:solidFill>
                  <a:srgbClr val="E56301"/>
                </a:solidFill>
              </a:rPr>
              <a:t>	+ Tableaux de bord des données affinées de Pharmacie (ATC, CIP) et Biologie </a:t>
            </a:r>
            <a:endParaRPr lang="fr-FR" sz="1600" dirty="0">
              <a:solidFill>
                <a:srgbClr val="E56301"/>
              </a:solidFill>
            </a:endParaRPr>
          </a:p>
        </p:txBody>
      </p:sp>
      <p:sp>
        <p:nvSpPr>
          <p:cNvPr id="23" name="Rectangle 22"/>
          <p:cNvSpPr/>
          <p:nvPr/>
        </p:nvSpPr>
        <p:spPr>
          <a:xfrm>
            <a:off x="186194" y="5453096"/>
            <a:ext cx="9153154" cy="584775"/>
          </a:xfrm>
          <a:prstGeom prst="rect">
            <a:avLst/>
          </a:prstGeom>
        </p:spPr>
        <p:txBody>
          <a:bodyPr wrap="square">
            <a:spAutoFit/>
          </a:bodyPr>
          <a:lstStyle/>
          <a:p>
            <a:r>
              <a:rPr lang="fr-FR" sz="1600" dirty="0">
                <a:solidFill>
                  <a:srgbClr val="333399"/>
                </a:solidFill>
              </a:rPr>
              <a:t>Univers </a:t>
            </a:r>
            <a:r>
              <a:rPr lang="fr-FR" sz="1600" dirty="0" smtClean="0">
                <a:solidFill>
                  <a:srgbClr val="333399"/>
                </a:solidFill>
              </a:rPr>
              <a:t>SNIREP : depuis 2005</a:t>
            </a:r>
            <a:endParaRPr lang="fr-FR" sz="1600" dirty="0">
              <a:solidFill>
                <a:srgbClr val="333399"/>
              </a:solidFill>
            </a:endParaRPr>
          </a:p>
          <a:p>
            <a:r>
              <a:rPr lang="fr-FR" sz="1600" dirty="0" smtClean="0">
                <a:solidFill>
                  <a:srgbClr val="E56301"/>
                </a:solidFill>
              </a:rPr>
              <a:t>Suivi des soins en cliniques privées codées en GHS</a:t>
            </a:r>
            <a:endParaRPr lang="fr-FR" sz="1600" dirty="0">
              <a:solidFill>
                <a:srgbClr val="E56301"/>
              </a:solidFill>
            </a:endParaRPr>
          </a:p>
        </p:txBody>
      </p:sp>
      <p:sp>
        <p:nvSpPr>
          <p:cNvPr id="24" name="Rectangle 23"/>
          <p:cNvSpPr/>
          <p:nvPr/>
        </p:nvSpPr>
        <p:spPr>
          <a:xfrm>
            <a:off x="187722" y="6044123"/>
            <a:ext cx="9153154" cy="338554"/>
          </a:xfrm>
          <a:prstGeom prst="rect">
            <a:avLst/>
          </a:prstGeom>
        </p:spPr>
        <p:txBody>
          <a:bodyPr wrap="square">
            <a:spAutoFit/>
          </a:bodyPr>
          <a:lstStyle/>
          <a:p>
            <a:r>
              <a:rPr lang="fr-FR" sz="1600" dirty="0">
                <a:solidFill>
                  <a:srgbClr val="333399"/>
                </a:solidFill>
              </a:rPr>
              <a:t>Univers </a:t>
            </a:r>
            <a:r>
              <a:rPr lang="fr-FR" sz="1600" dirty="0" smtClean="0">
                <a:solidFill>
                  <a:srgbClr val="333399"/>
                </a:solidFill>
              </a:rPr>
              <a:t>UCD : </a:t>
            </a:r>
            <a:r>
              <a:rPr lang="fr-FR" sz="1600" dirty="0">
                <a:solidFill>
                  <a:srgbClr val="E56301"/>
                </a:solidFill>
              </a:rPr>
              <a:t>activité de pharmacie dispensée à </a:t>
            </a:r>
            <a:r>
              <a:rPr lang="fr-FR" sz="1600" dirty="0" smtClean="0">
                <a:solidFill>
                  <a:srgbClr val="E56301"/>
                </a:solidFill>
              </a:rPr>
              <a:t>l’hôpital </a:t>
            </a:r>
            <a:r>
              <a:rPr lang="fr-FR" sz="1600" dirty="0">
                <a:solidFill>
                  <a:srgbClr val="E56301"/>
                </a:solidFill>
              </a:rPr>
              <a:t>codée en Unité Commune de Dispensation</a:t>
            </a:r>
            <a:endParaRPr lang="fr-FR" sz="1600" dirty="0">
              <a:solidFill>
                <a:srgbClr val="E56301"/>
              </a:solidFill>
            </a:endParaRPr>
          </a:p>
        </p:txBody>
      </p:sp>
    </p:spTree>
    <p:extLst>
      <p:ext uri="{BB962C8B-B14F-4D97-AF65-F5344CB8AC3E}">
        <p14:creationId xmlns:p14="http://schemas.microsoft.com/office/powerpoint/2010/main" val="1032365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chemeClr val="accent3"/>
          </a:solidFill>
        </p:spPr>
        <p:txBody>
          <a:bodyPr/>
          <a:lstStyle/>
          <a:p>
            <a:r>
              <a:rPr lang="fr-FR" dirty="0" smtClean="0"/>
              <a:t>NOTIONS FONDAMENTALES : PRESTATIONS AGREGEES</a:t>
            </a:r>
            <a:endParaRPr lang="fr-FR" dirty="0"/>
          </a:p>
        </p:txBody>
      </p:sp>
      <p:sp>
        <p:nvSpPr>
          <p:cNvPr id="6" name="Rectangle 4"/>
          <p:cNvSpPr>
            <a:spLocks noChangeArrowheads="1"/>
          </p:cNvSpPr>
          <p:nvPr/>
        </p:nvSpPr>
        <p:spPr bwMode="auto">
          <a:xfrm>
            <a:off x="179387" y="2944173"/>
            <a:ext cx="8713787"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a:spcBef>
                <a:spcPct val="30000"/>
              </a:spcBef>
              <a:buClr>
                <a:srgbClr val="0066FF"/>
              </a:buClr>
            </a:pPr>
            <a:r>
              <a:rPr lang="fr-FR" sz="2000" b="1" u="sng" dirty="0">
                <a:solidFill>
                  <a:srgbClr val="92D050"/>
                </a:solidFill>
              </a:rPr>
              <a:t>La prestation de référence </a:t>
            </a:r>
            <a:r>
              <a:rPr lang="fr-FR" sz="2000" b="1" dirty="0">
                <a:solidFill>
                  <a:srgbClr val="92D050"/>
                </a:solidFill>
              </a:rPr>
              <a:t>est l’acte qui déclenche le paiement </a:t>
            </a:r>
            <a:r>
              <a:rPr lang="fr-FR" sz="2000" dirty="0">
                <a:solidFill>
                  <a:srgbClr val="000099"/>
                </a:solidFill>
              </a:rPr>
              <a:t>sous lequel sont rattachées les éventuelles majorations et compléments d’acte. Lorsqu’on s’intéresse à la prestation de référence en terme de montant, on comptabilise le tout.</a:t>
            </a:r>
          </a:p>
        </p:txBody>
      </p:sp>
      <p:sp>
        <p:nvSpPr>
          <p:cNvPr id="7" name="Rectangle 5"/>
          <p:cNvSpPr>
            <a:spLocks noChangeArrowheads="1"/>
          </p:cNvSpPr>
          <p:nvPr/>
        </p:nvSpPr>
        <p:spPr bwMode="auto">
          <a:xfrm>
            <a:off x="162995" y="4251889"/>
            <a:ext cx="8713787"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a:spcBef>
                <a:spcPct val="30000"/>
              </a:spcBef>
              <a:buClr>
                <a:srgbClr val="0066FF"/>
              </a:buClr>
            </a:pPr>
            <a:r>
              <a:rPr lang="fr-FR" sz="2000" b="1" u="sng" dirty="0">
                <a:solidFill>
                  <a:srgbClr val="92D050"/>
                </a:solidFill>
              </a:rPr>
              <a:t>La nature de prestation</a:t>
            </a:r>
            <a:r>
              <a:rPr lang="fr-FR" sz="2000" b="1" dirty="0">
                <a:solidFill>
                  <a:srgbClr val="92D050"/>
                </a:solidFill>
              </a:rPr>
              <a:t> correspond au le détail de chaque code-actes</a:t>
            </a:r>
            <a:r>
              <a:rPr lang="fr-FR" sz="2000" dirty="0">
                <a:solidFill>
                  <a:srgbClr val="000099"/>
                </a:solidFill>
              </a:rPr>
              <a:t>, </a:t>
            </a:r>
            <a:r>
              <a:rPr lang="fr-FR" sz="2000" dirty="0" smtClean="0">
                <a:solidFill>
                  <a:srgbClr val="000099"/>
                </a:solidFill>
              </a:rPr>
              <a:t>l’acte de base lui-même </a:t>
            </a:r>
            <a:r>
              <a:rPr lang="fr-FR" sz="2000" dirty="0">
                <a:solidFill>
                  <a:srgbClr val="000099"/>
                </a:solidFill>
              </a:rPr>
              <a:t>et éventuelles majorations d’acte liés à l’acte.</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751629"/>
            <a:ext cx="3395513" cy="137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123560" y="718375"/>
            <a:ext cx="4840928" cy="2062103"/>
          </a:xfrm>
          <a:prstGeom prst="rect">
            <a:avLst/>
          </a:prstGeom>
          <a:ln w="12700">
            <a:solidFill>
              <a:schemeClr val="accent1"/>
            </a:solidFill>
            <a:prstDash val="sysDash"/>
          </a:ln>
        </p:spPr>
        <p:txBody>
          <a:bodyPr wrap="square">
            <a:spAutoFit/>
          </a:bodyPr>
          <a:lstStyle/>
          <a:p>
            <a:pPr>
              <a:spcBef>
                <a:spcPts val="600"/>
              </a:spcBef>
            </a:pPr>
            <a:r>
              <a:rPr lang="fr-FR" sz="1200" b="1" dirty="0">
                <a:solidFill>
                  <a:srgbClr val="F79646">
                    <a:lumMod val="75000"/>
                  </a:srgbClr>
                </a:solidFill>
              </a:rPr>
              <a:t>Codifications des prestations : la </a:t>
            </a:r>
            <a:r>
              <a:rPr lang="fr-FR" sz="1200" b="1" u="sng" dirty="0">
                <a:solidFill>
                  <a:srgbClr val="F79646">
                    <a:lumMod val="75000"/>
                  </a:srgbClr>
                </a:solidFill>
              </a:rPr>
              <a:t>nomenclature NGAP</a:t>
            </a:r>
            <a:r>
              <a:rPr lang="fr-FR" sz="1200" b="1" dirty="0">
                <a:solidFill>
                  <a:srgbClr val="F79646">
                    <a:lumMod val="75000"/>
                  </a:srgbClr>
                </a:solidFill>
              </a:rPr>
              <a:t>, </a:t>
            </a:r>
            <a:r>
              <a:rPr lang="fr-FR" sz="1200" b="1" u="sng" dirty="0">
                <a:solidFill>
                  <a:srgbClr val="F79646">
                    <a:lumMod val="75000"/>
                  </a:srgbClr>
                </a:solidFill>
              </a:rPr>
              <a:t>indique la valeur de tout </a:t>
            </a:r>
            <a:r>
              <a:rPr lang="fr-FR" sz="1200" b="1" u="sng" dirty="0" smtClean="0">
                <a:solidFill>
                  <a:srgbClr val="F79646">
                    <a:lumMod val="75000"/>
                  </a:srgbClr>
                </a:solidFill>
              </a:rPr>
              <a:t>acte agrégé</a:t>
            </a:r>
            <a:endParaRPr lang="fr-FR" sz="1200" b="1" u="sng" dirty="0">
              <a:solidFill>
                <a:srgbClr val="F79646">
                  <a:lumMod val="75000"/>
                </a:srgbClr>
              </a:solidFill>
            </a:endParaRPr>
          </a:p>
          <a:p>
            <a:pPr lvl="1">
              <a:spcBef>
                <a:spcPts val="600"/>
              </a:spcBef>
            </a:pPr>
            <a:r>
              <a:rPr lang="fr-FR" sz="1200" b="1" dirty="0">
                <a:solidFill>
                  <a:srgbClr val="F79646">
                    <a:lumMod val="75000"/>
                  </a:srgbClr>
                </a:solidFill>
              </a:rPr>
              <a:t>En </a:t>
            </a:r>
            <a:r>
              <a:rPr lang="fr-FR" sz="1200" b="1" dirty="0" smtClean="0">
                <a:solidFill>
                  <a:srgbClr val="F79646">
                    <a:lumMod val="75000"/>
                  </a:srgbClr>
                </a:solidFill>
              </a:rPr>
              <a:t>CODE B2 </a:t>
            </a:r>
            <a:r>
              <a:rPr lang="fr-FR" sz="1200" dirty="0">
                <a:solidFill>
                  <a:prstClr val="black"/>
                </a:solidFill>
              </a:rPr>
              <a:t>= </a:t>
            </a:r>
            <a:r>
              <a:rPr lang="fr-FR" sz="1200" dirty="0" smtClean="0">
                <a:solidFill>
                  <a:srgbClr val="000099"/>
                </a:solidFill>
              </a:rPr>
              <a:t>tels </a:t>
            </a:r>
            <a:r>
              <a:rPr lang="fr-FR" sz="1200" dirty="0">
                <a:solidFill>
                  <a:srgbClr val="000099"/>
                </a:solidFill>
              </a:rPr>
              <a:t>que les </a:t>
            </a:r>
            <a:r>
              <a:rPr lang="fr-FR" sz="1200" dirty="0" err="1" smtClean="0">
                <a:solidFill>
                  <a:srgbClr val="000099"/>
                </a:solidFill>
              </a:rPr>
              <a:t>côtent</a:t>
            </a:r>
            <a:r>
              <a:rPr lang="fr-FR" sz="1200" dirty="0" smtClean="0">
                <a:solidFill>
                  <a:srgbClr val="000099"/>
                </a:solidFill>
              </a:rPr>
              <a:t> </a:t>
            </a:r>
            <a:r>
              <a:rPr lang="fr-FR" sz="1200" dirty="0">
                <a:solidFill>
                  <a:srgbClr val="000099"/>
                </a:solidFill>
              </a:rPr>
              <a:t>les professionnels de santé</a:t>
            </a:r>
          </a:p>
          <a:p>
            <a:pPr lvl="1"/>
            <a:r>
              <a:rPr lang="fr-FR" sz="1200" i="1" dirty="0">
                <a:solidFill>
                  <a:srgbClr val="000099"/>
                </a:solidFill>
              </a:rPr>
              <a:t>Par exemple, C pour une ‘Consultation’ ou MNO pour ‘Majoration Nourrisson’, AMI pour  acte médical infirmier</a:t>
            </a:r>
          </a:p>
          <a:p>
            <a:pPr lvl="1">
              <a:spcBef>
                <a:spcPts val="600"/>
              </a:spcBef>
            </a:pPr>
            <a:endParaRPr lang="fr-FR" sz="1200" b="1" dirty="0" smtClean="0">
              <a:solidFill>
                <a:prstClr val="black"/>
              </a:solidFill>
            </a:endParaRPr>
          </a:p>
          <a:p>
            <a:pPr lvl="1">
              <a:spcBef>
                <a:spcPts val="600"/>
              </a:spcBef>
            </a:pPr>
            <a:endParaRPr lang="fr-FR" sz="1200" b="1" dirty="0">
              <a:solidFill>
                <a:prstClr val="black"/>
              </a:solidFill>
            </a:endParaRPr>
          </a:p>
          <a:p>
            <a:pPr lvl="1">
              <a:spcBef>
                <a:spcPts val="600"/>
              </a:spcBef>
            </a:pPr>
            <a:r>
              <a:rPr lang="fr-FR" sz="1200" b="1" dirty="0">
                <a:solidFill>
                  <a:srgbClr val="F79646">
                    <a:lumMod val="75000"/>
                  </a:srgbClr>
                </a:solidFill>
              </a:rPr>
              <a:t>En </a:t>
            </a:r>
            <a:r>
              <a:rPr lang="fr-FR" sz="1200" b="1" dirty="0" smtClean="0">
                <a:solidFill>
                  <a:srgbClr val="F79646">
                    <a:lumMod val="75000"/>
                  </a:srgbClr>
                </a:solidFill>
              </a:rPr>
              <a:t>CODE PS5 </a:t>
            </a:r>
            <a:r>
              <a:rPr lang="fr-FR" sz="1200" dirty="0">
                <a:solidFill>
                  <a:prstClr val="black"/>
                </a:solidFill>
              </a:rPr>
              <a:t>: </a:t>
            </a:r>
            <a:r>
              <a:rPr lang="fr-FR" sz="1200" i="1" dirty="0">
                <a:solidFill>
                  <a:srgbClr val="000099"/>
                </a:solidFill>
              </a:rPr>
              <a:t>par exemple, ‘1111’ pour une Consultation ou ‘1137’ pour une Majoration Nourrisson, ‘3111’ pour l’acte infirmier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126499"/>
            <a:ext cx="1400175"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3719362" y="1841760"/>
            <a:ext cx="5101109" cy="461665"/>
          </a:xfrm>
          <a:prstGeom prst="rect">
            <a:avLst/>
          </a:prstGeom>
        </p:spPr>
        <p:txBody>
          <a:bodyPr wrap="square">
            <a:spAutoFit/>
          </a:bodyPr>
          <a:lstStyle/>
          <a:p>
            <a:pPr lvl="1">
              <a:spcBef>
                <a:spcPts val="600"/>
              </a:spcBef>
            </a:pPr>
            <a:r>
              <a:rPr lang="fr-FR" sz="1200" dirty="0">
                <a:solidFill>
                  <a:srgbClr val="000099"/>
                </a:solidFill>
              </a:rPr>
              <a:t>Certains actes sont associés à un coefficient pour lui donner un sens médical et une valeur (ex AMI 2 : injection intraveineuse) </a:t>
            </a:r>
          </a:p>
        </p:txBody>
      </p:sp>
      <p:sp>
        <p:nvSpPr>
          <p:cNvPr id="18" name="Rectangle 3"/>
          <p:cNvSpPr>
            <a:spLocks noChangeArrowheads="1"/>
          </p:cNvSpPr>
          <p:nvPr/>
        </p:nvSpPr>
        <p:spPr bwMode="auto">
          <a:xfrm>
            <a:off x="1081276" y="5089028"/>
            <a:ext cx="36195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endParaRPr lang="fr-FR">
              <a:solidFill>
                <a:prstClr val="black"/>
              </a:solidFill>
            </a:endParaRPr>
          </a:p>
        </p:txBody>
      </p:sp>
      <p:graphicFrame>
        <p:nvGraphicFramePr>
          <p:cNvPr id="19" name="Group 8"/>
          <p:cNvGraphicFramePr>
            <a:graphicFrameLocks noGrp="1"/>
          </p:cNvGraphicFramePr>
          <p:nvPr>
            <p:extLst>
              <p:ext uri="{D42A27DB-BD31-4B8C-83A1-F6EECF244321}">
                <p14:modId xmlns:p14="http://schemas.microsoft.com/office/powerpoint/2010/main" val="3494506501"/>
              </p:ext>
            </p:extLst>
          </p:nvPr>
        </p:nvGraphicFramePr>
        <p:xfrm>
          <a:off x="358092" y="5018022"/>
          <a:ext cx="6311974" cy="1097032"/>
        </p:xfrm>
        <a:graphic>
          <a:graphicData uri="http://schemas.openxmlformats.org/drawingml/2006/table">
            <a:tbl>
              <a:tblPr>
                <a:tableStyleId>{08FB837D-C827-4EFA-A057-4D05807E0F7C}</a:tableStyleId>
              </a:tblPr>
              <a:tblGrid>
                <a:gridCol w="1549762"/>
                <a:gridCol w="2493289"/>
                <a:gridCol w="2268923"/>
              </a:tblGrid>
              <a:tr h="232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endParaRPr kumimoji="0" lang="fr-FR" sz="1200" b="0" i="0" u="none" strike="noStrike" cap="none" normalizeH="0" baseline="0" dirty="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dirty="0" smtClean="0">
                          <a:ln>
                            <a:noFill/>
                          </a:ln>
                          <a:effectLst/>
                        </a:rPr>
                        <a:t>Prestation de référence</a:t>
                      </a:r>
                      <a:endParaRPr kumimoji="0" lang="fr-FR" sz="1200" b="1" i="0" u="none" strike="noStrike" cap="none" normalizeH="0" baseline="0" dirty="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smtClean="0">
                          <a:ln>
                            <a:noFill/>
                          </a:ln>
                          <a:effectLst/>
                        </a:rPr>
                        <a:t>Nature de prestation</a:t>
                      </a:r>
                      <a:endParaRPr kumimoji="0" lang="fr-FR" sz="1200" b="1" i="0" u="none" strike="noStrike" cap="none" normalizeH="0" baseline="0" smtClean="0">
                        <a:ln>
                          <a:noFill/>
                        </a:ln>
                        <a:solidFill>
                          <a:schemeClr val="tx1"/>
                        </a:solidFill>
                        <a:effectLst/>
                        <a:latin typeface="Arial" charset="0"/>
                      </a:endParaRPr>
                    </a:p>
                  </a:txBody>
                  <a:tcPr marT="45689" marB="45689" horzOverflow="overflow"/>
                </a:tc>
              </a:tr>
              <a:tr h="232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dirty="0" smtClean="0">
                          <a:ln>
                            <a:noFill/>
                          </a:ln>
                          <a:effectLst/>
                        </a:rPr>
                        <a:t>Visite</a:t>
                      </a:r>
                      <a:endParaRPr kumimoji="0" lang="fr-FR" sz="1200" b="0" i="0" u="none" strike="noStrike" cap="none" normalizeH="0" baseline="0" dirty="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smtClean="0">
                          <a:ln>
                            <a:noFill/>
                          </a:ln>
                          <a:effectLst/>
                        </a:rPr>
                        <a:t>V</a:t>
                      </a:r>
                      <a:endParaRPr kumimoji="0" lang="fr-FR" sz="1200" b="0" i="0" u="none" strike="noStrike" cap="none" normalizeH="0" baseline="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smtClean="0">
                          <a:ln>
                            <a:noFill/>
                          </a:ln>
                          <a:effectLst/>
                        </a:rPr>
                        <a:t>V</a:t>
                      </a:r>
                      <a:endParaRPr kumimoji="0" lang="fr-FR" sz="1200" b="0" i="0" u="none" strike="noStrike" cap="none" normalizeH="0" baseline="0" smtClean="0">
                        <a:ln>
                          <a:noFill/>
                        </a:ln>
                        <a:solidFill>
                          <a:schemeClr val="tx1"/>
                        </a:solidFill>
                        <a:effectLst/>
                        <a:latin typeface="Arial" charset="0"/>
                      </a:endParaRPr>
                    </a:p>
                  </a:txBody>
                  <a:tcPr marT="45689" marB="45689" horzOverflow="overflow"/>
                </a:tc>
              </a:tr>
              <a:tr h="232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smtClean="0">
                          <a:ln>
                            <a:noFill/>
                          </a:ln>
                          <a:effectLst/>
                        </a:rPr>
                        <a:t>Part. forfaitaire</a:t>
                      </a:r>
                      <a:endParaRPr kumimoji="0" lang="fr-FR" sz="1200" b="0" i="0" u="none" strike="noStrike" cap="none" normalizeH="0" baseline="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smtClean="0">
                          <a:ln>
                            <a:noFill/>
                          </a:ln>
                          <a:effectLst/>
                        </a:rPr>
                        <a:t>V</a:t>
                      </a:r>
                      <a:endParaRPr kumimoji="0" lang="fr-FR" sz="1200" b="0" i="0" u="none" strike="noStrike" cap="none" normalizeH="0" baseline="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smtClean="0">
                          <a:ln>
                            <a:noFill/>
                          </a:ln>
                          <a:effectLst/>
                        </a:rPr>
                        <a:t>PFH</a:t>
                      </a:r>
                      <a:endParaRPr kumimoji="0" lang="fr-FR" sz="1200" b="0" i="0" u="none" strike="noStrike" cap="none" normalizeH="0" baseline="0" smtClean="0">
                        <a:ln>
                          <a:noFill/>
                        </a:ln>
                        <a:solidFill>
                          <a:schemeClr val="tx1"/>
                        </a:solidFill>
                        <a:effectLst/>
                        <a:latin typeface="Arial" charset="0"/>
                      </a:endParaRPr>
                    </a:p>
                  </a:txBody>
                  <a:tcPr marT="45689" marB="45689" horzOverflow="overflow"/>
                </a:tc>
              </a:tr>
              <a:tr h="2327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dirty="0" smtClean="0">
                          <a:ln>
                            <a:noFill/>
                          </a:ln>
                          <a:effectLst/>
                        </a:rPr>
                        <a:t>Déplacement</a:t>
                      </a:r>
                      <a:endParaRPr kumimoji="0" lang="fr-FR" sz="1200" b="0" i="0" u="none" strike="noStrike" cap="none" normalizeH="0" baseline="0" dirty="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dirty="0" smtClean="0">
                          <a:ln>
                            <a:noFill/>
                          </a:ln>
                          <a:effectLst/>
                        </a:rPr>
                        <a:t>V</a:t>
                      </a:r>
                      <a:endParaRPr kumimoji="0" lang="fr-FR" sz="1200" b="0" i="0" u="none" strike="noStrike" cap="none" normalizeH="0" baseline="0" dirty="0" smtClean="0">
                        <a:ln>
                          <a:noFill/>
                        </a:ln>
                        <a:solidFill>
                          <a:schemeClr val="tx1"/>
                        </a:solidFill>
                        <a:effectLst/>
                        <a:latin typeface="Arial" charset="0"/>
                      </a:endParaRPr>
                    </a:p>
                  </a:txBody>
                  <a:tcPr marT="45689" marB="4568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50000"/>
                        <a:buFont typeface="Monotype Sorts" pitchFamily="2" charset="2"/>
                        <a:buNone/>
                        <a:tabLst/>
                      </a:pPr>
                      <a:r>
                        <a:rPr kumimoji="0" lang="fr-FR" sz="1200" u="none" strike="noStrike" cap="none" normalizeH="0" baseline="0" dirty="0" smtClean="0">
                          <a:ln>
                            <a:noFill/>
                          </a:ln>
                          <a:effectLst/>
                        </a:rPr>
                        <a:t>IK</a:t>
                      </a:r>
                      <a:endParaRPr kumimoji="0" lang="fr-FR" sz="1200" b="0" i="0" u="none" strike="noStrike" cap="none" normalizeH="0" baseline="0" dirty="0" smtClean="0">
                        <a:ln>
                          <a:noFill/>
                        </a:ln>
                        <a:solidFill>
                          <a:schemeClr val="tx1"/>
                        </a:solidFill>
                        <a:effectLst/>
                        <a:latin typeface="Arial" charset="0"/>
                      </a:endParaRPr>
                    </a:p>
                  </a:txBody>
                  <a:tcPr marT="45689" marB="45689" horzOverflow="overflow"/>
                </a:tc>
              </a:tr>
            </a:tbl>
          </a:graphicData>
        </a:graphic>
      </p:graphicFrame>
      <p:sp>
        <p:nvSpPr>
          <p:cNvPr id="20" name="Oval 30"/>
          <p:cNvSpPr>
            <a:spLocks noChangeArrowheads="1"/>
          </p:cNvSpPr>
          <p:nvPr/>
        </p:nvSpPr>
        <p:spPr bwMode="auto">
          <a:xfrm>
            <a:off x="368726" y="5231903"/>
            <a:ext cx="6529150" cy="360362"/>
          </a:xfrm>
          <a:prstGeom prst="ellipse">
            <a:avLst/>
          </a:prstGeom>
          <a:noFill/>
          <a:ln w="25400">
            <a:solidFill>
              <a:schemeClr val="accent6">
                <a:lumMod val="75000"/>
              </a:schemeClr>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solidFill>
                <a:prstClr val="black"/>
              </a:solidFill>
            </a:endParaRPr>
          </a:p>
        </p:txBody>
      </p:sp>
      <p:sp>
        <p:nvSpPr>
          <p:cNvPr id="21" name="AutoShape 31"/>
          <p:cNvSpPr>
            <a:spLocks/>
          </p:cNvSpPr>
          <p:nvPr/>
        </p:nvSpPr>
        <p:spPr bwMode="auto">
          <a:xfrm>
            <a:off x="6727404" y="5590319"/>
            <a:ext cx="179387" cy="507020"/>
          </a:xfrm>
          <a:prstGeom prst="rightBrace">
            <a:avLst>
              <a:gd name="adj1" fmla="val 15081"/>
              <a:gd name="adj2" fmla="val 50000"/>
            </a:avLst>
          </a:prstGeom>
          <a:noFill/>
          <a:ln w="25400">
            <a:solidFill>
              <a:schemeClr val="accent6"/>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solidFill>
                <a:prstClr val="black"/>
              </a:solidFill>
            </a:endParaRPr>
          </a:p>
        </p:txBody>
      </p:sp>
      <p:sp>
        <p:nvSpPr>
          <p:cNvPr id="22" name="Text Box 32"/>
          <p:cNvSpPr txBox="1">
            <a:spLocks noChangeArrowheads="1"/>
          </p:cNvSpPr>
          <p:nvPr/>
        </p:nvSpPr>
        <p:spPr bwMode="auto">
          <a:xfrm>
            <a:off x="6897875" y="5646126"/>
            <a:ext cx="1368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fr-FR" sz="1400" dirty="0" smtClean="0">
                <a:solidFill>
                  <a:srgbClr val="FF6600"/>
                </a:solidFill>
                <a:latin typeface="Times New Roman" pitchFamily="18" charset="0"/>
              </a:rPr>
              <a:t>Majorations d’actes</a:t>
            </a:r>
            <a:endParaRPr lang="fr-FR" sz="1400" dirty="0">
              <a:solidFill>
                <a:srgbClr val="FF6600"/>
              </a:solidFill>
              <a:latin typeface="Times New Roman" pitchFamily="18" charset="0"/>
            </a:endParaRPr>
          </a:p>
        </p:txBody>
      </p:sp>
      <p:sp>
        <p:nvSpPr>
          <p:cNvPr id="23" name="Text Box 32"/>
          <p:cNvSpPr txBox="1">
            <a:spLocks noChangeArrowheads="1"/>
          </p:cNvSpPr>
          <p:nvPr/>
        </p:nvSpPr>
        <p:spPr bwMode="auto">
          <a:xfrm>
            <a:off x="6914321" y="5122906"/>
            <a:ext cx="17134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fr-FR" sz="1400" dirty="0" smtClean="0">
                <a:solidFill>
                  <a:srgbClr val="FF6600"/>
                </a:solidFill>
                <a:latin typeface="Times New Roman" pitchFamily="18" charset="0"/>
              </a:rPr>
              <a:t>Acte qui déclenche le paiement</a:t>
            </a:r>
            <a:endParaRPr lang="fr-FR" sz="1400" dirty="0">
              <a:solidFill>
                <a:srgbClr val="FF6600"/>
              </a:solidFill>
              <a:latin typeface="Times New Roman" pitchFamily="18" charset="0"/>
            </a:endParaRPr>
          </a:p>
        </p:txBody>
      </p:sp>
      <p:sp>
        <p:nvSpPr>
          <p:cNvPr id="16" name="Rectangle 4"/>
          <p:cNvSpPr>
            <a:spLocks noChangeArrowheads="1"/>
          </p:cNvSpPr>
          <p:nvPr/>
        </p:nvSpPr>
        <p:spPr bwMode="auto">
          <a:xfrm>
            <a:off x="179387" y="2522053"/>
            <a:ext cx="410458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just">
              <a:spcBef>
                <a:spcPct val="30000"/>
              </a:spcBef>
              <a:buClr>
                <a:srgbClr val="0066FF"/>
              </a:buClr>
            </a:pPr>
            <a:r>
              <a:rPr lang="fr-FR" sz="2000" dirty="0" smtClean="0">
                <a:solidFill>
                  <a:srgbClr val="000099"/>
                </a:solidFill>
              </a:rPr>
              <a:t>Deux types de prestations agrégées : </a:t>
            </a:r>
            <a:endParaRPr lang="fr-FR" sz="2000" dirty="0">
              <a:solidFill>
                <a:srgbClr val="000099"/>
              </a:solidFill>
            </a:endParaRPr>
          </a:p>
        </p:txBody>
      </p:sp>
    </p:spTree>
    <p:extLst>
      <p:ext uri="{BB962C8B-B14F-4D97-AF65-F5344CB8AC3E}">
        <p14:creationId xmlns:p14="http://schemas.microsoft.com/office/powerpoint/2010/main" val="292836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20688"/>
          </a:xfrm>
          <a:solidFill>
            <a:schemeClr val="accent3"/>
          </a:solidFill>
        </p:spPr>
        <p:txBody>
          <a:bodyPr/>
          <a:lstStyle/>
          <a:p>
            <a:r>
              <a:rPr lang="fr-FR" dirty="0" smtClean="0"/>
              <a:t>NOTIONS FONDAMENTALES : PRESTATIONS AFFINEES</a:t>
            </a:r>
            <a:endParaRPr lang="fr-FR" dirty="0"/>
          </a:p>
        </p:txBody>
      </p:sp>
      <p:sp>
        <p:nvSpPr>
          <p:cNvPr id="3" name="Rectangle 2"/>
          <p:cNvSpPr/>
          <p:nvPr/>
        </p:nvSpPr>
        <p:spPr>
          <a:xfrm>
            <a:off x="179512" y="2348880"/>
            <a:ext cx="8568952" cy="3370153"/>
          </a:xfrm>
          <a:prstGeom prst="rect">
            <a:avLst/>
          </a:prstGeom>
        </p:spPr>
        <p:txBody>
          <a:bodyPr wrap="square">
            <a:spAutoFit/>
          </a:bodyPr>
          <a:lstStyle/>
          <a:p>
            <a:pPr lvl="1">
              <a:spcBef>
                <a:spcPts val="600"/>
              </a:spcBef>
            </a:pPr>
            <a:r>
              <a:rPr lang="fr-FR" dirty="0" smtClean="0">
                <a:solidFill>
                  <a:srgbClr val="000099"/>
                </a:solidFill>
              </a:rPr>
              <a:t>Certaines prestations de référence, codées en NGAP, </a:t>
            </a:r>
            <a:r>
              <a:rPr lang="fr-FR" dirty="0">
                <a:solidFill>
                  <a:srgbClr val="000099"/>
                </a:solidFill>
              </a:rPr>
              <a:t>dites </a:t>
            </a:r>
            <a:r>
              <a:rPr lang="fr-FR" dirty="0" smtClean="0">
                <a:solidFill>
                  <a:srgbClr val="000099"/>
                </a:solidFill>
              </a:rPr>
              <a:t>agrégées, peuvent également être présentes dans une nomenclature plus détaillée.</a:t>
            </a:r>
          </a:p>
          <a:p>
            <a:pPr lvl="1">
              <a:spcBef>
                <a:spcPts val="600"/>
              </a:spcBef>
            </a:pPr>
            <a:endParaRPr lang="fr-FR" b="1" dirty="0">
              <a:solidFill>
                <a:srgbClr val="000099"/>
              </a:solidFill>
            </a:endParaRPr>
          </a:p>
          <a:p>
            <a:pPr lvl="1">
              <a:spcBef>
                <a:spcPts val="600"/>
              </a:spcBef>
            </a:pPr>
            <a:r>
              <a:rPr lang="fr-FR" dirty="0" smtClean="0">
                <a:solidFill>
                  <a:srgbClr val="000099"/>
                </a:solidFill>
              </a:rPr>
              <a:t>Les prestations de référence possèdent </a:t>
            </a:r>
            <a:r>
              <a:rPr lang="fr-FR" dirty="0">
                <a:solidFill>
                  <a:srgbClr val="000099"/>
                </a:solidFill>
              </a:rPr>
              <a:t>alors un codage affiné, spécifique </a:t>
            </a:r>
            <a:r>
              <a:rPr lang="fr-FR" i="1" dirty="0">
                <a:solidFill>
                  <a:srgbClr val="000099"/>
                </a:solidFill>
              </a:rPr>
              <a:t>(ex : </a:t>
            </a:r>
            <a:r>
              <a:rPr lang="fr-FR" i="1" dirty="0" smtClean="0">
                <a:solidFill>
                  <a:srgbClr val="000099"/>
                </a:solidFill>
              </a:rPr>
              <a:t>en nomenclature </a:t>
            </a:r>
            <a:r>
              <a:rPr lang="fr-FR" i="1" dirty="0">
                <a:solidFill>
                  <a:srgbClr val="000099"/>
                </a:solidFill>
              </a:rPr>
              <a:t>CCAM pour les actes de chirurgie, </a:t>
            </a:r>
            <a:r>
              <a:rPr lang="fr-FR" i="1" dirty="0" smtClean="0">
                <a:solidFill>
                  <a:srgbClr val="000099"/>
                </a:solidFill>
              </a:rPr>
              <a:t> en nomenclature UCD pour la pharmacie délivrée à l’hôpital </a:t>
            </a:r>
            <a:r>
              <a:rPr lang="fr-FR" i="1" dirty="0">
                <a:solidFill>
                  <a:srgbClr val="000099"/>
                </a:solidFill>
              </a:rPr>
              <a:t>/ </a:t>
            </a:r>
            <a:r>
              <a:rPr lang="fr-FR" i="1" dirty="0" smtClean="0">
                <a:solidFill>
                  <a:srgbClr val="000099"/>
                </a:solidFill>
              </a:rPr>
              <a:t>en codes </a:t>
            </a:r>
            <a:r>
              <a:rPr lang="fr-FR" i="1" dirty="0">
                <a:solidFill>
                  <a:srgbClr val="000099"/>
                </a:solidFill>
              </a:rPr>
              <a:t>CIP pour le codage affiné de la </a:t>
            </a:r>
            <a:r>
              <a:rPr lang="fr-FR" i="1" dirty="0" smtClean="0">
                <a:solidFill>
                  <a:srgbClr val="000099"/>
                </a:solidFill>
              </a:rPr>
              <a:t>pharmacie de ville, en code </a:t>
            </a:r>
            <a:r>
              <a:rPr lang="fr-FR" i="1" dirty="0">
                <a:solidFill>
                  <a:srgbClr val="000099"/>
                </a:solidFill>
              </a:rPr>
              <a:t>affiné LPP, </a:t>
            </a:r>
            <a:r>
              <a:rPr lang="fr-FR" i="1" dirty="0" smtClean="0">
                <a:solidFill>
                  <a:srgbClr val="000099"/>
                </a:solidFill>
              </a:rPr>
              <a:t>transports,…)</a:t>
            </a:r>
            <a:endParaRPr lang="fr-FR" i="1" dirty="0">
              <a:solidFill>
                <a:srgbClr val="000099"/>
              </a:solidFill>
            </a:endParaRPr>
          </a:p>
          <a:p>
            <a:pPr lvl="1">
              <a:spcBef>
                <a:spcPts val="600"/>
              </a:spcBef>
            </a:pPr>
            <a:r>
              <a:rPr lang="fr-FR" b="1" dirty="0" smtClean="0">
                <a:solidFill>
                  <a:srgbClr val="92D050"/>
                </a:solidFill>
              </a:rPr>
              <a:t>Ces </a:t>
            </a:r>
            <a:r>
              <a:rPr lang="fr-FR" b="1" dirty="0">
                <a:solidFill>
                  <a:srgbClr val="92D050"/>
                </a:solidFill>
              </a:rPr>
              <a:t>prestations affinées correspondent à un détail plus précis du code de la </a:t>
            </a:r>
            <a:r>
              <a:rPr lang="fr-FR" b="1" dirty="0" smtClean="0">
                <a:solidFill>
                  <a:srgbClr val="92D050"/>
                </a:solidFill>
              </a:rPr>
              <a:t>prestation de référence</a:t>
            </a:r>
            <a:r>
              <a:rPr lang="fr-FR" dirty="0" smtClean="0">
                <a:solidFill>
                  <a:srgbClr val="000099"/>
                </a:solidFill>
              </a:rPr>
              <a:t>. </a:t>
            </a:r>
            <a:r>
              <a:rPr lang="fr-FR" i="1" dirty="0">
                <a:solidFill>
                  <a:srgbClr val="000099"/>
                </a:solidFill>
              </a:rPr>
              <a:t>Exemple : le code prestation AAD (B2) ou 3512 (PS5) peut correspondre aux codes affinés LPP </a:t>
            </a:r>
            <a:r>
              <a:rPr lang="fr-FR" i="1" dirty="0" smtClean="0">
                <a:solidFill>
                  <a:srgbClr val="000099"/>
                </a:solidFill>
              </a:rPr>
              <a:t>sur 7 caractères : 1217374</a:t>
            </a:r>
            <a:r>
              <a:rPr lang="fr-FR" i="1" dirty="0">
                <a:solidFill>
                  <a:srgbClr val="000099"/>
                </a:solidFill>
              </a:rPr>
              <a:t>, 1222808, 1206548 </a:t>
            </a:r>
            <a:r>
              <a:rPr lang="fr-FR" sz="1400" i="1" dirty="0" smtClean="0">
                <a:solidFill>
                  <a:srgbClr val="000099"/>
                </a:solidFill>
              </a:rPr>
              <a:t>(…détaillant la prestation, lui donnant un sens médical, le nom du fabriquant …)</a:t>
            </a:r>
            <a:endParaRPr lang="fr-FR" sz="1400" i="1" dirty="0">
              <a:solidFill>
                <a:srgbClr val="000099"/>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20955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980728"/>
            <a:ext cx="21717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1778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p:cNvSpPr txBox="1">
            <a:spLocks/>
          </p:cNvSpPr>
          <p:nvPr/>
        </p:nvSpPr>
        <p:spPr>
          <a:xfrm>
            <a:off x="-9786" y="11857"/>
            <a:ext cx="9144000" cy="504056"/>
          </a:xfrm>
          <a:prstGeom prst="rect">
            <a:avLst/>
          </a:prstGeom>
          <a:solidFill>
            <a:schemeClr val="accent3"/>
          </a:solidFill>
        </p:spPr>
        <p:txBody>
          <a:bodyPr vert="horz" lIns="91440" tIns="45720" rIns="91440" bIns="45720" rtlCol="0" anchor="ctr">
            <a:noAutofit/>
          </a:bodyPr>
          <a:lstStyle>
            <a:defPPr>
              <a:defRPr lang="fr-FR"/>
            </a:defPPr>
            <a:lvl1pPr algn="ctr">
              <a:spcBef>
                <a:spcPct val="0"/>
              </a:spcBef>
              <a:buNone/>
              <a:defRPr sz="2400" b="1">
                <a:solidFill>
                  <a:schemeClr val="bg1"/>
                </a:solidFill>
                <a:latin typeface="+mj-lt"/>
                <a:ea typeface="+mj-ea"/>
                <a:cs typeface="+mj-cs"/>
              </a:defRPr>
            </a:lvl1pPr>
          </a:lstStyle>
          <a:p>
            <a:r>
              <a:rPr lang="fr-FR" dirty="0" smtClean="0"/>
              <a:t>NOTION FONDAMENTALE : Complément et Majoration d’actes</a:t>
            </a:r>
            <a:endParaRPr lang="fr-FR" dirty="0"/>
          </a:p>
        </p:txBody>
      </p:sp>
      <p:sp>
        <p:nvSpPr>
          <p:cNvPr id="2" name="Rectangle 1"/>
          <p:cNvSpPr/>
          <p:nvPr/>
        </p:nvSpPr>
        <p:spPr>
          <a:xfrm>
            <a:off x="241734" y="692696"/>
            <a:ext cx="8722754" cy="5601533"/>
          </a:xfrm>
          <a:prstGeom prst="rect">
            <a:avLst/>
          </a:prstGeom>
        </p:spPr>
        <p:txBody>
          <a:bodyPr wrap="square">
            <a:spAutoFit/>
          </a:bodyPr>
          <a:lstStyle/>
          <a:p>
            <a:pPr>
              <a:buClr>
                <a:srgbClr val="0066FF"/>
              </a:buClr>
              <a:buFont typeface="Wingdings" panose="05000000000000000000" pitchFamily="2" charset="2"/>
              <a:buChar char="§"/>
            </a:pPr>
            <a:r>
              <a:rPr lang="fr-FR" dirty="0" smtClean="0">
                <a:solidFill>
                  <a:srgbClr val="FF0000"/>
                </a:solidFill>
              </a:rPr>
              <a:t> </a:t>
            </a:r>
            <a:r>
              <a:rPr lang="fr-FR" dirty="0">
                <a:solidFill>
                  <a:srgbClr val="000099"/>
                </a:solidFill>
              </a:rPr>
              <a:t>Les </a:t>
            </a:r>
            <a:r>
              <a:rPr lang="fr-FR" b="1" dirty="0">
                <a:solidFill>
                  <a:srgbClr val="92D050"/>
                </a:solidFill>
              </a:rPr>
              <a:t>Majorations d’actes </a:t>
            </a:r>
            <a:r>
              <a:rPr lang="fr-FR" dirty="0">
                <a:solidFill>
                  <a:srgbClr val="000099"/>
                </a:solidFill>
              </a:rPr>
              <a:t>sont rattachées à une prestation  de référence qui déclenche le paiement. Elles correspondent à un code-acte propre à elle</a:t>
            </a:r>
            <a:r>
              <a:rPr lang="fr-FR" dirty="0">
                <a:solidFill>
                  <a:srgbClr val="92D050"/>
                </a:solidFill>
              </a:rPr>
              <a:t>. On les trouve  donc comme une Nature de prestation.</a:t>
            </a:r>
          </a:p>
          <a:p>
            <a:pPr lvl="1">
              <a:buClr>
                <a:srgbClr val="0066FF"/>
              </a:buClr>
            </a:pPr>
            <a:r>
              <a:rPr lang="fr-FR" i="1" dirty="0">
                <a:solidFill>
                  <a:srgbClr val="000099"/>
                </a:solidFill>
              </a:rPr>
              <a:t>Ex : </a:t>
            </a:r>
            <a:r>
              <a:rPr lang="fr-FR" i="1" dirty="0" smtClean="0">
                <a:solidFill>
                  <a:srgbClr val="000099"/>
                </a:solidFill>
              </a:rPr>
              <a:t>Une majoration nourrisson</a:t>
            </a:r>
            <a:r>
              <a:rPr lang="fr-FR" i="1" dirty="0">
                <a:solidFill>
                  <a:srgbClr val="000099"/>
                </a:solidFill>
              </a:rPr>
              <a:t>, en code B2 : MNO ou CODE PS5 : </a:t>
            </a:r>
            <a:r>
              <a:rPr lang="fr-FR" i="1" dirty="0" smtClean="0">
                <a:solidFill>
                  <a:srgbClr val="000099"/>
                </a:solidFill>
              </a:rPr>
              <a:t>3111 rattachée à la prestation de référence V (visite)</a:t>
            </a:r>
          </a:p>
          <a:p>
            <a:pPr lvl="1">
              <a:buClr>
                <a:srgbClr val="0066FF"/>
              </a:buClr>
            </a:pPr>
            <a:endParaRPr lang="fr-FR" i="1" dirty="0">
              <a:solidFill>
                <a:srgbClr val="000099"/>
              </a:solidFill>
            </a:endParaRPr>
          </a:p>
          <a:p>
            <a:pPr>
              <a:buClr>
                <a:srgbClr val="0066FF"/>
              </a:buClr>
              <a:buFont typeface="Wingdings" panose="05000000000000000000" pitchFamily="2" charset="2"/>
              <a:buChar char="§"/>
            </a:pPr>
            <a:r>
              <a:rPr lang="fr-FR" dirty="0">
                <a:solidFill>
                  <a:srgbClr val="000099"/>
                </a:solidFill>
              </a:rPr>
              <a:t>Contrairement aux majorations rattachées à l’acte principal, </a:t>
            </a:r>
            <a:r>
              <a:rPr lang="fr-FR" b="1" dirty="0" smtClean="0">
                <a:solidFill>
                  <a:srgbClr val="92D050"/>
                </a:solidFill>
              </a:rPr>
              <a:t>les Compléments d’acte </a:t>
            </a:r>
            <a:r>
              <a:rPr lang="fr-FR" dirty="0" smtClean="0">
                <a:solidFill>
                  <a:srgbClr val="000099"/>
                </a:solidFill>
              </a:rPr>
              <a:t>n’ont </a:t>
            </a:r>
            <a:r>
              <a:rPr lang="fr-FR" dirty="0">
                <a:solidFill>
                  <a:srgbClr val="000099"/>
                </a:solidFill>
              </a:rPr>
              <a:t>pas de code-acte propre à eux et possèdent le code-acte de la prestation </a:t>
            </a:r>
            <a:r>
              <a:rPr lang="fr-FR" dirty="0" smtClean="0">
                <a:solidFill>
                  <a:srgbClr val="000099"/>
                </a:solidFill>
              </a:rPr>
              <a:t>de référence dont </a:t>
            </a:r>
            <a:r>
              <a:rPr lang="fr-FR" dirty="0">
                <a:solidFill>
                  <a:srgbClr val="000099"/>
                </a:solidFill>
              </a:rPr>
              <a:t>ils </a:t>
            </a:r>
            <a:r>
              <a:rPr lang="fr-FR" dirty="0" smtClean="0">
                <a:solidFill>
                  <a:srgbClr val="000099"/>
                </a:solidFill>
              </a:rPr>
              <a:t>relèvent. </a:t>
            </a:r>
          </a:p>
          <a:p>
            <a:pPr lvl="1">
              <a:buClr>
                <a:srgbClr val="0066FF"/>
              </a:buClr>
            </a:pPr>
            <a:r>
              <a:rPr lang="fr-FR" i="1" dirty="0">
                <a:solidFill>
                  <a:srgbClr val="000099"/>
                </a:solidFill>
              </a:rPr>
              <a:t>Ex : Un complément de </a:t>
            </a:r>
            <a:r>
              <a:rPr lang="fr-FR" i="1" dirty="0" smtClean="0">
                <a:solidFill>
                  <a:srgbClr val="000099"/>
                </a:solidFill>
              </a:rPr>
              <a:t>Jour Férié </a:t>
            </a:r>
            <a:r>
              <a:rPr lang="fr-FR" i="1" dirty="0">
                <a:solidFill>
                  <a:srgbClr val="000099"/>
                </a:solidFill>
              </a:rPr>
              <a:t>aura </a:t>
            </a:r>
            <a:r>
              <a:rPr lang="fr-FR" i="1" dirty="0" smtClean="0">
                <a:solidFill>
                  <a:srgbClr val="000099"/>
                </a:solidFill>
              </a:rPr>
              <a:t>le code V (visite) de la prestation de référence avec laquelle il a été généré. C’est le type de remboursement 1 qui permettra de le détecter.</a:t>
            </a:r>
            <a:endParaRPr lang="fr-FR" i="1" dirty="0">
              <a:solidFill>
                <a:srgbClr val="000099"/>
              </a:solidFill>
            </a:endParaRPr>
          </a:p>
          <a:p>
            <a:pPr marL="0" lvl="1">
              <a:buClr>
                <a:srgbClr val="0066FF"/>
              </a:buClr>
            </a:pPr>
            <a:r>
              <a:rPr lang="fr-FR" b="1" dirty="0">
                <a:solidFill>
                  <a:srgbClr val="92D050"/>
                </a:solidFill>
              </a:rPr>
              <a:t>De la même façon, les parts supplémentaires de prises en charge </a:t>
            </a:r>
            <a:r>
              <a:rPr lang="fr-FR" dirty="0" smtClean="0">
                <a:solidFill>
                  <a:srgbClr val="000099"/>
                </a:solidFill>
              </a:rPr>
              <a:t>porteront le code acte de la prestation de référence à laquelle elles se rapportent. C’est le type de remboursement (≥ 2) qui permettra de les détecter.</a:t>
            </a:r>
          </a:p>
          <a:p>
            <a:pPr marL="446088" lvl="1">
              <a:buClr>
                <a:srgbClr val="0066FF"/>
              </a:buClr>
            </a:pPr>
            <a:r>
              <a:rPr lang="fr-FR" i="1" dirty="0">
                <a:solidFill>
                  <a:srgbClr val="000099"/>
                </a:solidFill>
              </a:rPr>
              <a:t>Ex : Un </a:t>
            </a:r>
            <a:r>
              <a:rPr lang="fr-FR" i="1" dirty="0" smtClean="0">
                <a:solidFill>
                  <a:srgbClr val="000099"/>
                </a:solidFill>
              </a:rPr>
              <a:t>supplément forfait CMU aura </a:t>
            </a:r>
            <a:r>
              <a:rPr lang="fr-FR" i="1" dirty="0">
                <a:solidFill>
                  <a:srgbClr val="000099"/>
                </a:solidFill>
              </a:rPr>
              <a:t>le code </a:t>
            </a:r>
            <a:r>
              <a:rPr lang="fr-FR" i="1" dirty="0" smtClean="0">
                <a:solidFill>
                  <a:srgbClr val="000099"/>
                </a:solidFill>
              </a:rPr>
              <a:t>C (consultation) </a:t>
            </a:r>
            <a:r>
              <a:rPr lang="fr-FR" i="1" dirty="0">
                <a:solidFill>
                  <a:srgbClr val="000099"/>
                </a:solidFill>
              </a:rPr>
              <a:t>de la prestation de référence avec laquelle il a été généré. C’est le type de remboursement </a:t>
            </a:r>
            <a:r>
              <a:rPr lang="fr-FR" i="1" dirty="0" smtClean="0">
                <a:solidFill>
                  <a:srgbClr val="000099"/>
                </a:solidFill>
              </a:rPr>
              <a:t>6 </a:t>
            </a:r>
            <a:r>
              <a:rPr lang="fr-FR" i="1" dirty="0">
                <a:solidFill>
                  <a:srgbClr val="000099"/>
                </a:solidFill>
              </a:rPr>
              <a:t>qui permettra de le détecter</a:t>
            </a:r>
            <a:r>
              <a:rPr lang="fr-FR" i="1" dirty="0" smtClean="0">
                <a:solidFill>
                  <a:srgbClr val="000099"/>
                </a:solidFill>
              </a:rPr>
              <a:t>.</a:t>
            </a:r>
          </a:p>
          <a:p>
            <a:pPr marL="0" lvl="1">
              <a:buClr>
                <a:srgbClr val="0066FF"/>
              </a:buClr>
            </a:pPr>
            <a:r>
              <a:rPr lang="fr-FR" sz="1700" b="1" dirty="0">
                <a:solidFill>
                  <a:schemeClr val="accent6">
                    <a:lumMod val="75000"/>
                  </a:schemeClr>
                </a:solidFill>
              </a:rPr>
              <a:t>Dans c</a:t>
            </a:r>
            <a:r>
              <a:rPr lang="fr-FR" sz="1700" b="1" dirty="0" smtClean="0">
                <a:solidFill>
                  <a:schemeClr val="accent6">
                    <a:lumMod val="75000"/>
                  </a:schemeClr>
                </a:solidFill>
              </a:rPr>
              <a:t>es deux cas les codes des natures de prestation des compléments et suppléments d’acte ne peuvent être distingués de celui de l’acte de base. Sauf par le type de remboursement.</a:t>
            </a:r>
          </a:p>
        </p:txBody>
      </p:sp>
    </p:spTree>
    <p:extLst>
      <p:ext uri="{BB962C8B-B14F-4D97-AF65-F5344CB8AC3E}">
        <p14:creationId xmlns:p14="http://schemas.microsoft.com/office/powerpoint/2010/main" val="4029224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959" y="2238928"/>
            <a:ext cx="4004457" cy="3926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contenu 2"/>
          <p:cNvSpPr>
            <a:spLocks noGrp="1"/>
          </p:cNvSpPr>
          <p:nvPr>
            <p:ph idx="1"/>
          </p:nvPr>
        </p:nvSpPr>
        <p:spPr>
          <a:xfrm>
            <a:off x="153213" y="770066"/>
            <a:ext cx="9014880" cy="5467245"/>
          </a:xfrm>
        </p:spPr>
        <p:txBody>
          <a:bodyPr/>
          <a:lstStyle/>
          <a:p>
            <a:pPr marL="0" indent="0">
              <a:buNone/>
            </a:pPr>
            <a:r>
              <a:rPr lang="fr-FR" sz="2400" dirty="0">
                <a:solidFill>
                  <a:schemeClr val="accent6">
                    <a:lumMod val="75000"/>
                  </a:schemeClr>
                </a:solidFill>
              </a:rPr>
              <a:t>Le type de remboursement </a:t>
            </a:r>
            <a:r>
              <a:rPr lang="fr-FR" sz="2200" dirty="0" smtClean="0"/>
              <a:t>permet de distinguer les prestations légales AM des prises en charge supplémentaires :</a:t>
            </a:r>
          </a:p>
          <a:p>
            <a:pPr lvl="1"/>
            <a:r>
              <a:rPr lang="fr-FR" b="1" dirty="0" smtClean="0"/>
              <a:t>Les prestations légales Assurance Maladie </a:t>
            </a:r>
            <a:r>
              <a:rPr lang="fr-FR" dirty="0" smtClean="0"/>
              <a:t>(0, 1) : acte et complément N/F/U</a:t>
            </a:r>
          </a:p>
          <a:p>
            <a:pPr lvl="1"/>
            <a:r>
              <a:rPr lang="fr-FR" b="1" dirty="0" smtClean="0"/>
              <a:t>Les remboursements supplémentaires </a:t>
            </a:r>
            <a:r>
              <a:rPr lang="fr-FR" dirty="0" smtClean="0"/>
              <a:t>(2 à 13) : Alsace Moselle, CMU, ACS, AME …</a:t>
            </a:r>
            <a:endParaRPr lang="fr-FR" dirty="0"/>
          </a:p>
        </p:txBody>
      </p:sp>
      <p:sp>
        <p:nvSpPr>
          <p:cNvPr id="4" name="Text Box 2"/>
          <p:cNvSpPr txBox="1">
            <a:spLocks noChangeArrowheads="1"/>
          </p:cNvSpPr>
          <p:nvPr/>
        </p:nvSpPr>
        <p:spPr bwMode="auto">
          <a:xfrm>
            <a:off x="2907691" y="5324127"/>
            <a:ext cx="381664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fontAlgn="base" hangingPunct="1">
              <a:spcBef>
                <a:spcPct val="50000"/>
              </a:spcBef>
              <a:spcAft>
                <a:spcPct val="0"/>
              </a:spcAft>
            </a:pPr>
            <a:endParaRPr lang="fr-FR" b="1">
              <a:solidFill>
                <a:srgbClr val="000000"/>
              </a:solidFill>
              <a:latin typeface="Times New Roman" pitchFamily="18" charset="0"/>
            </a:endParaRPr>
          </a:p>
        </p:txBody>
      </p:sp>
      <p:sp>
        <p:nvSpPr>
          <p:cNvPr id="6" name="AutoShape 9"/>
          <p:cNvSpPr>
            <a:spLocks/>
          </p:cNvSpPr>
          <p:nvPr/>
        </p:nvSpPr>
        <p:spPr bwMode="auto">
          <a:xfrm>
            <a:off x="4036907" y="2780928"/>
            <a:ext cx="172056" cy="636116"/>
          </a:xfrm>
          <a:prstGeom prst="leftBrace">
            <a:avLst>
              <a:gd name="adj1" fmla="val 24818"/>
              <a:gd name="adj2" fmla="val 50000"/>
            </a:avLst>
          </a:prstGeom>
          <a:noFill/>
          <a:ln w="25400">
            <a:solidFill>
              <a:srgbClr val="0070C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fr-FR" sz="1200" b="1">
              <a:solidFill>
                <a:srgbClr val="000000"/>
              </a:solidFill>
            </a:endParaRPr>
          </a:p>
        </p:txBody>
      </p:sp>
      <p:sp>
        <p:nvSpPr>
          <p:cNvPr id="7" name="AutoShape 10"/>
          <p:cNvSpPr>
            <a:spLocks/>
          </p:cNvSpPr>
          <p:nvPr/>
        </p:nvSpPr>
        <p:spPr bwMode="auto">
          <a:xfrm>
            <a:off x="3923928" y="3510300"/>
            <a:ext cx="285035" cy="2438980"/>
          </a:xfrm>
          <a:prstGeom prst="leftBrace">
            <a:avLst>
              <a:gd name="adj1" fmla="val 80049"/>
              <a:gd name="adj2" fmla="val 50000"/>
            </a:avLst>
          </a:prstGeom>
          <a:noFill/>
          <a:ln w="25400">
            <a:solidFill>
              <a:srgbClr val="0070C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fr-FR" sz="1200" b="1">
              <a:solidFill>
                <a:srgbClr val="000000"/>
              </a:solidFill>
            </a:endParaRPr>
          </a:p>
        </p:txBody>
      </p:sp>
      <p:sp>
        <p:nvSpPr>
          <p:cNvPr id="8" name="Text Box 11"/>
          <p:cNvSpPr txBox="1">
            <a:spLocks noChangeArrowheads="1"/>
          </p:cNvSpPr>
          <p:nvPr/>
        </p:nvSpPr>
        <p:spPr bwMode="auto">
          <a:xfrm>
            <a:off x="993703" y="2580873"/>
            <a:ext cx="30727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r" eaLnBrk="1" fontAlgn="base" hangingPunct="1">
              <a:spcBef>
                <a:spcPct val="50000"/>
              </a:spcBef>
              <a:spcAft>
                <a:spcPct val="0"/>
              </a:spcAft>
            </a:pPr>
            <a:r>
              <a:rPr lang="fr-FR" sz="2000" b="1" dirty="0" smtClean="0">
                <a:solidFill>
                  <a:srgbClr val="92D050"/>
                </a:solidFill>
              </a:rPr>
              <a:t>Part </a:t>
            </a:r>
            <a:r>
              <a:rPr lang="fr-FR" sz="2000" b="1" dirty="0">
                <a:solidFill>
                  <a:srgbClr val="92D050"/>
                </a:solidFill>
              </a:rPr>
              <a:t>de </a:t>
            </a:r>
            <a:r>
              <a:rPr lang="fr-FR" sz="2000" b="1" dirty="0" smtClean="0">
                <a:solidFill>
                  <a:srgbClr val="92D050"/>
                </a:solidFill>
              </a:rPr>
              <a:t>base, légale AM</a:t>
            </a:r>
          </a:p>
        </p:txBody>
      </p:sp>
      <p:sp>
        <p:nvSpPr>
          <p:cNvPr id="9" name="Text Box 12"/>
          <p:cNvSpPr txBox="1">
            <a:spLocks noChangeArrowheads="1"/>
          </p:cNvSpPr>
          <p:nvPr/>
        </p:nvSpPr>
        <p:spPr bwMode="auto">
          <a:xfrm>
            <a:off x="281120" y="4140882"/>
            <a:ext cx="37557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ctr" eaLnBrk="1" fontAlgn="base" hangingPunct="1">
              <a:spcBef>
                <a:spcPct val="50000"/>
              </a:spcBef>
              <a:spcAft>
                <a:spcPct val="0"/>
              </a:spcAft>
            </a:pPr>
            <a:r>
              <a:rPr lang="fr-FR" sz="2000" b="1" dirty="0" smtClean="0">
                <a:solidFill>
                  <a:srgbClr val="92D050"/>
                </a:solidFill>
              </a:rPr>
              <a:t>Prises en charges supplémentaires</a:t>
            </a:r>
            <a:endParaRPr lang="fr-FR" sz="2000" b="1" dirty="0">
              <a:solidFill>
                <a:srgbClr val="92D050"/>
              </a:solidFill>
            </a:endParaRPr>
          </a:p>
        </p:txBody>
      </p:sp>
      <p:sp>
        <p:nvSpPr>
          <p:cNvPr id="12" name="ZoneTexte 11"/>
          <p:cNvSpPr txBox="1"/>
          <p:nvPr/>
        </p:nvSpPr>
        <p:spPr>
          <a:xfrm>
            <a:off x="7054594" y="3092259"/>
            <a:ext cx="1025216" cy="369332"/>
          </a:xfrm>
          <a:prstGeom prst="rect">
            <a:avLst/>
          </a:prstGeom>
          <a:noFill/>
        </p:spPr>
        <p:txBody>
          <a:bodyPr wrap="square" rtlCol="0">
            <a:spAutoFit/>
          </a:bodyPr>
          <a:lstStyle/>
          <a:p>
            <a:pPr eaLnBrk="0" fontAlgn="base" hangingPunct="0">
              <a:spcBef>
                <a:spcPct val="0"/>
              </a:spcBef>
              <a:spcAft>
                <a:spcPct val="0"/>
              </a:spcAft>
            </a:pPr>
            <a:r>
              <a:rPr lang="fr-FR" sz="1200" b="1" dirty="0">
                <a:solidFill>
                  <a:srgbClr val="000000">
                    <a:lumMod val="65000"/>
                    <a:lumOff val="35000"/>
                  </a:srgbClr>
                </a:solidFill>
              </a:rPr>
              <a:t>N/F/U</a:t>
            </a:r>
          </a:p>
        </p:txBody>
      </p:sp>
      <p:sp>
        <p:nvSpPr>
          <p:cNvPr id="2" name="Rectangle 1"/>
          <p:cNvSpPr/>
          <p:nvPr/>
        </p:nvSpPr>
        <p:spPr>
          <a:xfrm>
            <a:off x="107503" y="2887642"/>
            <a:ext cx="3708405" cy="738664"/>
          </a:xfrm>
          <a:prstGeom prst="rect">
            <a:avLst/>
          </a:prstGeom>
        </p:spPr>
        <p:txBody>
          <a:bodyPr wrap="square">
            <a:spAutoFit/>
          </a:bodyPr>
          <a:lstStyle/>
          <a:p>
            <a:pPr algn="r" fontAlgn="base">
              <a:spcAft>
                <a:spcPct val="0"/>
              </a:spcAft>
            </a:pPr>
            <a:r>
              <a:rPr lang="fr-FR" sz="1400" b="1" dirty="0">
                <a:solidFill>
                  <a:srgbClr val="333399"/>
                </a:solidFill>
              </a:rPr>
              <a:t>= </a:t>
            </a:r>
            <a:r>
              <a:rPr lang="fr-FR" sz="1400" b="1" dirty="0" smtClean="0">
                <a:solidFill>
                  <a:srgbClr val="333399"/>
                </a:solidFill>
              </a:rPr>
              <a:t>ACTE DE BASE lui-même </a:t>
            </a:r>
            <a:r>
              <a:rPr lang="fr-FR" sz="1400" b="1" dirty="0">
                <a:solidFill>
                  <a:srgbClr val="333399"/>
                </a:solidFill>
              </a:rPr>
              <a:t>+ </a:t>
            </a:r>
            <a:r>
              <a:rPr lang="fr-FR" sz="1400" b="1" dirty="0" smtClean="0">
                <a:solidFill>
                  <a:srgbClr val="333399"/>
                </a:solidFill>
              </a:rPr>
              <a:t>COMPLEMENTS </a:t>
            </a:r>
            <a:r>
              <a:rPr lang="fr-FR" sz="1400" b="1" dirty="0" smtClean="0">
                <a:solidFill>
                  <a:srgbClr val="333399"/>
                </a:solidFill>
              </a:rPr>
              <a:t>d’</a:t>
            </a:r>
            <a:r>
              <a:rPr lang="fr-FR" sz="1400" b="1" dirty="0" smtClean="0">
                <a:solidFill>
                  <a:srgbClr val="333399"/>
                </a:solidFill>
              </a:rPr>
              <a:t>acte N/F/U</a:t>
            </a:r>
            <a:endParaRPr lang="fr-FR" sz="1400" b="1" dirty="0">
              <a:solidFill>
                <a:srgbClr val="333399"/>
              </a:solidFill>
            </a:endParaRPr>
          </a:p>
          <a:p>
            <a:pPr algn="r" fontAlgn="base">
              <a:spcAft>
                <a:spcPct val="0"/>
              </a:spcAft>
            </a:pPr>
            <a:r>
              <a:rPr lang="fr-FR" sz="1400" b="1" dirty="0">
                <a:solidFill>
                  <a:srgbClr val="333399"/>
                </a:solidFill>
              </a:rPr>
              <a:t>(part obligatoire)</a:t>
            </a:r>
          </a:p>
        </p:txBody>
      </p:sp>
      <p:sp>
        <p:nvSpPr>
          <p:cNvPr id="10" name="ZoneTexte 9"/>
          <p:cNvSpPr txBox="1"/>
          <p:nvPr/>
        </p:nvSpPr>
        <p:spPr>
          <a:xfrm>
            <a:off x="5937482" y="4592161"/>
            <a:ext cx="1340161" cy="276999"/>
          </a:xfrm>
          <a:prstGeom prst="rect">
            <a:avLst/>
          </a:prstGeom>
          <a:noFill/>
        </p:spPr>
        <p:txBody>
          <a:bodyPr wrap="square" rtlCol="0">
            <a:spAutoFit/>
          </a:bodyPr>
          <a:lstStyle/>
          <a:p>
            <a:pPr eaLnBrk="0" fontAlgn="base" hangingPunct="0">
              <a:spcBef>
                <a:spcPct val="0"/>
              </a:spcBef>
              <a:spcAft>
                <a:spcPct val="0"/>
              </a:spcAft>
            </a:pPr>
            <a:r>
              <a:rPr lang="fr-FR" sz="1200" b="1" dirty="0">
                <a:solidFill>
                  <a:srgbClr val="000000"/>
                </a:solidFill>
              </a:rPr>
              <a:t>Les 100% ici</a:t>
            </a:r>
          </a:p>
        </p:txBody>
      </p:sp>
      <p:sp>
        <p:nvSpPr>
          <p:cNvPr id="15" name="Rectangle 14"/>
          <p:cNvSpPr/>
          <p:nvPr/>
        </p:nvSpPr>
        <p:spPr>
          <a:xfrm>
            <a:off x="-85422" y="4842356"/>
            <a:ext cx="4009349" cy="707886"/>
          </a:xfrm>
          <a:prstGeom prst="rect">
            <a:avLst/>
          </a:prstGeom>
        </p:spPr>
        <p:txBody>
          <a:bodyPr wrap="square">
            <a:spAutoFit/>
          </a:bodyPr>
          <a:lstStyle/>
          <a:p>
            <a:pPr algn="r" fontAlgn="base">
              <a:spcBef>
                <a:spcPct val="50000"/>
              </a:spcBef>
              <a:spcAft>
                <a:spcPct val="0"/>
              </a:spcAft>
            </a:pPr>
            <a:r>
              <a:rPr lang="fr-FR" sz="1400" b="1" dirty="0">
                <a:solidFill>
                  <a:srgbClr val="333399"/>
                </a:solidFill>
              </a:rPr>
              <a:t>= prise en charge de tout ou partie du ticket modérateur liée à la situation du bénéficiaire </a:t>
            </a:r>
          </a:p>
          <a:p>
            <a:pPr algn="r" fontAlgn="base">
              <a:spcAft>
                <a:spcPct val="0"/>
              </a:spcAft>
            </a:pPr>
            <a:r>
              <a:rPr lang="fr-FR" sz="1200" b="1" dirty="0">
                <a:solidFill>
                  <a:srgbClr val="333399"/>
                </a:solidFill>
              </a:rPr>
              <a:t>(dispositif de prévention, Alsace-Moselle, CMU, ACS, AME …)</a:t>
            </a:r>
          </a:p>
        </p:txBody>
      </p:sp>
      <p:sp>
        <p:nvSpPr>
          <p:cNvPr id="13" name="Titre 1"/>
          <p:cNvSpPr txBox="1">
            <a:spLocks/>
          </p:cNvSpPr>
          <p:nvPr/>
        </p:nvSpPr>
        <p:spPr>
          <a:xfrm>
            <a:off x="-9786" y="11857"/>
            <a:ext cx="9144000" cy="504056"/>
          </a:xfrm>
          <a:prstGeom prst="rect">
            <a:avLst/>
          </a:prstGeom>
          <a:solidFill>
            <a:schemeClr val="accent3"/>
          </a:solidFill>
        </p:spPr>
        <p:txBody>
          <a:bodyPr vert="horz" lIns="91440" tIns="45720" rIns="91440" bIns="45720" rtlCol="0" anchor="ctr">
            <a:noAutofit/>
          </a:bodyPr>
          <a:lstStyle>
            <a:defPPr>
              <a:defRPr lang="fr-FR"/>
            </a:defPPr>
            <a:lvl1pPr algn="ctr">
              <a:spcBef>
                <a:spcPct val="0"/>
              </a:spcBef>
              <a:buNone/>
              <a:defRPr sz="2400" b="1">
                <a:solidFill>
                  <a:schemeClr val="bg1"/>
                </a:solidFill>
                <a:latin typeface="+mj-lt"/>
                <a:ea typeface="+mj-ea"/>
                <a:cs typeface="+mj-cs"/>
              </a:defRPr>
            </a:lvl1pPr>
          </a:lstStyle>
          <a:p>
            <a:r>
              <a:rPr lang="fr-FR" dirty="0" smtClean="0"/>
              <a:t>NOTION FONDAMENTALE : TYPE DE REMBOURSEMENT</a:t>
            </a:r>
            <a:endParaRPr lang="fr-FR" dirty="0"/>
          </a:p>
        </p:txBody>
      </p:sp>
    </p:spTree>
    <p:extLst>
      <p:ext uri="{BB962C8B-B14F-4D97-AF65-F5344CB8AC3E}">
        <p14:creationId xmlns:p14="http://schemas.microsoft.com/office/powerpoint/2010/main" val="2207284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Espace réservé du contenu 2"/>
          <p:cNvSpPr txBox="1">
            <a:spLocks/>
          </p:cNvSpPr>
          <p:nvPr/>
        </p:nvSpPr>
        <p:spPr>
          <a:xfrm>
            <a:off x="238398" y="514428"/>
            <a:ext cx="8895816" cy="3344791"/>
          </a:xfrm>
          <a:prstGeom prst="rect">
            <a:avLst/>
          </a:prstGeom>
        </p:spPr>
        <p:txBody>
          <a:bodyPr/>
          <a:lstStyle>
            <a:lvl1pPr marL="342900" indent="-342900" algn="l" rtl="0" eaLnBrk="0" fontAlgn="base" hangingPunct="0">
              <a:spcBef>
                <a:spcPct val="20000"/>
              </a:spcBef>
              <a:spcAft>
                <a:spcPct val="0"/>
              </a:spcAft>
              <a:buClr>
                <a:srgbClr val="6699FF"/>
              </a:buClr>
              <a:buSzPct val="75000"/>
              <a:buFont typeface="Wingdings" pitchFamily="2" charset="2"/>
              <a:buChar char="n"/>
              <a:defRPr sz="2400" b="1">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Ø"/>
              <a:defRPr sz="2000">
                <a:solidFill>
                  <a:srgbClr val="0066FF"/>
                </a:solidFill>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v"/>
              <a:defRPr sz="1600">
                <a:solidFill>
                  <a:schemeClr val="accent2"/>
                </a:solidFill>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sz="1600">
                <a:solidFill>
                  <a:schemeClr val="accent2"/>
                </a:solidFill>
                <a:latin typeface="+mn-lt"/>
              </a:defRPr>
            </a:lvl4pPr>
            <a:lvl5pPr marL="2057400" indent="-228600" algn="l" rtl="0" eaLnBrk="0" fontAlgn="base" hangingPunct="0">
              <a:spcBef>
                <a:spcPct val="20000"/>
              </a:spcBef>
              <a:spcAft>
                <a:spcPct val="0"/>
              </a:spcAft>
              <a:buClr>
                <a:schemeClr val="accent2"/>
              </a:buClr>
              <a:buFont typeface="Wingdings" pitchFamily="2" charset="2"/>
              <a:buChar char="ü"/>
              <a:defRPr sz="1600">
                <a:solidFill>
                  <a:schemeClr val="accent2"/>
                </a:solidFill>
                <a:latin typeface="+mn-lt"/>
              </a:defRPr>
            </a:lvl5pPr>
            <a:lvl6pPr marL="2514600" indent="-228600" algn="l" rtl="0" fontAlgn="base">
              <a:spcBef>
                <a:spcPct val="20000"/>
              </a:spcBef>
              <a:spcAft>
                <a:spcPct val="0"/>
              </a:spcAft>
              <a:buClr>
                <a:schemeClr val="accent2"/>
              </a:buClr>
              <a:buFont typeface="Wingdings" pitchFamily="2" charset="2"/>
              <a:buChar char="ü"/>
              <a:defRPr sz="1600">
                <a:solidFill>
                  <a:schemeClr val="accent2"/>
                </a:solidFill>
                <a:latin typeface="+mn-lt"/>
              </a:defRPr>
            </a:lvl6pPr>
            <a:lvl7pPr marL="2971800" indent="-228600" algn="l" rtl="0" fontAlgn="base">
              <a:spcBef>
                <a:spcPct val="20000"/>
              </a:spcBef>
              <a:spcAft>
                <a:spcPct val="0"/>
              </a:spcAft>
              <a:buClr>
                <a:schemeClr val="accent2"/>
              </a:buClr>
              <a:buFont typeface="Wingdings" pitchFamily="2" charset="2"/>
              <a:buChar char="ü"/>
              <a:defRPr sz="1600">
                <a:solidFill>
                  <a:schemeClr val="accent2"/>
                </a:solidFill>
                <a:latin typeface="+mn-lt"/>
              </a:defRPr>
            </a:lvl7pPr>
            <a:lvl8pPr marL="3429000" indent="-228600" algn="l" rtl="0" fontAlgn="base">
              <a:spcBef>
                <a:spcPct val="20000"/>
              </a:spcBef>
              <a:spcAft>
                <a:spcPct val="0"/>
              </a:spcAft>
              <a:buClr>
                <a:schemeClr val="accent2"/>
              </a:buClr>
              <a:buFont typeface="Wingdings" pitchFamily="2" charset="2"/>
              <a:buChar char="ü"/>
              <a:defRPr sz="1600">
                <a:solidFill>
                  <a:schemeClr val="accent2"/>
                </a:solidFill>
                <a:latin typeface="+mn-lt"/>
              </a:defRPr>
            </a:lvl8pPr>
            <a:lvl9pPr marL="3886200" indent="-228600" algn="l" rtl="0" fontAlgn="base">
              <a:spcBef>
                <a:spcPct val="20000"/>
              </a:spcBef>
              <a:spcAft>
                <a:spcPct val="0"/>
              </a:spcAft>
              <a:buClr>
                <a:schemeClr val="accent2"/>
              </a:buClr>
              <a:buFont typeface="Wingdings" pitchFamily="2" charset="2"/>
              <a:buChar char="ü"/>
              <a:defRPr sz="1600">
                <a:solidFill>
                  <a:schemeClr val="accent2"/>
                </a:solidFill>
                <a:latin typeface="+mn-lt"/>
              </a:defRPr>
            </a:lvl9pPr>
          </a:lstStyle>
          <a:p>
            <a:pPr lvl="1">
              <a:buClr>
                <a:srgbClr val="333399"/>
              </a:buClr>
            </a:pPr>
            <a:r>
              <a:rPr lang="fr-FR" sz="1800" b="1" kern="0" dirty="0" smtClean="0">
                <a:solidFill>
                  <a:srgbClr val="92D050"/>
                </a:solidFill>
              </a:rPr>
              <a:t>Les prestations « légales » de l’Assurance Maladie : </a:t>
            </a:r>
            <a:r>
              <a:rPr lang="fr-FR" sz="1800" kern="0" dirty="0" smtClean="0">
                <a:solidFill>
                  <a:srgbClr val="000099"/>
                </a:solidFill>
              </a:rPr>
              <a:t>prestations  de soins remboursées par les organismes d’assurance maladie, quelle que soit la situation du patient hors contexte médical = Montant Versé / Remboursé aux bénéficiaires, y compris les prises en charge du ticket modérateur pour motif médical (ALD …)</a:t>
            </a:r>
          </a:p>
          <a:p>
            <a:pPr marL="457200" lvl="1" indent="0">
              <a:buClr>
                <a:srgbClr val="333399"/>
              </a:buClr>
              <a:buNone/>
            </a:pPr>
            <a:endParaRPr lang="fr-FR" sz="1800" kern="0" dirty="0" smtClean="0">
              <a:solidFill>
                <a:srgbClr val="000099"/>
              </a:solidFill>
            </a:endParaRPr>
          </a:p>
          <a:p>
            <a:pPr lvl="1">
              <a:buClr>
                <a:srgbClr val="333399"/>
              </a:buClr>
            </a:pPr>
            <a:r>
              <a:rPr lang="fr-FR" sz="1800" b="1" kern="0" dirty="0" smtClean="0">
                <a:solidFill>
                  <a:srgbClr val="92D050"/>
                </a:solidFill>
              </a:rPr>
              <a:t>Les parts supplémentaires </a:t>
            </a:r>
            <a:r>
              <a:rPr lang="fr-FR" sz="1800" kern="0" dirty="0" smtClean="0"/>
              <a:t>: </a:t>
            </a:r>
            <a:r>
              <a:rPr lang="fr-FR" sz="1800" kern="0" dirty="0" smtClean="0">
                <a:solidFill>
                  <a:srgbClr val="000099"/>
                </a:solidFill>
              </a:rPr>
              <a:t>remboursements supplémentaires liée à  des situations particulières des bénéficiaires : bénéficiaire d’un dispositif de prévention, du régime local Alsace Moselle, de la CMU complémentaire, de l’Aide à la Complémentaire Santé (ACS), de l’ Aide Médicale d’Etat  …= prise en charge du ticket modérateur voire d’un forfait de dépassement (optique, dentaire)</a:t>
            </a:r>
          </a:p>
          <a:p>
            <a:pPr lvl="1">
              <a:buClr>
                <a:srgbClr val="333399"/>
              </a:buClr>
            </a:pPr>
            <a:endParaRPr lang="fr-FR" kern="0" dirty="0" smtClean="0">
              <a:solidFill>
                <a:srgbClr val="000099"/>
              </a:solidFill>
            </a:endParaRPr>
          </a:p>
        </p:txBody>
      </p:sp>
      <p:sp>
        <p:nvSpPr>
          <p:cNvPr id="35" name="Titre 1"/>
          <p:cNvSpPr txBox="1">
            <a:spLocks/>
          </p:cNvSpPr>
          <p:nvPr/>
        </p:nvSpPr>
        <p:spPr>
          <a:xfrm>
            <a:off x="-9786" y="1224"/>
            <a:ext cx="9144000" cy="504056"/>
          </a:xfrm>
          <a:prstGeom prst="rect">
            <a:avLst/>
          </a:prstGeom>
          <a:solidFill>
            <a:schemeClr val="accent3"/>
          </a:solidFill>
        </p:spPr>
        <p:txBody>
          <a:bodyPr vert="horz" lIns="91440" tIns="45720" rIns="91440" bIns="45720" rtlCol="0" anchor="ctr">
            <a:noAutofit/>
          </a:bodyPr>
          <a:lstStyle>
            <a:lvl1pPr algn="ctr">
              <a:spcBef>
                <a:spcPct val="0"/>
              </a:spcBef>
              <a:buNone/>
              <a:defRPr sz="2400" b="1">
                <a:solidFill>
                  <a:schemeClr val="bg1"/>
                </a:solidFill>
                <a:latin typeface="+mj-lt"/>
                <a:ea typeface="+mj-ea"/>
                <a:cs typeface="+mj-cs"/>
              </a:defRPr>
            </a:lvl1pPr>
          </a:lstStyle>
          <a:p>
            <a:r>
              <a:rPr lang="fr-FR" sz="2100" dirty="0" smtClean="0"/>
              <a:t>NOTION FONDAMENTALE : PRESTATIONS LEGALES ET PARTS SUPPLEMENTAIRES</a:t>
            </a:r>
            <a:endParaRPr lang="fr-FR" sz="21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287" y="3523501"/>
            <a:ext cx="5784025" cy="2840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20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801</TotalTime>
  <Words>2029</Words>
  <Application>Microsoft Office PowerPoint</Application>
  <PresentationFormat>Affichage à l'écran (4:3)</PresentationFormat>
  <Paragraphs>239</Paragraphs>
  <Slides>21</Slides>
  <Notes>4</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1_Thème Office</vt:lpstr>
      <vt:lpstr>Présentation PowerPoint</vt:lpstr>
      <vt:lpstr>Sommaire du mémo : l’essentiel à retenir sur les datamarts</vt:lpstr>
      <vt:lpstr>Les datamarts étudiés</vt:lpstr>
      <vt:lpstr>Les datamarts étudiés</vt:lpstr>
      <vt:lpstr>NOTIONS FONDAMENTALES : PRESTATIONS AGREGEES</vt:lpstr>
      <vt:lpstr>NOTIONS FONDAMENTALES : PRESTATIONS AFFINEES</vt:lpstr>
      <vt:lpstr>Présentation PowerPoint</vt:lpstr>
      <vt:lpstr>Présentation PowerPoint</vt:lpstr>
      <vt:lpstr>Présentation PowerPoint</vt:lpstr>
      <vt:lpstr>Présentation PowerPoint</vt:lpstr>
      <vt:lpstr>Comprendre la gestion des indicateurs dans l’entrepôt SNIIRAM</vt:lpstr>
      <vt:lpstr>Comprendre la gestion des indicateurs dans l’entrepôt SNIIRAM</vt:lpstr>
      <vt:lpstr>Indicateurs AMOS / EXE-PRS, AMOS / CDS et DAMIR – 1/2</vt:lpstr>
      <vt:lpstr>Présentation PowerPoint</vt:lpstr>
      <vt:lpstr>Indicateurs AMOS /LPP – 1/2</vt:lpstr>
      <vt:lpstr>Indicateurs AMOS /LPP – 2/2</vt:lpstr>
      <vt:lpstr>Indicateurs AMOS /CCAM-Prestations, CCAM-Associations  – 1/1</vt:lpstr>
      <vt:lpstr>Indicateurs SNIREP – 1/1 </vt:lpstr>
      <vt:lpstr>FILTRES OBLIGATOIRES</vt:lpstr>
      <vt:lpstr>FILTRES OBLIGATOIRES</vt:lpstr>
      <vt:lpstr>FILTRES OBLIGATOIRES</vt:lpstr>
    </vt:vector>
  </TitlesOfParts>
  <Company>CNAMTS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Rappels sur les indicateurs des datamarts BO</dc:title>
  <dc:creator>FERNANDEZ DE MARTINI LAURE</dc:creator>
  <cp:lastModifiedBy>FERNANDEZ DE MARTINI LAURE</cp:lastModifiedBy>
  <cp:revision>64</cp:revision>
  <dcterms:created xsi:type="dcterms:W3CDTF">2019-01-09T10:02:12Z</dcterms:created>
  <dcterms:modified xsi:type="dcterms:W3CDTF">2019-12-02T11:12:35Z</dcterms:modified>
</cp:coreProperties>
</file>