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C6"/>
    <a:srgbClr val="BB9956"/>
    <a:srgbClr val="B19C05"/>
    <a:srgbClr val="FAE216"/>
    <a:srgbClr val="E20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/>
    <p:restoredTop sz="86405"/>
  </p:normalViewPr>
  <p:slideViewPr>
    <p:cSldViewPr snapToGrid="0" snapToObjects="1">
      <p:cViewPr>
        <p:scale>
          <a:sx n="50" d="100"/>
          <a:sy n="50" d="100"/>
        </p:scale>
        <p:origin x="272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05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70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-Gilles Allain</a:t>
            </a:r>
          </a:p>
        </p:txBody>
      </p:sp>
      <p:sp>
        <p:nvSpPr>
          <p:cNvPr id="103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0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Texte du titre</a:t>
            </a:r>
          </a:p>
        </p:txBody>
      </p:sp>
      <p:sp>
        <p:nvSpPr>
          <p:cNvPr id="4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6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6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e niveau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-1" y="13007979"/>
            <a:ext cx="24384002" cy="1"/>
          </a:xfrm>
          <a:prstGeom prst="line">
            <a:avLst/>
          </a:prstGeom>
          <a:ln w="50800">
            <a:solidFill>
              <a:srgbClr val="2A559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LogoINDS.jpg" descr="LogoINDS.jpg"/>
          <p:cNvPicPr>
            <a:picLocks noChangeAspect="1"/>
          </p:cNvPicPr>
          <p:nvPr/>
        </p:nvPicPr>
        <p:blipFill>
          <a:blip r:embed="rId14"/>
          <a:srcRect t="18231" b="18231"/>
          <a:stretch>
            <a:fillRect/>
          </a:stretch>
        </p:blipFill>
        <p:spPr>
          <a:xfrm>
            <a:off x="23255206" y="13075198"/>
            <a:ext cx="966985" cy="61439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au"/>
          <p:cNvGraphicFramePr/>
          <p:nvPr>
            <p:extLst>
              <p:ext uri="{D42A27DB-BD31-4B8C-83A1-F6EECF244321}">
                <p14:modId xmlns:p14="http://schemas.microsoft.com/office/powerpoint/2010/main" val="3340161768"/>
              </p:ext>
            </p:extLst>
          </p:nvPr>
        </p:nvGraphicFramePr>
        <p:xfrm>
          <a:off x="22834" y="14202"/>
          <a:ext cx="24372729" cy="1303394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62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453">
                  <a:extLst>
                    <a:ext uri="{9D8B030D-6E8A-4147-A177-3AD203B41FA5}">
                      <a16:colId xmlns:a16="http://schemas.microsoft.com/office/drawing/2014/main" val="1796837011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15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45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7254">
                  <a:extLst>
                    <a:ext uri="{9D8B030D-6E8A-4147-A177-3AD203B41FA5}">
                      <a16:colId xmlns:a16="http://schemas.microsoft.com/office/drawing/2014/main" val="3987376827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2009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5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Informations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relatives aux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bénéficiaires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, pour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chaque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individu</a:t>
                      </a:r>
                      <a:endParaRPr sz="3000" b="1" cap="small" dirty="0">
                        <a:solidFill>
                          <a:srgbClr val="2A559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76200" cap="flat" cmpd="sng" algn="ctr">
                      <a:solidFill>
                        <a:srgbClr val="295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76200" cap="flat" cmpd="sng" algn="ctr">
                      <a:solidFill>
                        <a:srgbClr val="295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295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76200" cap="flat" cmpd="sng" algn="ctr">
                      <a:solidFill>
                        <a:srgbClr val="295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Sexe, mois et année de naissance, rang de naissance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000" b="1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Commune et département de résidence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Couverture maladie universelle complémentaire (CMU-C)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Aide à la Complémentaire Santé (ACS)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Diagnostic d’Affection Longue Durée (100%) et maladies professionnelles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Statut vital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Cause médicale de décès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995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r" defTabSz="914400">
                        <a:defRPr sz="2000" cap="small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5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Informations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relatives a la structure de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l’offre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</a:t>
                      </a:r>
                      <a:endParaRPr sz="3000" b="1" cap="small" dirty="0">
                        <a:solidFill>
                          <a:srgbClr val="2A559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Spécialité du prescripteur, Spécialité ou Catégorie de l’exécutant 
(ex : prescripteur généraliste, exécutant infirmier)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5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b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Mode d’exercice, lieu d’exécution 
(cabinet en ville, cliniques, établissement de santé, centre de santé)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Statut conventionnel (libéral) et statut juridique (établissement)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Département, commune d’implantation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r" defTabSz="914400">
                        <a:defRPr sz="2000" cap="small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RG</a:t>
                      </a:r>
                      <a:r>
                        <a:rPr sz="2000" dirty="0">
                          <a:sym typeface="Helvetica Neue"/>
                        </a:rPr>
                        <a:t> </a:t>
                      </a:r>
                      <a:r>
                        <a:rPr sz="2000" dirty="0" err="1">
                          <a:sym typeface="Helvetica Neue"/>
                        </a:rPr>
                        <a:t>uniquement</a:t>
                      </a:r>
                      <a:r>
                        <a:rPr sz="2000" dirty="0">
                          <a:sym typeface="Helvetica Neue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  <a:sym typeface="Helvetica Neue"/>
                        </a:rPr>
                        <a:t> </a:t>
                      </a:r>
                      <a:endParaRPr sz="20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1900" dirty="0"/>
                        <a:t>RG + </a:t>
                      </a:r>
                      <a:r>
                        <a:rPr lang="fr-FR" sz="1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 Light"/>
                        </a:rPr>
                        <a:t>SLM</a:t>
                      </a:r>
                      <a:endParaRPr lang="fr-FR" sz="1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20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r-FR" sz="2000" dirty="0">
                          <a:sym typeface="Helvetica Neue"/>
                        </a:rPr>
                        <a:t>Quasi-exhaustivité des régimes 
(a minima RG, SLM, RSI, MSA)</a:t>
                      </a:r>
                      <a:endParaRPr lang="fr-FR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2" name="Ligne"/>
          <p:cNvSpPr/>
          <p:nvPr/>
        </p:nvSpPr>
        <p:spPr>
          <a:xfrm flipV="1">
            <a:off x="13567718" y="1970517"/>
            <a:ext cx="10584187" cy="2456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Ligne"/>
          <p:cNvSpPr/>
          <p:nvPr/>
        </p:nvSpPr>
        <p:spPr>
          <a:xfrm>
            <a:off x="13567718" y="2755663"/>
            <a:ext cx="10584188" cy="28496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Ligne"/>
          <p:cNvSpPr/>
          <p:nvPr/>
        </p:nvSpPr>
        <p:spPr>
          <a:xfrm>
            <a:off x="13580418" y="3499669"/>
            <a:ext cx="10571487" cy="18242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Ligne"/>
          <p:cNvSpPr/>
          <p:nvPr/>
        </p:nvSpPr>
        <p:spPr>
          <a:xfrm>
            <a:off x="19171920" y="5123337"/>
            <a:ext cx="4967286" cy="3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Ligne"/>
          <p:cNvSpPr/>
          <p:nvPr/>
        </p:nvSpPr>
        <p:spPr>
          <a:xfrm>
            <a:off x="16970112" y="4306967"/>
            <a:ext cx="7169702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igne"/>
          <p:cNvSpPr/>
          <p:nvPr/>
        </p:nvSpPr>
        <p:spPr>
          <a:xfrm>
            <a:off x="10038670" y="5123339"/>
            <a:ext cx="8118555" cy="14475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Ligne"/>
          <p:cNvSpPr/>
          <p:nvPr/>
        </p:nvSpPr>
        <p:spPr>
          <a:xfrm flipV="1">
            <a:off x="18157225" y="6607026"/>
            <a:ext cx="2491845" cy="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Ligne"/>
          <p:cNvSpPr/>
          <p:nvPr/>
        </p:nvSpPr>
        <p:spPr>
          <a:xfrm>
            <a:off x="11098634" y="5799726"/>
            <a:ext cx="12829738" cy="1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Ligne"/>
          <p:cNvSpPr/>
          <p:nvPr/>
        </p:nvSpPr>
        <p:spPr>
          <a:xfrm flipV="1">
            <a:off x="13567717" y="9425910"/>
            <a:ext cx="10571487" cy="1824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Ligne"/>
          <p:cNvSpPr/>
          <p:nvPr/>
        </p:nvSpPr>
        <p:spPr>
          <a:xfrm flipV="1">
            <a:off x="13567716" y="10233211"/>
            <a:ext cx="10584189" cy="28473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Ligne"/>
          <p:cNvSpPr/>
          <p:nvPr/>
        </p:nvSpPr>
        <p:spPr>
          <a:xfrm flipV="1">
            <a:off x="13567717" y="8688298"/>
            <a:ext cx="10571487" cy="22079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gne"/>
          <p:cNvSpPr/>
          <p:nvPr/>
        </p:nvSpPr>
        <p:spPr>
          <a:xfrm flipV="1">
            <a:off x="19156350" y="12653773"/>
            <a:ext cx="828000" cy="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gne"/>
          <p:cNvSpPr/>
          <p:nvPr/>
        </p:nvSpPr>
        <p:spPr>
          <a:xfrm>
            <a:off x="9919290" y="12586868"/>
            <a:ext cx="776289" cy="1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gne"/>
          <p:cNvSpPr/>
          <p:nvPr/>
        </p:nvSpPr>
        <p:spPr>
          <a:xfrm flipV="1">
            <a:off x="13567716" y="10995459"/>
            <a:ext cx="10584190" cy="40123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28597-1B6E-3A44-9265-61D26E410F06}"/>
              </a:ext>
            </a:extLst>
          </p:cNvPr>
          <p:cNvSpPr/>
          <p:nvPr/>
        </p:nvSpPr>
        <p:spPr>
          <a:xfrm>
            <a:off x="22834" y="12810854"/>
            <a:ext cx="23486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Sources : 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1-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Tuppin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</a:t>
            </a:r>
            <a:r>
              <a:rPr lang="fr-FR" sz="1600" b="0" i="1" dirty="0">
                <a:solidFill>
                  <a:srgbClr val="434343"/>
                </a:solidFill>
                <a:latin typeface="Arial" panose="020B0604020202020204" pitchFamily="34" charset="0"/>
              </a:rPr>
              <a:t>et al.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, Value of a national administrative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database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to guide public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decisions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: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From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the système national d’information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interrégimes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de l’Assurance Maladie (SNIIRAM) to the système national des données de santé (SNDS) in France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2 - Support de formation PMSI / portail SNDS</a:t>
            </a:r>
            <a:endParaRPr lang="fr-FR" sz="1600" b="0" dirty="0">
              <a:latin typeface="-webkit-standard"/>
            </a:endParaRPr>
          </a:p>
          <a:p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  <p:sp>
        <p:nvSpPr>
          <p:cNvPr id="20" name="Ligne">
            <a:extLst>
              <a:ext uri="{FF2B5EF4-FFF2-40B4-BE49-F238E27FC236}">
                <a16:creationId xmlns:a16="http://schemas.microsoft.com/office/drawing/2014/main" id="{B7F97DB4-19A9-7346-9D0B-73C143ECB1DB}"/>
              </a:ext>
            </a:extLst>
          </p:cNvPr>
          <p:cNvSpPr/>
          <p:nvPr/>
        </p:nvSpPr>
        <p:spPr>
          <a:xfrm>
            <a:off x="10039994" y="1982796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Ligne">
            <a:extLst>
              <a:ext uri="{FF2B5EF4-FFF2-40B4-BE49-F238E27FC236}">
                <a16:creationId xmlns:a16="http://schemas.microsoft.com/office/drawing/2014/main" id="{274B1618-D8DD-DE46-AA34-DFDA38D7E654}"/>
              </a:ext>
            </a:extLst>
          </p:cNvPr>
          <p:cNvSpPr/>
          <p:nvPr/>
        </p:nvSpPr>
        <p:spPr>
          <a:xfrm flipV="1">
            <a:off x="14380518" y="12645652"/>
            <a:ext cx="828000" cy="0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Ligne">
            <a:extLst>
              <a:ext uri="{FF2B5EF4-FFF2-40B4-BE49-F238E27FC236}">
                <a16:creationId xmlns:a16="http://schemas.microsoft.com/office/drawing/2014/main" id="{529A100C-EA17-5E45-BACF-1475C30B01F9}"/>
              </a:ext>
            </a:extLst>
          </p:cNvPr>
          <p:cNvSpPr/>
          <p:nvPr/>
        </p:nvSpPr>
        <p:spPr>
          <a:xfrm>
            <a:off x="10036280" y="2737357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Ligne">
            <a:extLst>
              <a:ext uri="{FF2B5EF4-FFF2-40B4-BE49-F238E27FC236}">
                <a16:creationId xmlns:a16="http://schemas.microsoft.com/office/drawing/2014/main" id="{7AC0781C-89ED-4B44-90E7-F2755763ECA2}"/>
              </a:ext>
            </a:extLst>
          </p:cNvPr>
          <p:cNvSpPr/>
          <p:nvPr/>
        </p:nvSpPr>
        <p:spPr>
          <a:xfrm>
            <a:off x="10054868" y="8710691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Ligne">
            <a:extLst>
              <a:ext uri="{FF2B5EF4-FFF2-40B4-BE49-F238E27FC236}">
                <a16:creationId xmlns:a16="http://schemas.microsoft.com/office/drawing/2014/main" id="{3562071B-960A-6447-B084-492B38682B22}"/>
              </a:ext>
            </a:extLst>
          </p:cNvPr>
          <p:cNvSpPr/>
          <p:nvPr/>
        </p:nvSpPr>
        <p:spPr>
          <a:xfrm>
            <a:off x="10073456" y="9509865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Ligne">
            <a:extLst>
              <a:ext uri="{FF2B5EF4-FFF2-40B4-BE49-F238E27FC236}">
                <a16:creationId xmlns:a16="http://schemas.microsoft.com/office/drawing/2014/main" id="{E59FA6F9-6445-174B-BBD7-D90FA6174F92}"/>
              </a:ext>
            </a:extLst>
          </p:cNvPr>
          <p:cNvSpPr/>
          <p:nvPr/>
        </p:nvSpPr>
        <p:spPr>
          <a:xfrm>
            <a:off x="10069742" y="10286726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Ligne">
            <a:extLst>
              <a:ext uri="{FF2B5EF4-FFF2-40B4-BE49-F238E27FC236}">
                <a16:creationId xmlns:a16="http://schemas.microsoft.com/office/drawing/2014/main" id="{8243A51F-680F-A344-B35D-AC806C049939}"/>
              </a:ext>
            </a:extLst>
          </p:cNvPr>
          <p:cNvSpPr/>
          <p:nvPr/>
        </p:nvSpPr>
        <p:spPr>
          <a:xfrm>
            <a:off x="10088328" y="11041292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Ligne">
            <a:extLst>
              <a:ext uri="{FF2B5EF4-FFF2-40B4-BE49-F238E27FC236}">
                <a16:creationId xmlns:a16="http://schemas.microsoft.com/office/drawing/2014/main" id="{41511DBC-821E-7D41-A5D5-930F1A9C1F00}"/>
              </a:ext>
            </a:extLst>
          </p:cNvPr>
          <p:cNvSpPr/>
          <p:nvPr/>
        </p:nvSpPr>
        <p:spPr>
          <a:xfrm>
            <a:off x="10054868" y="3514223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F13C83-257D-5F4C-A57B-9C04B079A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382" y="12993255"/>
            <a:ext cx="3440073" cy="5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au"/>
          <p:cNvGraphicFramePr/>
          <p:nvPr>
            <p:extLst>
              <p:ext uri="{D42A27DB-BD31-4B8C-83A1-F6EECF244321}">
                <p14:modId xmlns:p14="http://schemas.microsoft.com/office/powerpoint/2010/main" val="2085726277"/>
              </p:ext>
            </p:extLst>
          </p:nvPr>
        </p:nvGraphicFramePr>
        <p:xfrm>
          <a:off x="22834" y="14202"/>
          <a:ext cx="24333193" cy="1302321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16195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2009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l"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Consommation de soins en ville 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953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Prestations remboursées et codage détaillé (actes médicaux, pharmacie, biologie, dispositifs médicaux, transports sanitaire)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000" b="1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 b="1">
                          <a:solidFill>
                            <a:srgbClr val="1556A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UCD</a:t>
                      </a:r>
                    </a:p>
                  </a:txBody>
                  <a:tcPr marL="50800" marR="50800" marT="50800" marB="50800" anchor="b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953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Indicateurs de montants (présenté au remboursement, base de remboursement, remboursé)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196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Détail par date de soins et date de remboursement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186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Consommation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3000" b="1" cap="small" dirty="0" err="1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établissement</a:t>
                      </a:r>
                      <a:r>
                        <a:rPr sz="3000" b="1" cap="small" dirty="0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santé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108">
                <a:tc>
                  <a:txBody>
                    <a:bodyPr/>
                    <a:lstStyle/>
                    <a:p>
                      <a:pPr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i="1">
                          <a:solidFill>
                            <a:srgbClr val="1556A5"/>
                          </a:solidFill>
                        </a:rPr>
                        <a:t>Séjours hospitaliers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42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Médecine - Chirurgie - Obstétrique (MCO)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432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suite et de </a:t>
                      </a: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réadaptation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(SSR)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40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Hospitalisation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à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domicile (HAD)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746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Psychiatrie (RIM-P)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4284">
                <a:tc>
                  <a:txBody>
                    <a:bodyPr/>
                    <a:lstStyle/>
                    <a:p>
                      <a:pPr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600" b="1" i="1" dirty="0" err="1">
                          <a:solidFill>
                            <a:srgbClr val="1556A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Ambulatoire</a:t>
                      </a:r>
                      <a:endParaRPr sz="2600" b="1" i="1" dirty="0">
                        <a:solidFill>
                          <a:srgbClr val="1556A5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5676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Médecine - Chirurgie - Obstétrique (MCO)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 de suite et de réadaptation (SSR)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94604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Psychiatrie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(RIM-P)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597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r" defTabSz="914400">
                        <a:defRPr sz="2000" cap="small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16195">
                <a:tc>
                  <a:txBody>
                    <a:bodyPr/>
                    <a:lstStyle/>
                    <a:p>
                      <a:pPr algn="l"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b="0" i="1" dirty="0"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  RG + SLM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Quasi-exhaustivité des régimes</a:t>
                      </a:r>
                    </a:p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(a minima RG, SLM, RSI, MSA)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Chainage partiel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0" name="Ligne"/>
          <p:cNvSpPr/>
          <p:nvPr/>
        </p:nvSpPr>
        <p:spPr>
          <a:xfrm>
            <a:off x="13608000" y="2284401"/>
            <a:ext cx="10512000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gne"/>
          <p:cNvSpPr/>
          <p:nvPr/>
        </p:nvSpPr>
        <p:spPr>
          <a:xfrm>
            <a:off x="10100879" y="6646557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gne"/>
          <p:cNvSpPr/>
          <p:nvPr/>
        </p:nvSpPr>
        <p:spPr>
          <a:xfrm>
            <a:off x="12478460" y="7294658"/>
            <a:ext cx="11673445" cy="1277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Ligne"/>
          <p:cNvSpPr/>
          <p:nvPr/>
        </p:nvSpPr>
        <p:spPr>
          <a:xfrm>
            <a:off x="10113580" y="7956736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Ligne"/>
          <p:cNvSpPr/>
          <p:nvPr/>
        </p:nvSpPr>
        <p:spPr>
          <a:xfrm>
            <a:off x="14531622" y="12586869"/>
            <a:ext cx="776289" cy="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Ligne"/>
          <p:cNvSpPr/>
          <p:nvPr/>
        </p:nvSpPr>
        <p:spPr>
          <a:xfrm>
            <a:off x="15921177" y="8566739"/>
            <a:ext cx="8230728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Ligne"/>
          <p:cNvSpPr/>
          <p:nvPr/>
        </p:nvSpPr>
        <p:spPr>
          <a:xfrm>
            <a:off x="13549745" y="9981881"/>
            <a:ext cx="10583110" cy="33117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Ligne"/>
          <p:cNvSpPr/>
          <p:nvPr/>
        </p:nvSpPr>
        <p:spPr>
          <a:xfrm>
            <a:off x="18241252" y="10649366"/>
            <a:ext cx="5904303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Ligne"/>
          <p:cNvSpPr/>
          <p:nvPr/>
        </p:nvSpPr>
        <p:spPr>
          <a:xfrm>
            <a:off x="15927528" y="11386367"/>
            <a:ext cx="8218027" cy="1"/>
          </a:xfrm>
          <a:prstGeom prst="line">
            <a:avLst/>
          </a:prstGeom>
          <a:ln w="12700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82700-2650-284D-9D18-5BE2C9E03768}"/>
              </a:ext>
            </a:extLst>
          </p:cNvPr>
          <p:cNvSpPr/>
          <p:nvPr/>
        </p:nvSpPr>
        <p:spPr>
          <a:xfrm>
            <a:off x="22834" y="12945365"/>
            <a:ext cx="23486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Sources : 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1-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Tuppin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</a:t>
            </a:r>
            <a:r>
              <a:rPr lang="fr-FR" sz="1600" b="0" i="1" dirty="0">
                <a:solidFill>
                  <a:srgbClr val="434343"/>
                </a:solidFill>
                <a:latin typeface="Arial" panose="020B0604020202020204" pitchFamily="34" charset="0"/>
              </a:rPr>
              <a:t>et al.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, Value of a national administrative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database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to guide public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decisions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: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From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the système national d’information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interrégimes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de l’Assurance Maladie (SNIIRAM) to the système national des données de santé (SNDS) in France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2 - Support de formation PMSI / portail SNDS</a:t>
            </a:r>
            <a:endParaRPr lang="fr-FR" sz="1600" b="0" dirty="0">
              <a:latin typeface="-webkit-standard"/>
            </a:endParaRPr>
          </a:p>
          <a:p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  <p:sp>
        <p:nvSpPr>
          <p:cNvPr id="16" name="Ligne">
            <a:extLst>
              <a:ext uri="{FF2B5EF4-FFF2-40B4-BE49-F238E27FC236}">
                <a16:creationId xmlns:a16="http://schemas.microsoft.com/office/drawing/2014/main" id="{A56F02A2-0801-084F-8CE9-FDDB978A0AEE}"/>
              </a:ext>
            </a:extLst>
          </p:cNvPr>
          <p:cNvSpPr/>
          <p:nvPr/>
        </p:nvSpPr>
        <p:spPr>
          <a:xfrm flipV="1">
            <a:off x="19950546" y="12586868"/>
            <a:ext cx="2244436" cy="0"/>
          </a:xfrm>
          <a:prstGeom prst="line">
            <a:avLst/>
          </a:prstGeom>
          <a:ln w="12700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Ligne">
            <a:extLst>
              <a:ext uri="{FF2B5EF4-FFF2-40B4-BE49-F238E27FC236}">
                <a16:creationId xmlns:a16="http://schemas.microsoft.com/office/drawing/2014/main" id="{9EB9C427-0B09-0E47-B125-EE536FF63280}"/>
              </a:ext>
            </a:extLst>
          </p:cNvPr>
          <p:cNvSpPr/>
          <p:nvPr/>
        </p:nvSpPr>
        <p:spPr>
          <a:xfrm flipV="1">
            <a:off x="10113580" y="7295935"/>
            <a:ext cx="2364880" cy="0"/>
          </a:xfrm>
          <a:prstGeom prst="line">
            <a:avLst/>
          </a:prstGeom>
          <a:ln w="12065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non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Ligne">
            <a:extLst>
              <a:ext uri="{FF2B5EF4-FFF2-40B4-BE49-F238E27FC236}">
                <a16:creationId xmlns:a16="http://schemas.microsoft.com/office/drawing/2014/main" id="{384818C3-7A96-2945-8E07-32BE0A31304A}"/>
              </a:ext>
            </a:extLst>
          </p:cNvPr>
          <p:cNvSpPr/>
          <p:nvPr/>
        </p:nvSpPr>
        <p:spPr>
          <a:xfrm>
            <a:off x="12478459" y="8533618"/>
            <a:ext cx="3238596" cy="33117"/>
          </a:xfrm>
          <a:prstGeom prst="line">
            <a:avLst/>
          </a:prstGeom>
          <a:ln w="12065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non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Ligne">
            <a:extLst>
              <a:ext uri="{FF2B5EF4-FFF2-40B4-BE49-F238E27FC236}">
                <a16:creationId xmlns:a16="http://schemas.microsoft.com/office/drawing/2014/main" id="{FB517366-BA7E-BC4D-99C6-96C4537C516D}"/>
              </a:ext>
            </a:extLst>
          </p:cNvPr>
          <p:cNvSpPr/>
          <p:nvPr/>
        </p:nvSpPr>
        <p:spPr>
          <a:xfrm flipV="1">
            <a:off x="12192000" y="9981880"/>
            <a:ext cx="1357745" cy="33115"/>
          </a:xfrm>
          <a:prstGeom prst="line">
            <a:avLst/>
          </a:prstGeom>
          <a:ln w="12065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non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Ligne">
            <a:extLst>
              <a:ext uri="{FF2B5EF4-FFF2-40B4-BE49-F238E27FC236}">
                <a16:creationId xmlns:a16="http://schemas.microsoft.com/office/drawing/2014/main" id="{16CC7BA4-DFCF-9F47-8668-CDEEFC17727F}"/>
              </a:ext>
            </a:extLst>
          </p:cNvPr>
          <p:cNvSpPr/>
          <p:nvPr/>
        </p:nvSpPr>
        <p:spPr>
          <a:xfrm>
            <a:off x="13626588" y="3306589"/>
            <a:ext cx="10512000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Ligne">
            <a:extLst>
              <a:ext uri="{FF2B5EF4-FFF2-40B4-BE49-F238E27FC236}">
                <a16:creationId xmlns:a16="http://schemas.microsoft.com/office/drawing/2014/main" id="{6A5D96FD-A145-CD45-A68E-CF232421142E}"/>
              </a:ext>
            </a:extLst>
          </p:cNvPr>
          <p:cNvSpPr/>
          <p:nvPr/>
        </p:nvSpPr>
        <p:spPr>
          <a:xfrm>
            <a:off x="13626588" y="4176390"/>
            <a:ext cx="10512000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Ligne">
            <a:extLst>
              <a:ext uri="{FF2B5EF4-FFF2-40B4-BE49-F238E27FC236}">
                <a16:creationId xmlns:a16="http://schemas.microsoft.com/office/drawing/2014/main" id="{2301CF6B-4D3C-4347-9771-3BBD22CF78A9}"/>
              </a:ext>
            </a:extLst>
          </p:cNvPr>
          <p:cNvSpPr/>
          <p:nvPr/>
        </p:nvSpPr>
        <p:spPr>
          <a:xfrm>
            <a:off x="10039994" y="2228118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Ligne">
            <a:extLst>
              <a:ext uri="{FF2B5EF4-FFF2-40B4-BE49-F238E27FC236}">
                <a16:creationId xmlns:a16="http://schemas.microsoft.com/office/drawing/2014/main" id="{DCA5BA69-0F45-794D-9B2B-29666E4A33F3}"/>
              </a:ext>
            </a:extLst>
          </p:cNvPr>
          <p:cNvSpPr/>
          <p:nvPr/>
        </p:nvSpPr>
        <p:spPr>
          <a:xfrm>
            <a:off x="10058582" y="3272610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Ligne">
            <a:extLst>
              <a:ext uri="{FF2B5EF4-FFF2-40B4-BE49-F238E27FC236}">
                <a16:creationId xmlns:a16="http://schemas.microsoft.com/office/drawing/2014/main" id="{881EFA3F-8736-EB44-910D-A1EACA339AEF}"/>
              </a:ext>
            </a:extLst>
          </p:cNvPr>
          <p:cNvSpPr/>
          <p:nvPr/>
        </p:nvSpPr>
        <p:spPr>
          <a:xfrm>
            <a:off x="10077170" y="4160990"/>
            <a:ext cx="2680924" cy="10084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Ligne">
            <a:extLst>
              <a:ext uri="{FF2B5EF4-FFF2-40B4-BE49-F238E27FC236}">
                <a16:creationId xmlns:a16="http://schemas.microsoft.com/office/drawing/2014/main" id="{E367A38A-FBB4-D84C-94B5-4D16E986D426}"/>
              </a:ext>
            </a:extLst>
          </p:cNvPr>
          <p:cNvSpPr/>
          <p:nvPr/>
        </p:nvSpPr>
        <p:spPr>
          <a:xfrm flipV="1">
            <a:off x="9999338" y="12645652"/>
            <a:ext cx="828000" cy="0"/>
          </a:xfrm>
          <a:prstGeom prst="line">
            <a:avLst/>
          </a:prstGeom>
          <a:ln w="127000">
            <a:solidFill>
              <a:srgbClr val="FF8DC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270</Words>
  <Application>Microsoft Macintosh PowerPoint</Application>
  <PresentationFormat>Personnalisé</PresentationFormat>
  <Paragraphs>70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-webkit-standard</vt:lpstr>
      <vt:lpstr>Arial</vt:lpstr>
      <vt:lpstr>Helvetica</vt:lpstr>
      <vt:lpstr>Helvetica Neue</vt:lpstr>
      <vt:lpstr>Helvetica Neue Light</vt:lpstr>
      <vt:lpstr>Helvetica Neue Medium</vt:lpstr>
      <vt:lpstr>White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Anne CUERQ</cp:lastModifiedBy>
  <cp:revision>24</cp:revision>
  <cp:lastPrinted>2019-04-03T13:52:16Z</cp:lastPrinted>
  <dcterms:modified xsi:type="dcterms:W3CDTF">2019-07-11T15:00:50Z</dcterms:modified>
</cp:coreProperties>
</file>