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0" r:id="rId1"/>
  </p:sldMasterIdLst>
  <p:notesMasterIdLst>
    <p:notesMasterId r:id="rId30"/>
  </p:notesMasterIdLst>
  <p:handoutMasterIdLst>
    <p:handoutMasterId r:id="rId31"/>
  </p:handoutMasterIdLst>
  <p:sldIdLst>
    <p:sldId id="532" r:id="rId2"/>
    <p:sldId id="518" r:id="rId3"/>
    <p:sldId id="652" r:id="rId4"/>
    <p:sldId id="520" r:id="rId5"/>
    <p:sldId id="463" r:id="rId6"/>
    <p:sldId id="515" r:id="rId7"/>
    <p:sldId id="653" r:id="rId8"/>
    <p:sldId id="443" r:id="rId9"/>
    <p:sldId id="446" r:id="rId10"/>
    <p:sldId id="657" r:id="rId11"/>
    <p:sldId id="654" r:id="rId12"/>
    <p:sldId id="624" r:id="rId13"/>
    <p:sldId id="505" r:id="rId14"/>
    <p:sldId id="483" r:id="rId15"/>
    <p:sldId id="477" r:id="rId16"/>
    <p:sldId id="524" r:id="rId17"/>
    <p:sldId id="619" r:id="rId18"/>
    <p:sldId id="639" r:id="rId19"/>
    <p:sldId id="642" r:id="rId20"/>
    <p:sldId id="643" r:id="rId21"/>
    <p:sldId id="645" r:id="rId22"/>
    <p:sldId id="649" r:id="rId23"/>
    <p:sldId id="559" r:id="rId24"/>
    <p:sldId id="561" r:id="rId25"/>
    <p:sldId id="567" r:id="rId26"/>
    <p:sldId id="655" r:id="rId27"/>
    <p:sldId id="656" r:id="rId28"/>
    <p:sldId id="617" r:id="rId29"/>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EF4E22"/>
    <a:srgbClr val="FDEFED"/>
    <a:srgbClr val="FE8637"/>
    <a:srgbClr val="50557C"/>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75" autoAdjust="0"/>
    <p:restoredTop sz="96404" autoAdjust="0"/>
  </p:normalViewPr>
  <p:slideViewPr>
    <p:cSldViewPr snapToGrid="0" snapToObjects="1">
      <p:cViewPr varScale="1">
        <p:scale>
          <a:sx n="112" d="100"/>
          <a:sy n="112" d="100"/>
        </p:scale>
        <p:origin x="450" y="12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1" d="100"/>
          <a:sy n="81" d="100"/>
        </p:scale>
        <p:origin x="-4008" y="-10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fr-FR"/>
              <a:t>03/11/2016</a:t>
            </a:r>
          </a:p>
        </p:txBody>
      </p:sp>
      <p:sp>
        <p:nvSpPr>
          <p:cNvPr id="4" name="Espace réservé du pied de page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5" name="Espace réservé du numéro de diapositive 4"/>
          <p:cNvSpPr>
            <a:spLocks noGrp="1"/>
          </p:cNvSpPr>
          <p:nvPr>
            <p:ph type="sldNum" sz="quarter" idx="3"/>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DA6A00D-008E-40F4-8235-8E84C2478E13}" type="slidenum">
              <a:rPr lang="fr-FR"/>
              <a:pPr/>
              <a:t>‹N°›</a:t>
            </a:fld>
            <a:endParaRPr lang="fr-FR"/>
          </a:p>
        </p:txBody>
      </p:sp>
    </p:spTree>
    <p:extLst>
      <p:ext uri="{BB962C8B-B14F-4D97-AF65-F5344CB8AC3E}">
        <p14:creationId xmlns:p14="http://schemas.microsoft.com/office/powerpoint/2010/main" val="35469270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fr-FR"/>
              <a:t>03/11/2016</a:t>
            </a:r>
          </a:p>
        </p:txBody>
      </p:sp>
      <p:sp>
        <p:nvSpPr>
          <p:cNvPr id="4" name="Espace réservé de l'image des diapositives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450" y="4691063"/>
            <a:ext cx="5438775" cy="4443412"/>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6824431-0F4E-4490-8EB7-9128096C4A93}" type="slidenum">
              <a:rPr lang="fr-FR"/>
              <a:pPr/>
              <a:t>‹N°›</a:t>
            </a:fld>
            <a:endParaRPr lang="fr-FR"/>
          </a:p>
        </p:txBody>
      </p:sp>
    </p:spTree>
    <p:extLst>
      <p:ext uri="{BB962C8B-B14F-4D97-AF65-F5344CB8AC3E}">
        <p14:creationId xmlns:p14="http://schemas.microsoft.com/office/powerpoint/2010/main" val="213130112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2A378A-2DB7-47A7-95A8-644635CD7D8E}" type="slidenum">
              <a:rPr lang="fr-FR">
                <a:latin typeface="Calibri" panose="020F0502020204030204" pitchFamily="34" charset="0"/>
              </a:rPr>
              <a:pPr eaLnBrk="1" hangingPunct="1"/>
              <a:t>2</a:t>
            </a:fld>
            <a:endParaRPr lang="fr-FR">
              <a:latin typeface="Calibri" panose="020F0502020204030204"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Tree>
    <p:extLst>
      <p:ext uri="{BB962C8B-B14F-4D97-AF65-F5344CB8AC3E}">
        <p14:creationId xmlns:p14="http://schemas.microsoft.com/office/powerpoint/2010/main" val="795390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b="1" smtClean="0"/>
              <a:t>Un phénomène similaire est retrouvé lorsque l’on focalise notre analyse sur les suicides</a:t>
            </a:r>
          </a:p>
          <a:p>
            <a:pPr eaLnBrk="1" hangingPunct="1"/>
            <a:endParaRPr lang="fr-FR" b="1" smtClean="0"/>
          </a:p>
          <a:p>
            <a:pPr eaLnBrk="1" hangingPunct="1"/>
            <a:r>
              <a:rPr lang="fr-FR" b="1" smtClean="0"/>
              <a:t>ET SI ON MET EN PARALLÈLE CE GRAPHIQUE AVEC UNE CARTE</a:t>
            </a:r>
            <a:r>
              <a:rPr lang="fr-FR" smtClean="0"/>
              <a:t> des proportions de décès par suicide selon la ZEA</a:t>
            </a:r>
          </a:p>
          <a:p>
            <a:pPr eaLnBrk="1" hangingPunct="1"/>
            <a:endParaRPr lang="fr-FR" smtClean="0"/>
          </a:p>
          <a:p>
            <a:pPr eaLnBrk="1" hangingPunct="1"/>
            <a:r>
              <a:rPr lang="fr-FR" b="1" smtClean="0"/>
              <a:t>ON PEUT S’INTERROGER SUR L’EXACTITUDE DE LA DISTRIBUTION SPATIALE DE LA MORTALITÉ PAR SUICIDE</a:t>
            </a:r>
            <a:r>
              <a:rPr lang="fr-FR" smtClean="0"/>
              <a:t> telle que donnée par les statistiques actuelles quand on constate que pour un certain nombre de ZEA,  les ZEA avec une forte mortalité par suicide sont souvent celles où il y a de faibles proportions de cause inconnue et inversement</a:t>
            </a:r>
          </a:p>
          <a:p>
            <a:pPr eaLnBrk="1" hangingPunct="1"/>
            <a:r>
              <a:rPr lang="fr-FR" smtClean="0"/>
              <a:t>Perso: prop_std_cause_agreg_R_trans_suicide1213</a:t>
            </a:r>
          </a:p>
          <a:p>
            <a:pPr eaLnBrk="1" hangingPunct="1"/>
            <a:r>
              <a:rPr lang="fr-FR" smtClean="0"/>
              <a:t>Carte_suicide_121310</a:t>
            </a:r>
          </a:p>
          <a:p>
            <a:pPr eaLnBrk="1" hangingPunct="1"/>
            <a:r>
              <a:rPr lang="fr-FR" smtClean="0"/>
              <a:t>BIEN DIRE ZEA</a:t>
            </a:r>
          </a:p>
          <a:p>
            <a:pPr eaLnBrk="1" hangingPunct="1"/>
            <a:endParaRPr lang="fr-FR" smtClean="0"/>
          </a:p>
          <a:p>
            <a:pPr eaLnBrk="1" hangingPunct="1">
              <a:spcBef>
                <a:spcPct val="0"/>
              </a:spcBef>
            </a:pPr>
            <a:r>
              <a:rPr lang="fr-FR" smtClean="0"/>
              <a:t>En région parisienne, une étude coopérative IML de Paris - CépiDc de l’Inserm, menée chez les 15 à 45 ans, retrouvait une sous-estimation de la statistique nationale de suicide de plus de 30% (585 vs. 852) pour l’année 1990 (36). Ces résultats différaient peu selon l’âge et le sexe mais variaient selon les départements, avec une différence maximale à Paris. Dans ce département, seul un quart des suicides était connu de la statistique nationale. Le suicide était pourtant la deuxième cause de décès après le SIDA dans cette population. Les auteurs indiquaient que la sous-estimation du nombre de suicides dans cette population expliquait la forte proportion de causes inconnues de décès au niveau de la statistique nationale et que les données épidémiologiques provenant des IML avaient un impact important sur les statistiques nationales de mortalité. </a:t>
            </a:r>
          </a:p>
          <a:p>
            <a:pPr eaLnBrk="1" hangingPunct="1"/>
            <a:endParaRPr lang="fr-FR" smtClean="0"/>
          </a:p>
          <a:p>
            <a:pPr eaLnBrk="1" hangingPunct="1">
              <a:spcBef>
                <a:spcPct val="0"/>
              </a:spcBef>
            </a:pPr>
            <a:r>
              <a:rPr lang="fr-FR" smtClean="0"/>
              <a:t>En effet, Tilhet-Coartet et al. (2000) ont mené une étude rétrospective sur les 5 208 décès survenus à Lyon en 1996 (64). Les morts sans cause connue représentaient 4,5%, c’est-à-dire trois fois plus que la moyenne nationale (1,6%). Les données de l’institut médico-légal de Lyon ont permis d’abaisser ce taux à 0,8%. Les nouvelles informations concernaient particulièrement les 25-44 ans et les morts violentes. Le nombre de morts violentes augmentait de 44% et moins de 50% des morts violentes touchant les 25-44 ans étaient connus de la statistique nationale. L’augmentation était importante pour les suicides et les homicides, et dans une moindre mesure, pour les accidents de la circulation et les traumatismes d’intention indéterminée. Le nombre de suicides était multiplié par cinq. Des homicides étaient recensés, alors qu’aucun ne figurait dans la statistique nationale. Comme pour les homicides, aucun cas d’intoxication éthylique mortelle ou d’overdose aux opiacés n’était connu de la statistique nationale avant l’étude.</a:t>
            </a:r>
          </a:p>
          <a:p>
            <a:pPr eaLnBrk="1" hangingPunct="1"/>
            <a:endParaRPr lang="fr-FR" smtClean="0"/>
          </a:p>
          <a:p>
            <a:pPr eaLnBrk="1" hangingPunct="1"/>
            <a:r>
              <a:rPr lang="fr-FR" smtClean="0"/>
              <a:t> </a:t>
            </a:r>
          </a:p>
        </p:txBody>
      </p:sp>
      <p:sp>
        <p:nvSpPr>
          <p:cNvPr id="1095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E79400-FAFA-4DDC-8E21-EF9349713BF2}" type="slidenum">
              <a:rPr lang="fr-FR">
                <a:latin typeface="Calibri" panose="020F0502020204030204" pitchFamily="34" charset="0"/>
              </a:rPr>
              <a:pPr eaLnBrk="1" hangingPunct="1"/>
              <a:t>16</a:t>
            </a:fld>
            <a:endParaRPr lang="fr-FR">
              <a:latin typeface="Calibri" panose="020F0502020204030204" pitchFamily="34" charset="0"/>
            </a:endParaRPr>
          </a:p>
        </p:txBody>
      </p:sp>
    </p:spTree>
    <p:extLst>
      <p:ext uri="{BB962C8B-B14F-4D97-AF65-F5344CB8AC3E}">
        <p14:creationId xmlns:p14="http://schemas.microsoft.com/office/powerpoint/2010/main" val="128934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400">
                <a:solidFill>
                  <a:schemeClr val="tx1"/>
                </a:solidFill>
                <a:latin typeface="Arial" panose="020B0604020202020204" pitchFamily="34" charset="0"/>
              </a:defRPr>
            </a:lvl9pPr>
          </a:lstStyle>
          <a:p>
            <a:fld id="{5E5ADE5E-E8C6-4769-8272-5A4871AAA1F1}" type="slidenum">
              <a:rPr lang="fr-FR" altLang="fr-FR" sz="1200">
                <a:solidFill>
                  <a:srgbClr val="000000"/>
                </a:solidFill>
                <a:latin typeface="Times New Roman" panose="02020603050405020304" pitchFamily="18" charset="0"/>
              </a:rPr>
              <a:pPr/>
              <a:t>18</a:t>
            </a:fld>
            <a:endParaRPr lang="fr-FR" altLang="fr-FR" sz="1200">
              <a:solidFill>
                <a:srgbClr val="000000"/>
              </a:solidFill>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extLst>
      <p:ext uri="{BB962C8B-B14F-4D97-AF65-F5344CB8AC3E}">
        <p14:creationId xmlns:p14="http://schemas.microsoft.com/office/powerpoint/2010/main" val="354051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400">
                <a:solidFill>
                  <a:schemeClr val="tx1"/>
                </a:solidFill>
                <a:latin typeface="Arial" panose="020B0604020202020204" pitchFamily="34" charset="0"/>
              </a:defRPr>
            </a:lvl9pPr>
          </a:lstStyle>
          <a:p>
            <a:fld id="{4C9E03DD-24F9-4DA5-B3BE-B69E12B87743}" type="slidenum">
              <a:rPr lang="fr-FR" altLang="fr-FR" sz="1200">
                <a:solidFill>
                  <a:srgbClr val="000000"/>
                </a:solidFill>
                <a:latin typeface="Times New Roman" panose="02020603050405020304" pitchFamily="18" charset="0"/>
              </a:rPr>
              <a:pPr/>
              <a:t>19</a:t>
            </a:fld>
            <a:endParaRPr lang="fr-FR" altLang="fr-FR" sz="1200">
              <a:solidFill>
                <a:srgbClr val="000000"/>
              </a:solidFill>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extLst>
      <p:ext uri="{BB962C8B-B14F-4D97-AF65-F5344CB8AC3E}">
        <p14:creationId xmlns:p14="http://schemas.microsoft.com/office/powerpoint/2010/main" val="365637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400">
                <a:solidFill>
                  <a:schemeClr val="tx1"/>
                </a:solidFill>
                <a:latin typeface="Arial" panose="020B0604020202020204" pitchFamily="34" charset="0"/>
              </a:defRPr>
            </a:lvl9pPr>
          </a:lstStyle>
          <a:p>
            <a:fld id="{4D9D0ABE-601D-485B-A2B3-DDE4427962C4}" type="slidenum">
              <a:rPr lang="fr-FR" altLang="fr-FR" sz="1200">
                <a:latin typeface="Times New Roman" panose="02020603050405020304" pitchFamily="18" charset="0"/>
              </a:rPr>
              <a:pPr/>
              <a:t>20</a:t>
            </a:fld>
            <a:endParaRPr lang="fr-FR" altLang="fr-FR"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p>
        </p:txBody>
      </p:sp>
    </p:spTree>
    <p:extLst>
      <p:ext uri="{BB962C8B-B14F-4D97-AF65-F5344CB8AC3E}">
        <p14:creationId xmlns:p14="http://schemas.microsoft.com/office/powerpoint/2010/main" val="4038420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CEB27B3-072E-4194-A0A2-44B3C7EB4CD2}" type="slidenum">
              <a:rPr lang="fr-FR" altLang="fr-FR" smtClean="0"/>
              <a:pPr/>
              <a:t>21</a:t>
            </a:fld>
            <a:endParaRPr lang="fr-FR" altLang="fr-FR"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fr-FR" smtClean="0"/>
          </a:p>
        </p:txBody>
      </p:sp>
    </p:spTree>
    <p:extLst>
      <p:ext uri="{BB962C8B-B14F-4D97-AF65-F5344CB8AC3E}">
        <p14:creationId xmlns:p14="http://schemas.microsoft.com/office/powerpoint/2010/main" val="170153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400">
                <a:solidFill>
                  <a:schemeClr val="tx1"/>
                </a:solidFill>
                <a:latin typeface="Arial" panose="020B0604020202020204" pitchFamily="34" charset="0"/>
              </a:defRPr>
            </a:lvl9pPr>
          </a:lstStyle>
          <a:p>
            <a:fld id="{6E4C84AA-FD87-4C4D-8523-9B18BF336F1A}" type="slidenum">
              <a:rPr lang="fr-FR" altLang="fr-FR" sz="1200">
                <a:solidFill>
                  <a:srgbClr val="000000"/>
                </a:solidFill>
                <a:latin typeface="Times New Roman" panose="02020603050405020304" pitchFamily="18" charset="0"/>
              </a:rPr>
              <a:pPr/>
              <a:t>22</a:t>
            </a:fld>
            <a:endParaRPr lang="fr-FR" altLang="fr-FR" sz="1200">
              <a:solidFill>
                <a:srgbClr val="000000"/>
              </a:solidFill>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extLst>
      <p:ext uri="{BB962C8B-B14F-4D97-AF65-F5344CB8AC3E}">
        <p14:creationId xmlns:p14="http://schemas.microsoft.com/office/powerpoint/2010/main" val="2306036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400">
                <a:solidFill>
                  <a:schemeClr val="tx1"/>
                </a:solidFill>
                <a:latin typeface="Arial" panose="020B0604020202020204" pitchFamily="34" charset="0"/>
              </a:defRPr>
            </a:lvl9pPr>
          </a:lstStyle>
          <a:p>
            <a:fld id="{CE6367FF-200F-438F-983D-4D3DB05FEAE3}" type="slidenum">
              <a:rPr lang="fr-FR" altLang="fr-FR" sz="1200">
                <a:solidFill>
                  <a:srgbClr val="000000"/>
                </a:solidFill>
                <a:latin typeface="Times New Roman" panose="02020603050405020304" pitchFamily="18" charset="0"/>
              </a:rPr>
              <a:pPr/>
              <a:t>23</a:t>
            </a:fld>
            <a:endParaRPr lang="fr-FR" altLang="fr-FR" sz="1200">
              <a:solidFill>
                <a:srgbClr val="000000"/>
              </a:solidFill>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p>
        </p:txBody>
      </p:sp>
    </p:spTree>
    <p:extLst>
      <p:ext uri="{BB962C8B-B14F-4D97-AF65-F5344CB8AC3E}">
        <p14:creationId xmlns:p14="http://schemas.microsoft.com/office/powerpoint/2010/main" val="2625436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400">
                <a:solidFill>
                  <a:schemeClr val="tx1"/>
                </a:solidFill>
                <a:latin typeface="Arial" panose="020B0604020202020204" pitchFamily="34" charset="0"/>
              </a:defRPr>
            </a:lvl9pPr>
          </a:lstStyle>
          <a:p>
            <a:fld id="{36D4AE29-10BD-4E86-A9D3-11D8267FE9F6}" type="slidenum">
              <a:rPr lang="fr-FR" altLang="fr-FR" sz="1200">
                <a:latin typeface="Times New Roman" panose="02020603050405020304" pitchFamily="18" charset="0"/>
              </a:rPr>
              <a:pPr/>
              <a:t>24</a:t>
            </a:fld>
            <a:endParaRPr lang="fr-FR" altLang="fr-FR"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xfrm>
            <a:off x="917575" y="744538"/>
            <a:ext cx="4962525" cy="3722687"/>
          </a:xfrm>
          <a:ln/>
        </p:spPr>
      </p:sp>
      <p:sp>
        <p:nvSpPr>
          <p:cNvPr id="130052"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extLst>
      <p:ext uri="{BB962C8B-B14F-4D97-AF65-F5344CB8AC3E}">
        <p14:creationId xmlns:p14="http://schemas.microsoft.com/office/powerpoint/2010/main" val="345023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8F6605-02A6-4642-9F8B-55655363A5FD}" type="slidenum">
              <a:rPr lang="fr-FR"/>
              <a:pPr eaLnBrk="1" hangingPunct="1"/>
              <a:t>25</a:t>
            </a:fld>
            <a:endParaRPr lang="fr-F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smtClean="0">
              <a:latin typeface="Arial" panose="020B0604020202020204" pitchFamily="34" charset="0"/>
            </a:endParaRPr>
          </a:p>
        </p:txBody>
      </p:sp>
    </p:spTree>
    <p:extLst>
      <p:ext uri="{BB962C8B-B14F-4D97-AF65-F5344CB8AC3E}">
        <p14:creationId xmlns:p14="http://schemas.microsoft.com/office/powerpoint/2010/main" val="251446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6758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DD52CB-1435-4730-9B03-EC5BBF806E17}" type="slidenum">
              <a:rPr lang="fr-FR" smtClean="0"/>
              <a:pPr/>
              <a:t>26</a:t>
            </a:fld>
            <a:endParaRPr lang="fr-FR" smtClean="0"/>
          </a:p>
        </p:txBody>
      </p:sp>
    </p:spTree>
    <p:extLst>
      <p:ext uri="{BB962C8B-B14F-4D97-AF65-F5344CB8AC3E}">
        <p14:creationId xmlns:p14="http://schemas.microsoft.com/office/powerpoint/2010/main" val="332130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2A378A-2DB7-47A7-95A8-644635CD7D8E}" type="slidenum">
              <a:rPr lang="fr-FR">
                <a:latin typeface="Calibri" panose="020F0502020204030204" pitchFamily="34" charset="0"/>
              </a:rPr>
              <a:pPr eaLnBrk="1" hangingPunct="1"/>
              <a:t>3</a:t>
            </a:fld>
            <a:endParaRPr lang="fr-FR">
              <a:latin typeface="Calibri" panose="020F0502020204030204"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Tree>
    <p:extLst>
      <p:ext uri="{BB962C8B-B14F-4D97-AF65-F5344CB8AC3E}">
        <p14:creationId xmlns:p14="http://schemas.microsoft.com/office/powerpoint/2010/main" val="95503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Selected</a:t>
            </a:r>
            <a:r>
              <a:rPr lang="fr-FR" dirty="0" smtClean="0"/>
              <a:t> invasive </a:t>
            </a:r>
            <a:r>
              <a:rPr lang="fr-FR" dirty="0" err="1" smtClean="0"/>
              <a:t>bacterial</a:t>
            </a:r>
            <a:r>
              <a:rPr lang="fr-FR" dirty="0" smtClean="0"/>
              <a:t> and </a:t>
            </a:r>
            <a:r>
              <a:rPr lang="fr-FR" dirty="0" err="1" smtClean="0"/>
              <a:t>protozoal</a:t>
            </a:r>
            <a:r>
              <a:rPr lang="fr-FR" dirty="0" smtClean="0"/>
              <a:t> infections </a:t>
            </a:r>
          </a:p>
          <a:p>
            <a:r>
              <a:rPr lang="fr-FR" dirty="0" err="1" smtClean="0"/>
              <a:t>Tuberculosis</a:t>
            </a:r>
            <a:endParaRPr lang="fr-FR" dirty="0" smtClean="0"/>
          </a:p>
          <a:p>
            <a:r>
              <a:rPr lang="fr-FR" dirty="0" err="1" smtClean="0"/>
              <a:t>Hepatitis</a:t>
            </a:r>
            <a:r>
              <a:rPr lang="fr-FR" dirty="0" smtClean="0"/>
              <a:t> C</a:t>
            </a:r>
          </a:p>
          <a:p>
            <a:r>
              <a:rPr lang="fr-FR" dirty="0" smtClean="0"/>
              <a:t>HIV </a:t>
            </a:r>
            <a:r>
              <a:rPr lang="fr-FR" dirty="0" err="1" smtClean="0"/>
              <a:t>disease</a:t>
            </a:r>
            <a:endParaRPr lang="fr-FR" dirty="0" smtClean="0"/>
          </a:p>
          <a:p>
            <a:r>
              <a:rPr lang="fr-FR" dirty="0" err="1" smtClean="0"/>
              <a:t>Malignant</a:t>
            </a:r>
            <a:r>
              <a:rPr lang="fr-FR" dirty="0" smtClean="0"/>
              <a:t> </a:t>
            </a:r>
            <a:r>
              <a:rPr lang="fr-FR" dirty="0" err="1" smtClean="0"/>
              <a:t>neoplasm</a:t>
            </a:r>
            <a:r>
              <a:rPr lang="fr-FR" dirty="0" smtClean="0"/>
              <a:t> of </a:t>
            </a:r>
            <a:r>
              <a:rPr lang="fr-FR" dirty="0" err="1" smtClean="0"/>
              <a:t>lip</a:t>
            </a:r>
            <a:r>
              <a:rPr lang="fr-FR" dirty="0" smtClean="0"/>
              <a:t>, oral </a:t>
            </a:r>
            <a:r>
              <a:rPr lang="fr-FR" dirty="0" err="1" smtClean="0"/>
              <a:t>cavity</a:t>
            </a:r>
            <a:r>
              <a:rPr lang="fr-FR" dirty="0" smtClean="0"/>
              <a:t>, pharynx</a:t>
            </a:r>
          </a:p>
          <a:p>
            <a:r>
              <a:rPr lang="fr-FR" dirty="0" err="1" smtClean="0"/>
              <a:t>Malignant</a:t>
            </a:r>
            <a:r>
              <a:rPr lang="fr-FR" dirty="0" smtClean="0"/>
              <a:t> </a:t>
            </a:r>
            <a:r>
              <a:rPr lang="fr-FR" dirty="0" err="1" smtClean="0"/>
              <a:t>neoplasm</a:t>
            </a:r>
            <a:r>
              <a:rPr lang="fr-FR" dirty="0" smtClean="0"/>
              <a:t> of </a:t>
            </a:r>
            <a:r>
              <a:rPr lang="fr-FR" dirty="0" err="1" smtClean="0"/>
              <a:t>oesophagus</a:t>
            </a:r>
            <a:endParaRPr lang="fr-FR" dirty="0" smtClean="0"/>
          </a:p>
          <a:p>
            <a:r>
              <a:rPr lang="fr-FR" dirty="0" err="1" smtClean="0"/>
              <a:t>Malignant</a:t>
            </a:r>
            <a:r>
              <a:rPr lang="fr-FR" dirty="0" smtClean="0"/>
              <a:t> </a:t>
            </a:r>
            <a:r>
              <a:rPr lang="fr-FR" dirty="0" err="1" smtClean="0"/>
              <a:t>neoplasm</a:t>
            </a:r>
            <a:r>
              <a:rPr lang="fr-FR" dirty="0" smtClean="0"/>
              <a:t> of </a:t>
            </a:r>
            <a:r>
              <a:rPr lang="fr-FR" dirty="0" err="1" smtClean="0"/>
              <a:t>stomach</a:t>
            </a:r>
            <a:endParaRPr lang="fr-FR" dirty="0" smtClean="0"/>
          </a:p>
          <a:p>
            <a:r>
              <a:rPr lang="fr-FR" dirty="0" smtClean="0"/>
              <a:t>Colorectal cancer</a:t>
            </a:r>
          </a:p>
          <a:p>
            <a:r>
              <a:rPr lang="fr-FR" dirty="0" err="1" smtClean="0"/>
              <a:t>Malignant</a:t>
            </a:r>
            <a:r>
              <a:rPr lang="fr-FR" dirty="0" smtClean="0"/>
              <a:t> </a:t>
            </a:r>
            <a:r>
              <a:rPr lang="fr-FR" dirty="0" err="1" smtClean="0"/>
              <a:t>neoplasm</a:t>
            </a:r>
            <a:r>
              <a:rPr lang="fr-FR" dirty="0" smtClean="0"/>
              <a:t> of </a:t>
            </a:r>
            <a:r>
              <a:rPr lang="fr-FR" dirty="0" err="1" smtClean="0"/>
              <a:t>liver</a:t>
            </a:r>
            <a:r>
              <a:rPr lang="fr-FR" dirty="0" smtClean="0"/>
              <a:t> and </a:t>
            </a:r>
            <a:r>
              <a:rPr lang="fr-FR" dirty="0" err="1" smtClean="0"/>
              <a:t>intrahepatic</a:t>
            </a:r>
            <a:r>
              <a:rPr lang="fr-FR" dirty="0" smtClean="0"/>
              <a:t> bile </a:t>
            </a:r>
            <a:r>
              <a:rPr lang="fr-FR" dirty="0" err="1" smtClean="0"/>
              <a:t>ducts</a:t>
            </a:r>
            <a:endParaRPr lang="fr-FR" dirty="0" smtClean="0"/>
          </a:p>
          <a:p>
            <a:r>
              <a:rPr lang="fr-FR" dirty="0" err="1" smtClean="0"/>
              <a:t>Malignant</a:t>
            </a:r>
            <a:r>
              <a:rPr lang="fr-FR" dirty="0" smtClean="0"/>
              <a:t> </a:t>
            </a:r>
            <a:r>
              <a:rPr lang="fr-FR" dirty="0" err="1" smtClean="0"/>
              <a:t>neoplasm</a:t>
            </a:r>
            <a:r>
              <a:rPr lang="fr-FR" dirty="0" smtClean="0"/>
              <a:t> of </a:t>
            </a:r>
            <a:r>
              <a:rPr lang="fr-FR" dirty="0" err="1" smtClean="0"/>
              <a:t>trachea</a:t>
            </a:r>
            <a:r>
              <a:rPr lang="fr-FR" dirty="0" smtClean="0"/>
              <a:t>, </a:t>
            </a:r>
            <a:r>
              <a:rPr lang="fr-FR" dirty="0" err="1" smtClean="0"/>
              <a:t>bronchus</a:t>
            </a:r>
            <a:r>
              <a:rPr lang="fr-FR" dirty="0" smtClean="0"/>
              <a:t> and </a:t>
            </a:r>
            <a:r>
              <a:rPr lang="fr-FR" dirty="0" err="1" smtClean="0"/>
              <a:t>lung</a:t>
            </a:r>
            <a:endParaRPr lang="fr-FR" dirty="0" smtClean="0"/>
          </a:p>
          <a:p>
            <a:r>
              <a:rPr lang="fr-FR" dirty="0" err="1" smtClean="0"/>
              <a:t>Malignant</a:t>
            </a:r>
            <a:r>
              <a:rPr lang="fr-FR" dirty="0" smtClean="0"/>
              <a:t> </a:t>
            </a:r>
            <a:r>
              <a:rPr lang="fr-FR" dirty="0" err="1" smtClean="0"/>
              <a:t>melanoma</a:t>
            </a:r>
            <a:r>
              <a:rPr lang="fr-FR" dirty="0" smtClean="0"/>
              <a:t> of skin</a:t>
            </a:r>
          </a:p>
          <a:p>
            <a:r>
              <a:rPr lang="fr-FR" dirty="0" err="1" smtClean="0"/>
              <a:t>Mesothelioma</a:t>
            </a:r>
            <a:endParaRPr lang="fr-FR" dirty="0" smtClean="0"/>
          </a:p>
          <a:p>
            <a:r>
              <a:rPr lang="fr-FR" dirty="0" err="1" smtClean="0"/>
              <a:t>Breast</a:t>
            </a:r>
            <a:r>
              <a:rPr lang="fr-FR" dirty="0" smtClean="0"/>
              <a:t> cancer (¹)</a:t>
            </a:r>
          </a:p>
          <a:p>
            <a:r>
              <a:rPr lang="fr-FR" dirty="0" err="1" smtClean="0"/>
              <a:t>Malignant</a:t>
            </a:r>
            <a:r>
              <a:rPr lang="fr-FR" dirty="0" smtClean="0"/>
              <a:t> </a:t>
            </a:r>
            <a:r>
              <a:rPr lang="fr-FR" dirty="0" err="1" smtClean="0"/>
              <a:t>neoplasm</a:t>
            </a:r>
            <a:r>
              <a:rPr lang="fr-FR" dirty="0" smtClean="0"/>
              <a:t> of </a:t>
            </a:r>
            <a:r>
              <a:rPr lang="fr-FR" dirty="0" err="1" smtClean="0"/>
              <a:t>cervix</a:t>
            </a:r>
            <a:r>
              <a:rPr lang="fr-FR" dirty="0" smtClean="0"/>
              <a:t> </a:t>
            </a:r>
            <a:r>
              <a:rPr lang="fr-FR" dirty="0" err="1" smtClean="0"/>
              <a:t>uteri</a:t>
            </a:r>
            <a:endParaRPr lang="fr-FR" dirty="0" smtClean="0"/>
          </a:p>
          <a:p>
            <a:r>
              <a:rPr lang="fr-FR" dirty="0" err="1" smtClean="0"/>
              <a:t>Malignant</a:t>
            </a:r>
            <a:r>
              <a:rPr lang="fr-FR" dirty="0" smtClean="0"/>
              <a:t> </a:t>
            </a:r>
            <a:r>
              <a:rPr lang="fr-FR" dirty="0" err="1" smtClean="0"/>
              <a:t>neoplasm</a:t>
            </a:r>
            <a:r>
              <a:rPr lang="fr-FR" dirty="0" smtClean="0"/>
              <a:t> of </a:t>
            </a:r>
            <a:r>
              <a:rPr lang="fr-FR" dirty="0" err="1" smtClean="0"/>
              <a:t>bladder</a:t>
            </a:r>
            <a:endParaRPr lang="fr-FR" dirty="0" smtClean="0"/>
          </a:p>
          <a:p>
            <a:r>
              <a:rPr lang="fr-FR" dirty="0" err="1" smtClean="0"/>
              <a:t>Malignant</a:t>
            </a:r>
            <a:r>
              <a:rPr lang="fr-FR" dirty="0" smtClean="0"/>
              <a:t> </a:t>
            </a:r>
            <a:r>
              <a:rPr lang="fr-FR" dirty="0" err="1" smtClean="0"/>
              <a:t>neoplasm</a:t>
            </a:r>
            <a:r>
              <a:rPr lang="fr-FR" dirty="0" smtClean="0"/>
              <a:t> of </a:t>
            </a:r>
            <a:r>
              <a:rPr lang="fr-FR" dirty="0" err="1" smtClean="0"/>
              <a:t>thyroid</a:t>
            </a:r>
            <a:r>
              <a:rPr lang="fr-FR" dirty="0" smtClean="0"/>
              <a:t> gland</a:t>
            </a:r>
          </a:p>
          <a:p>
            <a:r>
              <a:rPr lang="fr-FR" dirty="0" smtClean="0"/>
              <a:t>Hodgkin </a:t>
            </a:r>
            <a:r>
              <a:rPr lang="fr-FR" dirty="0" err="1" smtClean="0"/>
              <a:t>disease</a:t>
            </a:r>
            <a:endParaRPr lang="fr-FR" dirty="0" smtClean="0"/>
          </a:p>
          <a:p>
            <a:r>
              <a:rPr lang="fr-FR" dirty="0" err="1" smtClean="0"/>
              <a:t>Lymphoid</a:t>
            </a:r>
            <a:r>
              <a:rPr lang="fr-FR" dirty="0" smtClean="0"/>
              <a:t> and acute </a:t>
            </a:r>
            <a:r>
              <a:rPr lang="fr-FR" dirty="0" err="1" smtClean="0"/>
              <a:t>myeloblastic</a:t>
            </a:r>
            <a:r>
              <a:rPr lang="fr-FR" dirty="0" smtClean="0"/>
              <a:t> </a:t>
            </a:r>
            <a:r>
              <a:rPr lang="fr-FR" dirty="0" err="1" smtClean="0"/>
              <a:t>leukaemia</a:t>
            </a:r>
            <a:endParaRPr lang="fr-FR" dirty="0" smtClean="0"/>
          </a:p>
          <a:p>
            <a:r>
              <a:rPr lang="fr-FR" dirty="0" err="1" smtClean="0"/>
              <a:t>Benign</a:t>
            </a:r>
            <a:r>
              <a:rPr lang="fr-FR" dirty="0" smtClean="0"/>
              <a:t> </a:t>
            </a:r>
            <a:r>
              <a:rPr lang="fr-FR" dirty="0" err="1" smtClean="0"/>
              <a:t>neoplasms</a:t>
            </a:r>
            <a:endParaRPr lang="fr-FR" dirty="0" smtClean="0"/>
          </a:p>
          <a:p>
            <a:r>
              <a:rPr lang="fr-FR" dirty="0" err="1" smtClean="0"/>
              <a:t>Diabetes</a:t>
            </a:r>
            <a:r>
              <a:rPr lang="fr-FR" dirty="0" smtClean="0"/>
              <a:t> </a:t>
            </a:r>
            <a:r>
              <a:rPr lang="fr-FR" dirty="0" err="1" smtClean="0"/>
              <a:t>mellitus</a:t>
            </a:r>
            <a:endParaRPr lang="fr-FR" dirty="0" smtClean="0"/>
          </a:p>
          <a:p>
            <a:r>
              <a:rPr lang="fr-FR" dirty="0" err="1" smtClean="0"/>
              <a:t>Alcohol</a:t>
            </a:r>
            <a:r>
              <a:rPr lang="fr-FR" dirty="0" smtClean="0"/>
              <a:t> </a:t>
            </a:r>
            <a:r>
              <a:rPr lang="fr-FR" dirty="0" err="1" smtClean="0"/>
              <a:t>related</a:t>
            </a:r>
            <a:r>
              <a:rPr lang="fr-FR" dirty="0" smtClean="0"/>
              <a:t> </a:t>
            </a:r>
            <a:r>
              <a:rPr lang="fr-FR" dirty="0" err="1" smtClean="0"/>
              <a:t>diseases</a:t>
            </a:r>
            <a:r>
              <a:rPr lang="fr-FR" dirty="0" smtClean="0"/>
              <a:t>, </a:t>
            </a:r>
            <a:r>
              <a:rPr lang="fr-FR" dirty="0" err="1" smtClean="0"/>
              <a:t>excluding</a:t>
            </a:r>
            <a:r>
              <a:rPr lang="fr-FR" dirty="0" smtClean="0"/>
              <a:t> </a:t>
            </a:r>
            <a:r>
              <a:rPr lang="fr-FR" dirty="0" err="1" smtClean="0"/>
              <a:t>external</a:t>
            </a:r>
            <a:r>
              <a:rPr lang="fr-FR" dirty="0" smtClean="0"/>
              <a:t> causes </a:t>
            </a:r>
          </a:p>
          <a:p>
            <a:r>
              <a:rPr lang="fr-FR" dirty="0" smtClean="0"/>
              <a:t>Drug </a:t>
            </a:r>
            <a:r>
              <a:rPr lang="fr-FR" dirty="0" err="1" smtClean="0"/>
              <a:t>dependence</a:t>
            </a:r>
            <a:r>
              <a:rPr lang="fr-FR" dirty="0" smtClean="0"/>
              <a:t>, </a:t>
            </a:r>
            <a:r>
              <a:rPr lang="fr-FR" dirty="0" err="1" smtClean="0"/>
              <a:t>toxicomania</a:t>
            </a:r>
            <a:r>
              <a:rPr lang="fr-FR" dirty="0" smtClean="0"/>
              <a:t> </a:t>
            </a:r>
          </a:p>
          <a:p>
            <a:r>
              <a:rPr lang="fr-FR" dirty="0" err="1" smtClean="0"/>
              <a:t>Epilepsy</a:t>
            </a:r>
            <a:r>
              <a:rPr lang="fr-FR" dirty="0" smtClean="0"/>
              <a:t>, </a:t>
            </a:r>
            <a:r>
              <a:rPr lang="fr-FR" dirty="0" err="1" smtClean="0"/>
              <a:t>status</a:t>
            </a:r>
            <a:r>
              <a:rPr lang="fr-FR" dirty="0" smtClean="0"/>
              <a:t> </a:t>
            </a:r>
            <a:r>
              <a:rPr lang="fr-FR" dirty="0" err="1" smtClean="0"/>
              <a:t>epilepticus</a:t>
            </a:r>
            <a:endParaRPr lang="fr-FR" dirty="0" smtClean="0"/>
          </a:p>
          <a:p>
            <a:r>
              <a:rPr lang="fr-FR" dirty="0" err="1" smtClean="0"/>
              <a:t>Rheumatic</a:t>
            </a:r>
            <a:r>
              <a:rPr lang="fr-FR" dirty="0" smtClean="0"/>
              <a:t> and </a:t>
            </a:r>
            <a:r>
              <a:rPr lang="fr-FR" dirty="0" err="1" smtClean="0"/>
              <a:t>other</a:t>
            </a:r>
            <a:r>
              <a:rPr lang="fr-FR" dirty="0" smtClean="0"/>
              <a:t> </a:t>
            </a:r>
            <a:r>
              <a:rPr lang="fr-FR" dirty="0" err="1" smtClean="0"/>
              <a:t>valvular</a:t>
            </a:r>
            <a:r>
              <a:rPr lang="fr-FR" dirty="0" smtClean="0"/>
              <a:t> </a:t>
            </a:r>
            <a:r>
              <a:rPr lang="fr-FR" dirty="0" err="1" smtClean="0"/>
              <a:t>heart</a:t>
            </a:r>
            <a:r>
              <a:rPr lang="fr-FR" dirty="0" smtClean="0"/>
              <a:t> </a:t>
            </a:r>
            <a:r>
              <a:rPr lang="fr-FR" dirty="0" err="1" smtClean="0"/>
              <a:t>disease</a:t>
            </a:r>
            <a:endParaRPr lang="fr-FR" dirty="0" smtClean="0"/>
          </a:p>
          <a:p>
            <a:r>
              <a:rPr lang="fr-FR" dirty="0" smtClean="0"/>
              <a:t>Hypertensive </a:t>
            </a:r>
            <a:r>
              <a:rPr lang="fr-FR" dirty="0" err="1" smtClean="0"/>
              <a:t>diseases</a:t>
            </a:r>
            <a:endParaRPr lang="fr-FR" dirty="0" smtClean="0"/>
          </a:p>
          <a:p>
            <a:r>
              <a:rPr lang="fr-FR" dirty="0" err="1" smtClean="0"/>
              <a:t>Ischaemic</a:t>
            </a:r>
            <a:r>
              <a:rPr lang="fr-FR" dirty="0" smtClean="0"/>
              <a:t> </a:t>
            </a:r>
            <a:r>
              <a:rPr lang="fr-FR" dirty="0" err="1" smtClean="0"/>
              <a:t>heart</a:t>
            </a:r>
            <a:r>
              <a:rPr lang="fr-FR" dirty="0" smtClean="0"/>
              <a:t> </a:t>
            </a:r>
            <a:r>
              <a:rPr lang="fr-FR" dirty="0" err="1" smtClean="0"/>
              <a:t>diseases</a:t>
            </a:r>
            <a:endParaRPr lang="fr-FR" dirty="0" smtClean="0"/>
          </a:p>
          <a:p>
            <a:r>
              <a:rPr lang="fr-FR" dirty="0" err="1" smtClean="0"/>
              <a:t>Thrombosis</a:t>
            </a:r>
            <a:r>
              <a:rPr lang="fr-FR" dirty="0" smtClean="0"/>
              <a:t> </a:t>
            </a:r>
            <a:r>
              <a:rPr lang="fr-FR" dirty="0" err="1" smtClean="0"/>
              <a:t>with</a:t>
            </a:r>
            <a:r>
              <a:rPr lang="fr-FR" dirty="0" smtClean="0"/>
              <a:t> </a:t>
            </a:r>
            <a:r>
              <a:rPr lang="fr-FR" dirty="0" err="1" smtClean="0"/>
              <a:t>pulmonary</a:t>
            </a:r>
            <a:r>
              <a:rPr lang="fr-FR" dirty="0" smtClean="0"/>
              <a:t> </a:t>
            </a:r>
            <a:r>
              <a:rPr lang="fr-FR" dirty="0" err="1" smtClean="0"/>
              <a:t>embolism</a:t>
            </a:r>
            <a:endParaRPr lang="fr-FR" dirty="0" smtClean="0"/>
          </a:p>
          <a:p>
            <a:r>
              <a:rPr lang="fr-FR" dirty="0" err="1" smtClean="0"/>
              <a:t>Cerebrovascular</a:t>
            </a:r>
            <a:r>
              <a:rPr lang="fr-FR" dirty="0" smtClean="0"/>
              <a:t> </a:t>
            </a:r>
            <a:r>
              <a:rPr lang="fr-FR" dirty="0" err="1" smtClean="0"/>
              <a:t>diseases</a:t>
            </a:r>
            <a:endParaRPr lang="fr-FR" dirty="0" smtClean="0"/>
          </a:p>
          <a:p>
            <a:r>
              <a:rPr lang="fr-FR" dirty="0" err="1" smtClean="0"/>
              <a:t>Aortic</a:t>
            </a:r>
            <a:r>
              <a:rPr lang="fr-FR" dirty="0" smtClean="0"/>
              <a:t> </a:t>
            </a:r>
            <a:r>
              <a:rPr lang="fr-FR" dirty="0" err="1" smtClean="0"/>
              <a:t>aneurysm</a:t>
            </a:r>
            <a:r>
              <a:rPr lang="fr-FR" dirty="0" smtClean="0"/>
              <a:t> and dissection</a:t>
            </a:r>
          </a:p>
          <a:p>
            <a:r>
              <a:rPr lang="fr-FR" dirty="0" smtClean="0"/>
              <a:t>Influenza (</a:t>
            </a:r>
            <a:r>
              <a:rPr lang="fr-FR" dirty="0" err="1" smtClean="0"/>
              <a:t>including</a:t>
            </a:r>
            <a:r>
              <a:rPr lang="fr-FR" dirty="0" smtClean="0"/>
              <a:t> </a:t>
            </a:r>
            <a:r>
              <a:rPr lang="fr-FR" dirty="0" err="1" smtClean="0"/>
              <a:t>swine</a:t>
            </a:r>
            <a:r>
              <a:rPr lang="fr-FR" dirty="0" smtClean="0"/>
              <a:t> </a:t>
            </a:r>
            <a:r>
              <a:rPr lang="fr-FR" dirty="0" err="1" smtClean="0"/>
              <a:t>flu</a:t>
            </a:r>
            <a:r>
              <a:rPr lang="fr-FR" dirty="0" smtClean="0"/>
              <a:t>)</a:t>
            </a:r>
          </a:p>
          <a:p>
            <a:r>
              <a:rPr lang="fr-FR" dirty="0" err="1" smtClean="0"/>
              <a:t>Pneumonia</a:t>
            </a:r>
            <a:endParaRPr lang="fr-FR" dirty="0" smtClean="0"/>
          </a:p>
          <a:p>
            <a:r>
              <a:rPr lang="fr-FR" dirty="0" err="1" smtClean="0"/>
              <a:t>Chronic</a:t>
            </a:r>
            <a:r>
              <a:rPr lang="fr-FR" dirty="0" smtClean="0"/>
              <a:t> obstructive </a:t>
            </a:r>
            <a:r>
              <a:rPr lang="fr-FR" dirty="0" err="1" smtClean="0"/>
              <a:t>pulmonary</a:t>
            </a:r>
            <a:r>
              <a:rPr lang="fr-FR" dirty="0" smtClean="0"/>
              <a:t> </a:t>
            </a:r>
            <a:r>
              <a:rPr lang="fr-FR" dirty="0" err="1" smtClean="0"/>
              <a:t>disorder</a:t>
            </a:r>
            <a:endParaRPr lang="fr-FR" dirty="0" smtClean="0"/>
          </a:p>
          <a:p>
            <a:r>
              <a:rPr lang="fr-FR" dirty="0" err="1" smtClean="0"/>
              <a:t>Asthma</a:t>
            </a:r>
            <a:r>
              <a:rPr lang="fr-FR" dirty="0" smtClean="0"/>
              <a:t> and </a:t>
            </a:r>
            <a:r>
              <a:rPr lang="fr-FR" dirty="0" err="1" smtClean="0"/>
              <a:t>status</a:t>
            </a:r>
            <a:r>
              <a:rPr lang="fr-FR" dirty="0" smtClean="0"/>
              <a:t> </a:t>
            </a:r>
            <a:r>
              <a:rPr lang="fr-FR" dirty="0" err="1" smtClean="0"/>
              <a:t>asthmaticus</a:t>
            </a:r>
            <a:endParaRPr lang="fr-FR" dirty="0" smtClean="0"/>
          </a:p>
          <a:p>
            <a:r>
              <a:rPr lang="fr-FR" dirty="0" err="1" smtClean="0"/>
              <a:t>Ulcer</a:t>
            </a:r>
            <a:r>
              <a:rPr lang="fr-FR" dirty="0" smtClean="0"/>
              <a:t> of </a:t>
            </a:r>
            <a:r>
              <a:rPr lang="fr-FR" dirty="0" err="1" smtClean="0"/>
              <a:t>stomach</a:t>
            </a:r>
            <a:r>
              <a:rPr lang="fr-FR" dirty="0" smtClean="0"/>
              <a:t>, </a:t>
            </a:r>
            <a:r>
              <a:rPr lang="fr-FR" dirty="0" err="1" smtClean="0"/>
              <a:t>duodenum</a:t>
            </a:r>
            <a:r>
              <a:rPr lang="fr-FR" dirty="0" smtClean="0"/>
              <a:t> and </a:t>
            </a:r>
            <a:r>
              <a:rPr lang="fr-FR" dirty="0" err="1" smtClean="0"/>
              <a:t>jejunum</a:t>
            </a:r>
            <a:endParaRPr lang="fr-FR" dirty="0" smtClean="0"/>
          </a:p>
          <a:p>
            <a:r>
              <a:rPr lang="fr-FR" dirty="0" smtClean="0"/>
              <a:t>Acute abdomen, </a:t>
            </a:r>
            <a:r>
              <a:rPr lang="fr-FR" dirty="0" err="1" smtClean="0"/>
              <a:t>appendicitis</a:t>
            </a:r>
            <a:r>
              <a:rPr lang="fr-FR" dirty="0" smtClean="0"/>
              <a:t>, intestinal obstruction, </a:t>
            </a:r>
            <a:r>
              <a:rPr lang="fr-FR" dirty="0" err="1" smtClean="0"/>
              <a:t>cholecystitis</a:t>
            </a:r>
            <a:r>
              <a:rPr lang="fr-FR" dirty="0" smtClean="0"/>
              <a:t>/</a:t>
            </a:r>
            <a:r>
              <a:rPr lang="fr-FR" dirty="0" err="1" smtClean="0"/>
              <a:t>lithiasis</a:t>
            </a:r>
            <a:r>
              <a:rPr lang="fr-FR" dirty="0" smtClean="0"/>
              <a:t>, </a:t>
            </a:r>
            <a:r>
              <a:rPr lang="fr-FR" dirty="0" err="1" smtClean="0"/>
              <a:t>pancreatitis</a:t>
            </a:r>
            <a:r>
              <a:rPr lang="fr-FR" dirty="0" smtClean="0"/>
              <a:t>, </a:t>
            </a:r>
            <a:r>
              <a:rPr lang="fr-FR" dirty="0" err="1" smtClean="0"/>
              <a:t>hernia</a:t>
            </a:r>
            <a:r>
              <a:rPr lang="fr-FR" dirty="0" smtClean="0"/>
              <a:t> </a:t>
            </a:r>
          </a:p>
          <a:p>
            <a:r>
              <a:rPr lang="fr-FR" dirty="0" err="1" smtClean="0"/>
              <a:t>Nephritis</a:t>
            </a:r>
            <a:r>
              <a:rPr lang="fr-FR" dirty="0" smtClean="0"/>
              <a:t> and </a:t>
            </a:r>
            <a:r>
              <a:rPr lang="fr-FR" dirty="0" err="1" smtClean="0"/>
              <a:t>nephrosis</a:t>
            </a:r>
            <a:endParaRPr lang="fr-FR" dirty="0" smtClean="0"/>
          </a:p>
          <a:p>
            <a:r>
              <a:rPr lang="fr-FR" dirty="0" smtClean="0"/>
              <a:t>Obstructive </a:t>
            </a:r>
            <a:r>
              <a:rPr lang="fr-FR" dirty="0" err="1" smtClean="0"/>
              <a:t>uropathy</a:t>
            </a:r>
            <a:r>
              <a:rPr lang="fr-FR" dirty="0" smtClean="0"/>
              <a:t> and </a:t>
            </a:r>
            <a:r>
              <a:rPr lang="fr-FR" dirty="0" err="1" smtClean="0"/>
              <a:t>prostatic</a:t>
            </a:r>
            <a:r>
              <a:rPr lang="fr-FR" dirty="0" smtClean="0"/>
              <a:t> hyperplasia</a:t>
            </a:r>
          </a:p>
          <a:p>
            <a:r>
              <a:rPr lang="fr-FR" dirty="0" smtClean="0"/>
              <a:t>Complications of </a:t>
            </a:r>
            <a:r>
              <a:rPr lang="fr-FR" dirty="0" err="1" smtClean="0"/>
              <a:t>perinatal</a:t>
            </a:r>
            <a:r>
              <a:rPr lang="fr-FR" dirty="0" smtClean="0"/>
              <a:t> </a:t>
            </a:r>
            <a:r>
              <a:rPr lang="fr-FR" dirty="0" err="1" smtClean="0"/>
              <a:t>period</a:t>
            </a:r>
            <a:endParaRPr lang="fr-FR" dirty="0" smtClean="0"/>
          </a:p>
          <a:p>
            <a:r>
              <a:rPr lang="fr-FR" dirty="0" err="1" smtClean="0"/>
              <a:t>Congenital</a:t>
            </a:r>
            <a:r>
              <a:rPr lang="fr-FR" dirty="0" smtClean="0"/>
              <a:t> malformations, </a:t>
            </a:r>
            <a:r>
              <a:rPr lang="fr-FR" dirty="0" err="1" smtClean="0"/>
              <a:t>deformations</a:t>
            </a:r>
            <a:r>
              <a:rPr lang="fr-FR" dirty="0" smtClean="0"/>
              <a:t> and </a:t>
            </a:r>
            <a:r>
              <a:rPr lang="fr-FR" dirty="0" err="1" smtClean="0"/>
              <a:t>chromosomal</a:t>
            </a:r>
            <a:r>
              <a:rPr lang="fr-FR" dirty="0" smtClean="0"/>
              <a:t> </a:t>
            </a:r>
            <a:r>
              <a:rPr lang="fr-FR" dirty="0" err="1" smtClean="0"/>
              <a:t>abnormalities</a:t>
            </a:r>
            <a:endParaRPr lang="fr-FR" dirty="0" smtClean="0"/>
          </a:p>
          <a:p>
            <a:r>
              <a:rPr lang="fr-FR" dirty="0" smtClean="0"/>
              <a:t>Transport accidents </a:t>
            </a:r>
          </a:p>
          <a:p>
            <a:r>
              <a:rPr lang="fr-FR" dirty="0" err="1" smtClean="0"/>
              <a:t>Other</a:t>
            </a:r>
            <a:r>
              <a:rPr lang="fr-FR" dirty="0" smtClean="0"/>
              <a:t> </a:t>
            </a:r>
            <a:r>
              <a:rPr lang="fr-FR" dirty="0" err="1" smtClean="0"/>
              <a:t>external</a:t>
            </a:r>
            <a:r>
              <a:rPr lang="fr-FR" dirty="0" smtClean="0"/>
              <a:t> causes of </a:t>
            </a:r>
            <a:r>
              <a:rPr lang="fr-FR" dirty="0" err="1" smtClean="0"/>
              <a:t>accidental</a:t>
            </a:r>
            <a:r>
              <a:rPr lang="fr-FR" dirty="0" smtClean="0"/>
              <a:t> </a:t>
            </a:r>
            <a:r>
              <a:rPr lang="fr-FR" dirty="0" err="1" smtClean="0"/>
              <a:t>injury</a:t>
            </a:r>
            <a:endParaRPr lang="fr-FR" dirty="0" smtClean="0"/>
          </a:p>
          <a:p>
            <a:r>
              <a:rPr lang="fr-FR" dirty="0" smtClean="0"/>
              <a:t>Suicide and self-</a:t>
            </a:r>
            <a:r>
              <a:rPr lang="fr-FR" dirty="0" err="1" smtClean="0"/>
              <a:t>inflicted</a:t>
            </a:r>
            <a:r>
              <a:rPr lang="fr-FR" dirty="0" smtClean="0"/>
              <a:t> injuries</a:t>
            </a:r>
          </a:p>
          <a:p>
            <a:r>
              <a:rPr lang="fr-FR" dirty="0" err="1" smtClean="0"/>
              <a:t>Assault</a:t>
            </a:r>
            <a:endParaRPr lang="fr-FR" dirty="0" smtClean="0"/>
          </a:p>
          <a:p>
            <a:r>
              <a:rPr lang="fr-FR" dirty="0" err="1" smtClean="0"/>
              <a:t>Misadventures</a:t>
            </a:r>
            <a:r>
              <a:rPr lang="fr-FR" dirty="0" smtClean="0"/>
              <a:t> to patients </a:t>
            </a:r>
            <a:r>
              <a:rPr lang="fr-FR" dirty="0" err="1" smtClean="0"/>
              <a:t>during</a:t>
            </a:r>
            <a:r>
              <a:rPr lang="fr-FR" dirty="0" smtClean="0"/>
              <a:t> </a:t>
            </a:r>
            <a:r>
              <a:rPr lang="fr-FR" dirty="0" err="1" smtClean="0"/>
              <a:t>surgical</a:t>
            </a:r>
            <a:r>
              <a:rPr lang="fr-FR" dirty="0" smtClean="0"/>
              <a:t> and </a:t>
            </a:r>
            <a:r>
              <a:rPr lang="fr-FR" dirty="0" err="1" smtClean="0"/>
              <a:t>medical</a:t>
            </a:r>
            <a:r>
              <a:rPr lang="fr-FR" smtClean="0"/>
              <a:t> care </a:t>
            </a:r>
          </a:p>
        </p:txBody>
      </p:sp>
      <p:sp>
        <p:nvSpPr>
          <p:cNvPr id="4" name="Espace réservé de la date 3"/>
          <p:cNvSpPr>
            <a:spLocks noGrp="1"/>
          </p:cNvSpPr>
          <p:nvPr>
            <p:ph type="dt" idx="10"/>
          </p:nvPr>
        </p:nvSpPr>
        <p:spPr/>
        <p:txBody>
          <a:bodyPr/>
          <a:lstStyle/>
          <a:p>
            <a:pPr>
              <a:defRPr/>
            </a:pPr>
            <a:r>
              <a:rPr lang="fr-FR" smtClean="0"/>
              <a:t>03/11/2016</a:t>
            </a:r>
            <a:endParaRPr lang="fr-FR"/>
          </a:p>
        </p:txBody>
      </p:sp>
      <p:sp>
        <p:nvSpPr>
          <p:cNvPr id="5" name="Espace réservé du numéro de diapositive 4"/>
          <p:cNvSpPr>
            <a:spLocks noGrp="1"/>
          </p:cNvSpPr>
          <p:nvPr>
            <p:ph type="sldNum" sz="quarter" idx="11"/>
          </p:nvPr>
        </p:nvSpPr>
        <p:spPr/>
        <p:txBody>
          <a:bodyPr/>
          <a:lstStyle/>
          <a:p>
            <a:fld id="{86824431-0F4E-4490-8EB7-9128096C4A93}" type="slidenum">
              <a:rPr lang="fr-FR" smtClean="0"/>
              <a:pPr/>
              <a:t>27</a:t>
            </a:fld>
            <a:endParaRPr lang="fr-FR"/>
          </a:p>
        </p:txBody>
      </p:sp>
    </p:spTree>
    <p:extLst>
      <p:ext uri="{BB962C8B-B14F-4D97-AF65-F5344CB8AC3E}">
        <p14:creationId xmlns:p14="http://schemas.microsoft.com/office/powerpoint/2010/main" val="3508014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400">
                <a:solidFill>
                  <a:schemeClr val="tx1"/>
                </a:solidFill>
                <a:latin typeface="Arial" panose="020B0604020202020204" pitchFamily="34" charset="0"/>
              </a:defRPr>
            </a:lvl9pPr>
          </a:lstStyle>
          <a:p>
            <a:fld id="{21D20055-B3A0-4120-8F71-CA03669170F2}" type="slidenum">
              <a:rPr lang="fr-FR" altLang="fr-FR" sz="1200">
                <a:latin typeface="Times New Roman" panose="02020603050405020304" pitchFamily="18" charset="0"/>
              </a:rPr>
              <a:pPr/>
              <a:t>28</a:t>
            </a:fld>
            <a:endParaRPr lang="fr-FR" altLang="fr-FR" sz="1200">
              <a:latin typeface="Times New Roman" panose="02020603050405020304" pitchFamily="18" charset="0"/>
            </a:endParaRPr>
          </a:p>
        </p:txBody>
      </p:sp>
      <p:sp>
        <p:nvSpPr>
          <p:cNvPr id="252931" name="Rectangle 2"/>
          <p:cNvSpPr>
            <a:spLocks noGrp="1" noRot="1" noChangeAspect="1" noChangeArrowheads="1" noTextEdit="1"/>
          </p:cNvSpPr>
          <p:nvPr>
            <p:ph type="sldImg"/>
          </p:nvPr>
        </p:nvSpPr>
        <p:spPr>
          <a:xfrm>
            <a:off x="917575" y="744538"/>
            <a:ext cx="4962525" cy="3722687"/>
          </a:xfrm>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extLst>
      <p:ext uri="{BB962C8B-B14F-4D97-AF65-F5344CB8AC3E}">
        <p14:creationId xmlns:p14="http://schemas.microsoft.com/office/powerpoint/2010/main" val="69727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5F7CB9-7BCE-4037-99A5-D55EA78CE63C}" type="slidenum">
              <a:rPr lang="fr-FR">
                <a:latin typeface="Calibri" panose="020F0502020204030204" pitchFamily="34" charset="0"/>
              </a:rPr>
              <a:pPr eaLnBrk="1" hangingPunct="1"/>
              <a:t>4</a:t>
            </a:fld>
            <a:endParaRPr lang="fr-FR">
              <a:latin typeface="Calibri" panose="020F0502020204030204"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smtClean="0"/>
          </a:p>
        </p:txBody>
      </p:sp>
    </p:spTree>
    <p:extLst>
      <p:ext uri="{BB962C8B-B14F-4D97-AF65-F5344CB8AC3E}">
        <p14:creationId xmlns:p14="http://schemas.microsoft.com/office/powerpoint/2010/main" val="232413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0EDA86-3600-4FBC-9FC7-959F94B20AFA}" type="slidenum">
              <a:rPr lang="fr-FR">
                <a:latin typeface="Calibri" panose="020F0502020204030204" pitchFamily="34" charset="0"/>
              </a:rPr>
              <a:pPr eaLnBrk="1" hangingPunct="1"/>
              <a:t>5</a:t>
            </a:fld>
            <a:endParaRPr lang="fr-FR">
              <a:latin typeface="Calibri" panose="020F0502020204030204"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79877" name="Espace réservé de la date 4"/>
          <p:cNvSpPr>
            <a:spLocks noGrp="1"/>
          </p:cNvSpPr>
          <p:nvPr>
            <p:ph type="dt" sz="quarter" idx="1"/>
          </p:nvPr>
        </p:nvSpPr>
        <p:spPr bwMode="auto">
          <a:extLst/>
        </p:spPr>
        <p:txBody>
          <a:bodyPr wrap="square"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r>
              <a:rPr lang="fr-FR">
                <a:latin typeface="Calibri" panose="020F0502020204030204" pitchFamily="34" charset="0"/>
              </a:rPr>
              <a:t>03/11/2016</a:t>
            </a:r>
          </a:p>
        </p:txBody>
      </p:sp>
    </p:spTree>
    <p:extLst>
      <p:ext uri="{BB962C8B-B14F-4D97-AF65-F5344CB8AC3E}">
        <p14:creationId xmlns:p14="http://schemas.microsoft.com/office/powerpoint/2010/main" val="83898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a:t>
            </a:r>
            <a:r>
              <a:rPr lang="fr-FR" baseline="0" dirty="0" smtClean="0"/>
              <a:t> deux dernières semaines sont peu fiables le % de Certification électronique se situe à 17% fin 2018</a:t>
            </a:r>
            <a:endParaRPr lang="fr-FR" dirty="0"/>
          </a:p>
        </p:txBody>
      </p:sp>
      <p:sp>
        <p:nvSpPr>
          <p:cNvPr id="4" name="Espace réservé de la date 3"/>
          <p:cNvSpPr>
            <a:spLocks noGrp="1"/>
          </p:cNvSpPr>
          <p:nvPr>
            <p:ph type="dt" idx="10"/>
          </p:nvPr>
        </p:nvSpPr>
        <p:spPr/>
        <p:txBody>
          <a:bodyPr/>
          <a:lstStyle/>
          <a:p>
            <a:pPr>
              <a:defRPr/>
            </a:pPr>
            <a:r>
              <a:rPr lang="fr-FR" smtClean="0"/>
              <a:t>03/11/2016</a:t>
            </a:r>
            <a:endParaRPr lang="fr-FR"/>
          </a:p>
        </p:txBody>
      </p:sp>
      <p:sp>
        <p:nvSpPr>
          <p:cNvPr id="5" name="Espace réservé du numéro de diapositive 4"/>
          <p:cNvSpPr>
            <a:spLocks noGrp="1"/>
          </p:cNvSpPr>
          <p:nvPr>
            <p:ph type="sldNum" sz="quarter" idx="11"/>
          </p:nvPr>
        </p:nvSpPr>
        <p:spPr/>
        <p:txBody>
          <a:bodyPr/>
          <a:lstStyle/>
          <a:p>
            <a:fld id="{86824431-0F4E-4490-8EB7-9128096C4A93}" type="slidenum">
              <a:rPr lang="fr-FR" smtClean="0"/>
              <a:pPr/>
              <a:t>7</a:t>
            </a:fld>
            <a:endParaRPr lang="fr-FR"/>
          </a:p>
        </p:txBody>
      </p:sp>
    </p:spTree>
    <p:extLst>
      <p:ext uri="{BB962C8B-B14F-4D97-AF65-F5344CB8AC3E}">
        <p14:creationId xmlns:p14="http://schemas.microsoft.com/office/powerpoint/2010/main" val="57591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4ADD03-C47E-4A0A-8771-5FA6AC2A3FD9}" type="slidenum">
              <a:rPr lang="fr-FR">
                <a:latin typeface="Calibri" panose="020F0502020204030204" pitchFamily="34" charset="0"/>
              </a:rPr>
              <a:pPr eaLnBrk="1" hangingPunct="1"/>
              <a:t>9</a:t>
            </a:fld>
            <a:endParaRPr lang="fr-FR">
              <a:latin typeface="Calibri" panose="020F0502020204030204"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82949" name="Espace réservé de la date 4"/>
          <p:cNvSpPr>
            <a:spLocks noGrp="1"/>
          </p:cNvSpPr>
          <p:nvPr>
            <p:ph type="dt" sz="quarter" idx="1"/>
          </p:nvPr>
        </p:nvSpPr>
        <p:spPr bwMode="auto">
          <a:extLst/>
        </p:spPr>
        <p:txBody>
          <a:bodyPr wrap="square"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r>
              <a:rPr lang="fr-FR">
                <a:latin typeface="Calibri" panose="020F0502020204030204" pitchFamily="34" charset="0"/>
              </a:rPr>
              <a:t>03/11/2016</a:t>
            </a:r>
          </a:p>
        </p:txBody>
      </p:sp>
    </p:spTree>
    <p:extLst>
      <p:ext uri="{BB962C8B-B14F-4D97-AF65-F5344CB8AC3E}">
        <p14:creationId xmlns:p14="http://schemas.microsoft.com/office/powerpoint/2010/main" val="129453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2562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BDE39D-42DB-4328-A5D5-9B131A8E3F7A}" type="slidenum">
              <a:rPr lang="fr-FR">
                <a:latin typeface="Calibri" panose="020F0502020204030204" pitchFamily="34" charset="0"/>
              </a:rPr>
              <a:pPr eaLnBrk="1" hangingPunct="1"/>
              <a:t>11</a:t>
            </a:fld>
            <a:endParaRPr lang="fr-FR">
              <a:latin typeface="Calibri" panose="020F0502020204030204"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86021" name="Espace réservé de la date 4"/>
          <p:cNvSpPr>
            <a:spLocks noGrp="1"/>
          </p:cNvSpPr>
          <p:nvPr>
            <p:ph type="dt" sz="quarter" idx="1"/>
          </p:nvPr>
        </p:nvSpPr>
        <p:spPr bwMode="auto">
          <a:extLst/>
        </p:spPr>
        <p:txBody>
          <a:bodyPr wrap="square"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r>
              <a:rPr lang="fr-FR">
                <a:latin typeface="Calibri" panose="020F0502020204030204" pitchFamily="34" charset="0"/>
              </a:rPr>
              <a:t>03/11/2016</a:t>
            </a:r>
          </a:p>
        </p:txBody>
      </p:sp>
    </p:spTree>
    <p:extLst>
      <p:ext uri="{BB962C8B-B14F-4D97-AF65-F5344CB8AC3E}">
        <p14:creationId xmlns:p14="http://schemas.microsoft.com/office/powerpoint/2010/main" val="192809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9BD328-5DD6-4F3A-AE90-6804BE605605}" type="slidenum">
              <a:rPr lang="fr-FR" altLang="fr-FR">
                <a:latin typeface="Calibri" panose="020F0502020204030204" pitchFamily="34" charset="0"/>
              </a:rPr>
              <a:pPr eaLnBrk="1" hangingPunct="1"/>
              <a:t>15</a:t>
            </a:fld>
            <a:endParaRPr lang="fr-FR" altLang="fr-FR">
              <a:latin typeface="Calibri" panose="020F0502020204030204" pitchFamily="34" charset="0"/>
            </a:endParaRPr>
          </a:p>
        </p:txBody>
      </p:sp>
      <p:sp>
        <p:nvSpPr>
          <p:cNvPr id="100355" name="Rectangle 2"/>
          <p:cNvSpPr>
            <a:spLocks noGrp="1" noRot="1" noChangeAspect="1" noChangeArrowheads="1" noTextEdit="1"/>
          </p:cNvSpPr>
          <p:nvPr>
            <p:ph type="sldImg"/>
          </p:nvPr>
        </p:nvSpPr>
        <p:spPr bwMode="auto">
          <a:xfrm>
            <a:off x="930275" y="741363"/>
            <a:ext cx="4937125" cy="3702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102405" name="Espace réservé de la date 4"/>
          <p:cNvSpPr>
            <a:spLocks noGrp="1"/>
          </p:cNvSpPr>
          <p:nvPr>
            <p:ph type="dt" sz="quarter" idx="1"/>
          </p:nvPr>
        </p:nvSpPr>
        <p:spPr bwMode="auto">
          <a:extLst/>
        </p:spPr>
        <p:txBody>
          <a:bodyPr wrap="square"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r>
              <a:rPr lang="fr-FR">
                <a:latin typeface="Calibri" panose="020F0502020204030204" pitchFamily="34" charset="0"/>
              </a:rPr>
              <a:t>03/11/2016</a:t>
            </a:r>
          </a:p>
        </p:txBody>
      </p:sp>
    </p:spTree>
    <p:extLst>
      <p:ext uri="{BB962C8B-B14F-4D97-AF65-F5344CB8AC3E}">
        <p14:creationId xmlns:p14="http://schemas.microsoft.com/office/powerpoint/2010/main" val="3327990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cxnSp>
        <p:nvCxnSpPr>
          <p:cNvPr id="4" name="Straight Connector 7"/>
          <p:cNvCxnSpPr/>
          <p:nvPr/>
        </p:nvCxnSpPr>
        <p:spPr>
          <a:xfrm>
            <a:off x="685800" y="3730625"/>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2" descr="\\SERVEURDISQUE1\Florence\LOGOS\Logos cepidc\logo_cepidc-seulv2\PNG\logo_cepidc_150dpi-rv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777875"/>
            <a:ext cx="21605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6" descr="57x16mmHD.jpg"/>
          <p:cNvPicPr>
            <a:picLocks noChangeAspect="1"/>
          </p:cNvPicPr>
          <p:nvPr userDrawn="1"/>
        </p:nvPicPr>
        <p:blipFill>
          <a:blip r:embed="rId3">
            <a:extLst>
              <a:ext uri="{28A0092B-C50C-407E-A947-70E740481C1C}">
                <a14:useLocalDpi xmlns:a14="http://schemas.microsoft.com/office/drawing/2010/main" val="0"/>
              </a:ext>
            </a:extLst>
          </a:blip>
          <a:srcRect l="24506"/>
          <a:stretch>
            <a:fillRect/>
          </a:stretch>
        </p:blipFill>
        <p:spPr bwMode="auto">
          <a:xfrm>
            <a:off x="6146800" y="765175"/>
            <a:ext cx="2852738"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03040"/>
            <a:ext cx="7848600" cy="1927225"/>
          </a:xfrm>
        </p:spPr>
        <p:txBody>
          <a:bodyPr anchor="b">
            <a:noAutofit/>
          </a:bodyPr>
          <a:lstStyle>
            <a:lvl1pPr algn="ctr">
              <a:defRPr sz="5400" cap="none" baseline="0">
                <a:solidFill>
                  <a:srgbClr val="575F6D"/>
                </a:solidFill>
              </a:defRPr>
            </a:lvl1pPr>
          </a:lstStyle>
          <a:p>
            <a:r>
              <a:rPr lang="fr-FR" dirty="0" smtClean="0"/>
              <a:t>Modifiez le style du titre</a:t>
            </a:r>
            <a:endParaRPr lang="en-US" dirty="0"/>
          </a:p>
        </p:txBody>
      </p:sp>
      <p:sp>
        <p:nvSpPr>
          <p:cNvPr id="3" name="Subtitle 2"/>
          <p:cNvSpPr>
            <a:spLocks noGrp="1"/>
          </p:cNvSpPr>
          <p:nvPr>
            <p:ph type="subTitle" idx="1"/>
          </p:nvPr>
        </p:nvSpPr>
        <p:spPr>
          <a:xfrm>
            <a:off x="685800" y="383664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Tree>
    <p:extLst>
      <p:ext uri="{BB962C8B-B14F-4D97-AF65-F5344CB8AC3E}">
        <p14:creationId xmlns:p14="http://schemas.microsoft.com/office/powerpoint/2010/main" val="213915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4" name="Picture 2" descr="\\SERVEURDISQUE1\Florence\LOGOS\Logos cepidc\Logo_cepidc_et_inserm\PNG\logo_cepidc_inserm_150dpi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80288" y="115888"/>
            <a:ext cx="1584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323528" y="85957"/>
            <a:ext cx="7056784" cy="447328"/>
          </a:xfrm>
        </p:spPr>
        <p:txBody>
          <a:bodyPr/>
          <a:lstStyle>
            <a:lvl1pPr>
              <a:defRPr>
                <a:solidFill>
                  <a:schemeClr val="bg1"/>
                </a:solidFill>
              </a:defRPr>
            </a:lvl1pPr>
          </a:lstStyle>
          <a:p>
            <a:r>
              <a:rPr lang="fr-FR" dirty="0" smtClean="0"/>
              <a:t>Modifiez le style du titre</a:t>
            </a:r>
            <a:endParaRPr lang="en-US" dirty="0"/>
          </a:p>
        </p:txBody>
      </p:sp>
      <p:sp>
        <p:nvSpPr>
          <p:cNvPr id="13" name="Content Placeholder 2"/>
          <p:cNvSpPr>
            <a:spLocks noGrp="1"/>
          </p:cNvSpPr>
          <p:nvPr>
            <p:ph sz="half" idx="1"/>
          </p:nvPr>
        </p:nvSpPr>
        <p:spPr>
          <a:xfrm>
            <a:off x="395536" y="836712"/>
            <a:ext cx="8352928" cy="5338920"/>
          </a:xfrm>
        </p:spPr>
        <p:txBody>
          <a:bodyPr>
            <a:noAutofit/>
          </a:bodyPr>
          <a:lstStyle>
            <a:lvl1pPr>
              <a:buClr>
                <a:srgbClr val="EF4E22"/>
              </a:buClr>
              <a:defRPr sz="2800">
                <a:solidFill>
                  <a:srgbClr val="575F6D"/>
                </a:solidFill>
              </a:defRPr>
            </a:lvl1pPr>
            <a:lvl2pPr marL="457200" indent="-182880">
              <a:buClr>
                <a:srgbClr val="EF4E22"/>
              </a:buClr>
              <a:buFont typeface="Arial" panose="020B0604020202020204" pitchFamily="34" charset="0"/>
              <a:buChar char="•"/>
              <a:defRPr sz="2400"/>
            </a:lvl2pPr>
            <a:lvl3pPr marL="834390" indent="-285750">
              <a:buClr>
                <a:srgbClr val="EF4E22"/>
              </a:buClr>
              <a:buFont typeface="Arial" panose="020B0604020202020204" pitchFamily="34" charset="0"/>
              <a:buChar char="−"/>
              <a:defRPr sz="1800" i="1"/>
            </a:lvl3pPr>
            <a:lvl4pPr>
              <a:buClr>
                <a:srgbClr val="EF4E22"/>
              </a:buClr>
              <a:defRPr sz="1800"/>
            </a:lvl4pPr>
            <a:lvl5pPr>
              <a:buClr>
                <a:srgbClr val="EF4E22"/>
              </a:buCl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965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4" name="Picture 2" descr="\\SERVEURDISQUE1\Florence\LOGOS\Logos cepidc\Logo_cepidc_et_inserm\PNG\logo_cepidc_inserm_150dpi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80288" y="115888"/>
            <a:ext cx="1584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au 4"/>
          <p:cNvGraphicFramePr>
            <a:graphicFrameLocks noGrp="1"/>
          </p:cNvGraphicFramePr>
          <p:nvPr/>
        </p:nvGraphicFramePr>
        <p:xfrm>
          <a:off x="395288" y="1700213"/>
          <a:ext cx="8280400" cy="1828800"/>
        </p:xfrm>
        <a:graphic>
          <a:graphicData uri="http://schemas.openxmlformats.org/drawingml/2006/table">
            <a:tbl>
              <a:tblPr firstRow="1" bandRow="1">
                <a:tableStyleId>{073A0DAA-6AF3-43AB-8588-CEC1D06C72B9}</a:tableStyleId>
              </a:tblPr>
              <a:tblGrid>
                <a:gridCol w="2760133">
                  <a:extLst>
                    <a:ext uri="{9D8B030D-6E8A-4147-A177-3AD203B41FA5}">
                      <a16:colId xmlns:a16="http://schemas.microsoft.com/office/drawing/2014/main" val="20000"/>
                    </a:ext>
                  </a:extLst>
                </a:gridCol>
                <a:gridCol w="2760133">
                  <a:extLst>
                    <a:ext uri="{9D8B030D-6E8A-4147-A177-3AD203B41FA5}">
                      <a16:colId xmlns:a16="http://schemas.microsoft.com/office/drawing/2014/main" val="20001"/>
                    </a:ext>
                  </a:extLst>
                </a:gridCol>
                <a:gridCol w="2760133">
                  <a:extLst>
                    <a:ext uri="{9D8B030D-6E8A-4147-A177-3AD203B41FA5}">
                      <a16:colId xmlns:a16="http://schemas.microsoft.com/office/drawing/2014/main" val="20002"/>
                    </a:ext>
                  </a:extLst>
                </a:gridCol>
              </a:tblGrid>
              <a:tr h="149204">
                <a:tc>
                  <a:txBody>
                    <a:bodyPr/>
                    <a:lstStyle/>
                    <a:p>
                      <a:r>
                        <a:rPr lang="fr-FR" dirty="0" smtClean="0">
                          <a:solidFill>
                            <a:schemeClr val="bg1"/>
                          </a:solidFill>
                        </a:rPr>
                        <a:t>x</a:t>
                      </a:r>
                      <a:endParaRPr lang="fr-FR" dirty="0">
                        <a:solidFill>
                          <a:schemeClr val="bg1"/>
                        </a:solidFill>
                      </a:endParaRPr>
                    </a:p>
                  </a:txBody>
                  <a:tcPr marL="91434" marR="91434">
                    <a:solidFill>
                      <a:schemeClr val="tx1">
                        <a:lumMod val="50000"/>
                        <a:lumOff val="50000"/>
                      </a:schemeClr>
                    </a:solidFill>
                  </a:tcPr>
                </a:tc>
                <a:tc>
                  <a:txBody>
                    <a:bodyPr/>
                    <a:lstStyle/>
                    <a:p>
                      <a:endParaRPr lang="fr-FR" dirty="0">
                        <a:solidFill>
                          <a:schemeClr val="bg1"/>
                        </a:solidFill>
                      </a:endParaRPr>
                    </a:p>
                  </a:txBody>
                  <a:tcPr marL="91434" marR="91434">
                    <a:solidFill>
                      <a:schemeClr val="tx1">
                        <a:lumMod val="50000"/>
                        <a:lumOff val="50000"/>
                      </a:schemeClr>
                    </a:solidFill>
                  </a:tcPr>
                </a:tc>
                <a:tc>
                  <a:txBody>
                    <a:bodyPr/>
                    <a:lstStyle/>
                    <a:p>
                      <a:endParaRPr lang="fr-FR" dirty="0">
                        <a:solidFill>
                          <a:schemeClr val="bg1"/>
                        </a:solidFill>
                      </a:endParaRPr>
                    </a:p>
                  </a:txBody>
                  <a:tcPr marL="91434" marR="91434">
                    <a:solidFill>
                      <a:schemeClr val="tx1">
                        <a:lumMod val="50000"/>
                        <a:lumOff val="50000"/>
                      </a:schemeClr>
                    </a:solidFill>
                  </a:tcPr>
                </a:tc>
                <a:extLst>
                  <a:ext uri="{0D108BD9-81ED-4DB2-BD59-A6C34878D82A}">
                    <a16:rowId xmlns:a16="http://schemas.microsoft.com/office/drawing/2014/main" val="10000"/>
                  </a:ext>
                </a:extLst>
              </a:tr>
              <a:tr h="340741">
                <a:tc>
                  <a:txBody>
                    <a:bodyPr/>
                    <a:lstStyle/>
                    <a:p>
                      <a:r>
                        <a:rPr lang="fr-FR" dirty="0" smtClean="0"/>
                        <a:t>x</a:t>
                      </a:r>
                      <a:endParaRPr lang="fr-FR" dirty="0"/>
                    </a:p>
                  </a:txBody>
                  <a:tcPr marL="91434" marR="91434"/>
                </a:tc>
                <a:tc>
                  <a:txBody>
                    <a:bodyPr/>
                    <a:lstStyle/>
                    <a:p>
                      <a:endParaRPr lang="fr-FR" dirty="0"/>
                    </a:p>
                  </a:txBody>
                  <a:tcPr marL="91434" marR="91434"/>
                </a:tc>
                <a:tc>
                  <a:txBody>
                    <a:bodyPr/>
                    <a:lstStyle/>
                    <a:p>
                      <a:endParaRPr lang="fr-FR" dirty="0"/>
                    </a:p>
                  </a:txBody>
                  <a:tcPr marL="91434" marR="91434"/>
                </a:tc>
                <a:extLst>
                  <a:ext uri="{0D108BD9-81ED-4DB2-BD59-A6C34878D82A}">
                    <a16:rowId xmlns:a16="http://schemas.microsoft.com/office/drawing/2014/main" val="10001"/>
                  </a:ext>
                </a:extLst>
              </a:tr>
              <a:tr h="340741">
                <a:tc>
                  <a:txBody>
                    <a:bodyPr/>
                    <a:lstStyle/>
                    <a:p>
                      <a:endParaRPr lang="fr-FR" dirty="0"/>
                    </a:p>
                  </a:txBody>
                  <a:tcPr marL="91434" marR="91434"/>
                </a:tc>
                <a:tc>
                  <a:txBody>
                    <a:bodyPr/>
                    <a:lstStyle/>
                    <a:p>
                      <a:endParaRPr lang="fr-FR" dirty="0"/>
                    </a:p>
                  </a:txBody>
                  <a:tcPr marL="91434" marR="91434"/>
                </a:tc>
                <a:tc>
                  <a:txBody>
                    <a:bodyPr/>
                    <a:lstStyle/>
                    <a:p>
                      <a:endParaRPr lang="fr-FR"/>
                    </a:p>
                  </a:txBody>
                  <a:tcPr marL="91434" marR="91434"/>
                </a:tc>
                <a:extLst>
                  <a:ext uri="{0D108BD9-81ED-4DB2-BD59-A6C34878D82A}">
                    <a16:rowId xmlns:a16="http://schemas.microsoft.com/office/drawing/2014/main" val="10002"/>
                  </a:ext>
                </a:extLst>
              </a:tr>
              <a:tr h="340741">
                <a:tc>
                  <a:txBody>
                    <a:bodyPr/>
                    <a:lstStyle/>
                    <a:p>
                      <a:endParaRPr lang="fr-FR" dirty="0"/>
                    </a:p>
                  </a:txBody>
                  <a:tcPr marL="91434" marR="91434"/>
                </a:tc>
                <a:tc>
                  <a:txBody>
                    <a:bodyPr/>
                    <a:lstStyle/>
                    <a:p>
                      <a:endParaRPr lang="fr-FR" dirty="0"/>
                    </a:p>
                  </a:txBody>
                  <a:tcPr marL="91434" marR="91434"/>
                </a:tc>
                <a:tc>
                  <a:txBody>
                    <a:bodyPr/>
                    <a:lstStyle/>
                    <a:p>
                      <a:endParaRPr lang="fr-FR" dirty="0"/>
                    </a:p>
                  </a:txBody>
                  <a:tcPr marL="91434" marR="91434"/>
                </a:tc>
                <a:extLst>
                  <a:ext uri="{0D108BD9-81ED-4DB2-BD59-A6C34878D82A}">
                    <a16:rowId xmlns:a16="http://schemas.microsoft.com/office/drawing/2014/main" val="10003"/>
                  </a:ext>
                </a:extLst>
              </a:tr>
              <a:tr h="340741">
                <a:tc>
                  <a:txBody>
                    <a:bodyPr/>
                    <a:lstStyle/>
                    <a:p>
                      <a:endParaRPr lang="fr-FR" dirty="0"/>
                    </a:p>
                  </a:txBody>
                  <a:tcPr marL="91434" marR="91434"/>
                </a:tc>
                <a:tc>
                  <a:txBody>
                    <a:bodyPr/>
                    <a:lstStyle/>
                    <a:p>
                      <a:endParaRPr lang="fr-FR" dirty="0"/>
                    </a:p>
                  </a:txBody>
                  <a:tcPr marL="91434" marR="91434"/>
                </a:tc>
                <a:tc>
                  <a:txBody>
                    <a:bodyPr/>
                    <a:lstStyle/>
                    <a:p>
                      <a:endParaRPr lang="fr-FR" dirty="0"/>
                    </a:p>
                  </a:txBody>
                  <a:tcPr marL="91434" marR="91434"/>
                </a:tc>
                <a:extLst>
                  <a:ext uri="{0D108BD9-81ED-4DB2-BD59-A6C34878D82A}">
                    <a16:rowId xmlns:a16="http://schemas.microsoft.com/office/drawing/2014/main" val="10004"/>
                  </a:ext>
                </a:extLst>
              </a:tr>
            </a:tbl>
          </a:graphicData>
        </a:graphic>
      </p:graphicFrame>
      <p:sp>
        <p:nvSpPr>
          <p:cNvPr id="7" name="Title 1"/>
          <p:cNvSpPr>
            <a:spLocks noGrp="1"/>
          </p:cNvSpPr>
          <p:nvPr>
            <p:ph type="title"/>
          </p:nvPr>
        </p:nvSpPr>
        <p:spPr>
          <a:xfrm>
            <a:off x="323528" y="85608"/>
            <a:ext cx="7056784" cy="447328"/>
          </a:xfrm>
        </p:spPr>
        <p:txBody>
          <a:bodyPr/>
          <a:lstStyle>
            <a:lvl1pPr>
              <a:defRPr>
                <a:solidFill>
                  <a:schemeClr val="bg1"/>
                </a:solidFill>
              </a:defRPr>
            </a:lvl1pPr>
          </a:lstStyle>
          <a:p>
            <a:r>
              <a:rPr lang="fr-FR" dirty="0" smtClean="0"/>
              <a:t>Modifiez le style du titre</a:t>
            </a:r>
            <a:endParaRPr lang="en-US" dirty="0"/>
          </a:p>
        </p:txBody>
      </p:sp>
      <p:sp>
        <p:nvSpPr>
          <p:cNvPr id="9" name="Content Placeholder 2"/>
          <p:cNvSpPr>
            <a:spLocks noGrp="1"/>
          </p:cNvSpPr>
          <p:nvPr>
            <p:ph sz="half" idx="1"/>
          </p:nvPr>
        </p:nvSpPr>
        <p:spPr>
          <a:xfrm>
            <a:off x="395536" y="764704"/>
            <a:ext cx="8219256" cy="576064"/>
          </a:xfrm>
        </p:spPr>
        <p:txBody>
          <a:bodyPr/>
          <a:lstStyle>
            <a:lvl1pPr>
              <a:buClr>
                <a:srgbClr val="EF4E22"/>
              </a:buClr>
              <a:defRPr sz="2800">
                <a:solidFill>
                  <a:srgbClr val="575F6D"/>
                </a:solidFill>
              </a:defRPr>
            </a:lvl1pPr>
            <a:lvl2pPr marL="457200" indent="-182880">
              <a:buClr>
                <a:srgbClr val="EF4E22"/>
              </a:buClr>
              <a:buFont typeface="Arial" panose="020B0604020202020204" pitchFamily="34" charset="0"/>
              <a:buChar char="•"/>
              <a:defRPr sz="2400"/>
            </a:lvl2pPr>
            <a:lvl3pPr>
              <a:buClr>
                <a:srgbClr val="EF4E22"/>
              </a:buClr>
              <a:defRPr sz="2000"/>
            </a:lvl3pPr>
            <a:lvl4pPr>
              <a:buClr>
                <a:srgbClr val="EF4E22"/>
              </a:buClr>
              <a:defRPr sz="1800"/>
            </a:lvl4pPr>
            <a:lvl5pPr>
              <a:buClr>
                <a:srgbClr val="EF4E22"/>
              </a:buClr>
              <a:defRPr sz="1800"/>
            </a:lvl5pPr>
            <a:lvl6pPr>
              <a:defRPr sz="1800"/>
            </a:lvl6pPr>
            <a:lvl7pPr>
              <a:defRPr sz="1800"/>
            </a:lvl7pPr>
            <a:lvl8pPr>
              <a:defRPr sz="1800"/>
            </a:lvl8pPr>
            <a:lvl9pPr>
              <a:defRPr sz="1800"/>
            </a:lvl9pPr>
          </a:lstStyle>
          <a:p>
            <a:pPr lvl="0"/>
            <a:r>
              <a:rPr lang="fr-FR" dirty="0" smtClean="0"/>
              <a:t>Modifiez les styles du texte du masque</a:t>
            </a:r>
          </a:p>
        </p:txBody>
      </p:sp>
    </p:spTree>
    <p:extLst>
      <p:ext uri="{BB962C8B-B14F-4D97-AF65-F5344CB8AC3E}">
        <p14:creationId xmlns:p14="http://schemas.microsoft.com/office/powerpoint/2010/main" val="151555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pic>
        <p:nvPicPr>
          <p:cNvPr id="5" name="Picture 2" descr="\\SERVEURDISQUE1\Florence\LOGOS\Logos cepidc\Logo_cepidc_et_inserm\PNG\logo_cepidc_inserm_150dpi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80288" y="115888"/>
            <a:ext cx="1584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23528" y="85608"/>
            <a:ext cx="7056784" cy="447328"/>
          </a:xfrm>
        </p:spPr>
        <p:txBody>
          <a:bodyPr/>
          <a:lstStyle>
            <a:lvl1pPr>
              <a:defRPr>
                <a:solidFill>
                  <a:schemeClr val="bg1"/>
                </a:solidFill>
              </a:defRPr>
            </a:lvl1pPr>
          </a:lstStyle>
          <a:p>
            <a:r>
              <a:rPr lang="fr-FR" dirty="0" smtClean="0"/>
              <a:t>Modifiez le style du titre</a:t>
            </a:r>
            <a:endParaRPr lang="en-US" dirty="0"/>
          </a:p>
        </p:txBody>
      </p:sp>
      <p:sp>
        <p:nvSpPr>
          <p:cNvPr id="3" name="Content Placeholder 2"/>
          <p:cNvSpPr>
            <a:spLocks noGrp="1"/>
          </p:cNvSpPr>
          <p:nvPr>
            <p:ph sz="half" idx="1"/>
          </p:nvPr>
        </p:nvSpPr>
        <p:spPr>
          <a:xfrm>
            <a:off x="395536" y="836712"/>
            <a:ext cx="4038600" cy="5338920"/>
          </a:xfrm>
        </p:spPr>
        <p:txBody>
          <a:bodyPr/>
          <a:lstStyle>
            <a:lvl1pPr>
              <a:buClr>
                <a:srgbClr val="EF4E22"/>
              </a:buClr>
              <a:defRPr sz="2800">
                <a:solidFill>
                  <a:srgbClr val="575F6D"/>
                </a:solidFill>
              </a:defRPr>
            </a:lvl1pPr>
            <a:lvl2pPr marL="457200" indent="-182880">
              <a:buClr>
                <a:srgbClr val="EF4E22"/>
              </a:buClr>
              <a:buFont typeface="Arial" panose="020B0604020202020204" pitchFamily="34" charset="0"/>
              <a:buChar char="•"/>
              <a:defRPr sz="2400"/>
            </a:lvl2pPr>
            <a:lvl3pPr marL="834390" indent="-285750">
              <a:buClr>
                <a:srgbClr val="EF4E22"/>
              </a:buClr>
              <a:buFont typeface="Arial" panose="020B0604020202020204" pitchFamily="34" charset="0"/>
              <a:buChar char="−"/>
              <a:defRPr sz="1800" i="1"/>
            </a:lvl3pPr>
            <a:lvl4pPr>
              <a:buClr>
                <a:srgbClr val="EF4E22"/>
              </a:buClr>
              <a:defRPr sz="1800"/>
            </a:lvl4pPr>
            <a:lvl5pPr>
              <a:buClr>
                <a:srgbClr val="EF4E22"/>
              </a:buCl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9" name="Content Placeholder 2"/>
          <p:cNvSpPr>
            <a:spLocks noGrp="1"/>
          </p:cNvSpPr>
          <p:nvPr>
            <p:ph sz="half" idx="13"/>
          </p:nvPr>
        </p:nvSpPr>
        <p:spPr>
          <a:xfrm>
            <a:off x="4860032" y="836712"/>
            <a:ext cx="4038600" cy="5338920"/>
          </a:xfrm>
        </p:spPr>
        <p:txBody>
          <a:bodyPr/>
          <a:lstStyle>
            <a:lvl1pPr>
              <a:buClr>
                <a:srgbClr val="EF4E22"/>
              </a:buClr>
              <a:defRPr sz="2800">
                <a:solidFill>
                  <a:srgbClr val="575F6D"/>
                </a:solidFill>
              </a:defRPr>
            </a:lvl1pPr>
            <a:lvl2pPr marL="457200" indent="-182880">
              <a:buClr>
                <a:srgbClr val="EF4E22"/>
              </a:buClr>
              <a:buFont typeface="Arial" panose="020B0604020202020204" pitchFamily="34" charset="0"/>
              <a:buChar char="•"/>
              <a:defRPr sz="2400"/>
            </a:lvl2pPr>
            <a:lvl3pPr marL="834390" indent="-285750">
              <a:buClr>
                <a:srgbClr val="EF4E22"/>
              </a:buClr>
              <a:buFont typeface="Arial" panose="020B0604020202020204" pitchFamily="34" charset="0"/>
              <a:buChar char="−"/>
              <a:defRPr sz="1800" i="1"/>
            </a:lvl3pPr>
            <a:lvl4pPr>
              <a:buClr>
                <a:srgbClr val="EF4E22"/>
              </a:buClr>
              <a:defRPr sz="1800"/>
            </a:lvl4pPr>
            <a:lvl5pPr>
              <a:buClr>
                <a:srgbClr val="EF4E22"/>
              </a:buCl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351399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323850" y="85725"/>
            <a:ext cx="7056438" cy="447675"/>
          </a:xfrm>
          <a:prstGeom prst="rect">
            <a:avLst/>
          </a:prstGeom>
        </p:spPr>
        <p:txBody>
          <a:bodyPr anchor="ctr"/>
          <a:lstStyle>
            <a:lvl1pPr algn="l" defTabSz="914400" rtl="0" eaLnBrk="1" latinLnBrk="0" hangingPunct="1">
              <a:spcBef>
                <a:spcPct val="0"/>
              </a:spcBef>
              <a:buNone/>
              <a:defRPr sz="4000" kern="1200" spc="-100" baseline="0">
                <a:solidFill>
                  <a:schemeClr val="tx1"/>
                </a:solidFill>
                <a:latin typeface="+mj-lt"/>
                <a:ea typeface="+mj-ea"/>
                <a:cs typeface="+mj-cs"/>
              </a:defRPr>
            </a:lvl1pPr>
          </a:lstStyle>
          <a:p>
            <a:pPr fontAlgn="auto">
              <a:spcAft>
                <a:spcPts val="0"/>
              </a:spcAft>
              <a:defRPr/>
            </a:pPr>
            <a:r>
              <a:rPr lang="fr-FR" dirty="0" smtClean="0">
                <a:solidFill>
                  <a:schemeClr val="bg1"/>
                </a:solidFill>
              </a:rPr>
              <a:t>Modifiez le style du titre</a:t>
            </a:r>
            <a:endParaRPr lang="en-US" dirty="0">
              <a:solidFill>
                <a:schemeClr val="bg1"/>
              </a:solidFill>
            </a:endParaRPr>
          </a:p>
        </p:txBody>
      </p:sp>
      <p:pic>
        <p:nvPicPr>
          <p:cNvPr id="7" name="Picture 2" descr="\\SERVEURDISQUE1\Florence\LOGOS\Logos cepidc\Logo_cepidc_et_inserm\PNG\logo_cepidc_inserm_150dpi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80288" y="115888"/>
            <a:ext cx="1584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Content Placeholder 2"/>
          <p:cNvSpPr>
            <a:spLocks noGrp="1"/>
          </p:cNvSpPr>
          <p:nvPr>
            <p:ph sz="half" idx="1"/>
          </p:nvPr>
        </p:nvSpPr>
        <p:spPr>
          <a:xfrm>
            <a:off x="3059832" y="792080"/>
            <a:ext cx="5616624" cy="5577840"/>
          </a:xfrm>
        </p:spPr>
        <p:txBody>
          <a:bodyPr/>
          <a:lstStyle>
            <a:lvl1pPr>
              <a:buClr>
                <a:srgbClr val="EF4E22"/>
              </a:buClr>
              <a:defRPr sz="2800">
                <a:solidFill>
                  <a:srgbClr val="575F6D"/>
                </a:solidFill>
              </a:defRPr>
            </a:lvl1pPr>
            <a:lvl2pPr marL="457200" indent="-182880">
              <a:buClr>
                <a:srgbClr val="EF4E22"/>
              </a:buClr>
              <a:buFont typeface="Arial" panose="020B0604020202020204" pitchFamily="34" charset="0"/>
              <a:buChar char="•"/>
              <a:defRPr sz="2400"/>
            </a:lvl2pPr>
            <a:lvl3pPr>
              <a:buClr>
                <a:srgbClr val="EF4E22"/>
              </a:buClr>
              <a:defRPr sz="2000"/>
            </a:lvl3pPr>
            <a:lvl4pPr>
              <a:buClr>
                <a:srgbClr val="EF4E22"/>
              </a:buClr>
              <a:defRPr sz="1800"/>
            </a:lvl4pPr>
            <a:lvl5pPr>
              <a:buClr>
                <a:srgbClr val="EF4E22"/>
              </a:buCl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269201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57242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713521"/>
          </a:xfrm>
          <a:prstGeom prst="rect">
            <a:avLst/>
          </a:prstGeom>
        </p:spPr>
        <p:txBody>
          <a:bodyPr/>
          <a:lstStyle>
            <a:lvl1pPr>
              <a:defRPr baseline="0">
                <a:solidFill>
                  <a:schemeClr val="tx2"/>
                </a:solidFill>
              </a:defRPr>
            </a:lvl1pPr>
          </a:lstStyle>
          <a:p>
            <a:r>
              <a:rPr lang="fr-FR" smtClean="0"/>
              <a:t>Modifiez le style du titre</a:t>
            </a:r>
            <a:endParaRPr lang="fr-FR" dirty="0"/>
          </a:p>
        </p:txBody>
      </p:sp>
      <p:sp>
        <p:nvSpPr>
          <p:cNvPr id="5" name="Espace réservé du numéro de diapositive 4"/>
          <p:cNvSpPr>
            <a:spLocks noGrp="1"/>
          </p:cNvSpPr>
          <p:nvPr>
            <p:ph type="sldNum" sz="quarter" idx="12"/>
          </p:nvPr>
        </p:nvSpPr>
        <p:spPr>
          <a:xfrm>
            <a:off x="8515350" y="6542116"/>
            <a:ext cx="617713" cy="287872"/>
          </a:xfrm>
          <a:prstGeom prst="rect">
            <a:avLst/>
          </a:prstGeom>
        </p:spPr>
        <p:txBody>
          <a:bodyPr/>
          <a:lstStyle>
            <a:lvl1pPr>
              <a:defRPr sz="1200" b="0" i="0">
                <a:solidFill>
                  <a:schemeClr val="tx2"/>
                </a:solidFill>
                <a:latin typeface="Times New Roman" charset="0"/>
                <a:ea typeface="Times New Roman" charset="0"/>
                <a:cs typeface="Times New Roman" charset="0"/>
              </a:defRPr>
            </a:lvl1pPr>
          </a:lstStyle>
          <a:p>
            <a:fld id="{90F7D937-8C47-D949-9B66-03B4793ACCA3}" type="slidenum">
              <a:rPr lang="fr-FR" smtClean="0"/>
              <a:pPr/>
              <a:t>‹N°›</a:t>
            </a:fld>
            <a:endParaRPr lang="fr-FR" dirty="0"/>
          </a:p>
        </p:txBody>
      </p:sp>
      <p:cxnSp>
        <p:nvCxnSpPr>
          <p:cNvPr id="12" name="Connecteur droit 11"/>
          <p:cNvCxnSpPr/>
          <p:nvPr userDrawn="1"/>
        </p:nvCxnSpPr>
        <p:spPr>
          <a:xfrm>
            <a:off x="0" y="1078648"/>
            <a:ext cx="9144000" cy="0"/>
          </a:xfrm>
          <a:prstGeom prst="line">
            <a:avLst/>
          </a:prstGeom>
          <a:ln>
            <a:solidFill>
              <a:srgbClr val="EF4C22"/>
            </a:solidFill>
          </a:ln>
        </p:spPr>
        <p:style>
          <a:lnRef idx="1">
            <a:schemeClr val="accent1"/>
          </a:lnRef>
          <a:fillRef idx="0">
            <a:schemeClr val="accent1"/>
          </a:fillRef>
          <a:effectRef idx="0">
            <a:schemeClr val="accent1"/>
          </a:effectRef>
          <a:fontRef idx="minor">
            <a:schemeClr val="tx1"/>
          </a:fontRef>
        </p:style>
      </p:cxnSp>
      <p:sp>
        <p:nvSpPr>
          <p:cNvPr id="14" name="Footer Placeholder 5"/>
          <p:cNvSpPr>
            <a:spLocks noGrp="1"/>
          </p:cNvSpPr>
          <p:nvPr>
            <p:ph type="ftr" sz="quarter" idx="11"/>
          </p:nvPr>
        </p:nvSpPr>
        <p:spPr>
          <a:xfrm>
            <a:off x="628650" y="6542116"/>
            <a:ext cx="3145328" cy="287872"/>
          </a:xfrm>
          <a:prstGeom prst="rect">
            <a:avLst/>
          </a:prstGeom>
        </p:spPr>
        <p:txBody>
          <a:bodyPr/>
          <a:lstStyle>
            <a:lvl1pPr>
              <a:defRPr sz="1200" b="0" i="1">
                <a:solidFill>
                  <a:schemeClr val="tx2"/>
                </a:solidFill>
                <a:latin typeface="Times New Roman" charset="0"/>
                <a:ea typeface="Times New Roman" charset="0"/>
                <a:cs typeface="Times New Roman" charset="0"/>
              </a:defRPr>
            </a:lvl1pPr>
          </a:lstStyle>
          <a:p>
            <a:endParaRPr lang="fr-FR" dirty="0"/>
          </a:p>
        </p:txBody>
      </p:sp>
      <p:sp>
        <p:nvSpPr>
          <p:cNvPr id="15" name="Espace réservé de la date 2"/>
          <p:cNvSpPr>
            <a:spLocks noGrp="1"/>
          </p:cNvSpPr>
          <p:nvPr>
            <p:ph type="dt" sz="half" idx="10"/>
          </p:nvPr>
        </p:nvSpPr>
        <p:spPr>
          <a:xfrm>
            <a:off x="7321774" y="6542116"/>
            <a:ext cx="1004582" cy="287872"/>
          </a:xfrm>
          <a:prstGeom prst="rect">
            <a:avLst/>
          </a:prstGeom>
        </p:spPr>
        <p:txBody>
          <a:bodyPr/>
          <a:lstStyle>
            <a:lvl1pPr>
              <a:defRPr sz="1200" b="0" i="1">
                <a:solidFill>
                  <a:schemeClr val="tx2"/>
                </a:solidFill>
                <a:latin typeface="Times New Roman" charset="0"/>
                <a:ea typeface="Times New Roman" charset="0"/>
                <a:cs typeface="Times New Roman" charset="0"/>
              </a:defRPr>
            </a:lvl1pPr>
          </a:lstStyle>
          <a:p>
            <a:endParaRPr lang="fr-FR" dirty="0"/>
          </a:p>
        </p:txBody>
      </p:sp>
      <p:sp>
        <p:nvSpPr>
          <p:cNvPr id="7" name="Espace réservé du contenu 6"/>
          <p:cNvSpPr>
            <a:spLocks noGrp="1"/>
          </p:cNvSpPr>
          <p:nvPr>
            <p:ph sz="quarter" idx="14"/>
          </p:nvPr>
        </p:nvSpPr>
        <p:spPr>
          <a:xfrm>
            <a:off x="628650" y="1151217"/>
            <a:ext cx="7886700" cy="5236899"/>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cxnSp>
        <p:nvCxnSpPr>
          <p:cNvPr id="17" name="Connecteur droit 16"/>
          <p:cNvCxnSpPr/>
          <p:nvPr userDrawn="1"/>
        </p:nvCxnSpPr>
        <p:spPr>
          <a:xfrm>
            <a:off x="-10937" y="6465116"/>
            <a:ext cx="9144000" cy="0"/>
          </a:xfrm>
          <a:prstGeom prst="line">
            <a:avLst/>
          </a:prstGeom>
          <a:ln w="3175">
            <a:solidFill>
              <a:srgbClr val="EF4C22"/>
            </a:solidFill>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9" b="18900"/>
          <a:stretch/>
        </p:blipFill>
        <p:spPr>
          <a:xfrm>
            <a:off x="4218102" y="6508800"/>
            <a:ext cx="1152000" cy="304800"/>
          </a:xfrm>
          <a:prstGeom prst="rect">
            <a:avLst/>
          </a:prstGeom>
        </p:spPr>
      </p:pic>
    </p:spTree>
    <p:extLst>
      <p:ext uri="{BB962C8B-B14F-4D97-AF65-F5344CB8AC3E}">
        <p14:creationId xmlns:p14="http://schemas.microsoft.com/office/powerpoint/2010/main" val="16354139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mn-lt"/>
                <a:cs typeface="+mn-cs"/>
              </a:defRPr>
            </a:lvl1pPr>
          </a:lstStyle>
          <a:p>
            <a:pPr>
              <a:defRPr/>
            </a:pPr>
            <a:fld id="{9D3CB50D-2D24-4352-8E28-6F05628F805A}" type="datetime1">
              <a:rPr lang="fr-FR"/>
              <a:pPr>
                <a:defRPr/>
              </a:pPr>
              <a:t>14/11/2019</a:t>
            </a:fld>
            <a:endParaRPr lang="en-US" dirty="0"/>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r" fontAlgn="auto">
              <a:spcBef>
                <a:spcPts val="0"/>
              </a:spcBef>
              <a:spcAft>
                <a:spcPts val="0"/>
              </a:spcAft>
              <a:defRPr sz="1200">
                <a:solidFill>
                  <a:srgbClr val="FFFFFF"/>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defRPr sz="1400" b="1">
                <a:solidFill>
                  <a:srgbClr val="FFFFFF"/>
                </a:solidFill>
              </a:defRPr>
            </a:lvl1pPr>
          </a:lstStyle>
          <a:p>
            <a:fld id="{F4786D1E-62CD-40AC-99B4-8C7A5437D49C}" type="slidenum">
              <a:rPr lang="en-US"/>
              <a:pPr/>
              <a:t>‹N°›</a:t>
            </a:fld>
            <a:endParaRPr lang="en-US"/>
          </a:p>
        </p:txBody>
      </p:sp>
      <p:sp>
        <p:nvSpPr>
          <p:cNvPr id="11" name="Rectangle 10"/>
          <p:cNvSpPr/>
          <p:nvPr userDrawn="1"/>
        </p:nvSpPr>
        <p:spPr>
          <a:xfrm>
            <a:off x="0" y="0"/>
            <a:ext cx="9144000" cy="620713"/>
          </a:xfrm>
          <a:prstGeom prst="rect">
            <a:avLst/>
          </a:prstGeom>
          <a:solidFill>
            <a:srgbClr val="EF4E2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lide Number Placeholder 6"/>
          <p:cNvSpPr txBox="1">
            <a:spLocks/>
          </p:cNvSpPr>
          <p:nvPr userDrawn="1"/>
        </p:nvSpPr>
        <p:spPr>
          <a:xfrm>
            <a:off x="8459788" y="6550025"/>
            <a:ext cx="684212" cy="30797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200">
                <a:solidFill>
                  <a:srgbClr val="575F6D"/>
                </a:solidFill>
              </a:rPr>
              <a:t> </a:t>
            </a:r>
            <a:fld id="{9B96789E-D5D2-47D7-BBC8-BC7F34F2373F}" type="slidenum">
              <a:rPr lang="en-US" sz="1200">
                <a:solidFill>
                  <a:srgbClr val="575F6D"/>
                </a:solidFill>
              </a:rPr>
              <a:pPr algn="r" eaLnBrk="1" hangingPunct="1"/>
              <a:t>‹N°›</a:t>
            </a:fld>
            <a:endParaRPr lang="en-US" sz="1200">
              <a:solidFill>
                <a:srgbClr val="575F6D"/>
              </a:solidFill>
            </a:endParaRPr>
          </a:p>
        </p:txBody>
      </p:sp>
      <p:sp>
        <p:nvSpPr>
          <p:cNvPr id="12" name="Date Placeholder 4"/>
          <p:cNvSpPr txBox="1">
            <a:spLocks/>
          </p:cNvSpPr>
          <p:nvPr userDrawn="1"/>
        </p:nvSpPr>
        <p:spPr>
          <a:xfrm>
            <a:off x="3995738" y="6550025"/>
            <a:ext cx="1152525" cy="307975"/>
          </a:xfrm>
          <a:prstGeom prst="rect">
            <a:avLst/>
          </a:prstGeom>
        </p:spPr>
        <p:txBody>
          <a:bodyPr/>
          <a:lstStyle>
            <a:lvl1pPr algn="ctr">
              <a:defRPr>
                <a:solidFill>
                  <a:srgbClr val="575F6D"/>
                </a:solidFill>
              </a:defRPr>
            </a:lvl1pPr>
          </a:lstStyle>
          <a:p>
            <a:pPr fontAlgn="auto">
              <a:spcBef>
                <a:spcPts val="0"/>
              </a:spcBef>
              <a:spcAft>
                <a:spcPts val="0"/>
              </a:spcAft>
              <a:defRPr/>
            </a:pPr>
            <a:fld id="{B1BAF306-C6B3-41E8-8A79-CB0BAB4ACD3B}" type="datetime1">
              <a:rPr lang="fr-FR" sz="1200" smtClean="0">
                <a:latin typeface="+mn-lt"/>
                <a:cs typeface="+mn-cs"/>
              </a:rPr>
              <a:pPr fontAlgn="auto">
                <a:spcBef>
                  <a:spcPts val="0"/>
                </a:spcBef>
                <a:spcAft>
                  <a:spcPts val="0"/>
                </a:spcAft>
                <a:defRPr/>
              </a:pPr>
              <a:t>14/11/2019</a:t>
            </a:fld>
            <a:endParaRPr lang="en-US" sz="1200" dirty="0">
              <a:latin typeface="+mn-lt"/>
              <a:cs typeface="+mn-cs"/>
            </a:endParaRPr>
          </a:p>
        </p:txBody>
      </p:sp>
    </p:spTree>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Lst>
  <p:timing>
    <p:tnLst>
      <p:par>
        <p:cTn id="1" dur="indefinite" restart="never" nodeType="tmRoot"/>
      </p:par>
    </p:tnLst>
  </p:timing>
  <p:hf sldNum="0" hdr="0" ftr="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sz="2400"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989138"/>
            <a:ext cx="7848600" cy="1655762"/>
          </a:xfrm>
        </p:spPr>
        <p:txBody>
          <a:bodyPr/>
          <a:lstStyle/>
          <a:p>
            <a:pPr eaLnBrk="1" hangingPunct="1">
              <a:lnSpc>
                <a:spcPct val="120000"/>
              </a:lnSpc>
              <a:defRPr/>
            </a:pPr>
            <a:r>
              <a:rPr lang="fr-FR" sz="4000" dirty="0" smtClean="0"/>
              <a:t>Causes médicales de décès</a:t>
            </a:r>
            <a:br>
              <a:rPr lang="fr-FR" sz="4000" dirty="0" smtClean="0"/>
            </a:br>
            <a:r>
              <a:rPr lang="fr-FR" sz="3200" dirty="0" smtClean="0"/>
              <a:t>Mode </a:t>
            </a:r>
            <a:r>
              <a:rPr lang="fr-FR" sz="3200" dirty="0"/>
              <a:t>de </a:t>
            </a:r>
            <a:r>
              <a:rPr lang="fr-FR" sz="3200" dirty="0" smtClean="0"/>
              <a:t>production</a:t>
            </a:r>
            <a:br>
              <a:rPr lang="fr-FR" sz="3200" dirty="0" smtClean="0"/>
            </a:br>
            <a:r>
              <a:rPr lang="fr-FR" sz="3200" dirty="0" smtClean="0"/>
              <a:t>Intérêt </a:t>
            </a:r>
            <a:r>
              <a:rPr lang="fr-FR" sz="3200" dirty="0"/>
              <a:t>pour la santé publique</a:t>
            </a:r>
            <a:endParaRPr lang="fr-FR" altLang="fr-FR" sz="3200" dirty="0"/>
          </a:p>
        </p:txBody>
      </p:sp>
      <p:sp>
        <p:nvSpPr>
          <p:cNvPr id="3" name="Sous-titre 2"/>
          <p:cNvSpPr>
            <a:spLocks noGrp="1"/>
          </p:cNvSpPr>
          <p:nvPr>
            <p:ph type="subTitle" idx="1"/>
          </p:nvPr>
        </p:nvSpPr>
        <p:spPr>
          <a:xfrm>
            <a:off x="685800" y="3860800"/>
            <a:ext cx="7847013" cy="1397000"/>
          </a:xfrm>
        </p:spPr>
        <p:txBody>
          <a:bodyPr>
            <a:normAutofit/>
          </a:bodyPr>
          <a:lstStyle/>
          <a:p>
            <a:pPr algn="ctr" eaLnBrk="1" hangingPunct="1">
              <a:defRPr/>
            </a:pPr>
            <a:r>
              <a:rPr lang="fr-FR" sz="2000" dirty="0" err="1" smtClean="0"/>
              <a:t>Meet</a:t>
            </a:r>
            <a:r>
              <a:rPr lang="fr-FR" sz="2000" dirty="0" smtClean="0"/>
              <a:t> up SNDS</a:t>
            </a:r>
          </a:p>
          <a:p>
            <a:pPr algn="ctr" eaLnBrk="1" hangingPunct="1">
              <a:defRPr/>
            </a:pPr>
            <a:r>
              <a:rPr lang="fr-FR" sz="2000" dirty="0" smtClean="0"/>
              <a:t>28 novembre 2019</a:t>
            </a:r>
          </a:p>
          <a:p>
            <a:pPr algn="ctr" eaLnBrk="1" hangingPunct="1">
              <a:defRPr/>
            </a:pPr>
            <a:r>
              <a:rPr lang="fr-FR" sz="2000" dirty="0" smtClean="0"/>
              <a:t>Grégoire Rey</a:t>
            </a:r>
          </a:p>
        </p:txBody>
      </p:sp>
    </p:spTree>
    <p:extLst>
      <p:ext uri="{BB962C8B-B14F-4D97-AF65-F5344CB8AC3E}">
        <p14:creationId xmlns:p14="http://schemas.microsoft.com/office/powerpoint/2010/main" val="1561958715"/>
      </p:ext>
    </p:extLst>
  </p:cSld>
  <p:clrMapOvr>
    <a:masterClrMapping/>
  </p:clrMapOvr>
  <p:transition advTm="1212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lide Number Placeholder 6"/>
          <p:cNvSpPr txBox="1">
            <a:spLocks noGrp="1"/>
          </p:cNvSpPr>
          <p:nvPr>
            <p:ph type="sldNum" sz="quarter" idx="4294967295"/>
          </p:nvPr>
        </p:nvSpPr>
        <p:spPr>
          <a:xfrm>
            <a:off x="8870344" y="6549991"/>
            <a:ext cx="273656" cy="264255"/>
          </a:xfrm>
          <a:prstGeom prst="rect">
            <a:avLst/>
          </a:prstGeom>
          <a:extLst>
            <a:ext uri="{C572A759-6A51-4108-AA02-DFA0A04FC94B}">
              <ma14:wrappingTextBoxFlag xmlns:ma14="http://schemas.microsoft.com/office/mac/drawingml/2011/main" xmlns="" val="1"/>
            </a:ext>
          </a:extLst>
        </p:spPr>
        <p:txBody>
          <a:bodyPr/>
          <a:lstStyle>
            <a:lvl1pPr>
              <a:defRPr sz="1200"/>
            </a:lvl1pPr>
          </a:lstStyle>
          <a:p>
            <a:fld id="{86CB4B4D-7CA3-9044-876B-883B54F8677D}" type="slidenum">
              <a:t>10</a:t>
            </a:fld>
            <a:endParaRPr dirty="0"/>
          </a:p>
        </p:txBody>
      </p:sp>
      <p:sp>
        <p:nvSpPr>
          <p:cNvPr id="164" name="Titre 5"/>
          <p:cNvSpPr txBox="1">
            <a:spLocks noGrp="1"/>
          </p:cNvSpPr>
          <p:nvPr>
            <p:ph type="title"/>
          </p:nvPr>
        </p:nvSpPr>
        <p:spPr>
          <a:xfrm>
            <a:off x="323528" y="116212"/>
            <a:ext cx="7056784" cy="447329"/>
          </a:xfrm>
          <a:prstGeom prst="rect">
            <a:avLst/>
          </a:prstGeom>
        </p:spPr>
        <p:txBody>
          <a:bodyPr>
            <a:noAutofit/>
          </a:bodyPr>
          <a:lstStyle>
            <a:lvl1pPr defTabSz="841247">
              <a:defRPr sz="2576" spc="-92"/>
            </a:lvl1pPr>
          </a:lstStyle>
          <a:p>
            <a:r>
              <a:rPr lang="fr-FR" sz="2800" dirty="0" smtClean="0"/>
              <a:t>Processus de production de la CI </a:t>
            </a:r>
            <a:endParaRPr sz="2800" dirty="0"/>
          </a:p>
        </p:txBody>
      </p:sp>
      <p:pic>
        <p:nvPicPr>
          <p:cNvPr id="5" name="Image 4"/>
          <p:cNvPicPr>
            <a:picLocks noChangeAspect="1"/>
          </p:cNvPicPr>
          <p:nvPr/>
        </p:nvPicPr>
        <p:blipFill>
          <a:blip r:embed="rId3"/>
          <a:stretch>
            <a:fillRect/>
          </a:stretch>
        </p:blipFill>
        <p:spPr>
          <a:xfrm>
            <a:off x="1653967" y="745115"/>
            <a:ext cx="5944698" cy="6069131"/>
          </a:xfrm>
          <a:prstGeom prst="rect">
            <a:avLst/>
          </a:prstGeom>
        </p:spPr>
      </p:pic>
    </p:spTree>
    <p:extLst>
      <p:ext uri="{BB962C8B-B14F-4D97-AF65-F5344CB8AC3E}">
        <p14:creationId xmlns:p14="http://schemas.microsoft.com/office/powerpoint/2010/main" val="129131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re 58"/>
          <p:cNvSpPr>
            <a:spLocks noGrp="1"/>
          </p:cNvSpPr>
          <p:nvPr>
            <p:ph type="title"/>
          </p:nvPr>
        </p:nvSpPr>
        <p:spPr>
          <a:xfrm>
            <a:off x="323850" y="85725"/>
            <a:ext cx="7056438" cy="447675"/>
          </a:xfrm>
        </p:spPr>
        <p:txBody>
          <a:bodyPr>
            <a:noAutofit/>
          </a:bodyPr>
          <a:lstStyle/>
          <a:p>
            <a:pPr eaLnBrk="1" fontAlgn="auto" hangingPunct="1">
              <a:spcAft>
                <a:spcPts val="0"/>
              </a:spcAft>
              <a:defRPr/>
            </a:pPr>
            <a:r>
              <a:rPr lang="fr-FR" sz="3200" dirty="0" smtClean="0"/>
              <a:t>Système expert vs. Apprentissage</a:t>
            </a:r>
            <a:endParaRPr lang="fr-FR" sz="3200" dirty="0"/>
          </a:p>
        </p:txBody>
      </p:sp>
      <p:pic>
        <p:nvPicPr>
          <p:cNvPr id="2" name="Image 1"/>
          <p:cNvPicPr>
            <a:picLocks noChangeAspect="1"/>
          </p:cNvPicPr>
          <p:nvPr/>
        </p:nvPicPr>
        <p:blipFill>
          <a:blip r:embed="rId3"/>
          <a:stretch>
            <a:fillRect/>
          </a:stretch>
        </p:blipFill>
        <p:spPr>
          <a:xfrm>
            <a:off x="527125" y="1241515"/>
            <a:ext cx="3439731" cy="2199351"/>
          </a:xfrm>
          <a:prstGeom prst="rect">
            <a:avLst/>
          </a:prstGeom>
        </p:spPr>
      </p:pic>
      <p:pic>
        <p:nvPicPr>
          <p:cNvPr id="3" name="Image 2"/>
          <p:cNvPicPr>
            <a:picLocks noChangeAspect="1"/>
          </p:cNvPicPr>
          <p:nvPr/>
        </p:nvPicPr>
        <p:blipFill>
          <a:blip r:embed="rId4"/>
          <a:stretch>
            <a:fillRect/>
          </a:stretch>
        </p:blipFill>
        <p:spPr>
          <a:xfrm>
            <a:off x="5002306" y="1241515"/>
            <a:ext cx="3692819" cy="2109641"/>
          </a:xfrm>
          <a:prstGeom prst="rect">
            <a:avLst/>
          </a:prstGeom>
        </p:spPr>
      </p:pic>
      <p:sp>
        <p:nvSpPr>
          <p:cNvPr id="4" name="ZoneTexte 3"/>
          <p:cNvSpPr txBox="1"/>
          <p:nvPr/>
        </p:nvSpPr>
        <p:spPr>
          <a:xfrm>
            <a:off x="978946" y="817581"/>
            <a:ext cx="2054711" cy="369332"/>
          </a:xfrm>
          <a:prstGeom prst="rect">
            <a:avLst/>
          </a:prstGeom>
          <a:noFill/>
        </p:spPr>
        <p:txBody>
          <a:bodyPr wrap="square" rtlCol="0">
            <a:spAutoFit/>
          </a:bodyPr>
          <a:lstStyle/>
          <a:p>
            <a:pPr algn="ctr"/>
            <a:r>
              <a:rPr lang="fr-FR" dirty="0" smtClean="0"/>
              <a:t>Système expert</a:t>
            </a:r>
            <a:endParaRPr lang="fr-FR" dirty="0"/>
          </a:p>
        </p:txBody>
      </p:sp>
      <p:sp>
        <p:nvSpPr>
          <p:cNvPr id="112" name="ZoneTexte 111"/>
          <p:cNvSpPr txBox="1"/>
          <p:nvPr/>
        </p:nvSpPr>
        <p:spPr>
          <a:xfrm>
            <a:off x="5346551" y="817581"/>
            <a:ext cx="2850776" cy="369332"/>
          </a:xfrm>
          <a:prstGeom prst="rect">
            <a:avLst/>
          </a:prstGeom>
          <a:noFill/>
        </p:spPr>
        <p:txBody>
          <a:bodyPr wrap="square" rtlCol="0">
            <a:spAutoFit/>
          </a:bodyPr>
          <a:lstStyle/>
          <a:p>
            <a:r>
              <a:rPr lang="fr-FR" dirty="0" smtClean="0"/>
              <a:t>Apprentissage statistique</a:t>
            </a:r>
            <a:endParaRPr lang="fr-FR" dirty="0"/>
          </a:p>
        </p:txBody>
      </p:sp>
      <p:sp>
        <p:nvSpPr>
          <p:cNvPr id="5" name="Flèche droite 4"/>
          <p:cNvSpPr/>
          <p:nvPr/>
        </p:nvSpPr>
        <p:spPr>
          <a:xfrm>
            <a:off x="4113442" y="2126201"/>
            <a:ext cx="742278" cy="340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27125" y="4244220"/>
            <a:ext cx="8014447" cy="1329595"/>
          </a:xfrm>
          <a:prstGeom prst="rect">
            <a:avLst/>
          </a:prstGeom>
        </p:spPr>
        <p:txBody>
          <a:bodyPr wrap="square">
            <a:spAutoFit/>
          </a:bodyPr>
          <a:lstStyle/>
          <a:p>
            <a:pPr marL="137170" lvl="0" indent="-137170" defTabSz="685849">
              <a:spcBef>
                <a:spcPct val="20000"/>
              </a:spcBef>
              <a:buClr>
                <a:srgbClr val="EF4E22"/>
              </a:buClr>
              <a:buSzPct val="85000"/>
              <a:buFont typeface="Arial" pitchFamily="34" charset="0"/>
              <a:buChar char="•"/>
            </a:pPr>
            <a:r>
              <a:rPr lang="fr-FR" sz="2100" dirty="0" smtClean="0">
                <a:solidFill>
                  <a:srgbClr val="575F6D"/>
                </a:solidFill>
              </a:rPr>
              <a:t>Performances</a:t>
            </a:r>
            <a:endParaRPr lang="fr-FR" sz="2100" dirty="0">
              <a:solidFill>
                <a:srgbClr val="575F6D"/>
              </a:solidFill>
            </a:endParaRPr>
          </a:p>
          <a:p>
            <a:pPr marL="342924" lvl="1" indent="-137170" defTabSz="685849">
              <a:spcBef>
                <a:spcPct val="20000"/>
              </a:spcBef>
              <a:buClr>
                <a:srgbClr val="EF4E22"/>
              </a:buClr>
              <a:buSzPct val="85000"/>
              <a:buFont typeface="Arial" panose="020B0604020202020204" pitchFamily="34" charset="0"/>
              <a:buChar char="•"/>
            </a:pPr>
            <a:r>
              <a:rPr lang="fr-FR" dirty="0">
                <a:solidFill>
                  <a:prstClr val="black"/>
                </a:solidFill>
              </a:rPr>
              <a:t>97,8% </a:t>
            </a:r>
            <a:r>
              <a:rPr lang="fr-FR" dirty="0" smtClean="0">
                <a:solidFill>
                  <a:prstClr val="black"/>
                </a:solidFill>
              </a:rPr>
              <a:t>de certificats </a:t>
            </a:r>
            <a:r>
              <a:rPr lang="fr-FR" dirty="0">
                <a:solidFill>
                  <a:prstClr val="black"/>
                </a:solidFill>
              </a:rPr>
              <a:t>correctement codés sur le jeu de test</a:t>
            </a:r>
          </a:p>
          <a:p>
            <a:pPr marL="342924" lvl="1" indent="-137170" defTabSz="685849">
              <a:spcBef>
                <a:spcPct val="20000"/>
              </a:spcBef>
              <a:buClr>
                <a:srgbClr val="EF4E22"/>
              </a:buClr>
              <a:buSzPct val="85000"/>
              <a:buFont typeface="Arial" panose="020B0604020202020204" pitchFamily="34" charset="0"/>
              <a:buChar char="•"/>
            </a:pPr>
            <a:r>
              <a:rPr lang="fr-FR" dirty="0">
                <a:solidFill>
                  <a:prstClr val="black"/>
                </a:solidFill>
              </a:rPr>
              <a:t>Comparaison à l’état de l’art, le logiciel iris, sur le même jeu de données</a:t>
            </a:r>
          </a:p>
          <a:p>
            <a:pPr marL="625837" lvl="2" indent="-214328" defTabSz="685849">
              <a:spcBef>
                <a:spcPct val="20000"/>
              </a:spcBef>
              <a:buClr>
                <a:srgbClr val="EF4E22"/>
              </a:buClr>
              <a:buSzPct val="90000"/>
              <a:buFont typeface="Wingdings" panose="05000000000000000000" pitchFamily="2" charset="2"/>
              <a:buChar char="Ø"/>
            </a:pPr>
            <a:r>
              <a:rPr lang="fr-FR" sz="1350" i="1" dirty="0" smtClean="0">
                <a:solidFill>
                  <a:prstClr val="black"/>
                </a:solidFill>
              </a:rPr>
              <a:t>92,5</a:t>
            </a:r>
            <a:r>
              <a:rPr lang="fr-FR" sz="1350" i="1" dirty="0">
                <a:solidFill>
                  <a:prstClr val="black"/>
                </a:solidFill>
              </a:rPr>
              <a:t>% de non rejets correctement codés</a:t>
            </a:r>
          </a:p>
        </p:txBody>
      </p:sp>
      <p:sp>
        <p:nvSpPr>
          <p:cNvPr id="116" name="ZoneTexte 4"/>
          <p:cNvSpPr txBox="1">
            <a:spLocks noChangeArrowheads="1"/>
          </p:cNvSpPr>
          <p:nvPr/>
        </p:nvSpPr>
        <p:spPr bwMode="auto">
          <a:xfrm>
            <a:off x="527125" y="5955425"/>
            <a:ext cx="4163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z="1600" i="1" dirty="0" err="1" smtClean="0"/>
              <a:t>Falissard</a:t>
            </a:r>
            <a:r>
              <a:rPr lang="fr-FR" sz="1600" i="1" dirty="0" smtClean="0"/>
              <a:t> L, </a:t>
            </a:r>
            <a:r>
              <a:rPr lang="fr-FR" sz="1600" i="1" dirty="0"/>
              <a:t>et al., </a:t>
            </a:r>
            <a:r>
              <a:rPr lang="fr-FR" sz="1600" i="1" dirty="0" smtClean="0"/>
              <a:t>2019</a:t>
            </a:r>
            <a:endParaRPr lang="fr-FR" sz="1600" i="1" dirty="0"/>
          </a:p>
        </p:txBody>
      </p:sp>
    </p:spTree>
    <p:extLst>
      <p:ext uri="{BB962C8B-B14F-4D97-AF65-F5344CB8AC3E}">
        <p14:creationId xmlns:p14="http://schemas.microsoft.com/office/powerpoint/2010/main" val="2178883178"/>
      </p:ext>
    </p:extLst>
  </p:cSld>
  <p:clrMapOvr>
    <a:masterClrMapping/>
  </p:clrMapOvr>
  <p:transition advTm="18299"/>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989138"/>
            <a:ext cx="7848600" cy="1655762"/>
          </a:xfrm>
        </p:spPr>
        <p:txBody>
          <a:bodyPr/>
          <a:lstStyle/>
          <a:p>
            <a:pPr eaLnBrk="1" fontAlgn="auto" hangingPunct="1">
              <a:spcAft>
                <a:spcPts val="0"/>
              </a:spcAft>
              <a:defRPr/>
            </a:pPr>
            <a:r>
              <a:rPr lang="fr-FR" sz="3200" dirty="0" smtClean="0"/>
              <a:t/>
            </a:r>
            <a:br>
              <a:rPr lang="fr-FR" sz="3200" dirty="0" smtClean="0"/>
            </a:br>
            <a:r>
              <a:rPr lang="fr-FR" sz="3200" dirty="0" smtClean="0"/>
              <a:t>Synchronisation – SNDS</a:t>
            </a:r>
            <a:endParaRPr lang="fr-FR" sz="3200" dirty="0"/>
          </a:p>
        </p:txBody>
      </p:sp>
    </p:spTree>
    <p:extLst>
      <p:ext uri="{BB962C8B-B14F-4D97-AF65-F5344CB8AC3E}">
        <p14:creationId xmlns:p14="http://schemas.microsoft.com/office/powerpoint/2010/main" val="2605939696"/>
      </p:ext>
    </p:extLst>
  </p:cSld>
  <p:clrMapOvr>
    <a:masterClrMapping/>
  </p:clrMapOvr>
  <p:transition advTm="45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850" y="85725"/>
            <a:ext cx="7056438" cy="447675"/>
          </a:xfrm>
        </p:spPr>
        <p:txBody>
          <a:bodyPr>
            <a:noAutofit/>
          </a:bodyPr>
          <a:lstStyle/>
          <a:p>
            <a:pPr eaLnBrk="1" fontAlgn="auto" hangingPunct="1">
              <a:spcAft>
                <a:spcPts val="0"/>
              </a:spcAft>
              <a:defRPr/>
            </a:pPr>
            <a:r>
              <a:rPr lang="fr-FR" sz="2300" dirty="0" smtClean="0"/>
              <a:t>Enrichissement en routine du SNDS</a:t>
            </a:r>
            <a:endParaRPr lang="fr-FR" sz="2300" dirty="0"/>
          </a:p>
        </p:txBody>
      </p:sp>
      <p:sp>
        <p:nvSpPr>
          <p:cNvPr id="48131" name="Espace réservé du contenu 2"/>
          <p:cNvSpPr>
            <a:spLocks noGrp="1"/>
          </p:cNvSpPr>
          <p:nvPr>
            <p:ph idx="1"/>
          </p:nvPr>
        </p:nvSpPr>
        <p:spPr>
          <a:xfrm>
            <a:off x="1485900" y="1808163"/>
            <a:ext cx="6172200" cy="3541712"/>
          </a:xfrm>
        </p:spPr>
        <p:txBody>
          <a:bodyPr/>
          <a:lstStyle/>
          <a:p>
            <a:pPr eaLnBrk="1" hangingPunct="1"/>
            <a:endParaRPr lang="fr-FR" sz="1800" smtClean="0"/>
          </a:p>
          <a:p>
            <a:pPr eaLnBrk="1" hangingPunct="1"/>
            <a:endParaRPr lang="fr-FR" sz="1800" smtClean="0"/>
          </a:p>
          <a:p>
            <a:pPr eaLnBrk="1" hangingPunct="1"/>
            <a:endParaRPr lang="fr-FR" sz="1800" smtClean="0"/>
          </a:p>
        </p:txBody>
      </p:sp>
      <p:sp>
        <p:nvSpPr>
          <p:cNvPr id="4" name="Rectangle 3"/>
          <p:cNvSpPr/>
          <p:nvPr/>
        </p:nvSpPr>
        <p:spPr>
          <a:xfrm>
            <a:off x="3736975" y="866775"/>
            <a:ext cx="1652588" cy="835025"/>
          </a:xfrm>
          <a:prstGeom prst="rect">
            <a:avLst/>
          </a:prstGeom>
          <a:solidFill>
            <a:schemeClr val="accent2">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600" b="1" dirty="0"/>
              <a:t>Inserm</a:t>
            </a:r>
          </a:p>
        </p:txBody>
      </p:sp>
      <p:sp>
        <p:nvSpPr>
          <p:cNvPr id="6" name="Rectangle 5"/>
          <p:cNvSpPr/>
          <p:nvPr/>
        </p:nvSpPr>
        <p:spPr>
          <a:xfrm>
            <a:off x="1727200" y="2486025"/>
            <a:ext cx="1662113" cy="835025"/>
          </a:xfrm>
          <a:prstGeom prst="rect">
            <a:avLst/>
          </a:prstGeom>
          <a:solidFill>
            <a:schemeClr val="accent2">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600" b="1" dirty="0"/>
              <a:t>INSEE - RNIPP</a:t>
            </a:r>
          </a:p>
          <a:p>
            <a:pPr algn="ctr" fontAlgn="auto">
              <a:spcBef>
                <a:spcPts val="0"/>
              </a:spcBef>
              <a:spcAft>
                <a:spcPts val="0"/>
              </a:spcAft>
              <a:defRPr/>
            </a:pPr>
            <a:endParaRPr lang="fr-FR" sz="1500" b="1" dirty="0"/>
          </a:p>
          <a:p>
            <a:pPr algn="ctr" fontAlgn="auto">
              <a:spcBef>
                <a:spcPts val="0"/>
              </a:spcBef>
              <a:spcAft>
                <a:spcPts val="0"/>
              </a:spcAft>
              <a:defRPr/>
            </a:pPr>
            <a:endParaRPr lang="fr-FR" sz="1500" b="1" dirty="0"/>
          </a:p>
        </p:txBody>
      </p:sp>
      <p:sp>
        <p:nvSpPr>
          <p:cNvPr id="7" name="Rectangle 6"/>
          <p:cNvSpPr/>
          <p:nvPr/>
        </p:nvSpPr>
        <p:spPr>
          <a:xfrm>
            <a:off x="5683250" y="2481263"/>
            <a:ext cx="1662113" cy="844550"/>
          </a:xfrm>
          <a:prstGeom prst="rect">
            <a:avLst/>
          </a:prstGeom>
          <a:solidFill>
            <a:schemeClr val="accent2">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600" b="1" dirty="0" err="1" smtClean="0"/>
              <a:t>Cnam</a:t>
            </a:r>
            <a:endParaRPr lang="fr-FR" sz="1600" dirty="0"/>
          </a:p>
          <a:p>
            <a:pPr algn="ctr" fontAlgn="auto">
              <a:spcBef>
                <a:spcPts val="0"/>
              </a:spcBef>
              <a:spcAft>
                <a:spcPts val="0"/>
              </a:spcAft>
              <a:defRPr/>
            </a:pPr>
            <a:endParaRPr lang="fr-FR" sz="1350" dirty="0"/>
          </a:p>
          <a:p>
            <a:pPr algn="ctr" fontAlgn="auto">
              <a:spcBef>
                <a:spcPts val="0"/>
              </a:spcBef>
              <a:spcAft>
                <a:spcPts val="0"/>
              </a:spcAft>
              <a:defRPr/>
            </a:pPr>
            <a:endParaRPr lang="fr-FR" sz="1350" dirty="0"/>
          </a:p>
        </p:txBody>
      </p:sp>
      <p:sp>
        <p:nvSpPr>
          <p:cNvPr id="8" name="Ellipse 7"/>
          <p:cNvSpPr/>
          <p:nvPr/>
        </p:nvSpPr>
        <p:spPr>
          <a:xfrm>
            <a:off x="5875338" y="2817813"/>
            <a:ext cx="1300162" cy="468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400" dirty="0"/>
              <a:t>Pseudo SNDS</a:t>
            </a:r>
          </a:p>
        </p:txBody>
      </p:sp>
      <p:sp>
        <p:nvSpPr>
          <p:cNvPr id="9" name="Ellipse 8"/>
          <p:cNvSpPr/>
          <p:nvPr/>
        </p:nvSpPr>
        <p:spPr>
          <a:xfrm>
            <a:off x="1916113" y="2832100"/>
            <a:ext cx="1300162"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350" dirty="0"/>
              <a:t>FOIN 1</a:t>
            </a:r>
          </a:p>
        </p:txBody>
      </p:sp>
      <p:cxnSp>
        <p:nvCxnSpPr>
          <p:cNvPr id="11" name="Connecteur droit avec flèche 10"/>
          <p:cNvCxnSpPr>
            <a:stCxn id="6" idx="3"/>
            <a:endCxn id="4" idx="2"/>
          </p:cNvCxnSpPr>
          <p:nvPr/>
        </p:nvCxnSpPr>
        <p:spPr>
          <a:xfrm flipV="1">
            <a:off x="3389313" y="1701800"/>
            <a:ext cx="1174750" cy="12017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eur droit avec flèche 11"/>
          <p:cNvCxnSpPr/>
          <p:nvPr/>
        </p:nvCxnSpPr>
        <p:spPr>
          <a:xfrm flipH="1">
            <a:off x="2547938" y="1257300"/>
            <a:ext cx="1189037" cy="1193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necteur droit avec flèche 14"/>
          <p:cNvCxnSpPr>
            <a:stCxn id="9" idx="6"/>
            <a:endCxn id="8" idx="2"/>
          </p:cNvCxnSpPr>
          <p:nvPr/>
        </p:nvCxnSpPr>
        <p:spPr>
          <a:xfrm>
            <a:off x="3216275" y="3051175"/>
            <a:ext cx="2659063"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ZoneTexte 19"/>
          <p:cNvSpPr txBox="1"/>
          <p:nvPr/>
        </p:nvSpPr>
        <p:spPr>
          <a:xfrm>
            <a:off x="2914650" y="1581150"/>
            <a:ext cx="263525" cy="300038"/>
          </a:xfrm>
          <a:prstGeom prst="rect">
            <a:avLst/>
          </a:prstGeom>
          <a:noFill/>
        </p:spPr>
        <p:txBody>
          <a:bodyPr>
            <a:spAutoFit/>
          </a:bodyPr>
          <a:lstStyle/>
          <a:p>
            <a:pPr fontAlgn="auto">
              <a:spcBef>
                <a:spcPts val="0"/>
              </a:spcBef>
              <a:spcAft>
                <a:spcPts val="0"/>
              </a:spcAft>
              <a:defRPr/>
            </a:pPr>
            <a:r>
              <a:rPr lang="fr-FR" sz="1350" b="1" dirty="0">
                <a:latin typeface="+mn-lt"/>
                <a:cs typeface="+mn-cs"/>
              </a:rPr>
              <a:t>1</a:t>
            </a:r>
          </a:p>
        </p:txBody>
      </p:sp>
      <p:sp>
        <p:nvSpPr>
          <p:cNvPr id="21" name="ZoneTexte 20"/>
          <p:cNvSpPr txBox="1"/>
          <p:nvPr/>
        </p:nvSpPr>
        <p:spPr>
          <a:xfrm>
            <a:off x="1316038" y="2740025"/>
            <a:ext cx="263525" cy="300038"/>
          </a:xfrm>
          <a:prstGeom prst="rect">
            <a:avLst/>
          </a:prstGeom>
          <a:noFill/>
        </p:spPr>
        <p:txBody>
          <a:bodyPr>
            <a:spAutoFit/>
          </a:bodyPr>
          <a:lstStyle/>
          <a:p>
            <a:pPr fontAlgn="auto">
              <a:spcBef>
                <a:spcPts val="0"/>
              </a:spcBef>
              <a:spcAft>
                <a:spcPts val="0"/>
              </a:spcAft>
              <a:defRPr/>
            </a:pPr>
            <a:r>
              <a:rPr lang="fr-FR" sz="1350" b="1" dirty="0">
                <a:latin typeface="+mn-lt"/>
                <a:cs typeface="+mn-cs"/>
              </a:rPr>
              <a:t>2</a:t>
            </a:r>
          </a:p>
        </p:txBody>
      </p:sp>
      <p:sp>
        <p:nvSpPr>
          <p:cNvPr id="22" name="ZoneTexte 21"/>
          <p:cNvSpPr txBox="1"/>
          <p:nvPr/>
        </p:nvSpPr>
        <p:spPr>
          <a:xfrm>
            <a:off x="3702050" y="2035175"/>
            <a:ext cx="382588" cy="300038"/>
          </a:xfrm>
          <a:prstGeom prst="rect">
            <a:avLst/>
          </a:prstGeom>
          <a:noFill/>
        </p:spPr>
        <p:txBody>
          <a:bodyPr>
            <a:spAutoFit/>
          </a:bodyPr>
          <a:lstStyle/>
          <a:p>
            <a:pPr fontAlgn="auto">
              <a:spcBef>
                <a:spcPts val="0"/>
              </a:spcBef>
              <a:spcAft>
                <a:spcPts val="0"/>
              </a:spcAft>
              <a:defRPr/>
            </a:pPr>
            <a:r>
              <a:rPr lang="fr-FR" sz="1350" b="1" dirty="0">
                <a:latin typeface="+mn-lt"/>
                <a:cs typeface="+mn-cs"/>
              </a:rPr>
              <a:t>3a</a:t>
            </a:r>
          </a:p>
        </p:txBody>
      </p:sp>
      <p:sp>
        <p:nvSpPr>
          <p:cNvPr id="48143" name="ZoneTexte 22"/>
          <p:cNvSpPr txBox="1">
            <a:spLocks noChangeArrowheads="1"/>
          </p:cNvSpPr>
          <p:nvPr/>
        </p:nvSpPr>
        <p:spPr bwMode="auto">
          <a:xfrm>
            <a:off x="366713" y="3587750"/>
            <a:ext cx="85725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sz="1400" dirty="0"/>
              <a:t>1 : L’Inserm envoie à l’INSEE des données permettant l’identification des personnes décédées dans les bases de l’INSEE (Flux IN1B), associées à un identifiant non-informatif (</a:t>
            </a:r>
            <a:r>
              <a:rPr lang="fr-FR" sz="1400" dirty="0" err="1"/>
              <a:t>IdDécès</a:t>
            </a:r>
            <a:r>
              <a:rPr lang="fr-FR" sz="1400" dirty="0"/>
              <a:t>).</a:t>
            </a:r>
          </a:p>
          <a:p>
            <a:pPr eaLnBrk="1" hangingPunct="1"/>
            <a:r>
              <a:rPr lang="fr-FR" sz="1400" dirty="0"/>
              <a:t>2 : L’INSEE effectue un chaînage entre sa base des données d’état civil de mortalité et celle envoyée à l’étape 1 par l’Inserm. Il récupère au RNIPP les NIR correspondants et passe FOIN 1 par le logiciel CAMEL.</a:t>
            </a:r>
          </a:p>
          <a:p>
            <a:pPr eaLnBrk="1" hangingPunct="1"/>
            <a:r>
              <a:rPr lang="fr-FR" sz="1400" dirty="0"/>
              <a:t>3a : L’INSEE envoie à l’Inserm les </a:t>
            </a:r>
            <a:r>
              <a:rPr lang="fr-FR" sz="1400" dirty="0" err="1"/>
              <a:t>IdDécès</a:t>
            </a:r>
            <a:r>
              <a:rPr lang="fr-FR" sz="1400" dirty="0"/>
              <a:t> et les données démographiques des enregistrements correctement chainés à l’étape 2 via le flux IN2 (sans le NIR et Sans le nir_ano_1).</a:t>
            </a:r>
          </a:p>
          <a:p>
            <a:pPr eaLnBrk="1" hangingPunct="1"/>
            <a:r>
              <a:rPr lang="fr-FR" sz="1400" dirty="0"/>
              <a:t>3b : L’INSEE envoie uniquement les </a:t>
            </a:r>
            <a:r>
              <a:rPr lang="fr-FR" sz="1400" dirty="0" err="1"/>
              <a:t>IdDécès</a:t>
            </a:r>
            <a:r>
              <a:rPr lang="fr-FR" sz="1400" dirty="0"/>
              <a:t> chaîné avec le nir_ano_1 à la </a:t>
            </a:r>
            <a:r>
              <a:rPr lang="fr-FR" sz="1400" dirty="0" err="1" smtClean="0"/>
              <a:t>Cnam</a:t>
            </a:r>
            <a:r>
              <a:rPr lang="fr-FR" sz="1400" dirty="0" smtClean="0"/>
              <a:t>.</a:t>
            </a:r>
            <a:endParaRPr lang="fr-FR" sz="1400" dirty="0"/>
          </a:p>
          <a:p>
            <a:pPr eaLnBrk="1" hangingPunct="1"/>
            <a:r>
              <a:rPr lang="fr-FR" sz="1400" dirty="0"/>
              <a:t>4 : L’Inserm envoie à la </a:t>
            </a:r>
            <a:r>
              <a:rPr lang="fr-FR" sz="1400" dirty="0" err="1" smtClean="0"/>
              <a:t>Cnam</a:t>
            </a:r>
            <a:r>
              <a:rPr lang="fr-FR" sz="1400" dirty="0" smtClean="0"/>
              <a:t> </a:t>
            </a:r>
            <a:r>
              <a:rPr lang="fr-FR" sz="1400" dirty="0"/>
              <a:t>les données des causes médicales de décès associées à l’</a:t>
            </a:r>
            <a:r>
              <a:rPr lang="fr-FR" sz="1400" dirty="0" err="1"/>
              <a:t>IdDécès</a:t>
            </a:r>
            <a:r>
              <a:rPr lang="fr-FR" sz="1400" dirty="0"/>
              <a:t>.</a:t>
            </a:r>
          </a:p>
          <a:p>
            <a:pPr eaLnBrk="1" hangingPunct="1"/>
            <a:r>
              <a:rPr lang="fr-FR" sz="1400" dirty="0"/>
              <a:t>5 : La </a:t>
            </a:r>
            <a:r>
              <a:rPr lang="fr-FR" sz="1400" dirty="0" err="1" smtClean="0"/>
              <a:t>Cnam</a:t>
            </a:r>
            <a:r>
              <a:rPr lang="fr-FR" sz="1400" dirty="0" smtClean="0"/>
              <a:t> </a:t>
            </a:r>
            <a:r>
              <a:rPr lang="fr-FR" sz="1400" dirty="0"/>
              <a:t>met en œuvre la procédure de </a:t>
            </a:r>
            <a:r>
              <a:rPr lang="fr-FR" sz="1400" dirty="0" err="1"/>
              <a:t>pseudonymisation</a:t>
            </a:r>
            <a:r>
              <a:rPr lang="fr-FR" sz="1400" dirty="0"/>
              <a:t> du SNDS à partir des nir_ano_1 envoyés par l’INSEE </a:t>
            </a:r>
            <a:r>
              <a:rPr lang="fr-FR" sz="1400" dirty="0" smtClean="0"/>
              <a:t>(en </a:t>
            </a:r>
            <a:r>
              <a:rPr lang="fr-FR" sz="1400" dirty="0"/>
              <a:t>résulte un pseudo SNDS), puis apparie les données des causes médicales de décès aux données du SNDS par l’intermédiaire de l’</a:t>
            </a:r>
            <a:r>
              <a:rPr lang="fr-FR" sz="1400" dirty="0" err="1"/>
              <a:t>IdDécès</a:t>
            </a:r>
            <a:r>
              <a:rPr lang="fr-FR" sz="1400" dirty="0"/>
              <a:t>.</a:t>
            </a:r>
          </a:p>
        </p:txBody>
      </p:sp>
      <p:sp>
        <p:nvSpPr>
          <p:cNvPr id="24" name="ZoneTexte 23"/>
          <p:cNvSpPr txBox="1"/>
          <p:nvPr/>
        </p:nvSpPr>
        <p:spPr>
          <a:xfrm>
            <a:off x="5156200" y="2033588"/>
            <a:ext cx="263525" cy="300037"/>
          </a:xfrm>
          <a:prstGeom prst="rect">
            <a:avLst/>
          </a:prstGeom>
          <a:noFill/>
        </p:spPr>
        <p:txBody>
          <a:bodyPr>
            <a:spAutoFit/>
          </a:bodyPr>
          <a:lstStyle/>
          <a:p>
            <a:pPr fontAlgn="auto">
              <a:spcBef>
                <a:spcPts val="0"/>
              </a:spcBef>
              <a:spcAft>
                <a:spcPts val="0"/>
              </a:spcAft>
              <a:defRPr/>
            </a:pPr>
            <a:r>
              <a:rPr lang="fr-FR" sz="1350" b="1" dirty="0">
                <a:latin typeface="+mn-lt"/>
                <a:cs typeface="+mn-cs"/>
              </a:rPr>
              <a:t>4</a:t>
            </a:r>
          </a:p>
        </p:txBody>
      </p:sp>
      <p:sp>
        <p:nvSpPr>
          <p:cNvPr id="28" name="Flèche courbée vers le haut 27"/>
          <p:cNvSpPr/>
          <p:nvPr/>
        </p:nvSpPr>
        <p:spPr>
          <a:xfrm rot="5400000">
            <a:off x="991394" y="2656681"/>
            <a:ext cx="847725" cy="54451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solidFill>
                <a:schemeClr val="tx1"/>
              </a:solidFill>
            </a:endParaRPr>
          </a:p>
        </p:txBody>
      </p:sp>
      <p:sp>
        <p:nvSpPr>
          <p:cNvPr id="31" name="ZoneTexte 30"/>
          <p:cNvSpPr txBox="1"/>
          <p:nvPr/>
        </p:nvSpPr>
        <p:spPr>
          <a:xfrm>
            <a:off x="4284663" y="2682875"/>
            <a:ext cx="433387" cy="300038"/>
          </a:xfrm>
          <a:prstGeom prst="rect">
            <a:avLst/>
          </a:prstGeom>
          <a:noFill/>
        </p:spPr>
        <p:txBody>
          <a:bodyPr>
            <a:spAutoFit/>
          </a:bodyPr>
          <a:lstStyle/>
          <a:p>
            <a:pPr fontAlgn="auto">
              <a:spcBef>
                <a:spcPts val="0"/>
              </a:spcBef>
              <a:spcAft>
                <a:spcPts val="0"/>
              </a:spcAft>
              <a:defRPr/>
            </a:pPr>
            <a:r>
              <a:rPr lang="fr-FR" sz="1350" b="1" dirty="0">
                <a:latin typeface="+mn-lt"/>
                <a:cs typeface="+mn-cs"/>
              </a:rPr>
              <a:t>3b</a:t>
            </a:r>
          </a:p>
        </p:txBody>
      </p:sp>
      <p:sp>
        <p:nvSpPr>
          <p:cNvPr id="32" name="ZoneTexte 31"/>
          <p:cNvSpPr txBox="1"/>
          <p:nvPr/>
        </p:nvSpPr>
        <p:spPr>
          <a:xfrm>
            <a:off x="7418388" y="2740025"/>
            <a:ext cx="265112" cy="300038"/>
          </a:xfrm>
          <a:prstGeom prst="rect">
            <a:avLst/>
          </a:prstGeom>
          <a:noFill/>
        </p:spPr>
        <p:txBody>
          <a:bodyPr>
            <a:spAutoFit/>
          </a:bodyPr>
          <a:lstStyle/>
          <a:p>
            <a:pPr fontAlgn="auto">
              <a:spcBef>
                <a:spcPts val="0"/>
              </a:spcBef>
              <a:spcAft>
                <a:spcPts val="0"/>
              </a:spcAft>
              <a:defRPr/>
            </a:pPr>
            <a:r>
              <a:rPr lang="fr-FR" sz="1350" b="1" dirty="0">
                <a:latin typeface="+mn-lt"/>
                <a:cs typeface="+mn-cs"/>
              </a:rPr>
              <a:t>5</a:t>
            </a:r>
          </a:p>
        </p:txBody>
      </p:sp>
      <p:sp>
        <p:nvSpPr>
          <p:cNvPr id="33" name="Flèche courbée vers le bas 32"/>
          <p:cNvSpPr/>
          <p:nvPr/>
        </p:nvSpPr>
        <p:spPr>
          <a:xfrm rot="5400000">
            <a:off x="7246938" y="2625725"/>
            <a:ext cx="846137" cy="5762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solidFill>
                <a:schemeClr val="tx1"/>
              </a:solidFill>
            </a:endParaRPr>
          </a:p>
        </p:txBody>
      </p:sp>
      <p:cxnSp>
        <p:nvCxnSpPr>
          <p:cNvPr id="29" name="Connecteur droit avec flèche 28"/>
          <p:cNvCxnSpPr>
            <a:endCxn id="7" idx="1"/>
          </p:cNvCxnSpPr>
          <p:nvPr/>
        </p:nvCxnSpPr>
        <p:spPr>
          <a:xfrm>
            <a:off x="4718050" y="1730375"/>
            <a:ext cx="965200" cy="11731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989138"/>
            <a:ext cx="7848600" cy="1655762"/>
          </a:xfrm>
        </p:spPr>
        <p:txBody>
          <a:bodyPr/>
          <a:lstStyle/>
          <a:p>
            <a:pPr eaLnBrk="1" fontAlgn="auto" hangingPunct="1">
              <a:spcAft>
                <a:spcPts val="0"/>
              </a:spcAft>
              <a:defRPr/>
            </a:pPr>
            <a:r>
              <a:rPr lang="fr-FR" sz="3200" dirty="0" smtClean="0"/>
              <a:t/>
            </a:r>
            <a:br>
              <a:rPr lang="fr-FR" sz="3200" dirty="0" smtClean="0"/>
            </a:br>
            <a:r>
              <a:rPr lang="fr-FR" sz="3200" dirty="0" smtClean="0"/>
              <a:t>Enjeux de comparabilité des données</a:t>
            </a:r>
            <a:endParaRPr lang="fr-FR" sz="3200" dirty="0"/>
          </a:p>
        </p:txBody>
      </p:sp>
    </p:spTree>
  </p:cSld>
  <p:clrMapOvr>
    <a:masterClrMapping/>
  </p:clrMapOvr>
  <p:transition advTm="45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1784350" y="1023938"/>
            <a:ext cx="561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a:latin typeface="Verdana" panose="020B0604030504040204" pitchFamily="34" charset="0"/>
                <a:cs typeface="Times New Roman" panose="02020603050405020304" pitchFamily="18" charset="0"/>
              </a:rPr>
              <a:t>1990-1999 (CIM9) – 2000-2011 (CIM10)</a:t>
            </a:r>
          </a:p>
        </p:txBody>
      </p:sp>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1422400"/>
            <a:ext cx="512445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7"/>
          <p:cNvSpPr>
            <a:spLocks noGrp="1"/>
          </p:cNvSpPr>
          <p:nvPr>
            <p:ph type="title"/>
          </p:nvPr>
        </p:nvSpPr>
        <p:spPr>
          <a:xfrm>
            <a:off x="323850" y="85725"/>
            <a:ext cx="7056438" cy="447675"/>
          </a:xfrm>
        </p:spPr>
        <p:txBody>
          <a:bodyPr>
            <a:normAutofit fontScale="90000"/>
          </a:bodyPr>
          <a:lstStyle/>
          <a:p>
            <a:pPr eaLnBrk="1" fontAlgn="auto" hangingPunct="1">
              <a:spcAft>
                <a:spcPts val="0"/>
              </a:spcAft>
              <a:defRPr/>
            </a:pPr>
            <a:r>
              <a:rPr lang="fr-FR" dirty="0" smtClean="0"/>
              <a:t>Exemple : Pneumonie </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850" y="85725"/>
            <a:ext cx="8731250" cy="447675"/>
          </a:xfrm>
        </p:spPr>
        <p:txBody>
          <a:bodyPr>
            <a:normAutofit fontScale="90000"/>
          </a:bodyPr>
          <a:lstStyle/>
          <a:p>
            <a:pPr eaLnBrk="1" hangingPunct="1">
              <a:defRPr/>
            </a:pPr>
            <a:r>
              <a:rPr lang="fr-FR" dirty="0" smtClean="0"/>
              <a:t>Suicides : étude spatiale</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rcRect l="15657" t="3571" r="18156" b="1935"/>
          <a:stretch>
            <a:fillRect/>
          </a:stretch>
        </p:blipFill>
        <p:spPr bwMode="auto">
          <a:xfrm>
            <a:off x="4446588" y="2552700"/>
            <a:ext cx="4430712"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ZoneTexte 3"/>
          <p:cNvSpPr txBox="1">
            <a:spLocks noChangeArrowheads="1"/>
          </p:cNvSpPr>
          <p:nvPr/>
        </p:nvSpPr>
        <p:spPr bwMode="auto">
          <a:xfrm>
            <a:off x="152400" y="4570413"/>
            <a:ext cx="3482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sz="800" i="1"/>
              <a:t>Chaque point représente la zone estimée d’activité de l’IML</a:t>
            </a:r>
          </a:p>
          <a:p>
            <a:pPr eaLnBrk="1" hangingPunct="1"/>
            <a:r>
              <a:rPr lang="fr-FR" sz="800" i="1"/>
              <a:t>ICC : Coefficient de corrélation intra-classe</a:t>
            </a:r>
          </a:p>
          <a:p>
            <a:pPr eaLnBrk="1" hangingPunct="1"/>
            <a:r>
              <a:rPr lang="fr-FR" sz="800" i="1"/>
              <a:t>Période 2012-2013</a:t>
            </a:r>
          </a:p>
        </p:txBody>
      </p:sp>
      <p:pic>
        <p:nvPicPr>
          <p:cNvPr id="63493" name="Imag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71525"/>
            <a:ext cx="45370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llipse 5"/>
          <p:cNvSpPr/>
          <p:nvPr/>
        </p:nvSpPr>
        <p:spPr>
          <a:xfrm>
            <a:off x="469900" y="1301750"/>
            <a:ext cx="1679575" cy="974725"/>
          </a:xfrm>
          <a:prstGeom prst="ellipse">
            <a:avLst/>
          </a:prstGeom>
          <a:solidFill>
            <a:schemeClr val="accent1">
              <a:alpha val="0"/>
            </a:schemeClr>
          </a:solidFill>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9" name="Flèche droite 8"/>
          <p:cNvSpPr/>
          <p:nvPr/>
        </p:nvSpPr>
        <p:spPr>
          <a:xfrm rot="9522154">
            <a:off x="7523163" y="4033838"/>
            <a:ext cx="709612" cy="128587"/>
          </a:xfrm>
          <a:prstGeom prst="rightArrow">
            <a:avLst/>
          </a:prstGeom>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Flèche droite 10"/>
          <p:cNvSpPr/>
          <p:nvPr/>
        </p:nvSpPr>
        <p:spPr>
          <a:xfrm rot="13359912">
            <a:off x="6927850" y="5297488"/>
            <a:ext cx="1214438" cy="152400"/>
          </a:xfrm>
          <a:prstGeom prst="rightArrow">
            <a:avLst/>
          </a:prstGeom>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2" name="Ellipse 11"/>
          <p:cNvSpPr/>
          <p:nvPr/>
        </p:nvSpPr>
        <p:spPr>
          <a:xfrm rot="2433039">
            <a:off x="2790825" y="3068638"/>
            <a:ext cx="1446213" cy="601662"/>
          </a:xfrm>
          <a:prstGeom prst="ellipse">
            <a:avLst/>
          </a:prstGeom>
          <a:noFill/>
          <a:ln>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3" name="Flèche droite 12"/>
          <p:cNvSpPr/>
          <p:nvPr/>
        </p:nvSpPr>
        <p:spPr>
          <a:xfrm rot="13359912">
            <a:off x="7150100" y="4962525"/>
            <a:ext cx="1214438" cy="150813"/>
          </a:xfrm>
          <a:prstGeom prst="rightArrow">
            <a:avLst/>
          </a:prstGeom>
          <a:solidFill>
            <a:srgbClr val="4BACC6"/>
          </a:solidFill>
          <a:ln>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4" name="Flèche droite 13"/>
          <p:cNvSpPr/>
          <p:nvPr/>
        </p:nvSpPr>
        <p:spPr>
          <a:xfrm rot="9158670">
            <a:off x="6651625" y="3324225"/>
            <a:ext cx="1214438" cy="150813"/>
          </a:xfrm>
          <a:prstGeom prst="rightArrow">
            <a:avLst/>
          </a:prstGeom>
          <a:solidFill>
            <a:srgbClr val="4BACC6"/>
          </a:solidFill>
          <a:ln>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5" name="Flèche droite 14"/>
          <p:cNvSpPr/>
          <p:nvPr/>
        </p:nvSpPr>
        <p:spPr>
          <a:xfrm rot="3130247">
            <a:off x="5014913" y="3328988"/>
            <a:ext cx="757237" cy="147637"/>
          </a:xfrm>
          <a:prstGeom prst="rightArrow">
            <a:avLst/>
          </a:prstGeom>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989138"/>
            <a:ext cx="7848600" cy="1655762"/>
          </a:xfrm>
        </p:spPr>
        <p:txBody>
          <a:bodyPr/>
          <a:lstStyle/>
          <a:p>
            <a:pPr eaLnBrk="1" fontAlgn="auto" hangingPunct="1">
              <a:spcAft>
                <a:spcPts val="0"/>
              </a:spcAft>
              <a:defRPr/>
            </a:pPr>
            <a:r>
              <a:rPr lang="fr-FR" sz="3200" dirty="0" smtClean="0"/>
              <a:t/>
            </a:r>
            <a:br>
              <a:rPr lang="fr-FR" sz="3200" dirty="0" smtClean="0"/>
            </a:br>
            <a:r>
              <a:rPr lang="fr-FR" sz="3200" dirty="0" smtClean="0"/>
              <a:t>Utilisation pour la santé publique</a:t>
            </a:r>
            <a:endParaRPr lang="fr-FR" sz="3200" dirty="0"/>
          </a:p>
        </p:txBody>
      </p:sp>
    </p:spTree>
    <p:extLst>
      <p:ext uri="{BB962C8B-B14F-4D97-AF65-F5344CB8AC3E}">
        <p14:creationId xmlns:p14="http://schemas.microsoft.com/office/powerpoint/2010/main" val="792177736"/>
      </p:ext>
    </p:extLst>
  </p:cSld>
  <p:clrMapOvr>
    <a:masterClrMapping/>
  </p:clrMapOvr>
  <p:transition advTm="45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20"/>
          <p:cNvSpPr txBox="1">
            <a:spLocks noChangeArrowheads="1"/>
          </p:cNvSpPr>
          <p:nvPr/>
        </p:nvSpPr>
        <p:spPr bwMode="auto">
          <a:xfrm>
            <a:off x="3563938" y="800100"/>
            <a:ext cx="214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000" b="1">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i="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fr-FR" i="1">
                <a:solidFill>
                  <a:srgbClr val="FFFFFF"/>
                </a:solidFill>
              </a:rPr>
              <a:t>(539 083  </a:t>
            </a:r>
            <a:r>
              <a:rPr lang="en-US" i="1">
                <a:solidFill>
                  <a:srgbClr val="FFFFFF"/>
                </a:solidFill>
              </a:rPr>
              <a:t>décès</a:t>
            </a:r>
            <a:r>
              <a:rPr lang="fr-FR" i="1">
                <a:solidFill>
                  <a:srgbClr val="FFFFFF"/>
                </a:solidFill>
              </a:rPr>
              <a:t>)</a:t>
            </a:r>
          </a:p>
        </p:txBody>
      </p:sp>
      <p:sp>
        <p:nvSpPr>
          <p:cNvPr id="5" name="Text Box 20"/>
          <p:cNvSpPr txBox="1">
            <a:spLocks noChangeArrowheads="1"/>
          </p:cNvSpPr>
          <p:nvPr/>
        </p:nvSpPr>
        <p:spPr bwMode="auto">
          <a:xfrm>
            <a:off x="3563938" y="800100"/>
            <a:ext cx="1980029" cy="400110"/>
          </a:xfrm>
          <a:prstGeom prst="rect">
            <a:avLst/>
          </a:prstGeom>
          <a:noFill/>
          <a:ln w="9525">
            <a:noFill/>
            <a:miter lim="800000"/>
            <a:headEnd/>
            <a:tailEnd/>
          </a:ln>
        </p:spPr>
        <p:txBody>
          <a:bodyPr wrap="none">
            <a:spAutoFit/>
          </a:bodyPr>
          <a:lstStyle/>
          <a:p>
            <a:r>
              <a:rPr lang="fr-FR" sz="2000" b="1" i="1" dirty="0" smtClean="0"/>
              <a:t>579 230  </a:t>
            </a:r>
            <a:r>
              <a:rPr lang="en-US" sz="2000" b="1" i="1" dirty="0" err="1" smtClean="0"/>
              <a:t>décès</a:t>
            </a:r>
            <a:endParaRPr lang="fr-FR" sz="2000" b="1" i="1" dirty="0"/>
          </a:p>
        </p:txBody>
      </p:sp>
      <p:sp>
        <p:nvSpPr>
          <p:cNvPr id="3" name="Titre 2"/>
          <p:cNvSpPr>
            <a:spLocks noGrp="1"/>
          </p:cNvSpPr>
          <p:nvPr>
            <p:ph type="title"/>
          </p:nvPr>
        </p:nvSpPr>
        <p:spPr/>
        <p:txBody>
          <a:bodyPr>
            <a:noAutofit/>
          </a:bodyPr>
          <a:lstStyle/>
          <a:p>
            <a:r>
              <a:rPr lang="fr-FR" sz="3200" dirty="0"/>
              <a:t>Effectifs de décès – Tous âges – </a:t>
            </a:r>
            <a:r>
              <a:rPr lang="fr-FR" sz="3200" dirty="0" smtClean="0"/>
              <a:t>2016</a:t>
            </a:r>
            <a:endParaRPr lang="fr-FR" sz="3200" dirty="0"/>
          </a:p>
        </p:txBody>
      </p:sp>
      <p:pic>
        <p:nvPicPr>
          <p:cNvPr id="2" name="Image 1"/>
          <p:cNvPicPr>
            <a:picLocks noChangeAspect="1"/>
          </p:cNvPicPr>
          <p:nvPr/>
        </p:nvPicPr>
        <p:blipFill>
          <a:blip r:embed="rId3"/>
          <a:stretch>
            <a:fillRect/>
          </a:stretch>
        </p:blipFill>
        <p:spPr>
          <a:xfrm>
            <a:off x="1837113" y="1466965"/>
            <a:ext cx="5426275" cy="4951476"/>
          </a:xfrm>
          <a:prstGeom prst="rect">
            <a:avLst/>
          </a:prstGeom>
        </p:spPr>
      </p:pic>
    </p:spTree>
    <p:extLst>
      <p:ext uri="{BB962C8B-B14F-4D97-AF65-F5344CB8AC3E}">
        <p14:creationId xmlns:p14="http://schemas.microsoft.com/office/powerpoint/2010/main" val="1831400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22"/>
          <p:cNvSpPr txBox="1">
            <a:spLocks noChangeArrowheads="1"/>
          </p:cNvSpPr>
          <p:nvPr/>
        </p:nvSpPr>
        <p:spPr bwMode="auto">
          <a:xfrm>
            <a:off x="2274991" y="903288"/>
            <a:ext cx="15872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000" b="1">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i="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fr-FR" i="1" u="sng" dirty="0"/>
              <a:t>Hommes</a:t>
            </a:r>
          </a:p>
          <a:p>
            <a:pPr algn="ctr">
              <a:spcBef>
                <a:spcPct val="0"/>
              </a:spcBef>
            </a:pPr>
            <a:r>
              <a:rPr lang="fr-FR" sz="1600" i="1" dirty="0" smtClean="0"/>
              <a:t>(65 273 </a:t>
            </a:r>
            <a:r>
              <a:rPr lang="fr-FR" sz="1600" i="1" dirty="0"/>
              <a:t>décès)</a:t>
            </a:r>
          </a:p>
        </p:txBody>
      </p:sp>
      <p:sp>
        <p:nvSpPr>
          <p:cNvPr id="100356" name="Text Box 29"/>
          <p:cNvSpPr txBox="1">
            <a:spLocks noChangeArrowheads="1"/>
          </p:cNvSpPr>
          <p:nvPr/>
        </p:nvSpPr>
        <p:spPr bwMode="auto">
          <a:xfrm>
            <a:off x="6256441" y="885825"/>
            <a:ext cx="15872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000" b="1">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i="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fr-FR" i="1" u="sng" dirty="0"/>
              <a:t>Femmes</a:t>
            </a:r>
          </a:p>
          <a:p>
            <a:pPr algn="ctr">
              <a:spcBef>
                <a:spcPct val="0"/>
              </a:spcBef>
            </a:pPr>
            <a:r>
              <a:rPr lang="fr-FR" sz="1600" i="1" dirty="0"/>
              <a:t>(</a:t>
            </a:r>
            <a:r>
              <a:rPr lang="fr-FR" sz="1600" i="1" dirty="0" smtClean="0"/>
              <a:t>32 918 </a:t>
            </a:r>
            <a:r>
              <a:rPr lang="fr-FR" sz="1600" i="1" dirty="0"/>
              <a:t>décès)</a:t>
            </a:r>
          </a:p>
        </p:txBody>
      </p:sp>
      <p:pic>
        <p:nvPicPr>
          <p:cNvPr id="8" name="Image 7"/>
          <p:cNvPicPr>
            <a:picLocks noChangeAspect="1"/>
          </p:cNvPicPr>
          <p:nvPr/>
        </p:nvPicPr>
        <p:blipFill rotWithShape="1">
          <a:blip r:embed="rId3"/>
          <a:srcRect t="82745"/>
          <a:stretch/>
        </p:blipFill>
        <p:spPr>
          <a:xfrm>
            <a:off x="685800" y="5361709"/>
            <a:ext cx="7752979" cy="808686"/>
          </a:xfrm>
          <a:prstGeom prst="rect">
            <a:avLst/>
          </a:prstGeom>
        </p:spPr>
      </p:pic>
      <p:sp>
        <p:nvSpPr>
          <p:cNvPr id="4" name="Titre 3"/>
          <p:cNvSpPr>
            <a:spLocks noGrp="1"/>
          </p:cNvSpPr>
          <p:nvPr>
            <p:ph type="title"/>
          </p:nvPr>
        </p:nvSpPr>
        <p:spPr/>
        <p:txBody>
          <a:bodyPr>
            <a:noAutofit/>
          </a:bodyPr>
          <a:lstStyle/>
          <a:p>
            <a:r>
              <a:rPr lang="fr-FR" sz="3200" dirty="0"/>
              <a:t>Effectifs de décès – </a:t>
            </a:r>
            <a:r>
              <a:rPr lang="fr-FR" sz="3200" u="sng" dirty="0"/>
              <a:t>&lt; 65 ans </a:t>
            </a:r>
            <a:r>
              <a:rPr lang="fr-FR" sz="3200" dirty="0"/>
              <a:t>- </a:t>
            </a:r>
            <a:r>
              <a:rPr lang="fr-FR" sz="3200" dirty="0" smtClean="0"/>
              <a:t>2016</a:t>
            </a:r>
            <a:endParaRPr lang="fr-FR" sz="3200" dirty="0"/>
          </a:p>
        </p:txBody>
      </p:sp>
      <p:pic>
        <p:nvPicPr>
          <p:cNvPr id="2" name="Image 1"/>
          <p:cNvPicPr>
            <a:picLocks noChangeAspect="1"/>
          </p:cNvPicPr>
          <p:nvPr/>
        </p:nvPicPr>
        <p:blipFill>
          <a:blip r:embed="rId4"/>
          <a:stretch>
            <a:fillRect/>
          </a:stretch>
        </p:blipFill>
        <p:spPr>
          <a:xfrm>
            <a:off x="492855" y="1835325"/>
            <a:ext cx="5151566" cy="2871465"/>
          </a:xfrm>
          <a:prstGeom prst="rect">
            <a:avLst/>
          </a:prstGeom>
        </p:spPr>
      </p:pic>
      <p:pic>
        <p:nvPicPr>
          <p:cNvPr id="3" name="Image 2"/>
          <p:cNvPicPr>
            <a:picLocks noChangeAspect="1"/>
          </p:cNvPicPr>
          <p:nvPr/>
        </p:nvPicPr>
        <p:blipFill rotWithShape="1">
          <a:blip r:embed="rId5"/>
          <a:srcRect l="27714" r="24360"/>
          <a:stretch/>
        </p:blipFill>
        <p:spPr>
          <a:xfrm>
            <a:off x="5902036" y="1835325"/>
            <a:ext cx="2468880" cy="2877561"/>
          </a:xfrm>
          <a:prstGeom prst="rect">
            <a:avLst/>
          </a:prstGeom>
        </p:spPr>
      </p:pic>
    </p:spTree>
    <p:extLst>
      <p:ext uri="{BB962C8B-B14F-4D97-AF65-F5344CB8AC3E}">
        <p14:creationId xmlns:p14="http://schemas.microsoft.com/office/powerpoint/2010/main" val="297621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23850" y="85725"/>
            <a:ext cx="7056438" cy="447675"/>
          </a:xfrm>
        </p:spPr>
        <p:txBody>
          <a:bodyPr>
            <a:normAutofit fontScale="90000"/>
          </a:bodyPr>
          <a:lstStyle/>
          <a:p>
            <a:pPr eaLnBrk="1" fontAlgn="auto" hangingPunct="1">
              <a:spcAft>
                <a:spcPts val="0"/>
              </a:spcAft>
              <a:defRPr/>
            </a:pPr>
            <a:r>
              <a:rPr lang="fr-FR" dirty="0" smtClean="0"/>
              <a:t>Importance pour la santé publique</a:t>
            </a:r>
          </a:p>
        </p:txBody>
      </p:sp>
      <p:sp>
        <p:nvSpPr>
          <p:cNvPr id="9219" name="Espace réservé du contenu 4"/>
          <p:cNvSpPr>
            <a:spLocks noGrp="1"/>
          </p:cNvSpPr>
          <p:nvPr>
            <p:ph sz="half" idx="1"/>
          </p:nvPr>
        </p:nvSpPr>
        <p:spPr>
          <a:xfrm>
            <a:off x="395288" y="836613"/>
            <a:ext cx="8353425" cy="5338762"/>
          </a:xfrm>
        </p:spPr>
        <p:txBody>
          <a:bodyPr/>
          <a:lstStyle/>
          <a:p>
            <a:pPr eaLnBrk="1" hangingPunct="1">
              <a:buFont typeface="Arial" panose="020B0604020202020204" pitchFamily="34" charset="0"/>
              <a:buNone/>
            </a:pPr>
            <a:r>
              <a:rPr lang="fr-FR" sz="2600" smtClean="0"/>
              <a:t>A quoi servent les données de mortalité par cause ?</a:t>
            </a:r>
          </a:p>
          <a:p>
            <a:pPr eaLnBrk="1" hangingPunct="1"/>
            <a:endParaRPr lang="fr-FR" sz="2400" smtClean="0"/>
          </a:p>
          <a:p>
            <a:pPr lvl="1" indent="-182563" eaLnBrk="1" hangingPunct="1"/>
            <a:r>
              <a:rPr lang="fr-FR" smtClean="0"/>
              <a:t>Données de référence pour la santé publique depuis la fin du 19</a:t>
            </a:r>
            <a:r>
              <a:rPr lang="fr-FR" baseline="30000" smtClean="0"/>
              <a:t>ième</a:t>
            </a:r>
            <a:r>
              <a:rPr lang="fr-FR" smtClean="0"/>
              <a:t> siècle</a:t>
            </a:r>
          </a:p>
          <a:p>
            <a:pPr lvl="1" indent="-182563" eaLnBrk="1" hangingPunct="1"/>
            <a:endParaRPr lang="fr-FR" smtClean="0"/>
          </a:p>
          <a:p>
            <a:pPr lvl="1" indent="-182563" eaLnBrk="1" hangingPunct="1"/>
            <a:r>
              <a:rPr lang="fr-FR" smtClean="0"/>
              <a:t>Utilisées pour :</a:t>
            </a:r>
          </a:p>
          <a:p>
            <a:pPr marL="833438" lvl="2" eaLnBrk="1" hangingPunct="1"/>
            <a:r>
              <a:rPr lang="fr-FR" smtClean="0"/>
              <a:t>Hiérarchiser les priorités de santé publique</a:t>
            </a:r>
          </a:p>
          <a:p>
            <a:pPr marL="833438" lvl="2" eaLnBrk="1" hangingPunct="1"/>
            <a:r>
              <a:rPr lang="fr-FR" smtClean="0"/>
              <a:t>Mettre en évidence les facteurs de variation nationaux et internationaux</a:t>
            </a:r>
          </a:p>
          <a:p>
            <a:pPr marL="833438" lvl="2" eaLnBrk="1" hangingPunct="1"/>
            <a:r>
              <a:rPr lang="fr-FR" smtClean="0"/>
              <a:t>Participer à l'alerte sanitaire</a:t>
            </a:r>
          </a:p>
          <a:p>
            <a:pPr lvl="1" indent="-182563" eaLnBrk="1" hangingPunct="1"/>
            <a:endParaRPr lang="fr-FR" smtClean="0"/>
          </a:p>
          <a:p>
            <a:pPr lvl="1" indent="-182563" eaLnBrk="1" hangingPunct="1"/>
            <a:r>
              <a:rPr lang="fr-FR" smtClean="0"/>
              <a:t>Nombreux acteurs utilisant les données</a:t>
            </a:r>
          </a:p>
          <a:p>
            <a:pPr marL="833438" lvl="2" eaLnBrk="1" hangingPunct="1"/>
            <a:r>
              <a:rPr lang="fr-FR" smtClean="0"/>
              <a:t>Organismes nationaux et internationaux</a:t>
            </a:r>
          </a:p>
          <a:p>
            <a:pPr marL="833438" lvl="2" eaLnBrk="1" hangingPunct="1"/>
            <a:r>
              <a:rPr lang="fr-FR" smtClean="0"/>
              <a:t>Recherche</a:t>
            </a:r>
          </a:p>
        </p:txBody>
      </p:sp>
    </p:spTree>
  </p:cSld>
  <p:clrMapOvr>
    <a:masterClrMapping/>
  </p:clrMapOvr>
  <p:transition advTm="3917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nvPr>
        </p:nvGraphicFramePr>
        <p:xfrm>
          <a:off x="1116013" y="1000051"/>
          <a:ext cx="7309867" cy="5072634"/>
        </p:xfrm>
        <a:graphic>
          <a:graphicData uri="http://schemas.openxmlformats.org/drawingml/2006/table">
            <a:tbl>
              <a:tblPr/>
              <a:tblGrid>
                <a:gridCol w="3447796">
                  <a:extLst>
                    <a:ext uri="{9D8B030D-6E8A-4147-A177-3AD203B41FA5}">
                      <a16:colId xmlns:a16="http://schemas.microsoft.com/office/drawing/2014/main" val="20000"/>
                    </a:ext>
                  </a:extLst>
                </a:gridCol>
                <a:gridCol w="654193">
                  <a:extLst>
                    <a:ext uri="{9D8B030D-6E8A-4147-A177-3AD203B41FA5}">
                      <a16:colId xmlns:a16="http://schemas.microsoft.com/office/drawing/2014/main" val="20001"/>
                    </a:ext>
                  </a:extLst>
                </a:gridCol>
                <a:gridCol w="656158">
                  <a:extLst>
                    <a:ext uri="{9D8B030D-6E8A-4147-A177-3AD203B41FA5}">
                      <a16:colId xmlns:a16="http://schemas.microsoft.com/office/drawing/2014/main" val="20002"/>
                    </a:ext>
                  </a:extLst>
                </a:gridCol>
                <a:gridCol w="656158">
                  <a:extLst>
                    <a:ext uri="{9D8B030D-6E8A-4147-A177-3AD203B41FA5}">
                      <a16:colId xmlns:a16="http://schemas.microsoft.com/office/drawing/2014/main" val="20003"/>
                    </a:ext>
                  </a:extLst>
                </a:gridCol>
                <a:gridCol w="583249">
                  <a:extLst>
                    <a:ext uri="{9D8B030D-6E8A-4147-A177-3AD203B41FA5}">
                      <a16:colId xmlns:a16="http://schemas.microsoft.com/office/drawing/2014/main" val="20004"/>
                    </a:ext>
                  </a:extLst>
                </a:gridCol>
                <a:gridCol w="801969">
                  <a:extLst>
                    <a:ext uri="{9D8B030D-6E8A-4147-A177-3AD203B41FA5}">
                      <a16:colId xmlns:a16="http://schemas.microsoft.com/office/drawing/2014/main" val="20005"/>
                    </a:ext>
                  </a:extLst>
                </a:gridCol>
                <a:gridCol w="510344">
                  <a:extLst>
                    <a:ext uri="{9D8B030D-6E8A-4147-A177-3AD203B41FA5}">
                      <a16:colId xmlns:a16="http://schemas.microsoft.com/office/drawing/2014/main" val="20006"/>
                    </a:ext>
                  </a:extLst>
                </a:gridCol>
              </a:tblGrid>
              <a:tr h="593398">
                <a:tc rowSpan="2">
                  <a:txBody>
                    <a:bodyPr/>
                    <a:lstStyle/>
                    <a:p>
                      <a:pPr algn="l" fontAlgn="b"/>
                      <a:r>
                        <a:rPr lang="fr-FR" sz="1400" b="1" i="0" u="none" strike="noStrike" dirty="0" smtClean="0">
                          <a:solidFill>
                            <a:schemeClr val="tx1"/>
                          </a:solidFill>
                          <a:latin typeface="Arial" pitchFamily="34" charset="0"/>
                          <a:cs typeface="Arial" pitchFamily="34" charset="0"/>
                        </a:rPr>
                        <a:t>Causes de décès</a:t>
                      </a:r>
                      <a:endParaRPr lang="fr-FR" sz="1400" b="1" i="0" u="none" strike="noStrike" dirty="0">
                        <a:solidFill>
                          <a:schemeClr val="tx1"/>
                        </a:solidFill>
                        <a:latin typeface="Arial" pitchFamily="34" charset="0"/>
                        <a:cs typeface="Arial" pitchFamily="34" charset="0"/>
                      </a:endParaRPr>
                    </a:p>
                  </a:txBody>
                  <a:tcPr marL="5172" marR="5172" marT="517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fr-FR" sz="1400" b="1" i="0" u="none" strike="noStrike" dirty="0" smtClean="0">
                          <a:solidFill>
                            <a:schemeClr val="tx1"/>
                          </a:solidFill>
                          <a:latin typeface="Arial" pitchFamily="34" charset="0"/>
                          <a:cs typeface="Arial" pitchFamily="34" charset="0"/>
                        </a:rPr>
                        <a:t>Ensemble</a:t>
                      </a:r>
                      <a:endParaRPr lang="fr-FR" sz="1400" b="1" i="0" u="none" strike="noStrike" dirty="0">
                        <a:solidFill>
                          <a:schemeClr val="tx1"/>
                        </a:solidFill>
                        <a:latin typeface="Arial" pitchFamily="34" charset="0"/>
                        <a:cs typeface="Arial" pitchFamily="34" charset="0"/>
                      </a:endParaRPr>
                    </a:p>
                  </a:txBody>
                  <a:tcPr marL="5172" marR="5172"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fr-FR" sz="1000" b="0" i="0" u="none" strike="noStrike" dirty="0">
                        <a:solidFill>
                          <a:srgbClr val="000000"/>
                        </a:solidFill>
                        <a:latin typeface="Arial" pitchFamily="34" charset="0"/>
                        <a:cs typeface="Arial" pitchFamily="34" charset="0"/>
                      </a:endParaRPr>
                    </a:p>
                  </a:txBody>
                  <a:tcPr marL="5172" marR="5172" marT="51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400" b="1" i="0" u="none" strike="noStrike" dirty="0" smtClean="0">
                          <a:solidFill>
                            <a:schemeClr val="tx1"/>
                          </a:solidFill>
                          <a:latin typeface="Arial" pitchFamily="34" charset="0"/>
                          <a:cs typeface="Arial" pitchFamily="34" charset="0"/>
                        </a:rPr>
                        <a:t>Hommes</a:t>
                      </a:r>
                      <a:endParaRPr lang="fr-FR" sz="1400" b="1" i="0" u="none" strike="noStrike" dirty="0">
                        <a:solidFill>
                          <a:schemeClr val="tx1"/>
                        </a:solidFill>
                        <a:latin typeface="Arial" pitchFamily="34" charset="0"/>
                        <a:cs typeface="Arial" pitchFamily="34" charset="0"/>
                      </a:endParaRPr>
                    </a:p>
                  </a:txBody>
                  <a:tcPr marL="5172" marR="5172"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fr-FR" sz="1000" b="0" i="0" u="none" strike="noStrike" dirty="0">
                        <a:solidFill>
                          <a:srgbClr val="000000"/>
                        </a:solidFill>
                        <a:latin typeface="Arial" pitchFamily="34" charset="0"/>
                        <a:cs typeface="Arial" pitchFamily="34" charset="0"/>
                      </a:endParaRPr>
                    </a:p>
                  </a:txBody>
                  <a:tcPr marL="5172" marR="5172" marT="5172"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b"/>
                      <a:r>
                        <a:rPr lang="fr-FR" sz="1400" b="1" i="0" u="none" strike="noStrike" dirty="0" smtClean="0">
                          <a:solidFill>
                            <a:schemeClr val="tx1"/>
                          </a:solidFill>
                          <a:latin typeface="Arial" pitchFamily="34" charset="0"/>
                          <a:cs typeface="Arial" pitchFamily="34" charset="0"/>
                        </a:rPr>
                        <a:t>Femmes</a:t>
                      </a:r>
                      <a:endParaRPr lang="fr-FR" sz="1400" b="1" i="0" u="none" strike="noStrike" dirty="0">
                        <a:solidFill>
                          <a:schemeClr val="tx1"/>
                        </a:solidFill>
                        <a:latin typeface="Arial" pitchFamily="34" charset="0"/>
                        <a:cs typeface="Arial" pitchFamily="34" charset="0"/>
                      </a:endParaRPr>
                    </a:p>
                  </a:txBody>
                  <a:tcPr marL="5172" marR="5172" marT="5172"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fr-FR" sz="1000" b="0" i="0" u="none" strike="noStrike" dirty="0">
                        <a:solidFill>
                          <a:srgbClr val="000000"/>
                        </a:solidFill>
                        <a:latin typeface="Arial" pitchFamily="34" charset="0"/>
                        <a:cs typeface="Arial" pitchFamily="34" charset="0"/>
                      </a:endParaRPr>
                    </a:p>
                  </a:txBody>
                  <a:tcPr marL="5172" marR="5172" marT="5172"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0"/>
                  </a:ext>
                </a:extLst>
              </a:tr>
              <a:tr h="474720">
                <a:tc vMerge="1">
                  <a:txBody>
                    <a:bodyPr/>
                    <a:lstStyle/>
                    <a:p>
                      <a:pPr algn="l" fontAlgn="b"/>
                      <a:endParaRPr lang="fr-FR" sz="1200" b="0" i="0" u="none" strike="noStrike" dirty="0">
                        <a:solidFill>
                          <a:srgbClr val="000000"/>
                        </a:solidFill>
                        <a:latin typeface="Arial" pitchFamily="34" charset="0"/>
                        <a:cs typeface="Arial" pitchFamily="34" charset="0"/>
                      </a:endParaRPr>
                    </a:p>
                  </a:txBody>
                  <a:tcPr marL="5172" marR="5172" marT="5172" marB="0" anchor="b"/>
                </a:tc>
                <a:tc>
                  <a:txBody>
                    <a:bodyPr/>
                    <a:lstStyle/>
                    <a:p>
                      <a:pPr algn="r" fontAlgn="b"/>
                      <a:r>
                        <a:rPr lang="fr-FR" sz="1600" b="0" i="0" u="none" strike="noStrike" dirty="0" smtClean="0">
                          <a:solidFill>
                            <a:schemeClr val="tx1"/>
                          </a:solidFill>
                          <a:latin typeface="Arial" pitchFamily="34" charset="0"/>
                          <a:cs typeface="Arial" pitchFamily="34" charset="0"/>
                        </a:rPr>
                        <a:t>N</a:t>
                      </a:r>
                      <a:endParaRPr lang="fr-FR" sz="1600" b="0" i="0" u="none" strike="noStrike" dirty="0">
                        <a:solidFill>
                          <a:schemeClr val="tx1"/>
                        </a:solidFill>
                        <a:latin typeface="Arial" pitchFamily="34" charset="0"/>
                        <a:cs typeface="Arial" pitchFamily="34" charset="0"/>
                      </a:endParaRPr>
                    </a:p>
                  </a:txBody>
                  <a:tcPr marL="5172" marR="5172" marT="517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b="0" i="0" u="none" strike="noStrike" dirty="0" smtClean="0">
                          <a:solidFill>
                            <a:schemeClr val="tx1"/>
                          </a:solidFill>
                          <a:latin typeface="Arial" pitchFamily="34" charset="0"/>
                          <a:cs typeface="Arial" pitchFamily="34" charset="0"/>
                        </a:rPr>
                        <a:t>%</a:t>
                      </a:r>
                      <a:endParaRPr lang="fr-FR" sz="1600" b="0" i="0" u="none" strike="noStrike" dirty="0">
                        <a:solidFill>
                          <a:schemeClr val="tx1"/>
                        </a:solidFill>
                        <a:latin typeface="Arial" pitchFamily="34" charset="0"/>
                        <a:cs typeface="Arial" pitchFamily="34" charset="0"/>
                      </a:endParaRPr>
                    </a:p>
                  </a:txBody>
                  <a:tcPr marL="5172" marR="5172" marT="517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b="0" i="0" u="none" strike="noStrike" dirty="0" smtClean="0">
                          <a:solidFill>
                            <a:schemeClr val="tx1"/>
                          </a:solidFill>
                          <a:latin typeface="Arial" pitchFamily="34" charset="0"/>
                          <a:cs typeface="Arial" pitchFamily="34" charset="0"/>
                        </a:rPr>
                        <a:t>N</a:t>
                      </a:r>
                      <a:endParaRPr lang="fr-FR" sz="1600" b="0" i="0" u="none" strike="noStrike" dirty="0">
                        <a:solidFill>
                          <a:schemeClr val="tx1"/>
                        </a:solidFill>
                        <a:latin typeface="Arial" pitchFamily="34" charset="0"/>
                        <a:cs typeface="Arial" pitchFamily="34" charset="0"/>
                      </a:endParaRPr>
                    </a:p>
                  </a:txBody>
                  <a:tcPr marL="5172" marR="5172" marT="517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b="0" i="0" u="none" strike="noStrike" dirty="0" smtClean="0">
                          <a:solidFill>
                            <a:schemeClr val="tx1"/>
                          </a:solidFill>
                          <a:latin typeface="Arial" pitchFamily="34" charset="0"/>
                          <a:cs typeface="Arial" pitchFamily="34" charset="0"/>
                        </a:rPr>
                        <a:t>%</a:t>
                      </a:r>
                      <a:endParaRPr lang="fr-FR" sz="1600" b="0" i="0" u="none" strike="noStrike" dirty="0">
                        <a:solidFill>
                          <a:schemeClr val="tx1"/>
                        </a:solidFill>
                        <a:latin typeface="Arial" pitchFamily="34" charset="0"/>
                        <a:cs typeface="Arial" pitchFamily="34" charset="0"/>
                      </a:endParaRPr>
                    </a:p>
                  </a:txBody>
                  <a:tcPr marL="5172" marR="5172" marT="517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b="0" i="0" u="none" strike="noStrike" dirty="0" smtClean="0">
                          <a:solidFill>
                            <a:schemeClr val="tx1"/>
                          </a:solidFill>
                          <a:latin typeface="Arial" pitchFamily="34" charset="0"/>
                          <a:cs typeface="Arial" pitchFamily="34" charset="0"/>
                        </a:rPr>
                        <a:t>N</a:t>
                      </a:r>
                      <a:endParaRPr lang="fr-FR" sz="1600" b="0" i="0" u="none" strike="noStrike" dirty="0">
                        <a:solidFill>
                          <a:schemeClr val="tx1"/>
                        </a:solidFill>
                        <a:latin typeface="Arial" pitchFamily="34" charset="0"/>
                        <a:cs typeface="Arial" pitchFamily="34" charset="0"/>
                      </a:endParaRPr>
                    </a:p>
                  </a:txBody>
                  <a:tcPr marL="5172" marR="5172" marT="517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b="0" i="0" u="none" strike="noStrike" dirty="0" smtClean="0">
                          <a:solidFill>
                            <a:schemeClr val="tx1"/>
                          </a:solidFill>
                          <a:latin typeface="Arial" pitchFamily="34" charset="0"/>
                          <a:cs typeface="Arial" pitchFamily="34" charset="0"/>
                        </a:rPr>
                        <a:t>%</a:t>
                      </a:r>
                      <a:endParaRPr lang="fr-FR" sz="1600" b="0" i="0" u="none" strike="noStrike" dirty="0">
                        <a:solidFill>
                          <a:schemeClr val="tx1"/>
                        </a:solidFill>
                        <a:latin typeface="Arial" pitchFamily="34" charset="0"/>
                        <a:cs typeface="Arial" pitchFamily="34" charset="0"/>
                      </a:endParaRPr>
                    </a:p>
                  </a:txBody>
                  <a:tcPr marL="5172" marR="5172" marT="5172" marB="0" anchor="b">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901">
                <a:tc>
                  <a:txBody>
                    <a:bodyPr/>
                    <a:lstStyle/>
                    <a:p>
                      <a:pPr algn="l" fontAlgn="b"/>
                      <a:r>
                        <a:rPr lang="fr-FR" sz="1400" b="0" i="0" u="none" strike="noStrike" dirty="0">
                          <a:effectLst/>
                          <a:latin typeface="Arial" panose="020B0604020202020204" pitchFamily="34" charset="0"/>
                          <a:cs typeface="Arial" panose="020B0604020202020204" pitchFamily="34" charset="0"/>
                        </a:rPr>
                        <a:t>Tumeur poumon, larynx, trachée, bronches</a:t>
                      </a:r>
                    </a:p>
                  </a:txBody>
                  <a:tcPr marL="9525" marR="9525" marT="9525"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11486</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11,7</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7917</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11,9</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3569</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10,8</a:t>
                      </a:r>
                    </a:p>
                  </a:txBody>
                  <a:tcPr marL="9525" marR="9525" marT="9525" marB="0" anchor="b">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2"/>
                  </a:ext>
                </a:extLst>
              </a:tr>
              <a:tr h="528707">
                <a:tc>
                  <a:txBody>
                    <a:bodyPr/>
                    <a:lstStyle/>
                    <a:p>
                      <a:pPr algn="l" fontAlgn="b"/>
                      <a:r>
                        <a:rPr lang="fr-FR" sz="1400" b="0" i="0" u="none" strike="noStrike" dirty="0">
                          <a:effectLst/>
                          <a:latin typeface="Arial" panose="020B0604020202020204" pitchFamily="34" charset="0"/>
                          <a:cs typeface="Arial" panose="020B0604020202020204" pitchFamily="34" charset="0"/>
                        </a:rPr>
                        <a:t>Suicides</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5732</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5,8</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4425</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6,7</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1307</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3,9</a:t>
                      </a:r>
                    </a:p>
                  </a:txBody>
                  <a:tcPr marL="9525" marR="9525" marT="9525"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502818">
                <a:tc>
                  <a:txBody>
                    <a:bodyPr/>
                    <a:lstStyle/>
                    <a:p>
                      <a:pPr algn="l" fontAlgn="b"/>
                      <a:r>
                        <a:rPr lang="fr-FR" sz="1400" b="0" i="0" u="none" strike="noStrike" dirty="0">
                          <a:effectLst/>
                          <a:latin typeface="Arial" panose="020B0604020202020204" pitchFamily="34" charset="0"/>
                          <a:cs typeface="Arial" panose="020B0604020202020204" pitchFamily="34" charset="0"/>
                        </a:rPr>
                        <a:t>Cardiopathies ischémiques</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4249</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4,3</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3539</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5,3</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710</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2,1</a:t>
                      </a:r>
                    </a:p>
                  </a:txBody>
                  <a:tcPr marL="9525" marR="9525" marT="9525"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502818">
                <a:tc>
                  <a:txBody>
                    <a:bodyPr/>
                    <a:lstStyle/>
                    <a:p>
                      <a:pPr algn="l" fontAlgn="b"/>
                      <a:r>
                        <a:rPr lang="fr-FR" sz="1400" b="0" i="0" u="none" strike="noStrike" dirty="0">
                          <a:effectLst/>
                          <a:latin typeface="Arial" panose="020B0604020202020204" pitchFamily="34" charset="0"/>
                          <a:cs typeface="Arial" panose="020B0604020202020204" pitchFamily="34" charset="0"/>
                        </a:rPr>
                        <a:t>Tumeur maligne du sein</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3784</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3,9</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61</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0,1</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3723</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11,2</a:t>
                      </a:r>
                    </a:p>
                  </a:txBody>
                  <a:tcPr marL="9525" marR="9525" marT="9525"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502818">
                <a:tc>
                  <a:txBody>
                    <a:bodyPr/>
                    <a:lstStyle/>
                    <a:p>
                      <a:pPr algn="l" fontAlgn="b"/>
                      <a:r>
                        <a:rPr lang="fr-FR" sz="1400" b="0" i="0" u="none" strike="noStrike" dirty="0">
                          <a:effectLst/>
                          <a:latin typeface="Arial" panose="020B0604020202020204" pitchFamily="34" charset="0"/>
                          <a:cs typeface="Arial" panose="020B0604020202020204" pitchFamily="34" charset="0"/>
                        </a:rPr>
                        <a:t>Maladie chronique du foie</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3415</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3,5</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2574</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3,9</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841</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r" fontAlgn="b"/>
                      <a:r>
                        <a:rPr lang="fr-FR" sz="1050" b="0" i="0" u="none" strike="noStrike">
                          <a:effectLst/>
                          <a:latin typeface="Arial" panose="020B0604020202020204" pitchFamily="34" charset="0"/>
                          <a:cs typeface="Arial" panose="020B0604020202020204" pitchFamily="34" charset="0"/>
                        </a:rPr>
                        <a:t>2,5</a:t>
                      </a:r>
                    </a:p>
                  </a:txBody>
                  <a:tcPr marL="9525" marR="9525" marT="9525"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502818">
                <a:tc>
                  <a:txBody>
                    <a:bodyPr/>
                    <a:lstStyle/>
                    <a:p>
                      <a:pPr algn="l" fontAlgn="b"/>
                      <a:r>
                        <a:rPr lang="fr-FR" sz="1400" b="0" i="0" u="none" strike="noStrike" dirty="0">
                          <a:effectLst/>
                          <a:latin typeface="Arial" panose="020B0604020202020204" pitchFamily="34" charset="0"/>
                          <a:cs typeface="Arial" panose="020B0604020202020204" pitchFamily="34" charset="0"/>
                        </a:rPr>
                        <a:t>Maladies </a:t>
                      </a:r>
                      <a:r>
                        <a:rPr lang="fr-FR" sz="1400" b="0" i="0" u="none" strike="noStrike" dirty="0" err="1">
                          <a:effectLst/>
                          <a:latin typeface="Arial" panose="020B0604020202020204" pitchFamily="34" charset="0"/>
                          <a:cs typeface="Arial" panose="020B0604020202020204" pitchFamily="34" charset="0"/>
                        </a:rPr>
                        <a:t>cérébrovasculaires</a:t>
                      </a:r>
                      <a:endParaRPr lang="fr-FR" sz="1400" b="0" i="0" u="none" strike="noStrike" dirty="0">
                        <a:effectLst/>
                        <a:latin typeface="Arial" panose="020B0604020202020204" pitchFamily="34" charset="0"/>
                        <a:cs typeface="Arial" panose="020B0604020202020204" pitchFamily="34" charset="0"/>
                      </a:endParaRP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2442</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2,5</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1488</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2,2</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954</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2,9</a:t>
                      </a: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14"/>
                  </a:ext>
                </a:extLst>
              </a:tr>
              <a:tr h="502818">
                <a:tc>
                  <a:txBody>
                    <a:bodyPr/>
                    <a:lstStyle/>
                    <a:p>
                      <a:pPr algn="l" fontAlgn="b"/>
                      <a:r>
                        <a:rPr lang="fr-FR" sz="1400" b="0" i="0" u="none" strike="noStrike" dirty="0">
                          <a:effectLst/>
                          <a:latin typeface="Arial" panose="020B0604020202020204" pitchFamily="34" charset="0"/>
                          <a:cs typeface="Arial" panose="020B0604020202020204" pitchFamily="34" charset="0"/>
                        </a:rPr>
                        <a:t>Tumeur du pancréas</a:t>
                      </a: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2349</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2,4</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1467</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2,2</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882</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2,7</a:t>
                      </a: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15"/>
                  </a:ext>
                </a:extLst>
              </a:tr>
              <a:tr h="502818">
                <a:tc>
                  <a:txBody>
                    <a:bodyPr/>
                    <a:lstStyle/>
                    <a:p>
                      <a:pPr algn="l" fontAlgn="b"/>
                      <a:r>
                        <a:rPr lang="fr-FR" sz="1400" b="0" i="0" u="none" strike="noStrike" dirty="0">
                          <a:effectLst/>
                          <a:latin typeface="Arial" panose="020B0604020202020204" pitchFamily="34" charset="0"/>
                          <a:cs typeface="Arial" panose="020B0604020202020204" pitchFamily="34" charset="0"/>
                        </a:rPr>
                        <a:t>Accident de transport</a:t>
                      </a: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2202</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2,2</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1731</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2,6</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a:effectLst/>
                          <a:latin typeface="Arial" panose="020B0604020202020204" pitchFamily="34" charset="0"/>
                          <a:cs typeface="Arial" panose="020B0604020202020204" pitchFamily="34" charset="0"/>
                        </a:rPr>
                        <a:t>471</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dirty="0">
                          <a:effectLst/>
                          <a:latin typeface="Arial" panose="020B0604020202020204" pitchFamily="34" charset="0"/>
                          <a:cs typeface="Arial" panose="020B0604020202020204" pitchFamily="34" charset="0"/>
                        </a:rPr>
                        <a:t>1,4</a:t>
                      </a:r>
                    </a:p>
                  </a:txBody>
                  <a:tcPr marL="9525" marR="9525" marT="9525" marB="0" anchor="b">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2" name="Titre 1"/>
          <p:cNvSpPr>
            <a:spLocks noGrp="1"/>
          </p:cNvSpPr>
          <p:nvPr>
            <p:ph type="title"/>
          </p:nvPr>
        </p:nvSpPr>
        <p:spPr/>
        <p:txBody>
          <a:bodyPr>
            <a:noAutofit/>
          </a:bodyPr>
          <a:lstStyle/>
          <a:p>
            <a:r>
              <a:rPr lang="en-US" sz="3200" dirty="0" err="1"/>
              <a:t>Effectifs</a:t>
            </a:r>
            <a:r>
              <a:rPr lang="en-US" sz="3200" dirty="0"/>
              <a:t> de </a:t>
            </a:r>
            <a:r>
              <a:rPr lang="en-US" sz="3200" dirty="0" err="1"/>
              <a:t>décès</a:t>
            </a:r>
            <a:r>
              <a:rPr lang="en-US" sz="3200" dirty="0"/>
              <a:t> – </a:t>
            </a:r>
            <a:r>
              <a:rPr lang="en-US" sz="3200" u="sng" dirty="0"/>
              <a:t>&lt; 65 </a:t>
            </a:r>
            <a:r>
              <a:rPr lang="en-US" sz="3200" u="sng" dirty="0" err="1"/>
              <a:t>ans</a:t>
            </a:r>
            <a:r>
              <a:rPr lang="en-US" sz="3200" dirty="0"/>
              <a:t> – </a:t>
            </a:r>
            <a:r>
              <a:rPr lang="en-US" sz="3200" dirty="0" smtClean="0"/>
              <a:t>2016</a:t>
            </a:r>
            <a:endParaRPr lang="fr-FR" sz="3200" dirty="0"/>
          </a:p>
        </p:txBody>
      </p:sp>
    </p:spTree>
    <p:extLst>
      <p:ext uri="{BB962C8B-B14F-4D97-AF65-F5344CB8AC3E}">
        <p14:creationId xmlns:p14="http://schemas.microsoft.com/office/powerpoint/2010/main" val="1669022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2"/>
          <p:cNvSpPr txBox="1">
            <a:spLocks noChangeArrowheads="1"/>
          </p:cNvSpPr>
          <p:nvPr/>
        </p:nvSpPr>
        <p:spPr bwMode="auto">
          <a:xfrm>
            <a:off x="1948715" y="903288"/>
            <a:ext cx="1268296" cy="400110"/>
          </a:xfrm>
          <a:prstGeom prst="rect">
            <a:avLst/>
          </a:prstGeom>
          <a:noFill/>
          <a:ln w="9525">
            <a:noFill/>
            <a:miter lim="800000"/>
            <a:headEnd/>
            <a:tailEnd/>
          </a:ln>
        </p:spPr>
        <p:txBody>
          <a:bodyPr wrap="none">
            <a:spAutoFit/>
          </a:bodyPr>
          <a:lstStyle/>
          <a:p>
            <a:pPr algn="ctr"/>
            <a:r>
              <a:rPr lang="fr-FR" sz="2000" b="1" i="1" dirty="0" smtClean="0"/>
              <a:t>Hommes</a:t>
            </a:r>
            <a:endParaRPr lang="fr-FR" sz="2000" b="1" i="1" dirty="0"/>
          </a:p>
        </p:txBody>
      </p:sp>
      <p:sp>
        <p:nvSpPr>
          <p:cNvPr id="23556" name="Text Box 29"/>
          <p:cNvSpPr txBox="1">
            <a:spLocks noChangeArrowheads="1"/>
          </p:cNvSpPr>
          <p:nvPr/>
        </p:nvSpPr>
        <p:spPr bwMode="auto">
          <a:xfrm>
            <a:off x="6437582" y="885825"/>
            <a:ext cx="1225015" cy="400110"/>
          </a:xfrm>
          <a:prstGeom prst="rect">
            <a:avLst/>
          </a:prstGeom>
          <a:noFill/>
          <a:ln w="9525">
            <a:noFill/>
            <a:miter lim="800000"/>
            <a:headEnd/>
            <a:tailEnd/>
          </a:ln>
        </p:spPr>
        <p:txBody>
          <a:bodyPr wrap="none">
            <a:spAutoFit/>
          </a:bodyPr>
          <a:lstStyle/>
          <a:p>
            <a:pPr algn="ctr"/>
            <a:r>
              <a:rPr lang="fr-FR" sz="2000" b="1" i="1" dirty="0" smtClean="0"/>
              <a:t>Femmes</a:t>
            </a:r>
            <a:endParaRPr lang="fr-FR" sz="2000" b="1" i="1" dirty="0"/>
          </a:p>
        </p:txBody>
      </p:sp>
      <p:sp>
        <p:nvSpPr>
          <p:cNvPr id="13" name="Titre 12"/>
          <p:cNvSpPr>
            <a:spLocks noGrp="1"/>
          </p:cNvSpPr>
          <p:nvPr>
            <p:ph type="title"/>
          </p:nvPr>
        </p:nvSpPr>
        <p:spPr/>
        <p:txBody>
          <a:bodyPr>
            <a:noAutofit/>
          </a:bodyPr>
          <a:lstStyle/>
          <a:p>
            <a:r>
              <a:rPr lang="en-US" sz="3200" dirty="0" err="1" smtClean="0"/>
              <a:t>Tx</a:t>
            </a:r>
            <a:r>
              <a:rPr lang="en-US" sz="3200" dirty="0" smtClean="0"/>
              <a:t> </a:t>
            </a:r>
            <a:r>
              <a:rPr lang="en-US" sz="3200" dirty="0" err="1" smtClean="0"/>
              <a:t>Standardisés</a:t>
            </a:r>
            <a:r>
              <a:rPr lang="en-US" sz="3200" dirty="0" smtClean="0"/>
              <a:t> – </a:t>
            </a:r>
            <a:r>
              <a:rPr lang="en-US" sz="3200" dirty="0" err="1" smtClean="0"/>
              <a:t>Tous</a:t>
            </a:r>
            <a:r>
              <a:rPr lang="en-US" sz="3200" dirty="0" smtClean="0"/>
              <a:t> ages</a:t>
            </a:r>
            <a:endParaRPr lang="fr-FR" sz="3200" dirty="0"/>
          </a:p>
        </p:txBody>
      </p:sp>
      <p:pic>
        <p:nvPicPr>
          <p:cNvPr id="8" name="Image 7"/>
          <p:cNvPicPr>
            <a:picLocks noChangeAspect="1"/>
          </p:cNvPicPr>
          <p:nvPr/>
        </p:nvPicPr>
        <p:blipFill rotWithShape="1">
          <a:blip r:embed="rId3"/>
          <a:srcRect t="82745"/>
          <a:stretch/>
        </p:blipFill>
        <p:spPr>
          <a:xfrm>
            <a:off x="637133" y="5072647"/>
            <a:ext cx="7752979" cy="808686"/>
          </a:xfrm>
          <a:prstGeom prst="rect">
            <a:avLst/>
          </a:prstGeom>
        </p:spPr>
      </p:pic>
      <p:pic>
        <p:nvPicPr>
          <p:cNvPr id="4" name="Image 3"/>
          <p:cNvPicPr>
            <a:picLocks noChangeAspect="1"/>
          </p:cNvPicPr>
          <p:nvPr/>
        </p:nvPicPr>
        <p:blipFill rotWithShape="1">
          <a:blip r:embed="rId4"/>
          <a:srcRect b="18552"/>
          <a:stretch/>
        </p:blipFill>
        <p:spPr>
          <a:xfrm>
            <a:off x="436885" y="1375832"/>
            <a:ext cx="4291956" cy="3187855"/>
          </a:xfrm>
          <a:prstGeom prst="rect">
            <a:avLst/>
          </a:prstGeom>
        </p:spPr>
      </p:pic>
      <p:pic>
        <p:nvPicPr>
          <p:cNvPr id="5" name="Image 4"/>
          <p:cNvPicPr>
            <a:picLocks noChangeAspect="1"/>
          </p:cNvPicPr>
          <p:nvPr/>
        </p:nvPicPr>
        <p:blipFill>
          <a:blip r:embed="rId5"/>
          <a:stretch>
            <a:fillRect/>
          </a:stretch>
        </p:blipFill>
        <p:spPr>
          <a:xfrm>
            <a:off x="4728841" y="1375832"/>
            <a:ext cx="4285859" cy="3237257"/>
          </a:xfrm>
          <a:prstGeom prst="rect">
            <a:avLst/>
          </a:prstGeom>
        </p:spPr>
      </p:pic>
    </p:spTree>
    <p:extLst>
      <p:ext uri="{BB962C8B-B14F-4D97-AF65-F5344CB8AC3E}">
        <p14:creationId xmlns:p14="http://schemas.microsoft.com/office/powerpoint/2010/main" val="1469034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23528" y="85957"/>
            <a:ext cx="7056784" cy="447328"/>
          </a:xfrm>
        </p:spPr>
        <p:txBody>
          <a:bodyPr>
            <a:noAutofit/>
          </a:bodyPr>
          <a:lstStyle/>
          <a:p>
            <a:pPr>
              <a:lnSpc>
                <a:spcPct val="130000"/>
              </a:lnSpc>
            </a:pPr>
            <a:r>
              <a:rPr lang="en-US" altLang="fr-FR" sz="2000" u="sng" dirty="0" smtClean="0"/>
              <a:t>VIH</a:t>
            </a:r>
            <a:r>
              <a:rPr lang="en-US" altLang="fr-FR" sz="2000" dirty="0" smtClean="0"/>
              <a:t> – </a:t>
            </a:r>
            <a:r>
              <a:rPr lang="en-US" altLang="fr-FR" sz="2000" dirty="0" err="1"/>
              <a:t>Taux</a:t>
            </a:r>
            <a:r>
              <a:rPr lang="en-US" altLang="fr-FR" sz="2000" dirty="0"/>
              <a:t> </a:t>
            </a:r>
            <a:r>
              <a:rPr lang="en-US" altLang="fr-FR" sz="2000" dirty="0" err="1"/>
              <a:t>standardisé</a:t>
            </a:r>
            <a:r>
              <a:rPr lang="en-US" altLang="fr-FR" sz="2000" dirty="0"/>
              <a:t> de </a:t>
            </a:r>
            <a:r>
              <a:rPr lang="en-US" altLang="fr-FR" sz="2000" dirty="0" err="1" smtClean="0"/>
              <a:t>mortalité</a:t>
            </a:r>
            <a:r>
              <a:rPr lang="en-US" altLang="fr-FR" sz="2000" dirty="0" smtClean="0"/>
              <a:t> ( </a:t>
            </a:r>
            <a:r>
              <a:rPr lang="en-US" altLang="fr-FR" sz="2000" u="sng" dirty="0"/>
              <a:t>&lt; 65 </a:t>
            </a:r>
            <a:r>
              <a:rPr lang="en-US" altLang="fr-FR" sz="2000" u="sng" dirty="0" err="1"/>
              <a:t>ans</a:t>
            </a:r>
            <a:r>
              <a:rPr lang="en-US" altLang="fr-FR" sz="2000" dirty="0"/>
              <a:t>   -  </a:t>
            </a:r>
            <a:r>
              <a:rPr lang="en-US" altLang="fr-FR" sz="2000" dirty="0" smtClean="0"/>
              <a:t>1987-2016) </a:t>
            </a:r>
            <a:endParaRPr lang="fr-FR" sz="2000" dirty="0"/>
          </a:p>
        </p:txBody>
      </p:sp>
      <p:pic>
        <p:nvPicPr>
          <p:cNvPr id="2" name="Image 1"/>
          <p:cNvPicPr>
            <a:picLocks noChangeAspect="1"/>
          </p:cNvPicPr>
          <p:nvPr/>
        </p:nvPicPr>
        <p:blipFill>
          <a:blip r:embed="rId3"/>
          <a:stretch>
            <a:fillRect/>
          </a:stretch>
        </p:blipFill>
        <p:spPr>
          <a:xfrm>
            <a:off x="1388225" y="667341"/>
            <a:ext cx="6093229" cy="5783704"/>
          </a:xfrm>
          <a:prstGeom prst="rect">
            <a:avLst/>
          </a:prstGeom>
        </p:spPr>
      </p:pic>
    </p:spTree>
    <p:extLst>
      <p:ext uri="{BB962C8B-B14F-4D97-AF65-F5344CB8AC3E}">
        <p14:creationId xmlns:p14="http://schemas.microsoft.com/office/powerpoint/2010/main" val="170845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dirty="0"/>
              <a:t>Surmortalité masculine – Taux standardisés</a:t>
            </a:r>
          </a:p>
        </p:txBody>
      </p:sp>
      <p:graphicFrame>
        <p:nvGraphicFramePr>
          <p:cNvPr id="5" name="Tableau 4"/>
          <p:cNvGraphicFramePr>
            <a:graphicFrameLocks noGrp="1"/>
          </p:cNvGraphicFramePr>
          <p:nvPr>
            <p:extLst>
              <p:ext uri="{D42A27DB-BD31-4B8C-83A1-F6EECF244321}">
                <p14:modId xmlns:p14="http://schemas.microsoft.com/office/powerpoint/2010/main" val="2438915463"/>
              </p:ext>
            </p:extLst>
          </p:nvPr>
        </p:nvGraphicFramePr>
        <p:xfrm>
          <a:off x="2100346" y="822961"/>
          <a:ext cx="5064540" cy="5278467"/>
        </p:xfrm>
        <a:graphic>
          <a:graphicData uri="http://schemas.openxmlformats.org/drawingml/2006/table">
            <a:tbl>
              <a:tblPr/>
              <a:tblGrid>
                <a:gridCol w="1355386">
                  <a:extLst>
                    <a:ext uri="{9D8B030D-6E8A-4147-A177-3AD203B41FA5}">
                      <a16:colId xmlns:a16="http://schemas.microsoft.com/office/drawing/2014/main" val="1267706168"/>
                    </a:ext>
                  </a:extLst>
                </a:gridCol>
                <a:gridCol w="2657136">
                  <a:extLst>
                    <a:ext uri="{9D8B030D-6E8A-4147-A177-3AD203B41FA5}">
                      <a16:colId xmlns:a16="http://schemas.microsoft.com/office/drawing/2014/main" val="1419825599"/>
                    </a:ext>
                  </a:extLst>
                </a:gridCol>
                <a:gridCol w="1052018">
                  <a:extLst>
                    <a:ext uri="{9D8B030D-6E8A-4147-A177-3AD203B41FA5}">
                      <a16:colId xmlns:a16="http://schemas.microsoft.com/office/drawing/2014/main" val="3677622099"/>
                    </a:ext>
                  </a:extLst>
                </a:gridCol>
              </a:tblGrid>
              <a:tr h="211620">
                <a:tc>
                  <a:txBody>
                    <a:bodyPr/>
                    <a:lstStyle/>
                    <a:p>
                      <a:pPr algn="l" fontAlgn="b"/>
                      <a:endParaRPr lang="fr-FR" sz="1050" b="0" i="0" u="none" strike="noStrike">
                        <a:effectLst/>
                        <a:latin typeface="+mn-lt"/>
                      </a:endParaRPr>
                    </a:p>
                  </a:txBody>
                  <a:tcPr marL="1418" marR="1418" marT="1418"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050" b="0" i="0" u="none" strike="noStrike" dirty="0">
                        <a:effectLst/>
                        <a:latin typeface="+mn-lt"/>
                      </a:endParaRPr>
                    </a:p>
                  </a:txBody>
                  <a:tcPr marL="1418" marR="1418" marT="1418"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dirty="0" smtClean="0">
                          <a:effectLst/>
                          <a:latin typeface="+mn-lt"/>
                        </a:rPr>
                        <a:t>2016</a:t>
                      </a:r>
                      <a:endParaRPr lang="fr-FR" sz="1050" b="0" i="0" u="none" strike="noStrike" dirty="0">
                        <a:effectLst/>
                        <a:latin typeface="+mn-lt"/>
                      </a:endParaRPr>
                    </a:p>
                  </a:txBody>
                  <a:tcPr marL="1418" marR="1418" marT="1418"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673953"/>
                  </a:ext>
                </a:extLst>
              </a:tr>
              <a:tr h="205368">
                <a:tc>
                  <a:txBody>
                    <a:bodyPr/>
                    <a:lstStyle/>
                    <a:p>
                      <a:pPr algn="l" fontAlgn="b"/>
                      <a:r>
                        <a:rPr lang="fr-FR" sz="1050" b="0" i="0" u="none" strike="noStrike" dirty="0">
                          <a:effectLst/>
                          <a:latin typeface="+mn-lt"/>
                        </a:rPr>
                        <a:t>F11-F169,F18-F199</a:t>
                      </a:r>
                    </a:p>
                  </a:txBody>
                  <a:tcPr marL="1418" marR="1418" marT="141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fr-FR" sz="1050" b="0" i="0" u="none" strike="noStrike">
                          <a:effectLst/>
                          <a:latin typeface="+mn-lt"/>
                        </a:rPr>
                        <a:t>Pharmacodépendance, toxicomanie</a:t>
                      </a:r>
                    </a:p>
                  </a:txBody>
                  <a:tcPr marL="1418" marR="1418" marT="141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fr-FR" sz="1050" b="0" i="0" u="none" strike="noStrike">
                          <a:effectLst/>
                          <a:latin typeface="+mn-lt"/>
                        </a:rPr>
                        <a:t>5.8</a:t>
                      </a:r>
                    </a:p>
                  </a:txBody>
                  <a:tcPr marL="1418" marR="1418" marT="1418"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744183607"/>
                  </a:ext>
                </a:extLst>
              </a:tr>
              <a:tr h="205368">
                <a:tc>
                  <a:txBody>
                    <a:bodyPr/>
                    <a:lstStyle/>
                    <a:p>
                      <a:pPr algn="l" fontAlgn="b"/>
                      <a:r>
                        <a:rPr lang="fr-FR" sz="1050" b="0" i="0" u="none" strike="noStrike">
                          <a:effectLst/>
                          <a:latin typeface="+mn-lt"/>
                        </a:rPr>
                        <a:t>C67-C679</a:t>
                      </a:r>
                    </a:p>
                  </a:txBody>
                  <a:tcPr marL="1418" marR="1418" marT="1418" marB="0" anchor="b">
                    <a:lnL>
                      <a:noFill/>
                    </a:lnL>
                    <a:lnR>
                      <a:noFill/>
                    </a:lnR>
                    <a:lnT>
                      <a:noFill/>
                    </a:lnT>
                    <a:lnB>
                      <a:noFill/>
                    </a:lnB>
                  </a:tcPr>
                </a:tc>
                <a:tc>
                  <a:txBody>
                    <a:bodyPr/>
                    <a:lstStyle/>
                    <a:p>
                      <a:pPr algn="l" fontAlgn="b"/>
                      <a:r>
                        <a:rPr lang="fr-FR" sz="1050" b="0" i="0" u="none" strike="noStrike" dirty="0" smtClean="0">
                          <a:effectLst/>
                          <a:latin typeface="+mn-lt"/>
                        </a:rPr>
                        <a:t>K Vessie</a:t>
                      </a:r>
                      <a:endParaRPr lang="fr-FR" sz="1050" b="0" i="0" u="none" strike="noStrike" dirty="0">
                        <a:effectLst/>
                        <a:latin typeface="+mn-lt"/>
                      </a:endParaRP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5.2</a:t>
                      </a:r>
                    </a:p>
                  </a:txBody>
                  <a:tcPr marL="1418" marR="1418" marT="1418" marB="0" anchor="b">
                    <a:lnL>
                      <a:noFill/>
                    </a:lnL>
                    <a:lnR>
                      <a:noFill/>
                    </a:lnR>
                    <a:lnT>
                      <a:noFill/>
                    </a:lnT>
                    <a:lnB>
                      <a:noFill/>
                    </a:lnB>
                  </a:tcPr>
                </a:tc>
                <a:extLst>
                  <a:ext uri="{0D108BD9-81ED-4DB2-BD59-A6C34878D82A}">
                    <a16:rowId xmlns:a16="http://schemas.microsoft.com/office/drawing/2014/main" val="2827263879"/>
                  </a:ext>
                </a:extLst>
              </a:tr>
              <a:tr h="205368">
                <a:tc>
                  <a:txBody>
                    <a:bodyPr/>
                    <a:lstStyle/>
                    <a:p>
                      <a:pPr algn="l" fontAlgn="b"/>
                      <a:r>
                        <a:rPr lang="fr-FR" sz="1050" b="0" i="0" u="none" strike="noStrike">
                          <a:effectLst/>
                          <a:latin typeface="+mn-lt"/>
                        </a:rPr>
                        <a:t>C15-C159</a:t>
                      </a:r>
                    </a:p>
                  </a:txBody>
                  <a:tcPr marL="1418" marR="1418" marT="1418" marB="0" anchor="b">
                    <a:lnL>
                      <a:noFill/>
                    </a:lnL>
                    <a:lnR>
                      <a:noFill/>
                    </a:lnR>
                    <a:lnT>
                      <a:noFill/>
                    </a:lnT>
                    <a:lnB>
                      <a:noFill/>
                    </a:lnB>
                  </a:tcPr>
                </a:tc>
                <a:tc>
                  <a:txBody>
                    <a:bodyPr/>
                    <a:lstStyle/>
                    <a:p>
                      <a:pPr algn="l" fontAlgn="b"/>
                      <a:r>
                        <a:rPr lang="fr-FR" sz="1050" b="0" i="0" u="none" strike="noStrike" dirty="0" smtClean="0">
                          <a:effectLst/>
                          <a:latin typeface="+mn-lt"/>
                        </a:rPr>
                        <a:t>K</a:t>
                      </a:r>
                      <a:r>
                        <a:rPr lang="fr-FR" sz="1050" b="0" i="0" u="none" strike="noStrike" baseline="0" dirty="0" smtClean="0">
                          <a:effectLst/>
                          <a:latin typeface="+mn-lt"/>
                        </a:rPr>
                        <a:t> </a:t>
                      </a:r>
                      <a:r>
                        <a:rPr lang="fr-FR" sz="1050" b="0" i="0" u="none" strike="noStrike" dirty="0" smtClean="0">
                          <a:effectLst/>
                          <a:latin typeface="+mn-lt"/>
                        </a:rPr>
                        <a:t>Œsophage</a:t>
                      </a:r>
                      <a:endParaRPr lang="fr-FR" sz="1050" b="0" i="0" u="none" strike="noStrike" dirty="0">
                        <a:effectLst/>
                        <a:latin typeface="+mn-lt"/>
                      </a:endParaRP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4.4</a:t>
                      </a:r>
                    </a:p>
                  </a:txBody>
                  <a:tcPr marL="1418" marR="1418" marT="1418" marB="0" anchor="b">
                    <a:lnL>
                      <a:noFill/>
                    </a:lnL>
                    <a:lnR>
                      <a:noFill/>
                    </a:lnR>
                    <a:lnT>
                      <a:noFill/>
                    </a:lnT>
                    <a:lnB>
                      <a:noFill/>
                    </a:lnB>
                  </a:tcPr>
                </a:tc>
                <a:extLst>
                  <a:ext uri="{0D108BD9-81ED-4DB2-BD59-A6C34878D82A}">
                    <a16:rowId xmlns:a16="http://schemas.microsoft.com/office/drawing/2014/main" val="2003143476"/>
                  </a:ext>
                </a:extLst>
              </a:tr>
              <a:tr h="205368">
                <a:tc>
                  <a:txBody>
                    <a:bodyPr/>
                    <a:lstStyle/>
                    <a:p>
                      <a:pPr algn="l" fontAlgn="b"/>
                      <a:r>
                        <a:rPr lang="fr-FR" sz="1050" b="0" i="0" u="none" strike="noStrike">
                          <a:effectLst/>
                          <a:latin typeface="+mn-lt"/>
                        </a:rPr>
                        <a:t>F10-F109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Abus </a:t>
                      </a:r>
                      <a:r>
                        <a:rPr lang="fr-FR" sz="1050" b="0" i="0" u="none" strike="noStrike" dirty="0" smtClean="0">
                          <a:effectLst/>
                          <a:latin typeface="+mn-lt"/>
                        </a:rPr>
                        <a:t>d’alcool</a:t>
                      </a:r>
                      <a:r>
                        <a:rPr lang="fr-FR" sz="1050" b="0" i="0" u="none" strike="noStrike" dirty="0">
                          <a:effectLst/>
                          <a:latin typeface="+mn-lt"/>
                        </a:rPr>
                        <a:t>, psychose alcoolique</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4.3</a:t>
                      </a:r>
                    </a:p>
                  </a:txBody>
                  <a:tcPr marL="1418" marR="1418" marT="1418" marB="0" anchor="b">
                    <a:lnL>
                      <a:noFill/>
                    </a:lnL>
                    <a:lnR>
                      <a:noFill/>
                    </a:lnR>
                    <a:lnT>
                      <a:noFill/>
                    </a:lnT>
                    <a:lnB>
                      <a:noFill/>
                    </a:lnB>
                  </a:tcPr>
                </a:tc>
                <a:extLst>
                  <a:ext uri="{0D108BD9-81ED-4DB2-BD59-A6C34878D82A}">
                    <a16:rowId xmlns:a16="http://schemas.microsoft.com/office/drawing/2014/main" val="242781448"/>
                  </a:ext>
                </a:extLst>
              </a:tr>
              <a:tr h="205368">
                <a:tc>
                  <a:txBody>
                    <a:bodyPr/>
                    <a:lstStyle/>
                    <a:p>
                      <a:pPr algn="l" fontAlgn="b"/>
                      <a:r>
                        <a:rPr lang="fr-FR" sz="1050" b="0" i="0" u="none" strike="noStrike">
                          <a:effectLst/>
                          <a:latin typeface="+mn-lt"/>
                        </a:rPr>
                        <a:t>C00-C149</a:t>
                      </a:r>
                    </a:p>
                  </a:txBody>
                  <a:tcPr marL="1418" marR="1418" marT="1418" marB="0" anchor="b">
                    <a:lnL>
                      <a:noFill/>
                    </a:lnL>
                    <a:lnR>
                      <a:noFill/>
                    </a:lnR>
                    <a:lnT>
                      <a:noFill/>
                    </a:lnT>
                    <a:lnB>
                      <a:noFill/>
                    </a:lnB>
                  </a:tcPr>
                </a:tc>
                <a:tc>
                  <a:txBody>
                    <a:bodyPr/>
                    <a:lstStyle/>
                    <a:p>
                      <a:pPr algn="l" fontAlgn="b"/>
                      <a:r>
                        <a:rPr lang="fr-FR" sz="1050" b="0" i="0" u="none" strike="noStrike" dirty="0" smtClean="0">
                          <a:effectLst/>
                          <a:latin typeface="+mn-lt"/>
                        </a:rPr>
                        <a:t>K Bouche</a:t>
                      </a:r>
                      <a:endParaRPr lang="fr-FR" sz="1050" b="0" i="0" u="none" strike="noStrike" dirty="0">
                        <a:effectLst/>
                        <a:latin typeface="+mn-lt"/>
                      </a:endParaRP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4.1</a:t>
                      </a:r>
                    </a:p>
                  </a:txBody>
                  <a:tcPr marL="1418" marR="1418" marT="1418" marB="0" anchor="b">
                    <a:lnL>
                      <a:noFill/>
                    </a:lnL>
                    <a:lnR>
                      <a:noFill/>
                    </a:lnR>
                    <a:lnT>
                      <a:noFill/>
                    </a:lnT>
                    <a:lnB>
                      <a:noFill/>
                    </a:lnB>
                  </a:tcPr>
                </a:tc>
                <a:extLst>
                  <a:ext uri="{0D108BD9-81ED-4DB2-BD59-A6C34878D82A}">
                    <a16:rowId xmlns:a16="http://schemas.microsoft.com/office/drawing/2014/main" val="1579590855"/>
                  </a:ext>
                </a:extLst>
              </a:tr>
              <a:tr h="205368">
                <a:tc>
                  <a:txBody>
                    <a:bodyPr/>
                    <a:lstStyle/>
                    <a:p>
                      <a:pPr algn="l" fontAlgn="b"/>
                      <a:r>
                        <a:rPr lang="fr-FR" sz="1050" b="0" i="0" u="none" strike="noStrike">
                          <a:effectLst/>
                          <a:latin typeface="+mn-lt"/>
                        </a:rPr>
                        <a:t>B20-B249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SIDA et maladies à VIH</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3.7</a:t>
                      </a:r>
                    </a:p>
                  </a:txBody>
                  <a:tcPr marL="1418" marR="1418" marT="1418" marB="0" anchor="b">
                    <a:lnL>
                      <a:noFill/>
                    </a:lnL>
                    <a:lnR>
                      <a:noFill/>
                    </a:lnR>
                    <a:lnT>
                      <a:noFill/>
                    </a:lnT>
                    <a:lnB>
                      <a:noFill/>
                    </a:lnB>
                  </a:tcPr>
                </a:tc>
                <a:extLst>
                  <a:ext uri="{0D108BD9-81ED-4DB2-BD59-A6C34878D82A}">
                    <a16:rowId xmlns:a16="http://schemas.microsoft.com/office/drawing/2014/main" val="1132696090"/>
                  </a:ext>
                </a:extLst>
              </a:tr>
              <a:tr h="205368">
                <a:tc>
                  <a:txBody>
                    <a:bodyPr/>
                    <a:lstStyle/>
                    <a:p>
                      <a:pPr algn="l" fontAlgn="b"/>
                      <a:r>
                        <a:rPr lang="fr-FR" sz="1050" b="0" i="0" u="none" strike="noStrike">
                          <a:effectLst/>
                          <a:latin typeface="+mn-lt"/>
                        </a:rPr>
                        <a:t>X60-X849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Suicides</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3.7</a:t>
                      </a:r>
                    </a:p>
                  </a:txBody>
                  <a:tcPr marL="1418" marR="1418" marT="1418" marB="0" anchor="b">
                    <a:lnL>
                      <a:noFill/>
                    </a:lnL>
                    <a:lnR>
                      <a:noFill/>
                    </a:lnR>
                    <a:lnT>
                      <a:noFill/>
                    </a:lnT>
                    <a:lnB>
                      <a:noFill/>
                    </a:lnB>
                  </a:tcPr>
                </a:tc>
                <a:extLst>
                  <a:ext uri="{0D108BD9-81ED-4DB2-BD59-A6C34878D82A}">
                    <a16:rowId xmlns:a16="http://schemas.microsoft.com/office/drawing/2014/main" val="3908505525"/>
                  </a:ext>
                </a:extLst>
              </a:tr>
              <a:tr h="205368">
                <a:tc>
                  <a:txBody>
                    <a:bodyPr/>
                    <a:lstStyle/>
                    <a:p>
                      <a:pPr algn="l" fontAlgn="b"/>
                      <a:r>
                        <a:rPr lang="fr-FR" sz="1050" b="0" i="0" u="none" strike="noStrike">
                          <a:effectLst/>
                          <a:latin typeface="+mn-lt"/>
                        </a:rPr>
                        <a:t>C22-C229</a:t>
                      </a:r>
                    </a:p>
                  </a:txBody>
                  <a:tcPr marL="1418" marR="1418" marT="1418" marB="0" anchor="b">
                    <a:lnL>
                      <a:noFill/>
                    </a:lnL>
                    <a:lnR>
                      <a:noFill/>
                    </a:lnR>
                    <a:lnT>
                      <a:noFill/>
                    </a:lnT>
                    <a:lnB>
                      <a:noFill/>
                    </a:lnB>
                  </a:tcPr>
                </a:tc>
                <a:tc>
                  <a:txBody>
                    <a:bodyPr/>
                    <a:lstStyle/>
                    <a:p>
                      <a:pPr algn="l" fontAlgn="b"/>
                      <a:r>
                        <a:rPr lang="fr-FR" sz="1050" b="0" i="0" u="none" strike="noStrike" dirty="0" smtClean="0">
                          <a:effectLst/>
                          <a:latin typeface="+mn-lt"/>
                        </a:rPr>
                        <a:t>K Foie</a:t>
                      </a:r>
                      <a:endParaRPr lang="fr-FR" sz="1050" b="0" i="0" u="none" strike="noStrike" dirty="0">
                        <a:effectLst/>
                        <a:latin typeface="+mn-lt"/>
                      </a:endParaRP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3.4</a:t>
                      </a:r>
                    </a:p>
                  </a:txBody>
                  <a:tcPr marL="1418" marR="1418" marT="1418" marB="0" anchor="b">
                    <a:lnL>
                      <a:noFill/>
                    </a:lnL>
                    <a:lnR>
                      <a:noFill/>
                    </a:lnR>
                    <a:lnT>
                      <a:noFill/>
                    </a:lnT>
                    <a:lnB>
                      <a:noFill/>
                    </a:lnB>
                  </a:tcPr>
                </a:tc>
                <a:extLst>
                  <a:ext uri="{0D108BD9-81ED-4DB2-BD59-A6C34878D82A}">
                    <a16:rowId xmlns:a16="http://schemas.microsoft.com/office/drawing/2014/main" val="1378850494"/>
                  </a:ext>
                </a:extLst>
              </a:tr>
              <a:tr h="205368">
                <a:tc>
                  <a:txBody>
                    <a:bodyPr/>
                    <a:lstStyle/>
                    <a:p>
                      <a:pPr algn="l" fontAlgn="b"/>
                      <a:r>
                        <a:rPr lang="fr-FR" sz="1050" b="0" i="0" u="none" strike="noStrike">
                          <a:effectLst/>
                          <a:latin typeface="+mn-lt"/>
                        </a:rPr>
                        <a:t>V01-V999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Accidents transport</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3.3</a:t>
                      </a:r>
                    </a:p>
                  </a:txBody>
                  <a:tcPr marL="1418" marR="1418" marT="1418" marB="0" anchor="b">
                    <a:lnL>
                      <a:noFill/>
                    </a:lnL>
                    <a:lnR>
                      <a:noFill/>
                    </a:lnR>
                    <a:lnT>
                      <a:noFill/>
                    </a:lnT>
                    <a:lnB>
                      <a:noFill/>
                    </a:lnB>
                  </a:tcPr>
                </a:tc>
                <a:extLst>
                  <a:ext uri="{0D108BD9-81ED-4DB2-BD59-A6C34878D82A}">
                    <a16:rowId xmlns:a16="http://schemas.microsoft.com/office/drawing/2014/main" val="3807882295"/>
                  </a:ext>
                </a:extLst>
              </a:tr>
              <a:tr h="205368">
                <a:tc>
                  <a:txBody>
                    <a:bodyPr/>
                    <a:lstStyle/>
                    <a:p>
                      <a:pPr algn="l" fontAlgn="b"/>
                      <a:r>
                        <a:rPr lang="fr-FR" sz="1050" b="0" i="0" u="none" strike="noStrike">
                          <a:effectLst/>
                          <a:latin typeface="+mn-lt"/>
                        </a:rPr>
                        <a:t>A39-A399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Infection à méningocoques</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3.2</a:t>
                      </a:r>
                    </a:p>
                  </a:txBody>
                  <a:tcPr marL="1418" marR="1418" marT="1418" marB="0" anchor="b">
                    <a:lnL>
                      <a:noFill/>
                    </a:lnL>
                    <a:lnR>
                      <a:noFill/>
                    </a:lnR>
                    <a:lnT>
                      <a:noFill/>
                    </a:lnT>
                    <a:lnB>
                      <a:noFill/>
                    </a:lnB>
                  </a:tcPr>
                </a:tc>
                <a:extLst>
                  <a:ext uri="{0D108BD9-81ED-4DB2-BD59-A6C34878D82A}">
                    <a16:rowId xmlns:a16="http://schemas.microsoft.com/office/drawing/2014/main" val="3088165437"/>
                  </a:ext>
                </a:extLst>
              </a:tr>
              <a:tr h="205368">
                <a:tc>
                  <a:txBody>
                    <a:bodyPr/>
                    <a:lstStyle/>
                    <a:p>
                      <a:pPr algn="l" fontAlgn="b"/>
                      <a:r>
                        <a:rPr lang="fr-FR" sz="1050" b="0" i="0" u="none" strike="noStrike">
                          <a:effectLst/>
                          <a:latin typeface="+mn-lt"/>
                        </a:rPr>
                        <a:t>C32-C349</a:t>
                      </a:r>
                    </a:p>
                  </a:txBody>
                  <a:tcPr marL="1418" marR="1418" marT="1418" marB="0" anchor="b">
                    <a:lnL>
                      <a:noFill/>
                    </a:lnL>
                    <a:lnR>
                      <a:noFill/>
                    </a:lnR>
                    <a:lnT>
                      <a:noFill/>
                    </a:lnT>
                    <a:lnB>
                      <a:noFill/>
                    </a:lnB>
                  </a:tcPr>
                </a:tc>
                <a:tc>
                  <a:txBody>
                    <a:bodyPr/>
                    <a:lstStyle/>
                    <a:p>
                      <a:pPr algn="l" fontAlgn="b"/>
                      <a:r>
                        <a:rPr lang="fr-FR" sz="1050" b="0" i="0" u="none" strike="noStrike" dirty="0" smtClean="0">
                          <a:effectLst/>
                          <a:latin typeface="+mn-lt"/>
                        </a:rPr>
                        <a:t>K Poumon</a:t>
                      </a:r>
                      <a:r>
                        <a:rPr lang="fr-FR" sz="1050" b="0" i="0" u="none" strike="noStrike" dirty="0">
                          <a:effectLst/>
                          <a:latin typeface="+mn-lt"/>
                        </a:rPr>
                        <a:t>, bronches, larynx</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3.1</a:t>
                      </a:r>
                    </a:p>
                  </a:txBody>
                  <a:tcPr marL="1418" marR="1418" marT="1418" marB="0" anchor="b">
                    <a:lnL>
                      <a:noFill/>
                    </a:lnL>
                    <a:lnR>
                      <a:noFill/>
                    </a:lnR>
                    <a:lnT>
                      <a:noFill/>
                    </a:lnT>
                    <a:lnB>
                      <a:noFill/>
                    </a:lnB>
                  </a:tcPr>
                </a:tc>
                <a:extLst>
                  <a:ext uri="{0D108BD9-81ED-4DB2-BD59-A6C34878D82A}">
                    <a16:rowId xmlns:a16="http://schemas.microsoft.com/office/drawing/2014/main" val="1419724749"/>
                  </a:ext>
                </a:extLst>
              </a:tr>
              <a:tr h="205368">
                <a:tc>
                  <a:txBody>
                    <a:bodyPr/>
                    <a:lstStyle/>
                    <a:p>
                      <a:pPr algn="l" fontAlgn="b"/>
                      <a:r>
                        <a:rPr lang="fr-FR" sz="1050" b="0" i="0" u="none" strike="noStrike">
                          <a:effectLst/>
                          <a:latin typeface="+mn-lt"/>
                        </a:rPr>
                        <a:t>K70-K709,K73-K749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Maladie chronique du foie</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3.0</a:t>
                      </a:r>
                    </a:p>
                  </a:txBody>
                  <a:tcPr marL="1418" marR="1418" marT="1418" marB="0" anchor="b">
                    <a:lnL>
                      <a:noFill/>
                    </a:lnL>
                    <a:lnR>
                      <a:noFill/>
                    </a:lnR>
                    <a:lnT>
                      <a:noFill/>
                    </a:lnT>
                    <a:lnB>
                      <a:noFill/>
                    </a:lnB>
                  </a:tcPr>
                </a:tc>
                <a:extLst>
                  <a:ext uri="{0D108BD9-81ED-4DB2-BD59-A6C34878D82A}">
                    <a16:rowId xmlns:a16="http://schemas.microsoft.com/office/drawing/2014/main" val="2204957173"/>
                  </a:ext>
                </a:extLst>
              </a:tr>
              <a:tr h="205368">
                <a:tc>
                  <a:txBody>
                    <a:bodyPr/>
                    <a:lstStyle/>
                    <a:p>
                      <a:pPr algn="l" fontAlgn="b"/>
                      <a:r>
                        <a:rPr lang="fr-FR" sz="1050" b="0" i="0" u="none" strike="noStrike">
                          <a:effectLst/>
                          <a:latin typeface="+mn-lt"/>
                        </a:rPr>
                        <a:t>I20-I259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Cardiopathies ischémiques</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2.6</a:t>
                      </a:r>
                    </a:p>
                  </a:txBody>
                  <a:tcPr marL="1418" marR="1418" marT="1418" marB="0" anchor="b">
                    <a:lnL>
                      <a:noFill/>
                    </a:lnL>
                    <a:lnR>
                      <a:noFill/>
                    </a:lnR>
                    <a:lnT>
                      <a:noFill/>
                    </a:lnT>
                    <a:lnB>
                      <a:noFill/>
                    </a:lnB>
                  </a:tcPr>
                </a:tc>
                <a:extLst>
                  <a:ext uri="{0D108BD9-81ED-4DB2-BD59-A6C34878D82A}">
                    <a16:rowId xmlns:a16="http://schemas.microsoft.com/office/drawing/2014/main" val="965993941"/>
                  </a:ext>
                </a:extLst>
              </a:tr>
              <a:tr h="205368">
                <a:tc>
                  <a:txBody>
                    <a:bodyPr/>
                    <a:lstStyle/>
                    <a:p>
                      <a:pPr algn="l" fontAlgn="b"/>
                      <a:r>
                        <a:rPr lang="fr-FR" sz="1050" b="0" i="0" u="none" strike="noStrike">
                          <a:effectLst/>
                          <a:latin typeface="+mn-lt"/>
                        </a:rPr>
                        <a:t>C64-C649</a:t>
                      </a:r>
                    </a:p>
                  </a:txBody>
                  <a:tcPr marL="1418" marR="1418" marT="1418" marB="0" anchor="b">
                    <a:lnL>
                      <a:noFill/>
                    </a:lnL>
                    <a:lnR>
                      <a:noFill/>
                    </a:lnR>
                    <a:lnT>
                      <a:noFill/>
                    </a:lnT>
                    <a:lnB>
                      <a:noFill/>
                    </a:lnB>
                  </a:tcPr>
                </a:tc>
                <a:tc>
                  <a:txBody>
                    <a:bodyPr/>
                    <a:lstStyle/>
                    <a:p>
                      <a:pPr algn="l" fontAlgn="b"/>
                      <a:r>
                        <a:rPr lang="fr-FR" sz="1050" b="0" i="0" u="none" strike="noStrike" dirty="0" smtClean="0">
                          <a:effectLst/>
                          <a:latin typeface="+mn-lt"/>
                        </a:rPr>
                        <a:t>K Rein</a:t>
                      </a:r>
                      <a:endParaRPr lang="fr-FR" sz="1050" b="0" i="0" u="none" strike="noStrike" dirty="0">
                        <a:effectLst/>
                        <a:latin typeface="+mn-lt"/>
                      </a:endParaRP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2.6</a:t>
                      </a:r>
                    </a:p>
                  </a:txBody>
                  <a:tcPr marL="1418" marR="1418" marT="1418" marB="0" anchor="b">
                    <a:lnL>
                      <a:noFill/>
                    </a:lnL>
                    <a:lnR>
                      <a:noFill/>
                    </a:lnR>
                    <a:lnT>
                      <a:noFill/>
                    </a:lnT>
                    <a:lnB>
                      <a:noFill/>
                    </a:lnB>
                  </a:tcPr>
                </a:tc>
                <a:extLst>
                  <a:ext uri="{0D108BD9-81ED-4DB2-BD59-A6C34878D82A}">
                    <a16:rowId xmlns:a16="http://schemas.microsoft.com/office/drawing/2014/main" val="773150888"/>
                  </a:ext>
                </a:extLst>
              </a:tr>
              <a:tr h="205368">
                <a:tc>
                  <a:txBody>
                    <a:bodyPr/>
                    <a:lstStyle/>
                    <a:p>
                      <a:pPr algn="l" fontAlgn="b"/>
                      <a:r>
                        <a:rPr lang="fr-FR" sz="1050" b="0" i="0" u="none" strike="noStrike">
                          <a:effectLst/>
                          <a:latin typeface="+mn-lt"/>
                        </a:rPr>
                        <a:t>C16-C169</a:t>
                      </a:r>
                    </a:p>
                  </a:txBody>
                  <a:tcPr marL="1418" marR="1418" marT="1418" marB="0" anchor="b">
                    <a:lnL>
                      <a:noFill/>
                    </a:lnL>
                    <a:lnR>
                      <a:noFill/>
                    </a:lnR>
                    <a:lnT>
                      <a:noFill/>
                    </a:lnT>
                    <a:lnB>
                      <a:noFill/>
                    </a:lnB>
                  </a:tcPr>
                </a:tc>
                <a:tc>
                  <a:txBody>
                    <a:bodyPr/>
                    <a:lstStyle/>
                    <a:p>
                      <a:pPr algn="l" fontAlgn="b"/>
                      <a:r>
                        <a:rPr lang="fr-FR" sz="1050" b="0" i="0" u="none" strike="noStrike" dirty="0" smtClean="0">
                          <a:effectLst/>
                          <a:latin typeface="+mn-lt"/>
                        </a:rPr>
                        <a:t>K Estomac</a:t>
                      </a:r>
                      <a:endParaRPr lang="fr-FR" sz="1050" b="0" i="0" u="none" strike="noStrike" dirty="0">
                        <a:effectLst/>
                        <a:latin typeface="+mn-lt"/>
                      </a:endParaRPr>
                    </a:p>
                  </a:txBody>
                  <a:tcPr marL="1418" marR="1418" marT="1418" marB="0" anchor="b">
                    <a:lnL>
                      <a:noFill/>
                    </a:lnL>
                    <a:lnR>
                      <a:noFill/>
                    </a:lnR>
                    <a:lnT>
                      <a:noFill/>
                    </a:lnT>
                    <a:lnB>
                      <a:noFill/>
                    </a:lnB>
                  </a:tcPr>
                </a:tc>
                <a:tc>
                  <a:txBody>
                    <a:bodyPr/>
                    <a:lstStyle/>
                    <a:p>
                      <a:pPr algn="r" fontAlgn="b"/>
                      <a:r>
                        <a:rPr lang="fr-FR" sz="1050" b="0" i="0" u="none" strike="noStrike">
                          <a:effectLst/>
                          <a:latin typeface="+mn-lt"/>
                        </a:rPr>
                        <a:t>2.6</a:t>
                      </a:r>
                    </a:p>
                  </a:txBody>
                  <a:tcPr marL="1418" marR="1418" marT="1418" marB="0" anchor="b">
                    <a:lnL>
                      <a:noFill/>
                    </a:lnL>
                    <a:lnR>
                      <a:noFill/>
                    </a:lnR>
                    <a:lnT>
                      <a:noFill/>
                    </a:lnT>
                    <a:lnB>
                      <a:noFill/>
                    </a:lnB>
                  </a:tcPr>
                </a:tc>
                <a:extLst>
                  <a:ext uri="{0D108BD9-81ED-4DB2-BD59-A6C34878D82A}">
                    <a16:rowId xmlns:a16="http://schemas.microsoft.com/office/drawing/2014/main" val="3118722300"/>
                  </a:ext>
                </a:extLst>
              </a:tr>
              <a:tr h="205368">
                <a:tc>
                  <a:txBody>
                    <a:bodyPr/>
                    <a:lstStyle/>
                    <a:p>
                      <a:pPr algn="l" fontAlgn="b"/>
                      <a:r>
                        <a:rPr lang="fr-FR" sz="1050" b="0" i="0" u="none" strike="noStrike" dirty="0">
                          <a:effectLst/>
                          <a:latin typeface="+mn-lt"/>
                        </a:rPr>
                        <a:t>X85-Y099</a:t>
                      </a:r>
                    </a:p>
                  </a:txBody>
                  <a:tcPr marL="1418" marR="1418" marT="1418" marB="0" anchor="b">
                    <a:lnL>
                      <a:noFill/>
                    </a:lnL>
                    <a:lnR>
                      <a:noFill/>
                    </a:lnR>
                    <a:lnT>
                      <a:noFill/>
                    </a:lnT>
                    <a:lnB>
                      <a:noFill/>
                    </a:lnB>
                  </a:tcPr>
                </a:tc>
                <a:tc>
                  <a:txBody>
                    <a:bodyPr/>
                    <a:lstStyle/>
                    <a:p>
                      <a:pPr algn="l" fontAlgn="b"/>
                      <a:r>
                        <a:rPr lang="fr-FR" sz="1050" b="0" i="0" u="none" strike="noStrike" dirty="0">
                          <a:effectLst/>
                          <a:latin typeface="+mn-lt"/>
                        </a:rPr>
                        <a:t>Homicides</a:t>
                      </a:r>
                    </a:p>
                  </a:txBody>
                  <a:tcPr marL="1418" marR="1418" marT="1418" marB="0" anchor="b">
                    <a:lnL>
                      <a:noFill/>
                    </a:lnL>
                    <a:lnR>
                      <a:noFill/>
                    </a:lnR>
                    <a:lnT>
                      <a:noFill/>
                    </a:lnT>
                    <a:lnB>
                      <a:noFill/>
                    </a:lnB>
                  </a:tcPr>
                </a:tc>
                <a:tc>
                  <a:txBody>
                    <a:bodyPr/>
                    <a:lstStyle/>
                    <a:p>
                      <a:pPr algn="r" fontAlgn="b"/>
                      <a:r>
                        <a:rPr lang="fr-FR" sz="1050" b="0" i="0" u="none" strike="noStrike" dirty="0">
                          <a:effectLst/>
                          <a:latin typeface="+mn-lt"/>
                        </a:rPr>
                        <a:t>2.3</a:t>
                      </a:r>
                    </a:p>
                  </a:txBody>
                  <a:tcPr marL="1418" marR="1418" marT="1418" marB="0" anchor="b">
                    <a:lnL>
                      <a:noFill/>
                    </a:lnL>
                    <a:lnR>
                      <a:noFill/>
                    </a:lnR>
                    <a:lnT>
                      <a:noFill/>
                    </a:lnT>
                    <a:lnB>
                      <a:noFill/>
                    </a:lnB>
                  </a:tcPr>
                </a:tc>
                <a:extLst>
                  <a:ext uri="{0D108BD9-81ED-4DB2-BD59-A6C34878D82A}">
                    <a16:rowId xmlns:a16="http://schemas.microsoft.com/office/drawing/2014/main" val="1780277784"/>
                  </a:ext>
                </a:extLst>
              </a:tr>
              <a:tr h="205368">
                <a:tc>
                  <a:txBody>
                    <a:bodyPr/>
                    <a:lstStyle/>
                    <a:p>
                      <a:pPr algn="l" fontAlgn="b"/>
                      <a:r>
                        <a:rPr lang="fr-FR" sz="1050" b="0" i="0" u="none" strike="noStrike" dirty="0">
                          <a:effectLst/>
                          <a:latin typeface="+mn-lt"/>
                        </a:rPr>
                        <a:t>X40-X499</a:t>
                      </a:r>
                    </a:p>
                  </a:txBody>
                  <a:tcPr marL="1418" marR="1418" marT="141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fr-FR" sz="1050" b="0" i="0" u="none" strike="noStrike" dirty="0">
                          <a:effectLst/>
                          <a:latin typeface="+mn-lt"/>
                        </a:rPr>
                        <a:t>Intoxications accidentelles</a:t>
                      </a:r>
                    </a:p>
                  </a:txBody>
                  <a:tcPr marL="1418" marR="1418" marT="141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dirty="0">
                          <a:effectLst/>
                          <a:latin typeface="+mn-lt"/>
                        </a:rPr>
                        <a:t>2.0</a:t>
                      </a:r>
                    </a:p>
                  </a:txBody>
                  <a:tcPr marL="1418" marR="1418" marT="1418"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571038"/>
                  </a:ext>
                </a:extLst>
              </a:tr>
              <a:tr h="205368">
                <a:tc>
                  <a:txBody>
                    <a:bodyPr/>
                    <a:lstStyle/>
                    <a:p>
                      <a:pPr algn="l" fontAlgn="b"/>
                      <a:r>
                        <a:rPr lang="fr-FR" sz="1050" b="0" i="0" u="none" strike="noStrike" dirty="0">
                          <a:effectLst/>
                          <a:latin typeface="+mn-lt"/>
                        </a:rPr>
                        <a:t>I60-I699</a:t>
                      </a:r>
                    </a:p>
                  </a:txBody>
                  <a:tcPr marL="1418" marR="1418" marT="141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fr-FR" sz="1050" b="0" i="0" u="none" strike="noStrike" dirty="0">
                          <a:effectLst/>
                          <a:latin typeface="+mn-lt"/>
                        </a:rPr>
                        <a:t>Maladies </a:t>
                      </a:r>
                      <a:r>
                        <a:rPr lang="fr-FR" sz="1050" b="0" i="0" u="none" strike="noStrike" dirty="0" err="1">
                          <a:effectLst/>
                          <a:latin typeface="+mn-lt"/>
                        </a:rPr>
                        <a:t>cérébrovasculaires</a:t>
                      </a:r>
                      <a:endParaRPr lang="fr-FR" sz="1050" b="0" i="0" u="none" strike="noStrike" dirty="0">
                        <a:effectLst/>
                        <a:latin typeface="+mn-lt"/>
                      </a:endParaRPr>
                    </a:p>
                  </a:txBody>
                  <a:tcPr marL="1418" marR="1418" marT="141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fr-FR" sz="1050" b="0" i="0" u="none" strike="noStrike" dirty="0">
                          <a:effectLst/>
                          <a:latin typeface="+mn-lt"/>
                        </a:rPr>
                        <a:t>1.3</a:t>
                      </a:r>
                    </a:p>
                  </a:txBody>
                  <a:tcPr marL="1418" marR="1418" marT="1418"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75706378"/>
                  </a:ext>
                </a:extLst>
              </a:tr>
              <a:tr h="205368">
                <a:tc>
                  <a:txBody>
                    <a:bodyPr/>
                    <a:lstStyle/>
                    <a:p>
                      <a:pPr algn="l" fontAlgn="b"/>
                      <a:r>
                        <a:rPr lang="fr-FR" sz="1050" b="0" i="0" u="none" strike="noStrike" dirty="0">
                          <a:effectLst/>
                          <a:latin typeface="+mn-lt"/>
                        </a:rPr>
                        <a:t>Q20-Q289</a:t>
                      </a:r>
                    </a:p>
                  </a:txBody>
                  <a:tcPr marL="1418" marR="1418" marT="1418" marB="0" anchor="b">
                    <a:lnL>
                      <a:noFill/>
                    </a:lnL>
                    <a:lnR>
                      <a:noFill/>
                    </a:lnR>
                    <a:lnT>
                      <a:noFill/>
                    </a:lnT>
                    <a:lnB>
                      <a:noFill/>
                    </a:lnB>
                  </a:tcPr>
                </a:tc>
                <a:tc>
                  <a:txBody>
                    <a:bodyPr/>
                    <a:lstStyle/>
                    <a:p>
                      <a:pPr algn="l" fontAlgn="b"/>
                      <a:r>
                        <a:rPr lang="fr-FR" sz="1050" b="0" i="0" u="none" strike="noStrike" dirty="0" err="1">
                          <a:effectLst/>
                          <a:latin typeface="+mn-lt"/>
                        </a:rPr>
                        <a:t>Malf</a:t>
                      </a:r>
                      <a:r>
                        <a:rPr lang="fr-FR" sz="1050" b="0" i="0" u="none" strike="noStrike" dirty="0">
                          <a:effectLst/>
                          <a:latin typeface="+mn-lt"/>
                        </a:rPr>
                        <a:t>. </a:t>
                      </a:r>
                      <a:r>
                        <a:rPr lang="fr-FR" sz="1050" b="0" i="0" u="none" strike="noStrike" dirty="0" err="1">
                          <a:effectLst/>
                          <a:latin typeface="+mn-lt"/>
                        </a:rPr>
                        <a:t>cong</a:t>
                      </a:r>
                      <a:r>
                        <a:rPr lang="fr-FR" sz="1050" b="0" i="0" u="none" strike="noStrike" dirty="0">
                          <a:effectLst/>
                          <a:latin typeface="+mn-lt"/>
                        </a:rPr>
                        <a:t>. de </a:t>
                      </a:r>
                      <a:r>
                        <a:rPr lang="fr-FR" sz="1050" b="0" i="0" u="none" strike="noStrike" dirty="0" smtClean="0">
                          <a:effectLst/>
                          <a:latin typeface="+mn-lt"/>
                        </a:rPr>
                        <a:t>l’appareil </a:t>
                      </a:r>
                      <a:r>
                        <a:rPr lang="fr-FR" sz="1050" b="0" i="0" u="none" strike="noStrike" dirty="0">
                          <a:effectLst/>
                          <a:latin typeface="+mn-lt"/>
                        </a:rPr>
                        <a:t>circulatoire</a:t>
                      </a:r>
                    </a:p>
                  </a:txBody>
                  <a:tcPr marL="1418" marR="1418" marT="1418" marB="0" anchor="b">
                    <a:lnL>
                      <a:noFill/>
                    </a:lnL>
                    <a:lnR>
                      <a:noFill/>
                    </a:lnR>
                    <a:lnT>
                      <a:noFill/>
                    </a:lnT>
                    <a:lnB>
                      <a:noFill/>
                    </a:lnB>
                  </a:tcPr>
                </a:tc>
                <a:tc>
                  <a:txBody>
                    <a:bodyPr/>
                    <a:lstStyle/>
                    <a:p>
                      <a:pPr algn="r" fontAlgn="b"/>
                      <a:r>
                        <a:rPr lang="fr-FR" sz="1050" b="0" i="0" u="none" strike="noStrike">
                          <a:effectLst/>
                          <a:latin typeface="+mn-lt"/>
                        </a:rPr>
                        <a:t>1.2</a:t>
                      </a:r>
                    </a:p>
                  </a:txBody>
                  <a:tcPr marL="1418" marR="1418" marT="1418" marB="0" anchor="b">
                    <a:lnL>
                      <a:noFill/>
                    </a:lnL>
                    <a:lnR>
                      <a:noFill/>
                    </a:lnR>
                    <a:lnT>
                      <a:noFill/>
                    </a:lnT>
                    <a:lnB>
                      <a:noFill/>
                    </a:lnB>
                  </a:tcPr>
                </a:tc>
                <a:extLst>
                  <a:ext uri="{0D108BD9-81ED-4DB2-BD59-A6C34878D82A}">
                    <a16:rowId xmlns:a16="http://schemas.microsoft.com/office/drawing/2014/main" val="1879388836"/>
                  </a:ext>
                </a:extLst>
              </a:tr>
              <a:tr h="205368">
                <a:tc>
                  <a:txBody>
                    <a:bodyPr/>
                    <a:lstStyle/>
                    <a:p>
                      <a:pPr algn="l" fontAlgn="b"/>
                      <a:r>
                        <a:rPr lang="fr-FR" sz="1050" b="0" i="0" u="none" strike="noStrike">
                          <a:effectLst/>
                          <a:latin typeface="+mn-lt"/>
                        </a:rPr>
                        <a:t>P00-P969</a:t>
                      </a:r>
                    </a:p>
                  </a:txBody>
                  <a:tcPr marL="1418" marR="1418" marT="1418" marB="0" anchor="b">
                    <a:lnL>
                      <a:noFill/>
                    </a:lnL>
                    <a:lnR>
                      <a:noFill/>
                    </a:lnR>
                    <a:lnT>
                      <a:noFill/>
                    </a:lnT>
                    <a:lnB>
                      <a:noFill/>
                    </a:lnB>
                  </a:tcPr>
                </a:tc>
                <a:tc>
                  <a:txBody>
                    <a:bodyPr/>
                    <a:lstStyle/>
                    <a:p>
                      <a:pPr algn="l" fontAlgn="b"/>
                      <a:r>
                        <a:rPr lang="fr-FR" sz="1050" b="0" i="0" u="none" strike="noStrike">
                          <a:effectLst/>
                          <a:latin typeface="+mn-lt"/>
                        </a:rPr>
                        <a:t>Certaines affections de la période périnatale</a:t>
                      </a:r>
                    </a:p>
                  </a:txBody>
                  <a:tcPr marL="1418" marR="1418" marT="1418" marB="0" anchor="b">
                    <a:lnL>
                      <a:noFill/>
                    </a:lnL>
                    <a:lnR>
                      <a:noFill/>
                    </a:lnR>
                    <a:lnT>
                      <a:noFill/>
                    </a:lnT>
                    <a:lnB>
                      <a:noFill/>
                    </a:lnB>
                  </a:tcPr>
                </a:tc>
                <a:tc>
                  <a:txBody>
                    <a:bodyPr/>
                    <a:lstStyle/>
                    <a:p>
                      <a:pPr algn="r" fontAlgn="b"/>
                      <a:r>
                        <a:rPr lang="fr-FR" sz="1050" b="0" i="0" u="none" strike="noStrike">
                          <a:effectLst/>
                          <a:latin typeface="+mn-lt"/>
                        </a:rPr>
                        <a:t>1.2</a:t>
                      </a:r>
                    </a:p>
                  </a:txBody>
                  <a:tcPr marL="1418" marR="1418" marT="1418" marB="0" anchor="b">
                    <a:lnL>
                      <a:noFill/>
                    </a:lnL>
                    <a:lnR>
                      <a:noFill/>
                    </a:lnR>
                    <a:lnT>
                      <a:noFill/>
                    </a:lnT>
                    <a:lnB>
                      <a:noFill/>
                    </a:lnB>
                  </a:tcPr>
                </a:tc>
                <a:extLst>
                  <a:ext uri="{0D108BD9-81ED-4DB2-BD59-A6C34878D82A}">
                    <a16:rowId xmlns:a16="http://schemas.microsoft.com/office/drawing/2014/main" val="3866310234"/>
                  </a:ext>
                </a:extLst>
              </a:tr>
              <a:tr h="205368">
                <a:tc>
                  <a:txBody>
                    <a:bodyPr/>
                    <a:lstStyle/>
                    <a:p>
                      <a:pPr algn="l" fontAlgn="b"/>
                      <a:r>
                        <a:rPr lang="fr-FR" sz="1050" b="0" i="0" u="none" strike="noStrike" dirty="0">
                          <a:effectLst/>
                          <a:latin typeface="+mn-lt"/>
                        </a:rPr>
                        <a:t>L00-L999</a:t>
                      </a:r>
                    </a:p>
                  </a:txBody>
                  <a:tcPr marL="1418" marR="1418" marT="1418" marB="0" anchor="b">
                    <a:lnL>
                      <a:noFill/>
                    </a:lnL>
                    <a:lnR>
                      <a:noFill/>
                    </a:lnR>
                    <a:lnT>
                      <a:noFill/>
                    </a:lnT>
                    <a:lnB>
                      <a:noFill/>
                    </a:lnB>
                  </a:tcPr>
                </a:tc>
                <a:tc>
                  <a:txBody>
                    <a:bodyPr/>
                    <a:lstStyle/>
                    <a:p>
                      <a:pPr algn="l" fontAlgn="b"/>
                      <a:r>
                        <a:rPr lang="fr-FR" sz="1050" b="0" i="0" u="none" strike="noStrike">
                          <a:effectLst/>
                          <a:latin typeface="+mn-lt"/>
                        </a:rPr>
                        <a:t>Maladies de la peau</a:t>
                      </a:r>
                    </a:p>
                  </a:txBody>
                  <a:tcPr marL="1418" marR="1418" marT="1418" marB="0" anchor="b">
                    <a:lnL>
                      <a:noFill/>
                    </a:lnL>
                    <a:lnR>
                      <a:noFill/>
                    </a:lnR>
                    <a:lnT>
                      <a:noFill/>
                    </a:lnT>
                    <a:lnB>
                      <a:noFill/>
                    </a:lnB>
                  </a:tcPr>
                </a:tc>
                <a:tc>
                  <a:txBody>
                    <a:bodyPr/>
                    <a:lstStyle/>
                    <a:p>
                      <a:pPr algn="r" fontAlgn="b"/>
                      <a:r>
                        <a:rPr lang="fr-FR" sz="1050" b="0" i="0" u="none" strike="noStrike">
                          <a:effectLst/>
                          <a:latin typeface="+mn-lt"/>
                        </a:rPr>
                        <a:t>1.1</a:t>
                      </a:r>
                    </a:p>
                  </a:txBody>
                  <a:tcPr marL="1418" marR="1418" marT="1418" marB="0" anchor="b">
                    <a:lnL>
                      <a:noFill/>
                    </a:lnL>
                    <a:lnR>
                      <a:noFill/>
                    </a:lnR>
                    <a:lnT>
                      <a:noFill/>
                    </a:lnT>
                    <a:lnB>
                      <a:noFill/>
                    </a:lnB>
                  </a:tcPr>
                </a:tc>
                <a:extLst>
                  <a:ext uri="{0D108BD9-81ED-4DB2-BD59-A6C34878D82A}">
                    <a16:rowId xmlns:a16="http://schemas.microsoft.com/office/drawing/2014/main" val="2370252003"/>
                  </a:ext>
                </a:extLst>
              </a:tr>
              <a:tr h="269954">
                <a:tc>
                  <a:txBody>
                    <a:bodyPr/>
                    <a:lstStyle/>
                    <a:p>
                      <a:pPr algn="l" fontAlgn="b"/>
                      <a:r>
                        <a:rPr lang="fr-FR" sz="1050" b="0" i="0" u="none" strike="noStrike">
                          <a:effectLst/>
                          <a:latin typeface="+mn-lt"/>
                        </a:rPr>
                        <a:t>Q00-Q079</a:t>
                      </a:r>
                    </a:p>
                  </a:txBody>
                  <a:tcPr marL="1418" marR="1418" marT="1418" marB="0" anchor="b">
                    <a:lnL>
                      <a:noFill/>
                    </a:lnL>
                    <a:lnR>
                      <a:noFill/>
                    </a:lnR>
                    <a:lnT>
                      <a:noFill/>
                    </a:lnT>
                    <a:lnB>
                      <a:noFill/>
                    </a:lnB>
                  </a:tcPr>
                </a:tc>
                <a:tc>
                  <a:txBody>
                    <a:bodyPr/>
                    <a:lstStyle/>
                    <a:p>
                      <a:pPr algn="l" fontAlgn="b"/>
                      <a:r>
                        <a:rPr lang="fr-FR" sz="1050" b="0" i="0" u="none" strike="noStrike">
                          <a:effectLst/>
                          <a:latin typeface="+mn-lt"/>
                        </a:rPr>
                        <a:t>Malf. cong. du système nerveux</a:t>
                      </a:r>
                    </a:p>
                  </a:txBody>
                  <a:tcPr marL="1418" marR="1418" marT="1418" marB="0" anchor="b">
                    <a:lnL>
                      <a:noFill/>
                    </a:lnL>
                    <a:lnR>
                      <a:noFill/>
                    </a:lnR>
                    <a:lnT>
                      <a:noFill/>
                    </a:lnT>
                    <a:lnB>
                      <a:noFill/>
                    </a:lnB>
                  </a:tcPr>
                </a:tc>
                <a:tc>
                  <a:txBody>
                    <a:bodyPr/>
                    <a:lstStyle/>
                    <a:p>
                      <a:pPr algn="r" fontAlgn="b"/>
                      <a:r>
                        <a:rPr lang="fr-FR" sz="1050" b="0" i="0" u="none" strike="noStrike">
                          <a:effectLst/>
                          <a:latin typeface="+mn-lt"/>
                        </a:rPr>
                        <a:t>1.1</a:t>
                      </a:r>
                    </a:p>
                  </a:txBody>
                  <a:tcPr marL="1418" marR="1418" marT="1418" marB="0" anchor="b">
                    <a:lnL>
                      <a:noFill/>
                    </a:lnL>
                    <a:lnR>
                      <a:noFill/>
                    </a:lnR>
                    <a:lnT>
                      <a:noFill/>
                    </a:lnT>
                    <a:lnB>
                      <a:noFill/>
                    </a:lnB>
                  </a:tcPr>
                </a:tc>
                <a:extLst>
                  <a:ext uri="{0D108BD9-81ED-4DB2-BD59-A6C34878D82A}">
                    <a16:rowId xmlns:a16="http://schemas.microsoft.com/office/drawing/2014/main" val="2895982973"/>
                  </a:ext>
                </a:extLst>
              </a:tr>
              <a:tr h="278797">
                <a:tc>
                  <a:txBody>
                    <a:bodyPr/>
                    <a:lstStyle/>
                    <a:p>
                      <a:pPr algn="l" fontAlgn="b"/>
                      <a:r>
                        <a:rPr lang="fr-FR" sz="1050" b="0" i="0" u="none" strike="noStrike" dirty="0">
                          <a:effectLst/>
                          <a:latin typeface="+mn-lt"/>
                        </a:rPr>
                        <a:t>J45-J469</a:t>
                      </a:r>
                    </a:p>
                  </a:txBody>
                  <a:tcPr marL="1418" marR="1418" marT="1418" marB="0" anchor="b">
                    <a:lnL>
                      <a:noFill/>
                    </a:lnL>
                    <a:lnR>
                      <a:noFill/>
                    </a:lnR>
                    <a:lnT>
                      <a:noFill/>
                    </a:lnT>
                    <a:lnB>
                      <a:noFill/>
                    </a:lnB>
                  </a:tcPr>
                </a:tc>
                <a:tc>
                  <a:txBody>
                    <a:bodyPr/>
                    <a:lstStyle/>
                    <a:p>
                      <a:pPr algn="l" fontAlgn="b"/>
                      <a:r>
                        <a:rPr lang="fr-FR" sz="1050" b="0" i="0" u="none" strike="noStrike">
                          <a:effectLst/>
                          <a:latin typeface="+mn-lt"/>
                        </a:rPr>
                        <a:t>Asthme</a:t>
                      </a:r>
                    </a:p>
                  </a:txBody>
                  <a:tcPr marL="1418" marR="1418" marT="1418" marB="0" anchor="b">
                    <a:lnL>
                      <a:noFill/>
                    </a:lnL>
                    <a:lnR>
                      <a:noFill/>
                    </a:lnR>
                    <a:lnT>
                      <a:noFill/>
                    </a:lnT>
                    <a:lnB>
                      <a:noFill/>
                    </a:lnB>
                  </a:tcPr>
                </a:tc>
                <a:tc>
                  <a:txBody>
                    <a:bodyPr/>
                    <a:lstStyle/>
                    <a:p>
                      <a:pPr algn="r" fontAlgn="b"/>
                      <a:r>
                        <a:rPr lang="fr-FR" sz="1050" b="0" i="0" u="none" strike="noStrike">
                          <a:effectLst/>
                          <a:latin typeface="+mn-lt"/>
                        </a:rPr>
                        <a:t>0.7</a:t>
                      </a:r>
                    </a:p>
                  </a:txBody>
                  <a:tcPr marL="1418" marR="1418" marT="1418" marB="0" anchor="b">
                    <a:lnL>
                      <a:noFill/>
                    </a:lnL>
                    <a:lnR>
                      <a:noFill/>
                    </a:lnR>
                    <a:lnT>
                      <a:noFill/>
                    </a:lnT>
                    <a:lnB>
                      <a:noFill/>
                    </a:lnB>
                  </a:tcPr>
                </a:tc>
                <a:extLst>
                  <a:ext uri="{0D108BD9-81ED-4DB2-BD59-A6C34878D82A}">
                    <a16:rowId xmlns:a16="http://schemas.microsoft.com/office/drawing/2014/main" val="1387440733"/>
                  </a:ext>
                </a:extLst>
              </a:tr>
              <a:tr h="205368">
                <a:tc>
                  <a:txBody>
                    <a:bodyPr/>
                    <a:lstStyle/>
                    <a:p>
                      <a:pPr algn="l" fontAlgn="b"/>
                      <a:r>
                        <a:rPr lang="fr-FR" sz="1050" b="0" i="0" u="none" strike="noStrike" dirty="0">
                          <a:effectLst/>
                          <a:latin typeface="+mn-lt"/>
                        </a:rPr>
                        <a:t>M05-M069,M15-M199</a:t>
                      </a:r>
                    </a:p>
                  </a:txBody>
                  <a:tcPr marL="1418" marR="1418" marT="141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fr-FR" sz="1050" b="0" i="0" u="none" strike="noStrike" dirty="0">
                          <a:effectLst/>
                          <a:latin typeface="+mn-lt"/>
                        </a:rPr>
                        <a:t>Arthrite rhumatoïde et </a:t>
                      </a:r>
                      <a:r>
                        <a:rPr lang="fr-FR" sz="1050" b="0" i="0" u="none" strike="noStrike" dirty="0" err="1">
                          <a:effectLst/>
                          <a:latin typeface="+mn-lt"/>
                        </a:rPr>
                        <a:t>ostéoarthrite</a:t>
                      </a:r>
                      <a:endParaRPr lang="fr-FR" sz="1050" b="0" i="0" u="none" strike="noStrike" dirty="0">
                        <a:effectLst/>
                        <a:latin typeface="+mn-lt"/>
                      </a:endParaRPr>
                    </a:p>
                  </a:txBody>
                  <a:tcPr marL="1418" marR="1418" marT="141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fr-FR" sz="1050" b="0" i="0" u="none" strike="noStrike" dirty="0">
                          <a:effectLst/>
                          <a:latin typeface="+mn-lt"/>
                        </a:rPr>
                        <a:t>0.6</a:t>
                      </a:r>
                    </a:p>
                  </a:txBody>
                  <a:tcPr marL="1418" marR="1418" marT="1418"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92550"/>
                  </a:ext>
                </a:extLst>
              </a:tr>
            </a:tbl>
          </a:graphicData>
        </a:graphic>
      </p:graphicFrame>
    </p:spTree>
    <p:extLst>
      <p:ext uri="{BB962C8B-B14F-4D97-AF65-F5344CB8AC3E}">
        <p14:creationId xmlns:p14="http://schemas.microsoft.com/office/powerpoint/2010/main" val="166310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23528" y="85957"/>
            <a:ext cx="7056784" cy="447328"/>
          </a:xfrm>
        </p:spPr>
        <p:txBody>
          <a:bodyPr>
            <a:noAutofit/>
          </a:bodyPr>
          <a:lstStyle/>
          <a:p>
            <a:r>
              <a:rPr lang="fr-FR" sz="2400" dirty="0">
                <a:latin typeface="Arial" charset="0"/>
                <a:cs typeface="Arial" charset="0"/>
              </a:rPr>
              <a:t>Inégalités </a:t>
            </a:r>
            <a:r>
              <a:rPr lang="fr-FR" sz="2400" dirty="0" smtClean="0">
                <a:latin typeface="Arial" charset="0"/>
                <a:cs typeface="Arial" charset="0"/>
              </a:rPr>
              <a:t>spatiales de </a:t>
            </a:r>
            <a:r>
              <a:rPr lang="fr-FR" sz="2400" dirty="0">
                <a:latin typeface="Arial" charset="0"/>
                <a:cs typeface="Arial" charset="0"/>
              </a:rPr>
              <a:t>mortalité élevées en </a:t>
            </a:r>
            <a:r>
              <a:rPr lang="fr-FR" sz="2400" dirty="0" smtClean="0">
                <a:latin typeface="Arial" charset="0"/>
                <a:cs typeface="Arial" charset="0"/>
              </a:rPr>
              <a:t>France</a:t>
            </a:r>
            <a:endParaRPr lang="fr-FR" sz="2400" dirty="0"/>
          </a:p>
        </p:txBody>
      </p:sp>
      <p:pic>
        <p:nvPicPr>
          <p:cNvPr id="5" name="Image 4" descr="D:\ILEM\Multilevel\Manuscrit\Partie I - Inégalités spatiales de mortalité\A-Etat des Lieux\Carto\all_hom_deux.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914" y="1375954"/>
            <a:ext cx="8542934" cy="4676501"/>
          </a:xfrm>
          <a:prstGeom prst="rect">
            <a:avLst/>
          </a:prstGeom>
          <a:noFill/>
          <a:ln>
            <a:noFill/>
          </a:ln>
        </p:spPr>
      </p:pic>
      <p:sp>
        <p:nvSpPr>
          <p:cNvPr id="3" name="Rectangle 2"/>
          <p:cNvSpPr/>
          <p:nvPr/>
        </p:nvSpPr>
        <p:spPr>
          <a:xfrm>
            <a:off x="3374649" y="910437"/>
            <a:ext cx="2116027" cy="369332"/>
          </a:xfrm>
          <a:prstGeom prst="rect">
            <a:avLst/>
          </a:prstGeom>
        </p:spPr>
        <p:txBody>
          <a:bodyPr wrap="none">
            <a:spAutoFit/>
          </a:bodyPr>
          <a:lstStyle/>
          <a:p>
            <a:pPr marL="0" indent="0" algn="ctr">
              <a:buNone/>
            </a:pPr>
            <a:r>
              <a:rPr lang="fr-FR" b="1" dirty="0">
                <a:latin typeface="Calibri" pitchFamily="34" charset="0"/>
              </a:rPr>
              <a:t>Mortalité - Hommes</a:t>
            </a:r>
          </a:p>
        </p:txBody>
      </p:sp>
      <p:sp>
        <p:nvSpPr>
          <p:cNvPr id="6" name="ZoneTexte 5"/>
          <p:cNvSpPr txBox="1"/>
          <p:nvPr/>
        </p:nvSpPr>
        <p:spPr>
          <a:xfrm>
            <a:off x="1691288" y="1375954"/>
            <a:ext cx="1191352" cy="369332"/>
          </a:xfrm>
          <a:prstGeom prst="rect">
            <a:avLst/>
          </a:prstGeom>
          <a:solidFill>
            <a:schemeClr val="bg1"/>
          </a:solidFill>
        </p:spPr>
        <p:txBody>
          <a:bodyPr wrap="none" rtlCol="0">
            <a:spAutoFit/>
          </a:bodyPr>
          <a:lstStyle/>
          <a:p>
            <a:r>
              <a:rPr lang="fr-FR" dirty="0" smtClean="0">
                <a:latin typeface="Calibri" panose="020F0502020204030204" pitchFamily="34" charset="0"/>
              </a:rPr>
              <a:t>1973-1977</a:t>
            </a:r>
            <a:endParaRPr lang="fr-FR" dirty="0">
              <a:latin typeface="Calibri" panose="020F0502020204030204" pitchFamily="34" charset="0"/>
            </a:endParaRPr>
          </a:p>
        </p:txBody>
      </p:sp>
      <p:sp>
        <p:nvSpPr>
          <p:cNvPr id="7" name="ZoneTexte 6"/>
          <p:cNvSpPr txBox="1"/>
          <p:nvPr/>
        </p:nvSpPr>
        <p:spPr>
          <a:xfrm>
            <a:off x="6044295" y="1375954"/>
            <a:ext cx="1191352" cy="369332"/>
          </a:xfrm>
          <a:prstGeom prst="rect">
            <a:avLst/>
          </a:prstGeom>
          <a:solidFill>
            <a:schemeClr val="bg1"/>
          </a:solidFill>
        </p:spPr>
        <p:txBody>
          <a:bodyPr wrap="none" rtlCol="0">
            <a:spAutoFit/>
          </a:bodyPr>
          <a:lstStyle/>
          <a:p>
            <a:r>
              <a:rPr lang="fr-FR" dirty="0" smtClean="0">
                <a:latin typeface="Calibri" panose="020F0502020204030204" pitchFamily="34" charset="0"/>
              </a:rPr>
              <a:t>2007-2011</a:t>
            </a:r>
            <a:endParaRPr lang="fr-FR" dirty="0">
              <a:latin typeface="Calibri" panose="020F0502020204030204" pitchFamily="34" charset="0"/>
            </a:endParaRPr>
          </a:p>
        </p:txBody>
      </p:sp>
    </p:spTree>
    <p:extLst>
      <p:ext uri="{BB962C8B-B14F-4D97-AF65-F5344CB8AC3E}">
        <p14:creationId xmlns:p14="http://schemas.microsoft.com/office/powerpoint/2010/main" val="2295950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Espace réservé du numéro de diapositive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38A749-D3EE-4CB8-B7C8-B29A4E60293A}" type="slidenum">
              <a:rPr lang="fr-FR"/>
              <a:pPr eaLnBrk="1" hangingPunct="1"/>
              <a:t>25</a:t>
            </a:fld>
            <a:endParaRPr lang="fr-FR"/>
          </a:p>
        </p:txBody>
      </p:sp>
      <p:sp>
        <p:nvSpPr>
          <p:cNvPr id="22532" name="Rectangle 2"/>
          <p:cNvSpPr>
            <a:spLocks noGrp="1" noChangeArrowheads="1"/>
          </p:cNvSpPr>
          <p:nvPr>
            <p:ph type="title"/>
          </p:nvPr>
        </p:nvSpPr>
        <p:spPr/>
        <p:txBody>
          <a:bodyPr>
            <a:normAutofit fontScale="90000"/>
          </a:bodyPr>
          <a:lstStyle/>
          <a:p>
            <a:pPr eaLnBrk="1" hangingPunct="1"/>
            <a:r>
              <a:rPr lang="fr-FR" smtClean="0"/>
              <a:t>Association FDep - mortalité</a:t>
            </a:r>
          </a:p>
        </p:txBody>
      </p:sp>
      <p:sp>
        <p:nvSpPr>
          <p:cNvPr id="22533" name="Rectangle 3"/>
          <p:cNvSpPr>
            <a:spLocks noChangeArrowheads="1"/>
          </p:cNvSpPr>
          <p:nvPr/>
        </p:nvSpPr>
        <p:spPr bwMode="auto">
          <a:xfrm>
            <a:off x="2125663" y="688975"/>
            <a:ext cx="49799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t>Association selon la région</a:t>
            </a:r>
          </a:p>
          <a:p>
            <a:pPr algn="ctr" eaLnBrk="1" hangingPunct="1"/>
            <a:r>
              <a:rPr lang="fr-FR" sz="1400"/>
              <a:t>SMR communal 1997-2001 (Réf, : 1er quintile Ile de France) </a:t>
            </a:r>
          </a:p>
        </p:txBody>
      </p:sp>
      <p:pic>
        <p:nvPicPr>
          <p:cNvPr id="2253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25538"/>
            <a:ext cx="7848600"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11"/>
          <p:cNvSpPr txBox="1">
            <a:spLocks noChangeArrowheads="1"/>
          </p:cNvSpPr>
          <p:nvPr/>
        </p:nvSpPr>
        <p:spPr bwMode="auto">
          <a:xfrm>
            <a:off x="1474788" y="6189663"/>
            <a:ext cx="7489825" cy="623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fr-FR" sz="1400"/>
              <a:t>Hétérogénéité inter-Région de la tendance linéaire non significative</a:t>
            </a:r>
          </a:p>
          <a:p>
            <a:pPr eaLnBrk="1" hangingPunct="1">
              <a:spcBef>
                <a:spcPct val="50000"/>
              </a:spcBef>
            </a:pPr>
            <a:r>
              <a:rPr lang="fr-FR" sz="1400"/>
              <a:t>Hétérogénéité inter-Région du SMR, résiduelle après ajustement linéaire, significative</a:t>
            </a:r>
          </a:p>
        </p:txBody>
      </p:sp>
    </p:spTree>
    <p:extLst>
      <p:ext uri="{BB962C8B-B14F-4D97-AF65-F5344CB8AC3E}">
        <p14:creationId xmlns:p14="http://schemas.microsoft.com/office/powerpoint/2010/main" val="246920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dirty="0"/>
              <a:t>Mesures d'inégalités en années de vie perdus</a:t>
            </a:r>
          </a:p>
        </p:txBody>
      </p:sp>
      <p:sp>
        <p:nvSpPr>
          <p:cNvPr id="15" name="Rectangle 14"/>
          <p:cNvSpPr/>
          <p:nvPr/>
        </p:nvSpPr>
        <p:spPr>
          <a:xfrm>
            <a:off x="971600" y="6002520"/>
            <a:ext cx="7920880" cy="307777"/>
          </a:xfrm>
          <a:prstGeom prst="rect">
            <a:avLst/>
          </a:prstGeom>
        </p:spPr>
        <p:txBody>
          <a:bodyPr wrap="square">
            <a:spAutoFit/>
          </a:bodyPr>
          <a:lstStyle/>
          <a:p>
            <a:r>
              <a:rPr lang="en-US" sz="1400" dirty="0" err="1" smtClean="0">
                <a:latin typeface="Arial" pitchFamily="34" charset="0"/>
                <a:cs typeface="Arial" pitchFamily="34" charset="0"/>
              </a:rPr>
              <a:t>Latouche</a:t>
            </a:r>
            <a:r>
              <a:rPr lang="en-US" sz="1400" dirty="0" smtClean="0">
                <a:latin typeface="Arial" pitchFamily="34" charset="0"/>
                <a:cs typeface="Arial" pitchFamily="34" charset="0"/>
              </a:rPr>
              <a:t> et al. 2016</a:t>
            </a:r>
            <a:endParaRPr lang="fr-FR" sz="1400" i="1" dirty="0" smtClean="0">
              <a:latin typeface="Arial" pitchFamily="34" charset="0"/>
              <a:cs typeface="Arial" pitchFamily="34"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589" y="1458304"/>
            <a:ext cx="5027696" cy="4596277"/>
          </a:xfrm>
          <a:prstGeom prst="rect">
            <a:avLst/>
          </a:prstGeom>
        </p:spPr>
      </p:pic>
    </p:spTree>
    <p:extLst>
      <p:ext uri="{BB962C8B-B14F-4D97-AF65-F5344CB8AC3E}">
        <p14:creationId xmlns:p14="http://schemas.microsoft.com/office/powerpoint/2010/main" val="873485168"/>
      </p:ext>
    </p:extLst>
  </p:cSld>
  <p:clrMapOvr>
    <a:masterClrMapping/>
  </p:clrMapOvr>
  <p:transition advTm="212379"/>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dirty="0" smtClean="0"/>
              <a:t>Mortalité évitable liée au système de soin</a:t>
            </a:r>
            <a:endParaRPr lang="fr-FR" sz="2800" dirty="0"/>
          </a:p>
        </p:txBody>
      </p:sp>
      <p:pic>
        <p:nvPicPr>
          <p:cNvPr id="3" name="Image 2"/>
          <p:cNvPicPr>
            <a:picLocks noChangeAspect="1"/>
          </p:cNvPicPr>
          <p:nvPr/>
        </p:nvPicPr>
        <p:blipFill>
          <a:blip r:embed="rId3"/>
          <a:stretch>
            <a:fillRect/>
          </a:stretch>
        </p:blipFill>
        <p:spPr>
          <a:xfrm>
            <a:off x="504039" y="1075917"/>
            <a:ext cx="7828111" cy="3264051"/>
          </a:xfrm>
          <a:prstGeom prst="rect">
            <a:avLst/>
          </a:prstGeom>
        </p:spPr>
      </p:pic>
      <p:sp>
        <p:nvSpPr>
          <p:cNvPr id="8" name="ZoneTexte 7"/>
          <p:cNvSpPr txBox="1"/>
          <p:nvPr/>
        </p:nvSpPr>
        <p:spPr>
          <a:xfrm>
            <a:off x="323528" y="4465339"/>
            <a:ext cx="8635277" cy="1938992"/>
          </a:xfrm>
          <a:prstGeom prst="rect">
            <a:avLst/>
          </a:prstGeom>
          <a:noFill/>
        </p:spPr>
        <p:txBody>
          <a:bodyPr wrap="square" rtlCol="0">
            <a:spAutoFit/>
          </a:bodyPr>
          <a:lstStyle/>
          <a:p>
            <a:pPr marL="285750" indent="-285750">
              <a:buFont typeface="Arial" panose="020B0604020202020204" pitchFamily="34" charset="0"/>
              <a:buChar char="•"/>
            </a:pPr>
            <a:r>
              <a:rPr lang="fr-FR" dirty="0" smtClean="0"/>
              <a:t>Comparabilité des données (recueil, codage, post-traitement)</a:t>
            </a:r>
            <a:endParaRPr lang="en-US" dirty="0"/>
          </a:p>
          <a:p>
            <a:pPr lvl="1"/>
            <a:r>
              <a:rPr lang="en-US" sz="1400" dirty="0" err="1"/>
              <a:t>Jougla</a:t>
            </a:r>
            <a:r>
              <a:rPr lang="en-US" sz="1400" dirty="0"/>
              <a:t> </a:t>
            </a:r>
            <a:r>
              <a:rPr lang="en-US" sz="1400" dirty="0" smtClean="0"/>
              <a:t>E et al. Improvement </a:t>
            </a:r>
            <a:r>
              <a:rPr lang="en-US" sz="1400" dirty="0"/>
              <a:t>of the quality and comparability of causes-of-death statistics inside the European Community. EUROSTAT Task Force on "causes of death statistics</a:t>
            </a:r>
            <a:r>
              <a:rPr lang="en-US" sz="1400" dirty="0" smtClean="0"/>
              <a:t>". </a:t>
            </a:r>
            <a:r>
              <a:rPr lang="en-US" sz="1400" dirty="0"/>
              <a:t>Rev </a:t>
            </a:r>
            <a:r>
              <a:rPr lang="en-US" sz="1400" dirty="0" err="1"/>
              <a:t>Epidemiol</a:t>
            </a:r>
            <a:r>
              <a:rPr lang="en-US" sz="1400" dirty="0"/>
              <a:t> </a:t>
            </a:r>
            <a:r>
              <a:rPr lang="en-US" sz="1400" dirty="0" err="1"/>
              <a:t>Sante</a:t>
            </a:r>
            <a:r>
              <a:rPr lang="en-US" sz="1400" dirty="0"/>
              <a:t> </a:t>
            </a:r>
            <a:r>
              <a:rPr lang="en-US" sz="1400" dirty="0" err="1"/>
              <a:t>Publique</a:t>
            </a:r>
            <a:r>
              <a:rPr lang="en-US" sz="1400" dirty="0"/>
              <a:t>. 1998 Dec;46(6):</a:t>
            </a:r>
            <a:r>
              <a:rPr lang="en-US" sz="1400" dirty="0" smtClean="0"/>
              <a:t>447-56</a:t>
            </a:r>
            <a:endParaRPr lang="fr-FR" dirty="0" smtClean="0"/>
          </a:p>
          <a:p>
            <a:pPr marL="285750" indent="-285750">
              <a:buFont typeface="Arial" panose="020B0604020202020204" pitchFamily="34" charset="0"/>
              <a:buChar char="•"/>
            </a:pPr>
            <a:r>
              <a:rPr lang="fr-FR" dirty="0" smtClean="0"/>
              <a:t>Imputabilité au système de soin</a:t>
            </a:r>
          </a:p>
          <a:p>
            <a:pPr lvl="1"/>
            <a:r>
              <a:rPr lang="fr-FR" sz="1400" dirty="0" err="1"/>
              <a:t>Mackenbach</a:t>
            </a:r>
            <a:r>
              <a:rPr lang="fr-FR" sz="1400" dirty="0"/>
              <a:t> JP, </a:t>
            </a:r>
            <a:r>
              <a:rPr lang="fr-FR" sz="1400" dirty="0" smtClean="0"/>
              <a:t>Rey G, </a:t>
            </a:r>
            <a:r>
              <a:rPr lang="fr-FR" sz="1400" dirty="0" err="1" smtClean="0"/>
              <a:t>Jougla</a:t>
            </a:r>
            <a:r>
              <a:rPr lang="fr-FR" sz="1400" dirty="0" smtClean="0"/>
              <a:t> E. </a:t>
            </a:r>
            <a:r>
              <a:rPr lang="fr-FR" sz="1400" dirty="0" err="1" smtClean="0"/>
              <a:t>Using</a:t>
            </a:r>
            <a:r>
              <a:rPr lang="fr-FR" sz="1400" dirty="0" smtClean="0"/>
              <a:t> </a:t>
            </a:r>
            <a:r>
              <a:rPr lang="fr-FR" sz="1400" dirty="0"/>
              <a:t>'</a:t>
            </a:r>
            <a:r>
              <a:rPr lang="fr-FR" sz="1400" dirty="0" err="1"/>
              <a:t>amenable</a:t>
            </a:r>
            <a:r>
              <a:rPr lang="fr-FR" sz="1400" dirty="0"/>
              <a:t> </a:t>
            </a:r>
            <a:r>
              <a:rPr lang="fr-FR" sz="1400" dirty="0" err="1"/>
              <a:t>mortality</a:t>
            </a:r>
            <a:r>
              <a:rPr lang="fr-FR" sz="1400" dirty="0"/>
              <a:t>' as </a:t>
            </a:r>
            <a:r>
              <a:rPr lang="fr-FR" sz="1400" dirty="0" err="1"/>
              <a:t>indicator</a:t>
            </a:r>
            <a:r>
              <a:rPr lang="fr-FR" sz="1400" dirty="0"/>
              <a:t> of </a:t>
            </a:r>
            <a:r>
              <a:rPr lang="fr-FR" sz="1400" dirty="0" err="1"/>
              <a:t>healthcare</a:t>
            </a:r>
            <a:r>
              <a:rPr lang="fr-FR" sz="1400" dirty="0"/>
              <a:t> </a:t>
            </a:r>
            <a:r>
              <a:rPr lang="fr-FR" sz="1400" dirty="0" err="1"/>
              <a:t>effectiveness</a:t>
            </a:r>
            <a:r>
              <a:rPr lang="fr-FR" sz="1400" dirty="0"/>
              <a:t> in international </a:t>
            </a:r>
            <a:r>
              <a:rPr lang="fr-FR" sz="1400" dirty="0" err="1"/>
              <a:t>comparisons</a:t>
            </a:r>
            <a:r>
              <a:rPr lang="fr-FR" sz="1400" dirty="0"/>
              <a:t>: </a:t>
            </a:r>
            <a:r>
              <a:rPr lang="fr-FR" sz="1400" dirty="0" err="1"/>
              <a:t>results</a:t>
            </a:r>
            <a:r>
              <a:rPr lang="fr-FR" sz="1400" dirty="0"/>
              <a:t> of a validation </a:t>
            </a:r>
            <a:r>
              <a:rPr lang="fr-FR" sz="1400" dirty="0" err="1"/>
              <a:t>study</a:t>
            </a:r>
            <a:r>
              <a:rPr lang="fr-FR" sz="1400" dirty="0" smtClean="0"/>
              <a:t>. </a:t>
            </a:r>
            <a:r>
              <a:rPr lang="en-US" sz="1400" dirty="0"/>
              <a:t>J </a:t>
            </a:r>
            <a:r>
              <a:rPr lang="en-US" sz="1400" dirty="0" err="1"/>
              <a:t>Epidemiol</a:t>
            </a:r>
            <a:r>
              <a:rPr lang="en-US" sz="1400" dirty="0"/>
              <a:t> Community Health. 2013 Feb;67(2):139-46</a:t>
            </a:r>
            <a:endParaRPr lang="fr-FR" sz="1400" dirty="0"/>
          </a:p>
        </p:txBody>
      </p:sp>
      <p:sp>
        <p:nvSpPr>
          <p:cNvPr id="9" name="ZoneTexte 8"/>
          <p:cNvSpPr txBox="1"/>
          <p:nvPr/>
        </p:nvSpPr>
        <p:spPr>
          <a:xfrm>
            <a:off x="323528" y="706585"/>
            <a:ext cx="4328932" cy="369332"/>
          </a:xfrm>
          <a:prstGeom prst="rect">
            <a:avLst/>
          </a:prstGeom>
          <a:noFill/>
        </p:spPr>
        <p:txBody>
          <a:bodyPr wrap="square" rtlCol="0">
            <a:spAutoFit/>
          </a:bodyPr>
          <a:lstStyle/>
          <a:p>
            <a:r>
              <a:rPr lang="fr-FR" dirty="0" smtClean="0"/>
              <a:t>Taux standardisé par sexe - 2015</a:t>
            </a:r>
            <a:endParaRPr lang="fr-FR" dirty="0"/>
          </a:p>
        </p:txBody>
      </p:sp>
    </p:spTree>
    <p:extLst>
      <p:ext uri="{BB962C8B-B14F-4D97-AF65-F5344CB8AC3E}">
        <p14:creationId xmlns:p14="http://schemas.microsoft.com/office/powerpoint/2010/main" val="3533780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pPr eaLnBrk="1" hangingPunct="1">
              <a:defRPr/>
            </a:pPr>
            <a:r>
              <a:rPr lang="fr-FR" sz="2800" dirty="0" smtClean="0">
                <a:latin typeface="+mn-lt"/>
              </a:rPr>
              <a:t>Serveurs </a:t>
            </a:r>
            <a:r>
              <a:rPr lang="fr-FR" sz="2800" dirty="0" err="1" smtClean="0">
                <a:latin typeface="+mn-lt"/>
              </a:rPr>
              <a:t>CépiDc</a:t>
            </a:r>
            <a:r>
              <a:rPr lang="fr-FR" sz="2800" dirty="0" smtClean="0">
                <a:latin typeface="+mn-lt"/>
              </a:rPr>
              <a:t>-Inserm</a:t>
            </a:r>
          </a:p>
        </p:txBody>
      </p:sp>
      <p:sp>
        <p:nvSpPr>
          <p:cNvPr id="3" name="Espace réservé du contenu 2"/>
          <p:cNvSpPr>
            <a:spLocks noGrp="1"/>
          </p:cNvSpPr>
          <p:nvPr>
            <p:ph sz="half" idx="1"/>
          </p:nvPr>
        </p:nvSpPr>
        <p:spPr/>
        <p:txBody>
          <a:bodyPr/>
          <a:lstStyle/>
          <a:p>
            <a:endParaRPr lang="fr-FR"/>
          </a:p>
        </p:txBody>
      </p:sp>
      <p:sp>
        <p:nvSpPr>
          <p:cNvPr id="166915" name="Text Box 3"/>
          <p:cNvSpPr txBox="1">
            <a:spLocks noChangeArrowheads="1"/>
          </p:cNvSpPr>
          <p:nvPr/>
        </p:nvSpPr>
        <p:spPr bwMode="auto">
          <a:xfrm>
            <a:off x="685800" y="1670050"/>
            <a:ext cx="777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endParaRPr lang="fr-FR" sz="1800">
              <a:solidFill>
                <a:schemeClr val="bg1"/>
              </a:solidFill>
            </a:endParaRPr>
          </a:p>
        </p:txBody>
      </p:sp>
      <p:sp>
        <p:nvSpPr>
          <p:cNvPr id="166916" name="Text Box 4"/>
          <p:cNvSpPr txBox="1">
            <a:spLocks noChangeArrowheads="1"/>
          </p:cNvSpPr>
          <p:nvPr/>
        </p:nvSpPr>
        <p:spPr bwMode="auto">
          <a:xfrm>
            <a:off x="685800" y="2676525"/>
            <a:ext cx="7772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fr-FR" sz="2000" b="1"/>
              <a:t>- www.cepidc.inserm.fr    (Données sur les causes de décès)</a:t>
            </a:r>
          </a:p>
          <a:p>
            <a:pPr lvl="1">
              <a:spcBef>
                <a:spcPct val="50000"/>
              </a:spcBef>
              <a:buFontTx/>
              <a:buChar char="•"/>
            </a:pPr>
            <a:endParaRPr lang="fr-FR" sz="2000"/>
          </a:p>
        </p:txBody>
      </p:sp>
      <p:sp>
        <p:nvSpPr>
          <p:cNvPr id="166917" name="Text Box 5"/>
          <p:cNvSpPr txBox="1">
            <a:spLocks noChangeArrowheads="1"/>
          </p:cNvSpPr>
          <p:nvPr/>
        </p:nvSpPr>
        <p:spPr bwMode="auto">
          <a:xfrm>
            <a:off x="698500" y="3654425"/>
            <a:ext cx="79057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sz="2000" b="1"/>
              <a:t>- www.certdc.inserm.fr     (Certification électronique des décès)</a:t>
            </a:r>
          </a:p>
          <a:p>
            <a:pPr>
              <a:spcBef>
                <a:spcPct val="50000"/>
              </a:spcBef>
            </a:pPr>
            <a:endParaRPr lang="en-US" sz="2000" b="1"/>
          </a:p>
          <a:p>
            <a:pPr>
              <a:spcBef>
                <a:spcPct val="50000"/>
              </a:spcBef>
            </a:pPr>
            <a:r>
              <a:rPr lang="en-US" sz="2000" b="1"/>
              <a:t>- diffusion.cepidc@inserm.fr	    (Toutes demandes)</a:t>
            </a:r>
          </a:p>
          <a:p>
            <a:pPr lvl="1">
              <a:spcBef>
                <a:spcPct val="50000"/>
              </a:spcBef>
              <a:buFontTx/>
              <a:buChar char="•"/>
            </a:pPr>
            <a:endParaRPr lang="en-US" sz="2000"/>
          </a:p>
        </p:txBody>
      </p:sp>
    </p:spTree>
    <p:extLst>
      <p:ext uri="{BB962C8B-B14F-4D97-AF65-F5344CB8AC3E}">
        <p14:creationId xmlns:p14="http://schemas.microsoft.com/office/powerpoint/2010/main" val="1462433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23850" y="85725"/>
            <a:ext cx="7056438" cy="447675"/>
          </a:xfrm>
        </p:spPr>
        <p:txBody>
          <a:bodyPr>
            <a:noAutofit/>
          </a:bodyPr>
          <a:lstStyle/>
          <a:p>
            <a:pPr eaLnBrk="1" fontAlgn="auto" hangingPunct="1">
              <a:spcAft>
                <a:spcPts val="0"/>
              </a:spcAft>
              <a:defRPr/>
            </a:pPr>
            <a:r>
              <a:rPr lang="fr-FR" sz="2400" dirty="0" smtClean="0"/>
              <a:t>Contexte épidémiologique</a:t>
            </a:r>
            <a:endParaRPr lang="fr-FR" sz="2400" dirty="0"/>
          </a:p>
        </p:txBody>
      </p:sp>
      <p:graphicFrame>
        <p:nvGraphicFramePr>
          <p:cNvPr id="4" name="Tableau 3"/>
          <p:cNvGraphicFramePr>
            <a:graphicFrameLocks noGrp="1"/>
          </p:cNvGraphicFramePr>
          <p:nvPr>
            <p:extLst/>
          </p:nvPr>
        </p:nvGraphicFramePr>
        <p:xfrm>
          <a:off x="545586" y="1132960"/>
          <a:ext cx="7937499" cy="2286000"/>
        </p:xfrm>
        <a:graphic>
          <a:graphicData uri="http://schemas.openxmlformats.org/drawingml/2006/table">
            <a:tbl>
              <a:tblPr/>
              <a:tblGrid>
                <a:gridCol w="1287378">
                  <a:extLst>
                    <a:ext uri="{9D8B030D-6E8A-4147-A177-3AD203B41FA5}">
                      <a16:colId xmlns:a16="http://schemas.microsoft.com/office/drawing/2014/main" val="20000"/>
                    </a:ext>
                  </a:extLst>
                </a:gridCol>
                <a:gridCol w="1287378">
                  <a:extLst>
                    <a:ext uri="{9D8B030D-6E8A-4147-A177-3AD203B41FA5}">
                      <a16:colId xmlns:a16="http://schemas.microsoft.com/office/drawing/2014/main" val="20001"/>
                    </a:ext>
                  </a:extLst>
                </a:gridCol>
                <a:gridCol w="455780">
                  <a:extLst>
                    <a:ext uri="{9D8B030D-6E8A-4147-A177-3AD203B41FA5}">
                      <a16:colId xmlns:a16="http://schemas.microsoft.com/office/drawing/2014/main" val="20002"/>
                    </a:ext>
                  </a:extLst>
                </a:gridCol>
                <a:gridCol w="455780">
                  <a:extLst>
                    <a:ext uri="{9D8B030D-6E8A-4147-A177-3AD203B41FA5}">
                      <a16:colId xmlns:a16="http://schemas.microsoft.com/office/drawing/2014/main" val="20003"/>
                    </a:ext>
                  </a:extLst>
                </a:gridCol>
                <a:gridCol w="455780">
                  <a:extLst>
                    <a:ext uri="{9D8B030D-6E8A-4147-A177-3AD203B41FA5}">
                      <a16:colId xmlns:a16="http://schemas.microsoft.com/office/drawing/2014/main" val="20004"/>
                    </a:ext>
                  </a:extLst>
                </a:gridCol>
                <a:gridCol w="455780">
                  <a:extLst>
                    <a:ext uri="{9D8B030D-6E8A-4147-A177-3AD203B41FA5}">
                      <a16:colId xmlns:a16="http://schemas.microsoft.com/office/drawing/2014/main" val="20005"/>
                    </a:ext>
                  </a:extLst>
                </a:gridCol>
                <a:gridCol w="455780">
                  <a:extLst>
                    <a:ext uri="{9D8B030D-6E8A-4147-A177-3AD203B41FA5}">
                      <a16:colId xmlns:a16="http://schemas.microsoft.com/office/drawing/2014/main" val="20006"/>
                    </a:ext>
                  </a:extLst>
                </a:gridCol>
                <a:gridCol w="458445">
                  <a:extLst>
                    <a:ext uri="{9D8B030D-6E8A-4147-A177-3AD203B41FA5}">
                      <a16:colId xmlns:a16="http://schemas.microsoft.com/office/drawing/2014/main" val="20007"/>
                    </a:ext>
                  </a:extLst>
                </a:gridCol>
                <a:gridCol w="458445">
                  <a:extLst>
                    <a:ext uri="{9D8B030D-6E8A-4147-A177-3AD203B41FA5}">
                      <a16:colId xmlns:a16="http://schemas.microsoft.com/office/drawing/2014/main" val="20008"/>
                    </a:ext>
                  </a:extLst>
                </a:gridCol>
                <a:gridCol w="458445">
                  <a:extLst>
                    <a:ext uri="{9D8B030D-6E8A-4147-A177-3AD203B41FA5}">
                      <a16:colId xmlns:a16="http://schemas.microsoft.com/office/drawing/2014/main" val="20009"/>
                    </a:ext>
                  </a:extLst>
                </a:gridCol>
                <a:gridCol w="458445">
                  <a:extLst>
                    <a:ext uri="{9D8B030D-6E8A-4147-A177-3AD203B41FA5}">
                      <a16:colId xmlns:a16="http://schemas.microsoft.com/office/drawing/2014/main" val="20010"/>
                    </a:ext>
                  </a:extLst>
                </a:gridCol>
                <a:gridCol w="458445">
                  <a:extLst>
                    <a:ext uri="{9D8B030D-6E8A-4147-A177-3AD203B41FA5}">
                      <a16:colId xmlns:a16="http://schemas.microsoft.com/office/drawing/2014/main" val="20011"/>
                    </a:ext>
                  </a:extLst>
                </a:gridCol>
                <a:gridCol w="791618">
                  <a:extLst>
                    <a:ext uri="{9D8B030D-6E8A-4147-A177-3AD203B41FA5}">
                      <a16:colId xmlns:a16="http://schemas.microsoft.com/office/drawing/2014/main" val="20012"/>
                    </a:ext>
                  </a:extLst>
                </a:gridCol>
              </a:tblGrid>
              <a:tr h="161925">
                <a:tc rowSpan="2">
                  <a:txBody>
                    <a:bodyPr/>
                    <a:lstStyle/>
                    <a:p>
                      <a:pPr algn="ctr" fontAlgn="ctr"/>
                      <a:r>
                        <a:rPr lang="fr-FR" sz="1000" b="1" i="0" u="none" strike="noStrike" dirty="0">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fr-FR" sz="1000" b="1" i="0" u="none" strike="noStrike" dirty="0" smtClean="0">
                          <a:effectLst/>
                          <a:latin typeface="Arial" panose="020B0604020202020204" pitchFamily="34" charset="0"/>
                        </a:rPr>
                        <a:t>Nb de</a:t>
                      </a:r>
                      <a:r>
                        <a:rPr lang="fr-FR" sz="1000" b="1" i="0" u="none" strike="noStrike" baseline="0" dirty="0" smtClean="0">
                          <a:effectLst/>
                          <a:latin typeface="Arial" panose="020B0604020202020204" pitchFamily="34" charset="0"/>
                        </a:rPr>
                        <a:t> décès</a:t>
                      </a:r>
                      <a:endParaRPr lang="fr-FR" sz="1000" b="1"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fr-FR" sz="1000" b="1" i="0" u="none" strike="noStrike" dirty="0">
                          <a:effectLst/>
                          <a:latin typeface="Arial" panose="020B0604020202020204" pitchFamily="34" charset="0"/>
                        </a:rPr>
                        <a:t>Hommes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5">
                  <a:txBody>
                    <a:bodyPr/>
                    <a:lstStyle/>
                    <a:p>
                      <a:pPr algn="ctr" fontAlgn="ctr"/>
                      <a:r>
                        <a:rPr lang="fr-FR" sz="1000" b="1" i="0" u="none" strike="noStrike">
                          <a:effectLst/>
                          <a:latin typeface="Arial" panose="020B0604020202020204" pitchFamily="34" charset="0"/>
                        </a:rPr>
                        <a:t>Femmes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rowSpan="2">
                  <a:txBody>
                    <a:bodyPr/>
                    <a:lstStyle/>
                    <a:p>
                      <a:pPr algn="ctr" fontAlgn="ctr"/>
                      <a:r>
                        <a:rPr lang="fr-FR" sz="1000" b="1" i="0" u="none" strike="noStrike">
                          <a:effectLst/>
                          <a:latin typeface="Arial" panose="020B0604020202020204" pitchFamily="34" charset="0"/>
                        </a:rPr>
                        <a:t>Taux de mortalité infantile* pour 1 000 enfants nés vivants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8675">
                <a:tc vMerge="1">
                  <a:txBody>
                    <a:bodyPr/>
                    <a:lstStyle/>
                    <a:p>
                      <a:endParaRPr lang="fr-FR"/>
                    </a:p>
                  </a:txBody>
                  <a:tcPr/>
                </a:tc>
                <a:tc vMerge="1">
                  <a:txBody>
                    <a:bodyPr/>
                    <a:lstStyle/>
                    <a:p>
                      <a:endParaRPr lang="fr-FR"/>
                    </a:p>
                  </a:txBody>
                  <a:tcPr/>
                </a:tc>
                <a:tc>
                  <a:txBody>
                    <a:bodyPr/>
                    <a:lstStyle/>
                    <a:p>
                      <a:pPr algn="ctr" fontAlgn="ctr"/>
                      <a:r>
                        <a:rPr lang="fr-FR" sz="1000" b="1" i="0" u="none" strike="noStrike">
                          <a:effectLst/>
                          <a:latin typeface="Arial" panose="020B0604020202020204" pitchFamily="34" charset="0"/>
                        </a:rPr>
                        <a:t>0 an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1 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20 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40 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60 ans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0 an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1 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20 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40 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60 ans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fr-FR"/>
                    </a:p>
                  </a:txBody>
                  <a:tcPr/>
                </a:tc>
                <a:extLst>
                  <a:ext uri="{0D108BD9-81ED-4DB2-BD59-A6C34878D82A}">
                    <a16:rowId xmlns:a16="http://schemas.microsoft.com/office/drawing/2014/main" val="10001"/>
                  </a:ext>
                </a:extLst>
              </a:tr>
              <a:tr h="161925">
                <a:tc>
                  <a:txBody>
                    <a:bodyPr/>
                    <a:lstStyle/>
                    <a:p>
                      <a:pPr algn="l" fontAlgn="b"/>
                      <a:r>
                        <a:rPr lang="fr-FR" sz="1000" b="0" i="0" u="none" strike="noStrike">
                          <a:effectLst/>
                          <a:latin typeface="Arial" panose="020B0604020202020204" pitchFamily="34" charset="0"/>
                        </a:rPr>
                        <a:t>2008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000" b="0" i="0" u="none" strike="noStrike" dirty="0" smtClean="0">
                          <a:effectLst/>
                          <a:latin typeface="Arial" panose="020B0604020202020204" pitchFamily="34" charset="0"/>
                        </a:rPr>
                        <a:t>542,6</a:t>
                      </a:r>
                      <a:endParaRPr lang="fr-FR" sz="1000" b="0"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77.6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76.9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22.0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84.3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83.6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64.8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45.2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26.8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000" b="0" i="0" u="none" strike="noStrike">
                          <a:effectLst/>
                          <a:latin typeface="Arial" panose="020B0604020202020204" pitchFamily="34" charset="0"/>
                        </a:rPr>
                        <a:t>3.8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161925">
                <a:tc>
                  <a:txBody>
                    <a:bodyPr/>
                    <a:lstStyle/>
                    <a:p>
                      <a:pPr algn="l" fontAlgn="ctr"/>
                      <a:r>
                        <a:rPr lang="fr-FR" sz="1000" b="0" i="0" u="none" strike="noStrike">
                          <a:effectLst/>
                          <a:latin typeface="Arial" panose="020B0604020202020204" pitchFamily="34" charset="0"/>
                        </a:rPr>
                        <a:t>2013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dirty="0" smtClean="0">
                          <a:effectLst/>
                          <a:latin typeface="Arial" panose="020B0604020202020204" pitchFamily="34" charset="0"/>
                        </a:rPr>
                        <a:t>569,2</a:t>
                      </a:r>
                      <a:endParaRPr lang="fr-FR" sz="1000" b="0"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78.7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59.3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22.8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85.0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65.5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27.4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000" b="0" i="0" u="none" strike="noStrike">
                          <a:effectLst/>
                          <a:latin typeface="Arial" panose="020B0604020202020204" pitchFamily="34" charset="0"/>
                        </a:rPr>
                        <a:t>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61925">
                <a:tc>
                  <a:txBody>
                    <a:bodyPr/>
                    <a:lstStyle/>
                    <a:p>
                      <a:pPr algn="l" fontAlgn="ctr"/>
                      <a:r>
                        <a:rPr lang="fr-FR" sz="1000" b="0" i="0" u="none" strike="noStrike" dirty="0">
                          <a:effectLst/>
                          <a:latin typeface="Arial" panose="020B0604020202020204" pitchFamily="34" charset="0"/>
                        </a:rPr>
                        <a:t>2014 hors Mayotte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dirty="0" smtClean="0">
                          <a:effectLst/>
                          <a:latin typeface="Arial" panose="020B0604020202020204" pitchFamily="34" charset="0"/>
                        </a:rPr>
                        <a:t>558,7</a:t>
                      </a:r>
                      <a:endParaRPr lang="fr-FR" sz="1000" b="0"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79.2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78.5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59.8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40.6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23.1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85.4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84.7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65.8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27.7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effectLst/>
                          <a:latin typeface="Arial" panose="020B0604020202020204" pitchFamily="34" charset="0"/>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925">
                <a:tc>
                  <a:txBody>
                    <a:bodyPr/>
                    <a:lstStyle/>
                    <a:p>
                      <a:pPr algn="l" fontAlgn="ctr"/>
                      <a:r>
                        <a:rPr lang="fr-FR" sz="1000" b="0" i="0" u="none" strike="noStrike" dirty="0">
                          <a:effectLst/>
                          <a:latin typeface="Arial" panose="020B0604020202020204" pitchFamily="34" charset="0"/>
                        </a:rPr>
                        <a:t>2014 y c. Mayotte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dirty="0" smtClean="0">
                          <a:effectLst/>
                          <a:latin typeface="Arial" panose="020B0604020202020204" pitchFamily="34" charset="0"/>
                        </a:rPr>
                        <a:t>559,3</a:t>
                      </a:r>
                      <a:endParaRPr lang="fr-FR" sz="1000" b="0"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79.2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78.5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59.8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40.6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23.1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85.4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84.7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65.8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fr-FR" sz="1000" b="0" i="0" u="none" strike="noStrike">
                          <a:effectLst/>
                          <a:latin typeface="Arial" panose="020B0604020202020204" pitchFamily="34" charset="0"/>
                        </a:rPr>
                        <a:t>27.7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000" b="0" i="0" u="none" strike="noStrike">
                          <a:effectLst/>
                          <a:latin typeface="Arial" panose="020B0604020202020204" pitchFamily="34" charset="0"/>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161925">
                <a:tc>
                  <a:txBody>
                    <a:bodyPr/>
                    <a:lstStyle/>
                    <a:p>
                      <a:pPr algn="l" fontAlgn="ctr"/>
                      <a:r>
                        <a:rPr lang="fr-FR" sz="1000" b="0" i="0" u="none" strike="noStrike" dirty="0">
                          <a:effectLst/>
                          <a:latin typeface="Arial" panose="020B0604020202020204" pitchFamily="34" charset="0"/>
                        </a:rPr>
                        <a:t>2015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dirty="0" smtClean="0">
                          <a:effectLst/>
                          <a:latin typeface="Arial" panose="020B0604020202020204" pitchFamily="34" charset="0"/>
                        </a:rPr>
                        <a:t>593,7</a:t>
                      </a:r>
                      <a:endParaRPr lang="fr-FR" sz="1000" b="0"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79.0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59.6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22.9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85.1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27.4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000" b="0" i="0" u="none" strike="noStrike">
                          <a:effectLst/>
                          <a:latin typeface="Arial" panose="020B0604020202020204" pitchFamily="34" charset="0"/>
                        </a:rPr>
                        <a:t>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61925">
                <a:tc>
                  <a:txBody>
                    <a:bodyPr/>
                    <a:lstStyle/>
                    <a:p>
                      <a:pPr algn="l" fontAlgn="ctr"/>
                      <a:r>
                        <a:rPr lang="fr-FR" sz="1000" b="0" i="0" u="none" strike="noStrike" dirty="0">
                          <a:effectLst/>
                          <a:latin typeface="Arial" panose="020B0604020202020204" pitchFamily="34" charset="0"/>
                        </a:rPr>
                        <a:t>2016 (p)</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dirty="0" smtClean="0">
                          <a:effectLst/>
                          <a:latin typeface="Arial" panose="020B0604020202020204" pitchFamily="34" charset="0"/>
                        </a:rPr>
                        <a:t>593,9</a:t>
                      </a:r>
                      <a:endParaRPr lang="fr-FR" sz="1000" b="0"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79.3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59.8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23.1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85.3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65.7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27.5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000" b="0" i="0" u="none" strike="noStrike">
                          <a:effectLst/>
                          <a:latin typeface="Arial" panose="020B0604020202020204" pitchFamily="34" charset="0"/>
                        </a:rPr>
                        <a:t>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61925">
                <a:tc>
                  <a:txBody>
                    <a:bodyPr/>
                    <a:lstStyle/>
                    <a:p>
                      <a:pPr algn="l" fontAlgn="ctr"/>
                      <a:r>
                        <a:rPr lang="fr-FR" sz="1000" b="0" i="0" u="none" strike="noStrike" dirty="0">
                          <a:effectLst/>
                          <a:latin typeface="Arial" panose="020B0604020202020204" pitchFamily="34" charset="0"/>
                        </a:rPr>
                        <a:t>2017 (p)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dirty="0" smtClean="0">
                          <a:effectLst/>
                          <a:latin typeface="Arial" panose="020B0604020202020204" pitchFamily="34" charset="0"/>
                        </a:rPr>
                        <a:t>606,3</a:t>
                      </a:r>
                      <a:endParaRPr lang="fr-FR" sz="1000" b="0"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79.4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78.7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23.2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85.2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84.5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65.7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46.1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000" b="0" i="0" u="none" strike="noStrike">
                          <a:effectLst/>
                          <a:latin typeface="Arial" panose="020B0604020202020204" pitchFamily="34" charset="0"/>
                        </a:rPr>
                        <a:t>27.5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000" b="0" i="0" u="none" strike="noStrike">
                          <a:effectLst/>
                          <a:latin typeface="Arial" panose="020B0604020202020204" pitchFamily="34" charset="0"/>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61925">
                <a:tc>
                  <a:txBody>
                    <a:bodyPr/>
                    <a:lstStyle/>
                    <a:p>
                      <a:pPr algn="l" fontAlgn="ctr"/>
                      <a:r>
                        <a:rPr lang="fr-FR" sz="1000" b="0" i="0" u="none" strike="noStrike" dirty="0">
                          <a:effectLst/>
                          <a:latin typeface="Arial" panose="020B0604020202020204" pitchFamily="34" charset="0"/>
                        </a:rPr>
                        <a:t>2018 (p)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dirty="0" smtClean="0">
                          <a:effectLst/>
                          <a:latin typeface="Arial" panose="020B0604020202020204" pitchFamily="34" charset="0"/>
                        </a:rPr>
                        <a:t>614,0</a:t>
                      </a:r>
                      <a:endParaRPr lang="fr-FR" sz="1000" b="0" i="0" u="none" strike="noStrike" dirty="0">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dirty="0">
                          <a:effectLst/>
                          <a:latin typeface="Arial" panose="020B0604020202020204" pitchFamily="34" charset="0"/>
                        </a:rPr>
                        <a:t>79.4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78.8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40.8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23.2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85.3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84.6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65.8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46.1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effectLst/>
                          <a:latin typeface="Arial" panose="020B0604020202020204" pitchFamily="34" charset="0"/>
                        </a:rPr>
                        <a:t>27.6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dirty="0">
                          <a:effectLst/>
                          <a:latin typeface="Arial" panose="020B0604020202020204" pitchFamily="34" charset="0"/>
                        </a:rPr>
                        <a:t>3.8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ZoneTexte 4"/>
          <p:cNvSpPr txBox="1"/>
          <p:nvPr/>
        </p:nvSpPr>
        <p:spPr>
          <a:xfrm>
            <a:off x="545586" y="4736757"/>
            <a:ext cx="7937498" cy="646331"/>
          </a:xfrm>
          <a:prstGeom prst="rect">
            <a:avLst/>
          </a:prstGeom>
          <a:noFill/>
        </p:spPr>
        <p:txBody>
          <a:bodyPr wrap="square" rtlCol="0">
            <a:spAutoFit/>
          </a:bodyPr>
          <a:lstStyle/>
          <a:p>
            <a:pPr marL="285750" indent="-285750">
              <a:buFont typeface="Symbol" panose="05050102010706020507" pitchFamily="18" charset="2"/>
              <a:buChar char="Þ"/>
            </a:pPr>
            <a:r>
              <a:rPr lang="fr-FR" dirty="0"/>
              <a:t>Un nombre de décès en </a:t>
            </a:r>
            <a:r>
              <a:rPr lang="fr-FR" dirty="0" smtClean="0"/>
              <a:t>hausse (+13% en 10 ans)</a:t>
            </a:r>
            <a:endParaRPr lang="fr-FR" dirty="0"/>
          </a:p>
          <a:p>
            <a:pPr marL="285750" indent="-285750">
              <a:buFont typeface="Symbol" panose="05050102010706020507" pitchFamily="18" charset="2"/>
              <a:buChar char="Þ"/>
            </a:pPr>
            <a:r>
              <a:rPr lang="fr-FR" dirty="0" smtClean="0"/>
              <a:t>Une attente croissante et légitime de résultats en phase avec l’actualité</a:t>
            </a:r>
          </a:p>
        </p:txBody>
      </p:sp>
      <p:sp>
        <p:nvSpPr>
          <p:cNvPr id="6" name="Rectangle 5"/>
          <p:cNvSpPr/>
          <p:nvPr/>
        </p:nvSpPr>
        <p:spPr>
          <a:xfrm>
            <a:off x="472496" y="742002"/>
            <a:ext cx="6759146" cy="369332"/>
          </a:xfrm>
          <a:prstGeom prst="rect">
            <a:avLst/>
          </a:prstGeom>
        </p:spPr>
        <p:txBody>
          <a:bodyPr wrap="square">
            <a:spAutoFit/>
          </a:bodyPr>
          <a:lstStyle/>
          <a:p>
            <a:pPr fontAlgn="ctr"/>
            <a:r>
              <a:rPr lang="fr-FR" b="1" dirty="0"/>
              <a:t>Espérance de vie à divers âges et mortalité infantile </a:t>
            </a:r>
          </a:p>
        </p:txBody>
      </p:sp>
      <p:graphicFrame>
        <p:nvGraphicFramePr>
          <p:cNvPr id="7" name="Tableau 6"/>
          <p:cNvGraphicFramePr>
            <a:graphicFrameLocks noGrp="1"/>
          </p:cNvGraphicFramePr>
          <p:nvPr>
            <p:extLst/>
          </p:nvPr>
        </p:nvGraphicFramePr>
        <p:xfrm>
          <a:off x="545586" y="3597875"/>
          <a:ext cx="4803857" cy="729615"/>
        </p:xfrm>
        <a:graphic>
          <a:graphicData uri="http://schemas.openxmlformats.org/drawingml/2006/table">
            <a:tbl>
              <a:tblPr/>
              <a:tblGrid>
                <a:gridCol w="1536598">
                  <a:extLst>
                    <a:ext uri="{9D8B030D-6E8A-4147-A177-3AD203B41FA5}">
                      <a16:colId xmlns:a16="http://schemas.microsoft.com/office/drawing/2014/main" val="20000"/>
                    </a:ext>
                  </a:extLst>
                </a:gridCol>
                <a:gridCol w="544013">
                  <a:extLst>
                    <a:ext uri="{9D8B030D-6E8A-4147-A177-3AD203B41FA5}">
                      <a16:colId xmlns:a16="http://schemas.microsoft.com/office/drawing/2014/main" val="20001"/>
                    </a:ext>
                  </a:extLst>
                </a:gridCol>
                <a:gridCol w="544013">
                  <a:extLst>
                    <a:ext uri="{9D8B030D-6E8A-4147-A177-3AD203B41FA5}">
                      <a16:colId xmlns:a16="http://schemas.microsoft.com/office/drawing/2014/main" val="20002"/>
                    </a:ext>
                  </a:extLst>
                </a:gridCol>
                <a:gridCol w="544013">
                  <a:extLst>
                    <a:ext uri="{9D8B030D-6E8A-4147-A177-3AD203B41FA5}">
                      <a16:colId xmlns:a16="http://schemas.microsoft.com/office/drawing/2014/main" val="20003"/>
                    </a:ext>
                  </a:extLst>
                </a:gridCol>
                <a:gridCol w="544013">
                  <a:extLst>
                    <a:ext uri="{9D8B030D-6E8A-4147-A177-3AD203B41FA5}">
                      <a16:colId xmlns:a16="http://schemas.microsoft.com/office/drawing/2014/main" val="20004"/>
                    </a:ext>
                  </a:extLst>
                </a:gridCol>
                <a:gridCol w="544013">
                  <a:extLst>
                    <a:ext uri="{9D8B030D-6E8A-4147-A177-3AD203B41FA5}">
                      <a16:colId xmlns:a16="http://schemas.microsoft.com/office/drawing/2014/main" val="20005"/>
                    </a:ext>
                  </a:extLst>
                </a:gridCol>
                <a:gridCol w="547194">
                  <a:extLst>
                    <a:ext uri="{9D8B030D-6E8A-4147-A177-3AD203B41FA5}">
                      <a16:colId xmlns:a16="http://schemas.microsoft.com/office/drawing/2014/main" val="20006"/>
                    </a:ext>
                  </a:extLst>
                </a:gridCol>
              </a:tblGrid>
              <a:tr h="161925">
                <a:tc gridSpan="4">
                  <a:txBody>
                    <a:bodyPr/>
                    <a:lstStyle/>
                    <a:p>
                      <a:pPr algn="l" fontAlgn="ctr"/>
                      <a:r>
                        <a:rPr lang="fr-FR" sz="1000" b="0" i="0" u="none" strike="noStrike" dirty="0">
                          <a:effectLst/>
                          <a:latin typeface="Arial" panose="020B0604020202020204" pitchFamily="34" charset="0"/>
                        </a:rPr>
                        <a:t>(p) résultats provisoires à la fin </a:t>
                      </a:r>
                      <a:r>
                        <a:rPr lang="fr-FR" sz="1000" b="0" i="0" u="none" strike="noStrike" dirty="0" smtClean="0">
                          <a:effectLst/>
                          <a:latin typeface="Arial" panose="020B0604020202020204" pitchFamily="34" charset="0"/>
                        </a:rPr>
                        <a:t>2018</a:t>
                      </a:r>
                      <a:endParaRPr lang="fr-FR" sz="1000" b="0" i="0" u="none" strike="noStrike" dirty="0">
                        <a:effectLst/>
                        <a:latin typeface="Arial" panose="020B0604020202020204" pitchFamily="34" charset="0"/>
                      </a:endParaRPr>
                    </a:p>
                  </a:txBody>
                  <a:tcPr marL="9525" marR="9525"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r" fontAlgn="ctr"/>
                      <a:endParaRPr lang="fr-FR" sz="1000" b="0" i="0" u="none" strike="noStrike" dirty="0">
                        <a:effectLst/>
                        <a:latin typeface="Arial" panose="020B0604020202020204" pitchFamily="34" charset="0"/>
                      </a:endParaRPr>
                    </a:p>
                  </a:txBody>
                  <a:tcPr marL="9525" marR="9525"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dirty="0"/>
                    </a:p>
                  </a:txBody>
                  <a:tcPr marL="9525" marR="9525"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dirty="0"/>
                    </a:p>
                  </a:txBody>
                  <a:tcPr marL="9525" marR="9525" marT="9525"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61925">
                <a:tc gridSpan="7">
                  <a:txBody>
                    <a:bodyPr/>
                    <a:lstStyle/>
                    <a:p>
                      <a:pPr algn="l" fontAlgn="ctr"/>
                      <a:r>
                        <a:rPr lang="fr-FR" sz="1000" b="0" i="0" u="none" strike="noStrike" dirty="0">
                          <a:effectLst/>
                          <a:latin typeface="Arial" panose="020B0604020202020204" pitchFamily="34" charset="0"/>
                        </a:rPr>
                        <a:t>Champ : France hors Mayotte jusqu'en 2014 et y compris Mayotte à partir de 2014.</a:t>
                      </a:r>
                    </a:p>
                  </a:txBody>
                  <a:tcPr marL="9525" marR="9525" marT="9525"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1"/>
                  </a:ext>
                </a:extLst>
              </a:tr>
              <a:tr h="161925">
                <a:tc gridSpan="6">
                  <a:txBody>
                    <a:bodyPr/>
                    <a:lstStyle/>
                    <a:p>
                      <a:pPr algn="l" fontAlgn="b"/>
                      <a:r>
                        <a:rPr lang="fr-FR" sz="1000" b="0" i="1" u="none" strike="noStrike" dirty="0">
                          <a:effectLst/>
                          <a:latin typeface="Arial" panose="020B0604020202020204" pitchFamily="34" charset="0"/>
                        </a:rPr>
                        <a:t>Source : Insee, estimations de population et statistiques de l'état civil.</a:t>
                      </a:r>
                    </a:p>
                  </a:txBody>
                  <a:tcPr marL="9525" marR="9525" marT="9525" marB="0" anchor="b">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endParaRPr lang="fr-FR" dirty="0"/>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94223648"/>
      </p:ext>
    </p:extLst>
  </p:cSld>
  <p:clrMapOvr>
    <a:masterClrMapping/>
  </p:clrMapOvr>
  <p:transition advTm="3917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23850" y="85725"/>
            <a:ext cx="7056438" cy="447675"/>
          </a:xfrm>
        </p:spPr>
        <p:txBody>
          <a:bodyPr>
            <a:normAutofit fontScale="90000"/>
          </a:bodyPr>
          <a:lstStyle/>
          <a:p>
            <a:pPr eaLnBrk="1" hangingPunct="1">
              <a:defRPr/>
            </a:pPr>
            <a:r>
              <a:rPr lang="fr-FR" dirty="0" smtClean="0"/>
              <a:t>Contexte légal</a:t>
            </a:r>
          </a:p>
        </p:txBody>
      </p:sp>
      <p:sp>
        <p:nvSpPr>
          <p:cNvPr id="5" name="Espace réservé du contenu 4"/>
          <p:cNvSpPr>
            <a:spLocks noGrp="1"/>
          </p:cNvSpPr>
          <p:nvPr>
            <p:ph sz="half" idx="1"/>
          </p:nvPr>
        </p:nvSpPr>
        <p:spPr>
          <a:xfrm>
            <a:off x="395288" y="836613"/>
            <a:ext cx="8353425" cy="5338762"/>
          </a:xfrm>
        </p:spPr>
        <p:txBody>
          <a:bodyPr>
            <a:normAutofit fontScale="55000" lnSpcReduction="20000"/>
          </a:bodyPr>
          <a:lstStyle/>
          <a:p>
            <a:pPr eaLnBrk="1" hangingPunct="1">
              <a:buFont typeface="Arial" panose="020B0604020202020204" pitchFamily="34" charset="0"/>
              <a:buNone/>
              <a:defRPr/>
            </a:pPr>
            <a:r>
              <a:rPr lang="fr-FR" sz="3100" dirty="0" smtClean="0"/>
              <a:t>Code général des collectivités territoriales</a:t>
            </a:r>
          </a:p>
          <a:p>
            <a:pPr eaLnBrk="1" hangingPunct="1">
              <a:buFont typeface="Arial" panose="020B0604020202020204" pitchFamily="34" charset="0"/>
              <a:buNone/>
              <a:defRPr/>
            </a:pPr>
            <a:r>
              <a:rPr lang="fr-FR" sz="1900" dirty="0" smtClean="0"/>
              <a:t>Article L2223-42</a:t>
            </a:r>
          </a:p>
          <a:p>
            <a:pPr indent="-457200" eaLnBrk="1" hangingPunct="1">
              <a:buFontTx/>
              <a:buChar char="-"/>
              <a:defRPr/>
            </a:pPr>
            <a:endParaRPr lang="fr-FR" sz="2300" dirty="0" smtClean="0">
              <a:solidFill>
                <a:schemeClr val="tx1"/>
              </a:solidFill>
            </a:endParaRPr>
          </a:p>
          <a:p>
            <a:pPr indent="-457200" eaLnBrk="1" hangingPunct="1">
              <a:buFontTx/>
              <a:buChar char="-"/>
              <a:defRPr/>
            </a:pPr>
            <a:r>
              <a:rPr lang="fr-FR" sz="2300" dirty="0" smtClean="0">
                <a:solidFill>
                  <a:schemeClr val="tx1"/>
                </a:solidFill>
              </a:rPr>
              <a:t>Fermeture du cercueil au vu d'un certificat établi par un </a:t>
            </a:r>
            <a:r>
              <a:rPr lang="fr-FR" sz="2300" b="1" dirty="0" smtClean="0">
                <a:solidFill>
                  <a:schemeClr val="tx1"/>
                </a:solidFill>
              </a:rPr>
              <a:t>médecin</a:t>
            </a:r>
          </a:p>
          <a:p>
            <a:pPr indent="-457200" eaLnBrk="1" hangingPunct="1">
              <a:buFontTx/>
              <a:buChar char="-"/>
              <a:defRPr/>
            </a:pPr>
            <a:endParaRPr lang="fr-FR" sz="2300" b="1" dirty="0" smtClean="0">
              <a:solidFill>
                <a:schemeClr val="tx1"/>
              </a:solidFill>
            </a:endParaRPr>
          </a:p>
          <a:p>
            <a:pPr indent="-457200" eaLnBrk="1" hangingPunct="1">
              <a:buFontTx/>
              <a:buChar char="-"/>
              <a:defRPr/>
            </a:pPr>
            <a:r>
              <a:rPr lang="fr-FR" sz="2300" dirty="0" smtClean="0">
                <a:solidFill>
                  <a:schemeClr val="tx1"/>
                </a:solidFill>
              </a:rPr>
              <a:t>Le certificat précise la ou les causes de décès, aux fins de transmission </a:t>
            </a:r>
            <a:r>
              <a:rPr lang="fr-FR" sz="2300" b="1" dirty="0" smtClean="0">
                <a:solidFill>
                  <a:schemeClr val="tx1"/>
                </a:solidFill>
              </a:rPr>
              <a:t>à l'Inserm</a:t>
            </a:r>
          </a:p>
          <a:p>
            <a:pPr indent="-457200" eaLnBrk="1" hangingPunct="1">
              <a:buFontTx/>
              <a:buChar char="-"/>
              <a:defRPr/>
            </a:pPr>
            <a:endParaRPr lang="fr-FR" sz="2300" b="1" dirty="0" smtClean="0">
              <a:solidFill>
                <a:schemeClr val="tx1"/>
              </a:solidFill>
            </a:endParaRPr>
          </a:p>
          <a:p>
            <a:pPr indent="-457200" eaLnBrk="1" hangingPunct="1">
              <a:buFontTx/>
              <a:buChar char="-"/>
              <a:defRPr/>
            </a:pPr>
            <a:r>
              <a:rPr lang="fr-FR" sz="2300" b="1" dirty="0" smtClean="0">
                <a:solidFill>
                  <a:schemeClr val="tx1"/>
                </a:solidFill>
              </a:rPr>
              <a:t>Confidentialité</a:t>
            </a:r>
            <a:r>
              <a:rPr lang="fr-FR" sz="2300" dirty="0" smtClean="0">
                <a:solidFill>
                  <a:schemeClr val="tx1"/>
                </a:solidFill>
              </a:rPr>
              <a:t> de l'information</a:t>
            </a:r>
          </a:p>
          <a:p>
            <a:pPr indent="-457200" eaLnBrk="1" hangingPunct="1">
              <a:defRPr/>
            </a:pPr>
            <a:endParaRPr lang="fr-FR" sz="2300" dirty="0" smtClean="0">
              <a:solidFill>
                <a:schemeClr val="tx1"/>
              </a:solidFill>
            </a:endParaRPr>
          </a:p>
          <a:p>
            <a:pPr indent="-457200" eaLnBrk="1" hangingPunct="1">
              <a:defRPr/>
            </a:pPr>
            <a:endParaRPr lang="fr-FR" sz="2300" dirty="0" smtClean="0">
              <a:solidFill>
                <a:schemeClr val="tx1"/>
              </a:solidFill>
            </a:endParaRPr>
          </a:p>
          <a:p>
            <a:pPr indent="-457200" eaLnBrk="1" hangingPunct="1">
              <a:buFont typeface="Arial" panose="020B0604020202020204" pitchFamily="34" charset="0"/>
              <a:buNone/>
              <a:defRPr/>
            </a:pPr>
            <a:r>
              <a:rPr lang="fr-FR" sz="2300" dirty="0" smtClean="0"/>
              <a:t>Utilisation des informations pour : </a:t>
            </a:r>
          </a:p>
          <a:p>
            <a:pPr indent="-457200" eaLnBrk="1" hangingPunct="1">
              <a:buFontTx/>
              <a:buChar char="-"/>
              <a:defRPr/>
            </a:pPr>
            <a:endParaRPr lang="fr-FR" sz="2300" dirty="0" smtClean="0">
              <a:solidFill>
                <a:schemeClr val="tx1"/>
              </a:solidFill>
            </a:endParaRPr>
          </a:p>
          <a:p>
            <a:pPr marL="0" indent="0" eaLnBrk="1" hangingPunct="1">
              <a:buFont typeface="Arial" panose="020B0604020202020204" pitchFamily="34" charset="0"/>
              <a:buNone/>
              <a:defRPr/>
            </a:pPr>
            <a:r>
              <a:rPr lang="fr-FR" sz="2300" dirty="0" smtClean="0">
                <a:solidFill>
                  <a:schemeClr val="tx1"/>
                </a:solidFill>
              </a:rPr>
              <a:t>1° la veille et l'alerte sanitaire, par l'Etat et par </a:t>
            </a:r>
            <a:r>
              <a:rPr lang="fr-FR" sz="2300" dirty="0" err="1" smtClean="0">
                <a:solidFill>
                  <a:schemeClr val="tx1"/>
                </a:solidFill>
              </a:rPr>
              <a:t>SPFrance</a:t>
            </a:r>
            <a:endParaRPr lang="fr-FR" sz="2300" dirty="0" smtClean="0">
              <a:solidFill>
                <a:schemeClr val="tx1"/>
              </a:solidFill>
            </a:endParaRPr>
          </a:p>
          <a:p>
            <a:pPr indent="-457200" eaLnBrk="1" hangingPunct="1">
              <a:buFontTx/>
              <a:buChar char="-"/>
              <a:defRPr/>
            </a:pPr>
            <a:endParaRPr lang="fr-FR" sz="2300" b="1" dirty="0" smtClean="0">
              <a:solidFill>
                <a:schemeClr val="tx1"/>
              </a:solidFill>
            </a:endParaRPr>
          </a:p>
          <a:p>
            <a:pPr marL="0" indent="0" eaLnBrk="1" hangingPunct="1">
              <a:buFont typeface="Arial" panose="020B0604020202020204" pitchFamily="34" charset="0"/>
              <a:buNone/>
              <a:defRPr/>
            </a:pPr>
            <a:r>
              <a:rPr lang="fr-FR" sz="2300" dirty="0" smtClean="0">
                <a:solidFill>
                  <a:schemeClr val="tx1"/>
                </a:solidFill>
              </a:rPr>
              <a:t>2° l'établissement de la statistique nationale des causes de décès et pour la recherche en santé publique par l'Inserm</a:t>
            </a:r>
          </a:p>
          <a:p>
            <a:pPr marL="0" indent="0" eaLnBrk="1" hangingPunct="1">
              <a:buFont typeface="Arial" panose="020B0604020202020204" pitchFamily="34" charset="0"/>
              <a:buNone/>
              <a:defRPr/>
            </a:pPr>
            <a:endParaRPr lang="fr-FR" sz="2000" dirty="0" smtClean="0"/>
          </a:p>
          <a:p>
            <a:pPr marL="0" indent="0" eaLnBrk="1" hangingPunct="1">
              <a:buFont typeface="Arial" panose="020B0604020202020204" pitchFamily="34" charset="0"/>
              <a:buNone/>
              <a:defRPr/>
            </a:pPr>
            <a:r>
              <a:rPr lang="fr-FR" sz="2400" b="1" dirty="0">
                <a:solidFill>
                  <a:schemeClr val="tx1"/>
                </a:solidFill>
              </a:rPr>
              <a:t>3° Pour les </a:t>
            </a:r>
            <a:r>
              <a:rPr lang="fr-FR" sz="2400" b="1" dirty="0" smtClean="0">
                <a:solidFill>
                  <a:schemeClr val="tx1"/>
                </a:solidFill>
              </a:rPr>
              <a:t>traitements de données concernant la santé, dans </a:t>
            </a:r>
            <a:r>
              <a:rPr lang="fr-FR" sz="2400" b="1" dirty="0">
                <a:solidFill>
                  <a:schemeClr val="tx1"/>
                </a:solidFill>
              </a:rPr>
              <a:t>les conditions fixées à l’article L. 1461-3 du code de la santé </a:t>
            </a:r>
            <a:r>
              <a:rPr lang="fr-FR" sz="2400" b="1" dirty="0" smtClean="0">
                <a:solidFill>
                  <a:schemeClr val="tx1"/>
                </a:solidFill>
              </a:rPr>
              <a:t>publique</a:t>
            </a:r>
            <a:endParaRPr lang="fr-FR" sz="2400" b="1" dirty="0">
              <a:solidFill>
                <a:schemeClr val="tx1"/>
              </a:solidFill>
            </a:endParaRPr>
          </a:p>
          <a:p>
            <a:pPr marL="0" indent="0" eaLnBrk="1" hangingPunct="1">
              <a:buFont typeface="Arial" panose="020B0604020202020204" pitchFamily="34" charset="0"/>
              <a:buNone/>
              <a:defRPr/>
            </a:pPr>
            <a:endParaRPr lang="fr-FR" sz="2400" b="1" dirty="0">
              <a:solidFill>
                <a:schemeClr val="tx1"/>
              </a:solidFill>
            </a:endParaRPr>
          </a:p>
          <a:p>
            <a:pPr marL="0" indent="0" eaLnBrk="1" hangingPunct="1">
              <a:buFont typeface="Arial" panose="020B0604020202020204" pitchFamily="34" charset="0"/>
              <a:buNone/>
              <a:defRPr/>
            </a:pPr>
            <a:r>
              <a:rPr lang="fr-FR" sz="2400" b="1" dirty="0">
                <a:solidFill>
                  <a:schemeClr val="tx1"/>
                </a:solidFill>
              </a:rPr>
              <a:t>4° Pour alimenter le système national des données de santé défini à l’article L. 1461-1 du même </a:t>
            </a:r>
            <a:r>
              <a:rPr lang="fr-FR" sz="2400" b="1" dirty="0" smtClean="0">
                <a:solidFill>
                  <a:schemeClr val="tx1"/>
                </a:solidFill>
              </a:rPr>
              <a:t>code</a:t>
            </a:r>
            <a:endParaRPr lang="fr-FR" sz="2400" b="1" dirty="0">
              <a:solidFill>
                <a:schemeClr val="tx1"/>
              </a:solidFill>
            </a:endParaRPr>
          </a:p>
          <a:p>
            <a:pPr marL="0" indent="0" eaLnBrk="1" hangingPunct="1">
              <a:buFont typeface="Arial" panose="020B0604020202020204" pitchFamily="34" charset="0"/>
              <a:buNone/>
              <a:defRPr/>
            </a:pPr>
            <a:endParaRPr lang="fr-FR" sz="2400" b="1" dirty="0">
              <a:solidFill>
                <a:schemeClr val="tx1"/>
              </a:solidFill>
            </a:endParaRPr>
          </a:p>
          <a:p>
            <a:pPr marL="0" indent="0" eaLnBrk="1" hangingPunct="1">
              <a:buFont typeface="Arial" panose="020B0604020202020204" pitchFamily="34" charset="0"/>
              <a:buNone/>
              <a:defRPr/>
            </a:pPr>
            <a:r>
              <a:rPr lang="fr-FR" sz="2400" b="1" dirty="0">
                <a:solidFill>
                  <a:schemeClr val="tx1"/>
                </a:solidFill>
              </a:rPr>
              <a:t>5° Pour l’établissement de statistiques </a:t>
            </a:r>
            <a:r>
              <a:rPr lang="fr-FR" sz="2400" b="1" dirty="0" smtClean="0">
                <a:solidFill>
                  <a:schemeClr val="tx1"/>
                </a:solidFill>
              </a:rPr>
              <a:t>par l’INSEE. Données conservées séparément des données du répertoire national d’identification des personnes physiques détenues par l’Institut national de la statistique et des études économiques.</a:t>
            </a:r>
            <a:endParaRPr lang="fr-FR" sz="2400" b="1" dirty="0">
              <a:solidFill>
                <a:schemeClr val="tx1"/>
              </a:solidFill>
            </a:endParaRPr>
          </a:p>
        </p:txBody>
      </p:sp>
    </p:spTree>
  </p:cSld>
  <p:clrMapOvr>
    <a:masterClrMapping/>
  </p:clrMapOvr>
  <p:transition advTm="5617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p:nvPr/>
        </p:nvPicPr>
        <p:blipFill>
          <a:blip r:embed="rId3"/>
          <a:stretch>
            <a:fillRect/>
          </a:stretch>
        </p:blipFill>
        <p:spPr>
          <a:xfrm>
            <a:off x="1085532" y="618807"/>
            <a:ext cx="6972935" cy="3181985"/>
          </a:xfrm>
          <a:prstGeom prst="rect">
            <a:avLst/>
          </a:prstGeom>
        </p:spPr>
      </p:pic>
      <p:pic>
        <p:nvPicPr>
          <p:cNvPr id="4" name="Image 3"/>
          <p:cNvPicPr/>
          <p:nvPr/>
        </p:nvPicPr>
        <p:blipFill>
          <a:blip r:embed="rId4"/>
          <a:stretch>
            <a:fillRect/>
          </a:stretch>
        </p:blipFill>
        <p:spPr>
          <a:xfrm>
            <a:off x="1092517" y="3855720"/>
            <a:ext cx="6965950" cy="30022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850" y="85725"/>
            <a:ext cx="7056438" cy="447675"/>
          </a:xfrm>
        </p:spPr>
        <p:txBody>
          <a:bodyPr>
            <a:normAutofit fontScale="90000"/>
          </a:bodyPr>
          <a:lstStyle/>
          <a:p>
            <a:pPr eaLnBrk="1" fontAlgn="auto" hangingPunct="1">
              <a:spcAft>
                <a:spcPts val="0"/>
              </a:spcAft>
              <a:defRPr/>
            </a:pPr>
            <a:r>
              <a:rPr lang="fr-FR" dirty="0" err="1" smtClean="0"/>
              <a:t>CertDc</a:t>
            </a:r>
            <a:endParaRPr lang="fr-FR" dirty="0"/>
          </a:p>
        </p:txBody>
      </p:sp>
      <p:pic>
        <p:nvPicPr>
          <p:cNvPr id="21507" name="Espace réservé du contenu 5" descr="certDC_4.pn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841500" y="911225"/>
            <a:ext cx="5461000" cy="53387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000" dirty="0"/>
              <a:t>Proportion par rapport aux données Insee</a:t>
            </a:r>
            <a:br>
              <a:rPr lang="fr-FR" sz="2000" dirty="0"/>
            </a:br>
            <a:r>
              <a:rPr lang="fr-FR" sz="2000" dirty="0"/>
              <a:t>2014-2018</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314" y="784388"/>
            <a:ext cx="7503548" cy="46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e 6"/>
          <p:cNvGrpSpPr/>
          <p:nvPr/>
        </p:nvGrpSpPr>
        <p:grpSpPr>
          <a:xfrm>
            <a:off x="2951934" y="5502873"/>
            <a:ext cx="3276600" cy="584002"/>
            <a:chOff x="612388" y="5502354"/>
            <a:chExt cx="3276600" cy="584002"/>
          </a:xfrm>
        </p:grpSpPr>
        <p:sp>
          <p:nvSpPr>
            <p:cNvPr id="8" name="ZoneTexte 7"/>
            <p:cNvSpPr txBox="1"/>
            <p:nvPr/>
          </p:nvSpPr>
          <p:spPr>
            <a:xfrm>
              <a:off x="674722" y="5778579"/>
              <a:ext cx="2888853" cy="307777"/>
            </a:xfrm>
            <a:prstGeom prst="rect">
              <a:avLst/>
            </a:prstGeom>
            <a:noFill/>
          </p:spPr>
          <p:txBody>
            <a:bodyPr wrap="square" lIns="36000" tIns="0" rIns="36000" bIns="0" rtlCol="0">
              <a:spAutoFit/>
            </a:bodyPr>
            <a:lstStyle/>
            <a:p>
              <a:pPr algn="ctr"/>
              <a:r>
                <a:rPr lang="fr-FR" sz="1000" dirty="0" smtClean="0"/>
                <a:t>Version calculée le 28/01 – dénominateur : Données Insee, extrapolées par régions</a:t>
              </a:r>
            </a:p>
          </p:txBody>
        </p:sp>
        <p:pic>
          <p:nvPicPr>
            <p:cNvPr id="9" name="Image 8"/>
            <p:cNvPicPr>
              <a:picLocks noChangeAspect="1"/>
            </p:cNvPicPr>
            <p:nvPr/>
          </p:nvPicPr>
          <p:blipFill>
            <a:blip r:embed="rId4"/>
            <a:stretch>
              <a:fillRect/>
            </a:stretch>
          </p:blipFill>
          <p:spPr>
            <a:xfrm>
              <a:off x="612388" y="5502354"/>
              <a:ext cx="3276600" cy="276225"/>
            </a:xfrm>
            <a:prstGeom prst="rect">
              <a:avLst/>
            </a:prstGeom>
          </p:spPr>
        </p:pic>
      </p:grpSp>
    </p:spTree>
    <p:extLst>
      <p:ext uri="{BB962C8B-B14F-4D97-AF65-F5344CB8AC3E}">
        <p14:creationId xmlns:p14="http://schemas.microsoft.com/office/powerpoint/2010/main" val="1040109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989138"/>
            <a:ext cx="7848600" cy="1655762"/>
          </a:xfrm>
        </p:spPr>
        <p:txBody>
          <a:bodyPr/>
          <a:lstStyle/>
          <a:p>
            <a:pPr eaLnBrk="1" fontAlgn="auto" hangingPunct="1">
              <a:spcAft>
                <a:spcPts val="0"/>
              </a:spcAft>
              <a:defRPr/>
            </a:pPr>
            <a:r>
              <a:rPr lang="fr-FR" sz="3200" dirty="0" smtClean="0"/>
              <a:t/>
            </a:r>
            <a:br>
              <a:rPr lang="fr-FR" sz="3200" dirty="0" smtClean="0"/>
            </a:br>
            <a:r>
              <a:rPr lang="fr-FR" sz="3200" dirty="0" smtClean="0"/>
              <a:t>Codage médical - CCOMS</a:t>
            </a:r>
            <a:endParaRPr lang="fr-FR" sz="3200" dirty="0"/>
          </a:p>
        </p:txBody>
      </p:sp>
    </p:spTree>
  </p:cSld>
  <p:clrMapOvr>
    <a:masterClrMapping/>
  </p:clrMapOvr>
  <p:transition advTm="45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23850" y="85725"/>
            <a:ext cx="7056438" cy="447675"/>
          </a:xfrm>
        </p:spPr>
        <p:txBody>
          <a:bodyPr>
            <a:noAutofit/>
          </a:bodyPr>
          <a:lstStyle/>
          <a:p>
            <a:pPr lvl="1" eaLnBrk="1" fontAlgn="auto" hangingPunct="1">
              <a:spcAft>
                <a:spcPts val="0"/>
              </a:spcAft>
              <a:defRPr/>
            </a:pPr>
            <a:r>
              <a:rPr lang="fr-FR" sz="2800" kern="1200" spc="-100" dirty="0">
                <a:solidFill>
                  <a:schemeClr val="bg1"/>
                </a:solidFill>
                <a:latin typeface="+mj-lt"/>
                <a:ea typeface="+mj-ea"/>
                <a:cs typeface="+mj-cs"/>
              </a:rPr>
              <a:t>Modèle international du certificat de décès</a:t>
            </a:r>
          </a:p>
        </p:txBody>
      </p:sp>
      <p:sp>
        <p:nvSpPr>
          <p:cNvPr id="16" name="Espace réservé du contenu 15"/>
          <p:cNvSpPr>
            <a:spLocks noGrp="1"/>
          </p:cNvSpPr>
          <p:nvPr>
            <p:ph sz="half" idx="1"/>
          </p:nvPr>
        </p:nvSpPr>
        <p:spPr>
          <a:xfrm>
            <a:off x="395288" y="836613"/>
            <a:ext cx="8353425" cy="5846198"/>
          </a:xfrm>
        </p:spPr>
        <p:txBody>
          <a:bodyPr rtlCol="0">
            <a:normAutofit/>
          </a:bodyPr>
          <a:lstStyle/>
          <a:p>
            <a:pPr lvl="1" eaLnBrk="1" fontAlgn="auto" hangingPunct="1">
              <a:lnSpc>
                <a:spcPct val="120000"/>
              </a:lnSpc>
              <a:spcAft>
                <a:spcPts val="0"/>
              </a:spcAft>
              <a:buFont typeface="Arial" panose="020B0604020202020204" pitchFamily="34" charset="0"/>
              <a:buNone/>
              <a:defRPr/>
            </a:pPr>
            <a:r>
              <a:rPr lang="fr-FR" dirty="0" smtClean="0"/>
              <a:t>Partie </a:t>
            </a:r>
            <a:r>
              <a:rPr lang="fr-FR" b="1" dirty="0" smtClean="0"/>
              <a:t>I</a:t>
            </a:r>
          </a:p>
          <a:p>
            <a:pPr marL="731520" lvl="1" indent="-457200" eaLnBrk="1" fontAlgn="auto" hangingPunct="1">
              <a:lnSpc>
                <a:spcPct val="120000"/>
              </a:lnSpc>
              <a:spcAft>
                <a:spcPts val="0"/>
              </a:spcAft>
              <a:buFont typeface="Arial" panose="020B0604020202020204" pitchFamily="34" charset="0"/>
              <a:buAutoNum type="alphaLcParenR"/>
              <a:defRPr/>
            </a:pPr>
            <a:r>
              <a:rPr lang="fr-FR" dirty="0" smtClean="0"/>
              <a:t>………………………………..	</a:t>
            </a:r>
          </a:p>
          <a:p>
            <a:pPr marL="731520" lvl="1" indent="-457200" eaLnBrk="1" fontAlgn="auto" hangingPunct="1">
              <a:lnSpc>
                <a:spcPct val="120000"/>
              </a:lnSpc>
              <a:spcAft>
                <a:spcPts val="0"/>
              </a:spcAft>
              <a:buFont typeface="Arial" panose="020B0604020202020204" pitchFamily="34" charset="0"/>
              <a:buAutoNum type="alphaLcParenR"/>
              <a:defRPr/>
            </a:pPr>
            <a:r>
              <a:rPr lang="fr-FR" dirty="0" smtClean="0"/>
              <a:t>………………………………..</a:t>
            </a:r>
          </a:p>
          <a:p>
            <a:pPr marL="731520" lvl="1" indent="-457200" eaLnBrk="1" fontAlgn="auto" hangingPunct="1">
              <a:lnSpc>
                <a:spcPct val="120000"/>
              </a:lnSpc>
              <a:spcAft>
                <a:spcPts val="0"/>
              </a:spcAft>
              <a:buFont typeface="Arial" panose="020B0604020202020204" pitchFamily="34" charset="0"/>
              <a:buAutoNum type="alphaLcParenR"/>
              <a:defRPr/>
            </a:pPr>
            <a:r>
              <a:rPr lang="fr-FR" dirty="0" smtClean="0"/>
              <a:t>………………………………..</a:t>
            </a:r>
          </a:p>
          <a:p>
            <a:pPr marL="731520" lvl="1" indent="-457200" eaLnBrk="1" fontAlgn="auto" hangingPunct="1">
              <a:lnSpc>
                <a:spcPct val="120000"/>
              </a:lnSpc>
              <a:spcAft>
                <a:spcPts val="0"/>
              </a:spcAft>
              <a:buFont typeface="Arial" panose="020B0604020202020204" pitchFamily="34" charset="0"/>
              <a:buAutoNum type="alphaLcParenR"/>
              <a:defRPr/>
            </a:pPr>
            <a:r>
              <a:rPr lang="fr-FR" dirty="0" smtClean="0"/>
              <a:t>………………………………..</a:t>
            </a:r>
          </a:p>
          <a:p>
            <a:pPr lvl="1" eaLnBrk="1" fontAlgn="auto" hangingPunct="1">
              <a:lnSpc>
                <a:spcPct val="90000"/>
              </a:lnSpc>
              <a:spcAft>
                <a:spcPts val="0"/>
              </a:spcAft>
              <a:buFont typeface="Arial" panose="020B0604020202020204" pitchFamily="34" charset="0"/>
              <a:buNone/>
              <a:defRPr/>
            </a:pPr>
            <a:r>
              <a:rPr lang="fr-FR" dirty="0" smtClean="0"/>
              <a:t>Partie </a:t>
            </a:r>
            <a:r>
              <a:rPr lang="fr-FR" b="1" dirty="0" smtClean="0"/>
              <a:t>II </a:t>
            </a:r>
            <a:r>
              <a:rPr lang="fr-FR" dirty="0" smtClean="0"/>
              <a:t>…………………………..</a:t>
            </a:r>
            <a:r>
              <a:rPr lang="fr-FR" b="1" dirty="0" smtClean="0"/>
              <a:t>	</a:t>
            </a:r>
          </a:p>
          <a:p>
            <a:pPr lvl="1" eaLnBrk="1" fontAlgn="auto" hangingPunct="1">
              <a:spcAft>
                <a:spcPts val="0"/>
              </a:spcAft>
              <a:buFont typeface="Arial" panose="020B0604020202020204" pitchFamily="34" charset="0"/>
              <a:buNone/>
              <a:defRPr/>
            </a:pPr>
            <a:endParaRPr lang="fr-FR" sz="2000" dirty="0" smtClean="0"/>
          </a:p>
          <a:p>
            <a:pPr lvl="1" eaLnBrk="1" fontAlgn="auto" hangingPunct="1">
              <a:spcAft>
                <a:spcPts val="0"/>
              </a:spcAft>
              <a:buFont typeface="Arial" panose="020B0604020202020204" pitchFamily="34" charset="0"/>
              <a:buNone/>
              <a:defRPr/>
            </a:pPr>
            <a:r>
              <a:rPr lang="fr-FR" sz="2000" dirty="0" smtClean="0"/>
              <a:t>En moyenne 3,4 causes/diagnostics par certificat actuellement</a:t>
            </a:r>
          </a:p>
          <a:p>
            <a:pPr lvl="1" eaLnBrk="1" fontAlgn="auto" hangingPunct="1">
              <a:spcAft>
                <a:spcPts val="0"/>
              </a:spcAft>
              <a:buFont typeface="Arial" panose="020B0604020202020204" pitchFamily="34" charset="0"/>
              <a:buNone/>
              <a:defRPr/>
            </a:pPr>
            <a:endParaRPr lang="fr-FR" sz="2000" dirty="0"/>
          </a:p>
          <a:p>
            <a:pPr lvl="1" eaLnBrk="1" fontAlgn="auto" hangingPunct="1">
              <a:spcAft>
                <a:spcPts val="0"/>
              </a:spcAft>
              <a:buFont typeface="Arial" panose="020B0604020202020204" pitchFamily="34" charset="0"/>
              <a:buNone/>
              <a:defRPr/>
            </a:pPr>
            <a:r>
              <a:rPr lang="fr-FR" sz="2000" b="1" dirty="0" smtClean="0"/>
              <a:t>Classification internationale des maladies, version 10</a:t>
            </a:r>
            <a:endParaRPr lang="fr-FR" sz="2000" b="1" dirty="0"/>
          </a:p>
          <a:p>
            <a:pPr lvl="1" eaLnBrk="1" fontAlgn="auto" hangingPunct="1">
              <a:spcAft>
                <a:spcPts val="0"/>
              </a:spcAft>
              <a:buFontTx/>
              <a:buChar char="-"/>
              <a:defRPr/>
            </a:pPr>
            <a:r>
              <a:rPr lang="fr-FR" sz="2000" dirty="0" smtClean="0"/>
              <a:t>Texte en langage naturel (vs. Liste déroulante) et pas d’aide à la certification</a:t>
            </a:r>
          </a:p>
          <a:p>
            <a:pPr lvl="1" eaLnBrk="1" fontAlgn="auto" hangingPunct="1">
              <a:spcAft>
                <a:spcPts val="0"/>
              </a:spcAft>
              <a:buFontTx/>
              <a:buChar char="-"/>
              <a:defRPr/>
            </a:pPr>
            <a:r>
              <a:rPr lang="fr-FR" sz="2000" dirty="0" smtClean="0"/>
              <a:t>Règle de codage pour choisir la cause initiale, table de causalité maintenue par consensus international</a:t>
            </a:r>
            <a:endParaRPr lang="fr-FR" sz="2000" dirty="0" smtClean="0"/>
          </a:p>
          <a:p>
            <a:pPr lvl="1" eaLnBrk="1" fontAlgn="auto" hangingPunct="1">
              <a:spcAft>
                <a:spcPts val="0"/>
              </a:spcAft>
              <a:buFontTx/>
              <a:buChar char="-"/>
              <a:defRPr/>
            </a:pPr>
            <a:endParaRPr lang="fr-FR" sz="2000" dirty="0" smtClean="0"/>
          </a:p>
        </p:txBody>
      </p:sp>
      <p:grpSp>
        <p:nvGrpSpPr>
          <p:cNvPr id="26628" name="Group 14"/>
          <p:cNvGrpSpPr>
            <a:grpSpLocks/>
          </p:cNvGrpSpPr>
          <p:nvPr/>
        </p:nvGrpSpPr>
        <p:grpSpPr bwMode="auto">
          <a:xfrm>
            <a:off x="5407025" y="1444625"/>
            <a:ext cx="2146300" cy="1709738"/>
            <a:chOff x="3400" y="1832"/>
            <a:chExt cx="1352" cy="820"/>
          </a:xfrm>
        </p:grpSpPr>
        <p:sp>
          <p:nvSpPr>
            <p:cNvPr id="26636" name="AutoShape 5"/>
            <p:cNvSpPr>
              <a:spLocks/>
            </p:cNvSpPr>
            <p:nvPr/>
          </p:nvSpPr>
          <p:spPr bwMode="auto">
            <a:xfrm>
              <a:off x="3400" y="1832"/>
              <a:ext cx="240" cy="820"/>
            </a:xfrm>
            <a:prstGeom prst="rightBrace">
              <a:avLst>
                <a:gd name="adj1" fmla="val 2847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p>
          </p:txBody>
        </p:sp>
        <p:sp>
          <p:nvSpPr>
            <p:cNvPr id="26637" name="Text Box 6"/>
            <p:cNvSpPr txBox="1">
              <a:spLocks noChangeArrowheads="1"/>
            </p:cNvSpPr>
            <p:nvPr/>
          </p:nvSpPr>
          <p:spPr bwMode="auto">
            <a:xfrm>
              <a:off x="3768" y="2044"/>
              <a:ext cx="9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fr-FR" sz="1400">
                  <a:solidFill>
                    <a:schemeClr val="accent1"/>
                  </a:solidFill>
                </a:rPr>
                <a:t>Evénements  ayant abouti à la mort</a:t>
              </a:r>
            </a:p>
          </p:txBody>
        </p:sp>
      </p:grpSp>
      <p:grpSp>
        <p:nvGrpSpPr>
          <p:cNvPr id="26629" name="Group 7"/>
          <p:cNvGrpSpPr>
            <a:grpSpLocks/>
          </p:cNvGrpSpPr>
          <p:nvPr/>
        </p:nvGrpSpPr>
        <p:grpSpPr bwMode="auto">
          <a:xfrm>
            <a:off x="5397500" y="3332163"/>
            <a:ext cx="2501900" cy="511175"/>
            <a:chOff x="3552" y="2608"/>
            <a:chExt cx="1576" cy="366"/>
          </a:xfrm>
        </p:grpSpPr>
        <p:sp>
          <p:nvSpPr>
            <p:cNvPr id="26634" name="AutoShape 8"/>
            <p:cNvSpPr>
              <a:spLocks/>
            </p:cNvSpPr>
            <p:nvPr/>
          </p:nvSpPr>
          <p:spPr bwMode="auto">
            <a:xfrm>
              <a:off x="3552" y="2608"/>
              <a:ext cx="248" cy="366"/>
            </a:xfrm>
            <a:prstGeom prst="rightBrace">
              <a:avLst>
                <a:gd name="adj1" fmla="val 1397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p>
          </p:txBody>
        </p:sp>
        <p:sp>
          <p:nvSpPr>
            <p:cNvPr id="26635" name="Text Box 9"/>
            <p:cNvSpPr txBox="1">
              <a:spLocks noChangeArrowheads="1"/>
            </p:cNvSpPr>
            <p:nvPr/>
          </p:nvSpPr>
          <p:spPr bwMode="auto">
            <a:xfrm>
              <a:off x="3888" y="2648"/>
              <a:ext cx="124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fr-FR" sz="1400">
                  <a:solidFill>
                    <a:schemeClr val="accent1"/>
                  </a:solidFill>
                </a:rPr>
                <a:t>Affections ayant contribué au décès</a:t>
              </a:r>
              <a:endParaRPr lang="fr-FR">
                <a:solidFill>
                  <a:schemeClr val="accent1"/>
                </a:solidFill>
              </a:endParaRPr>
            </a:p>
          </p:txBody>
        </p:sp>
      </p:grpSp>
      <p:grpSp>
        <p:nvGrpSpPr>
          <p:cNvPr id="26630" name="Group 10"/>
          <p:cNvGrpSpPr>
            <a:grpSpLocks/>
          </p:cNvGrpSpPr>
          <p:nvPr/>
        </p:nvGrpSpPr>
        <p:grpSpPr bwMode="auto">
          <a:xfrm>
            <a:off x="1930400" y="1336675"/>
            <a:ext cx="2311400" cy="2189163"/>
            <a:chOff x="1560" y="2600"/>
            <a:chExt cx="1456" cy="700"/>
          </a:xfrm>
        </p:grpSpPr>
        <p:sp>
          <p:nvSpPr>
            <p:cNvPr id="26631" name="Text Box 11"/>
            <p:cNvSpPr txBox="1">
              <a:spLocks noChangeArrowheads="1"/>
            </p:cNvSpPr>
            <p:nvPr/>
          </p:nvSpPr>
          <p:spPr bwMode="auto">
            <a:xfrm>
              <a:off x="1576" y="2600"/>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fr-FR" sz="1600" b="1"/>
                <a:t>Cause immédiate</a:t>
              </a:r>
              <a:endParaRPr lang="fr-FR"/>
            </a:p>
          </p:txBody>
        </p:sp>
        <p:sp>
          <p:nvSpPr>
            <p:cNvPr id="26632" name="Text Box 12"/>
            <p:cNvSpPr txBox="1">
              <a:spLocks noChangeArrowheads="1"/>
            </p:cNvSpPr>
            <p:nvPr/>
          </p:nvSpPr>
          <p:spPr bwMode="auto">
            <a:xfrm>
              <a:off x="1560" y="3088"/>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fr-FR" sz="1600" b="1"/>
                <a:t>Cause initiale</a:t>
              </a:r>
              <a:endParaRPr lang="fr-FR" b="1"/>
            </a:p>
          </p:txBody>
        </p:sp>
        <p:sp>
          <p:nvSpPr>
            <p:cNvPr id="26633" name="AutoShape 13"/>
            <p:cNvSpPr>
              <a:spLocks noChangeArrowheads="1"/>
            </p:cNvSpPr>
            <p:nvPr/>
          </p:nvSpPr>
          <p:spPr bwMode="auto">
            <a:xfrm>
              <a:off x="2040" y="2840"/>
              <a:ext cx="608" cy="216"/>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p>
          </p:txBody>
        </p:sp>
      </p:grpSp>
    </p:spTree>
  </p:cSld>
  <p:clrMapOvr>
    <a:masterClrMapping/>
  </p:clrMapOvr>
  <p:transition advTm="53415"/>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6383</TotalTime>
  <Words>1848</Words>
  <Application>Microsoft Office PowerPoint</Application>
  <PresentationFormat>Affichage à l'écran (4:3)</PresentationFormat>
  <Paragraphs>485</Paragraphs>
  <Slides>28</Slides>
  <Notes>21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Symbol</vt:lpstr>
      <vt:lpstr>Times New Roman</vt:lpstr>
      <vt:lpstr>Verdana</vt:lpstr>
      <vt:lpstr>Wingdings</vt:lpstr>
      <vt:lpstr>Clarté</vt:lpstr>
      <vt:lpstr>Causes médicales de décès Mode de production Intérêt pour la santé publique</vt:lpstr>
      <vt:lpstr>Importance pour la santé publique</vt:lpstr>
      <vt:lpstr>Contexte épidémiologique</vt:lpstr>
      <vt:lpstr>Contexte légal</vt:lpstr>
      <vt:lpstr>Présentation PowerPoint</vt:lpstr>
      <vt:lpstr>CertDc</vt:lpstr>
      <vt:lpstr>Proportion par rapport aux données Insee 2014-2018</vt:lpstr>
      <vt:lpstr> Codage médical - CCOMS</vt:lpstr>
      <vt:lpstr>Modèle international du certificat de décès</vt:lpstr>
      <vt:lpstr>Processus de production de la CI </vt:lpstr>
      <vt:lpstr>Système expert vs. Apprentissage</vt:lpstr>
      <vt:lpstr> Synchronisation – SNDS</vt:lpstr>
      <vt:lpstr>Enrichissement en routine du SNDS</vt:lpstr>
      <vt:lpstr> Enjeux de comparabilité des données</vt:lpstr>
      <vt:lpstr>Exemple : Pneumonie </vt:lpstr>
      <vt:lpstr>Suicides : étude spatiale</vt:lpstr>
      <vt:lpstr> Utilisation pour la santé publique</vt:lpstr>
      <vt:lpstr>Effectifs de décès – Tous âges – 2016</vt:lpstr>
      <vt:lpstr>Effectifs de décès – &lt; 65 ans - 2016</vt:lpstr>
      <vt:lpstr>Effectifs de décès – &lt; 65 ans – 2016</vt:lpstr>
      <vt:lpstr>Tx Standardisés – Tous ages</vt:lpstr>
      <vt:lpstr>VIH – Taux standardisé de mortalité ( &lt; 65 ans   -  1987-2016) </vt:lpstr>
      <vt:lpstr>Surmortalité masculine – Taux standardisés</vt:lpstr>
      <vt:lpstr>Inégalités spatiales de mortalité élevées en France</vt:lpstr>
      <vt:lpstr>Association FDep - mortalité</vt:lpstr>
      <vt:lpstr>Mesures d'inégalités en années de vie perdus</vt:lpstr>
      <vt:lpstr>Mortalité évitable liée au système de soin</vt:lpstr>
      <vt:lpstr>Serveurs CépiDc-Inserm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Mayjonade-Clayette</dc:creator>
  <cp:lastModifiedBy>Grégoire Rey</cp:lastModifiedBy>
  <cp:revision>639</cp:revision>
  <cp:lastPrinted>2014-02-21T13:27:43Z</cp:lastPrinted>
  <dcterms:created xsi:type="dcterms:W3CDTF">2014-02-19T08:58:41Z</dcterms:created>
  <dcterms:modified xsi:type="dcterms:W3CDTF">2019-11-14T07:31:14Z</dcterms:modified>
</cp:coreProperties>
</file>