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593" r:id="rId2"/>
    <p:sldId id="59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élanie BOULLARD" initials="MB" lastIdx="53" clrIdx="0"/>
  <p:cmAuthor id="2" name="Mélanie BOULLARD" initials="MB [2]" lastIdx="1" clrIdx="1"/>
  <p:cmAuthor id="3" name="Mélanie BOULLARD" initials="MB [3]" lastIdx="1" clrIdx="2"/>
  <p:cmAuthor id="4" name="Mélanie BOULLARD" initials="MB [4]" lastIdx="1" clrIdx="3"/>
  <p:cmAuthor id="5" name="Mélanie BOULLARD" initials="MB [5]" lastIdx="1" clrIdx="4"/>
  <p:cmAuthor id="6" name="Mélanie BOULLARD" initials="MB [6]" lastIdx="1" clrIdx="5"/>
  <p:cmAuthor id="7" name="Mélanie BOULLARD" initials="MB [7]" lastIdx="1" clrIdx="6"/>
  <p:cmAuthor id="8" name="Mélanie BOULLARD" initials="MB [8]" lastIdx="1" clrIdx="7"/>
  <p:cmAuthor id="9" name="Mélanie BOULLARD" initials="MB [9]" lastIdx="1" clrIdx="8"/>
  <p:cmAuthor id="10" name="Mélanie BOULLARD" initials="MB [10]" lastIdx="1" clrIdx="9"/>
  <p:cmAuthor id="11" name="Mélanie BOULLARD" initials="MB [11]" lastIdx="1" clrIdx="10"/>
  <p:cmAuthor id="12" name="Mélanie BOULLARD" initials="MB [12]" lastIdx="1" clrIdx="11"/>
  <p:cmAuthor id="13" name="Mélanie BOULLARD" initials="MB [13]" lastIdx="1" clrIdx="12"/>
  <p:cmAuthor id="14" name="Mélanie BOULLARD" initials="MB [14]" lastIdx="1" clrIdx="13"/>
  <p:cmAuthor id="15" name="Mélanie BOULLARD" initials="MB [15]" lastIdx="1" clrIdx="14"/>
  <p:cmAuthor id="16" name="Mélanie BOULLARD" initials="MB [16]" lastIdx="1" clrIdx="15"/>
  <p:cmAuthor id="17" name="Mélanie BOULLARD" initials="MB [17]" lastIdx="1" clrIdx="16"/>
  <p:cmAuthor id="18" name="Mélanie BOULLARD" initials="MB [18]" lastIdx="1" clrIdx="17"/>
  <p:cmAuthor id="19" name="Mélanie BOULLARD" initials="MB [19]" lastIdx="1" clrIdx="18"/>
  <p:cmAuthor id="20" name="Mélanie BOULLARD" initials="MB [20]" lastIdx="1" clrIdx="19"/>
  <p:cmAuthor id="21" name="Mélanie BOULLARD" initials="MB [21]" lastIdx="1" clrIdx="20"/>
  <p:cmAuthor id="22" name="Mélanie BOULLARD" initials="MB [22]" lastIdx="1" clrIdx="21"/>
  <p:cmAuthor id="23" name="Mélanie BOULLARD" initials="MB [23]" lastIdx="1" clrIdx="22"/>
  <p:cmAuthor id="24" name="Mélanie BOULLARD" initials="MB [24]" lastIdx="1" clrIdx="23"/>
  <p:cmAuthor id="25" name="Mélanie BOULLARD" initials="MB [25]" lastIdx="1" clrIdx="24"/>
  <p:cmAuthor id="26" name="Mélanie BOULLARD" initials="MB [26]" lastIdx="1" clrIdx="25"/>
  <p:cmAuthor id="27" name="Mélanie BOULLARD" initials="MB [27]" lastIdx="1" clrIdx="26"/>
  <p:cmAuthor id="28" name="Mélanie BOULLARD" initials="MB [28]" lastIdx="1" clrIdx="27"/>
  <p:cmAuthor id="29" name="Mélanie BOULLARD" initials="MB [29]" lastIdx="1" clrIdx="28"/>
  <p:cmAuthor id="30" name="Mélanie BOULLARD" initials="MB [30]" lastIdx="1" clrIdx="29"/>
  <p:cmAuthor id="31" name="Mélanie BOULLARD" initials="MB [31]" lastIdx="1" clrIdx="30"/>
  <p:cmAuthor id="32" name="Mélanie BOULLARD" initials="MB [32]" lastIdx="1" clrIdx="31"/>
  <p:cmAuthor id="33" name="Mélanie BOULLARD" initials="MB [33]" lastIdx="1" clrIdx="32"/>
  <p:cmAuthor id="34" name="Ludovic LAMARSALLE" initials="LL" lastIdx="2" clrIdx="33"/>
  <p:cmAuthor id="35" name="Ludovic LAMARSALLE" initials="LL [2]" lastIdx="1" clrIdx="34"/>
  <p:cmAuthor id="36" name="Ludovic LAMARSALLE" initials="LL [3]" lastIdx="1" clrIdx="35"/>
  <p:cmAuthor id="37" name="Ludovic LAMARSALLE" initials="LL [4]" lastIdx="1" clrIdx="36"/>
  <p:cmAuthor id="38" name="Cecile BLEIN" initials="CB" lastIdx="54" clrIdx="37"/>
  <p:cmAuthor id="39" name="Fanny RAGUIDEAU" initials="FR" lastIdx="1" clrIdx="38">
    <p:extLst>
      <p:ext uri="{19B8F6BF-5375-455C-9EA6-DF929625EA0E}">
        <p15:presenceInfo xmlns:p15="http://schemas.microsoft.com/office/powerpoint/2012/main" userId="S-1-5-21-3834206609-998517090-994531692-12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200"/>
    <a:srgbClr val="3D4858"/>
    <a:srgbClr val="4F5A76"/>
    <a:srgbClr val="354758"/>
    <a:srgbClr val="000000"/>
    <a:srgbClr val="FFFFFF"/>
    <a:srgbClr val="F2F2F3"/>
    <a:srgbClr val="29235C"/>
    <a:srgbClr val="DD073E"/>
    <a:srgbClr val="11B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5" autoAdjust="0"/>
    <p:restoredTop sz="93914" autoAdjust="0"/>
  </p:normalViewPr>
  <p:slideViewPr>
    <p:cSldViewPr snapToGrid="0" snapToObjects="1">
      <p:cViewPr varScale="1">
        <p:scale>
          <a:sx n="103" d="100"/>
          <a:sy n="103" d="100"/>
        </p:scale>
        <p:origin x="21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703"/>
    </p:cViewPr>
  </p:sorterViewPr>
  <p:notesViewPr>
    <p:cSldViewPr snapToGrid="0" snapToObjects="1">
      <p:cViewPr varScale="1">
        <p:scale>
          <a:sx n="111" d="100"/>
          <a:sy n="111" d="100"/>
        </p:scale>
        <p:origin x="3144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6560-CD2A-4685-8D04-37E102AAB0DB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0C99C-754F-4EDC-B9DF-A7C5E8A266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11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9AAB5-D606-E144-B1EB-A221D5544083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C3D8B-A54C-1D43-A7CC-BD81F9999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07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ge de gar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9600" y="2619669"/>
            <a:ext cx="8164800" cy="1470025"/>
          </a:xfrm>
          <a:prstGeom prst="rect">
            <a:avLst/>
          </a:prstGeom>
        </p:spPr>
        <p:txBody>
          <a:bodyPr tIns="180000" anchor="b">
            <a:noAutofit/>
          </a:bodyPr>
          <a:lstStyle>
            <a:lvl1pPr algn="ctr">
              <a:defRPr lang="fr-FR" sz="4300" b="0" i="0" dirty="0" smtClean="0">
                <a:solidFill>
                  <a:srgbClr val="3D4858"/>
                </a:solidFill>
                <a:latin typeface="San Francisco Display Thin" charset="0"/>
                <a:ea typeface="San Francisco Display Thin" charset="0"/>
                <a:cs typeface="San Francisco Display Thin" charset="0"/>
                <a:sym typeface="Impact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56232" y="5576097"/>
            <a:ext cx="5431536" cy="2954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fr-FR" sz="1600" b="0" i="1" cap="none" baseline="0" dirty="0" smtClean="0">
                <a:solidFill>
                  <a:schemeClr val="tx2"/>
                </a:solidFill>
                <a:latin typeface="San Francisco Text Light" charset="0"/>
                <a:ea typeface="San Francisco Text Light" charset="0"/>
                <a:cs typeface="San Francisco Text Light" charset="0"/>
                <a:sym typeface="Impac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Auteur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99" y="500940"/>
            <a:ext cx="1591802" cy="15918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6646" y="6496993"/>
            <a:ext cx="5310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chemeClr val="bg1">
                    <a:lumMod val="50000"/>
                  </a:schemeClr>
                </a:solidFill>
                <a:latin typeface="San Francisco Text" charset="0"/>
                <a:ea typeface="San Francisco Text" charset="0"/>
                <a:cs typeface="San Francisco Text" charset="0"/>
              </a:rPr>
              <a:t>HEVA // 186 avenue Thiers // 69465 Lyon Cedex 06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094850" y="6506825"/>
            <a:ext cx="2962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l-PL" sz="1200" b="0" i="0" dirty="0">
                <a:solidFill>
                  <a:srgbClr val="7F7F7F"/>
                </a:solidFill>
                <a:latin typeface="San Francisco Text Light" charset="0"/>
                <a:ea typeface="San Francisco Text Light" charset="0"/>
                <a:cs typeface="San Francisco Text Light" charset="0"/>
              </a:rPr>
              <a:t>+33 4 72 74 25 60 // </a:t>
            </a:r>
            <a:r>
              <a:rPr lang="pl-PL" sz="1200" b="0" i="0" dirty="0" err="1">
                <a:solidFill>
                  <a:srgbClr val="7F7F7F"/>
                </a:solidFill>
                <a:latin typeface="San Francisco Text Light" charset="0"/>
                <a:ea typeface="San Francisco Text Light" charset="0"/>
                <a:cs typeface="San Francisco Text Light" charset="0"/>
              </a:rPr>
              <a:t>www.hevaweb.com</a:t>
            </a:r>
            <a:endParaRPr lang="fr-FR" sz="1200" b="0" i="0" dirty="0">
              <a:solidFill>
                <a:srgbClr val="7F7F7F"/>
              </a:solidFill>
              <a:latin typeface="San Francisco Text Light" charset="0"/>
              <a:ea typeface="San Francisco Text Light" charset="0"/>
              <a:cs typeface="San Francisco Text Light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4090219" y="487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4095290" y="4874064"/>
            <a:ext cx="953420" cy="419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0000" tIns="90000" rIns="90000" bIns="90000">
            <a:spAutoFit/>
          </a:bodyPr>
          <a:lstStyle>
            <a:lvl1pPr algn="ctr">
              <a:defRPr b="0" i="0">
                <a:solidFill>
                  <a:schemeClr val="accent1"/>
                </a:solidFill>
                <a:latin typeface="San Francisco Display Thin" charset="0"/>
                <a:ea typeface="San Francisco Display Thin" charset="0"/>
                <a:cs typeface="San Francisco Display Thin" charset="0"/>
              </a:defRPr>
            </a:lvl1pPr>
          </a:lstStyle>
          <a:p>
            <a:pPr lvl="0"/>
            <a:r>
              <a:rPr lang="fr-FR" dirty="0"/>
              <a:t>client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55788" y="5796129"/>
            <a:ext cx="5432425" cy="35086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 b="0" i="1">
                <a:solidFill>
                  <a:schemeClr val="tx2"/>
                </a:solidFill>
                <a:latin typeface="San Francisco Text Light" charset="0"/>
                <a:ea typeface="San Francisco Text Light" charset="0"/>
                <a:cs typeface="San Francisco Text Light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83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7007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re, ss 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392000" y="1026560"/>
            <a:ext cx="360000" cy="18000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629550" y="1080000"/>
            <a:ext cx="7885800" cy="52765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800" b="0" i="0" cap="none" baseline="0">
                <a:solidFill>
                  <a:schemeClr val="accent1"/>
                </a:solidFill>
                <a:latin typeface="San Francisco Display Thin" charset="0"/>
                <a:ea typeface="San Francisco Display Thin" charset="0"/>
                <a:cs typeface="San Francisco Display Thin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20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3pPr>
              <a:defRPr cap="all" baseline="0"/>
            </a:lvl3pPr>
            <a:lvl4pPr marL="0">
              <a:defRPr/>
            </a:lvl4pPr>
            <a:lvl5pPr marL="360000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5" name="Espace réservé du texte 1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491576"/>
            <a:ext cx="9144000" cy="366424"/>
          </a:xfrm>
          <a:solidFill>
            <a:srgbClr val="3D4858">
              <a:alpha val="5000"/>
            </a:srgbClr>
          </a:solidFill>
        </p:spPr>
        <p:txBody>
          <a:bodyPr tIns="90000" bIns="90000">
            <a:spAutoFit/>
          </a:bodyPr>
          <a:lstStyle>
            <a:lvl1pPr>
              <a:defRPr sz="1000" b="0" i="0" cap="none" baseline="0">
                <a:solidFill>
                  <a:srgbClr val="3D4858"/>
                </a:solidFill>
                <a:latin typeface="San Francisco Display" charset="0"/>
                <a:ea typeface="San Francisco Display" charset="0"/>
                <a:cs typeface="San Francisco Display" charset="0"/>
              </a:defRPr>
            </a:lvl1pPr>
            <a:lvl2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2pPr>
            <a:lvl3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4pPr>
            <a:lvl5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5pPr>
          </a:lstStyle>
          <a:p>
            <a:pPr lvl="0"/>
            <a:r>
              <a:rPr lang="fr-FR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88910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s 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392000" y="1026560"/>
            <a:ext cx="360000" cy="18000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628650" y="1825625"/>
            <a:ext cx="363855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Espace réservé du contenu 5"/>
          <p:cNvSpPr>
            <a:spLocks noGrp="1"/>
          </p:cNvSpPr>
          <p:nvPr>
            <p:ph sz="quarter" idx="15"/>
          </p:nvPr>
        </p:nvSpPr>
        <p:spPr>
          <a:xfrm>
            <a:off x="4876800" y="1825625"/>
            <a:ext cx="363855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629550" y="1080000"/>
            <a:ext cx="7885800" cy="52765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800" b="0" i="0" cap="none" baseline="0">
                <a:solidFill>
                  <a:schemeClr val="accent1"/>
                </a:solidFill>
                <a:latin typeface="San Francisco Display Thin" charset="0"/>
                <a:ea typeface="San Francisco Display Thin" charset="0"/>
                <a:cs typeface="San Francisco Display Thin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26" name="Espace réservé du texte 1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491576"/>
            <a:ext cx="9144000" cy="366424"/>
          </a:xfrm>
          <a:solidFill>
            <a:srgbClr val="3D4858">
              <a:alpha val="5000"/>
            </a:srgbClr>
          </a:solidFill>
        </p:spPr>
        <p:txBody>
          <a:bodyPr tIns="90000" bIns="90000">
            <a:spAutoFit/>
          </a:bodyPr>
          <a:lstStyle>
            <a:lvl1pPr>
              <a:defRPr sz="1000" b="0" i="0" cap="none" baseline="0">
                <a:solidFill>
                  <a:srgbClr val="3D4858"/>
                </a:solidFill>
                <a:latin typeface="San Francisco Display" charset="0"/>
                <a:ea typeface="San Francisco Display" charset="0"/>
                <a:cs typeface="San Francisco Display" charset="0"/>
              </a:defRPr>
            </a:lvl1pPr>
            <a:lvl2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2pPr>
            <a:lvl3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4pPr>
            <a:lvl5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5pPr>
          </a:lstStyle>
          <a:p>
            <a:pPr lvl="0"/>
            <a:r>
              <a:rPr lang="fr-FR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83973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re, ss 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55050" y="0"/>
            <a:ext cx="2848039" cy="6858000"/>
          </a:xfrm>
          <a:prstGeom prst="rect">
            <a:avLst/>
          </a:prstGeom>
          <a:solidFill>
            <a:srgbClr val="3D4858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392000" y="1026560"/>
            <a:ext cx="360000" cy="18000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628650" y="1825625"/>
            <a:ext cx="2426400" cy="4352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629550" y="1080000"/>
            <a:ext cx="7885800" cy="52765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800" b="0" i="0" cap="none" baseline="0">
                <a:solidFill>
                  <a:schemeClr val="accent1"/>
                </a:solidFill>
                <a:latin typeface="San Francisco Display Thin" charset="0"/>
                <a:ea typeface="San Francisco Display Thin" charset="0"/>
                <a:cs typeface="San Francisco Display Thin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26" name="Espace réservé du texte 1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491576"/>
            <a:ext cx="9144000" cy="366424"/>
          </a:xfrm>
          <a:solidFill>
            <a:srgbClr val="3D4858">
              <a:alpha val="5000"/>
            </a:srgbClr>
          </a:solidFill>
        </p:spPr>
        <p:txBody>
          <a:bodyPr tIns="90000" bIns="90000">
            <a:spAutoFit/>
          </a:bodyPr>
          <a:lstStyle>
            <a:lvl1pPr>
              <a:defRPr sz="1000" b="0" i="0" cap="none" baseline="0">
                <a:solidFill>
                  <a:srgbClr val="3D4858"/>
                </a:solidFill>
                <a:latin typeface="San Francisco Display" charset="0"/>
                <a:ea typeface="San Francisco Display" charset="0"/>
                <a:cs typeface="San Francisco Display" charset="0"/>
              </a:defRPr>
            </a:lvl1pPr>
            <a:lvl2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2pPr>
            <a:lvl3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4pPr>
            <a:lvl5pPr>
              <a:defRPr sz="1000">
                <a:solidFill>
                  <a:srgbClr val="3D4858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5pPr>
          </a:lstStyle>
          <a:p>
            <a:pPr lvl="0"/>
            <a:r>
              <a:rPr lang="fr-FR" dirty="0"/>
              <a:t>Sources</a:t>
            </a:r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7"/>
          </p:nvPr>
        </p:nvSpPr>
        <p:spPr>
          <a:xfrm>
            <a:off x="6088950" y="1825625"/>
            <a:ext cx="2426400" cy="4352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5"/>
          <p:cNvSpPr>
            <a:spLocks noGrp="1"/>
          </p:cNvSpPr>
          <p:nvPr>
            <p:ph sz="quarter" idx="18"/>
          </p:nvPr>
        </p:nvSpPr>
        <p:spPr>
          <a:xfrm>
            <a:off x="3358800" y="1825625"/>
            <a:ext cx="2426400" cy="4352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5245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6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878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re, ss 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629550" y="1080000"/>
            <a:ext cx="7885800" cy="52765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800" b="0" i="0" cap="none" baseline="0">
                <a:solidFill>
                  <a:schemeClr val="accent1"/>
                </a:solidFill>
                <a:latin typeface="San Francisco Display Thin" charset="0"/>
                <a:ea typeface="San Francisco Display Thin" charset="0"/>
                <a:cs typeface="San Francisco Display Thin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392000" y="1026560"/>
            <a:ext cx="360000" cy="18000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628650" y="1825625"/>
            <a:ext cx="7886700" cy="33135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5613722"/>
            <a:ext cx="9144000" cy="1244277"/>
          </a:xfrm>
          <a:prstGeom prst="rect">
            <a:avLst/>
          </a:prstGeom>
          <a:solidFill>
            <a:srgbClr val="3D485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5"/>
          <p:cNvSpPr>
            <a:spLocks noGrp="1"/>
          </p:cNvSpPr>
          <p:nvPr>
            <p:ph sz="quarter" idx="15"/>
          </p:nvPr>
        </p:nvSpPr>
        <p:spPr>
          <a:xfrm>
            <a:off x="628650" y="5613722"/>
            <a:ext cx="7886700" cy="12442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648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bg>
      <p:bgPr>
        <a:solidFill>
          <a:srgbClr val="3D4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30710" y="3060000"/>
            <a:ext cx="6882580" cy="707886"/>
          </a:xfrm>
          <a:prstGeom prst="rect">
            <a:avLst/>
          </a:prstGeom>
        </p:spPr>
        <p:txBody>
          <a:bodyPr anchor="t" anchorCtr="1">
            <a:spAutoFit/>
          </a:bodyPr>
          <a:lstStyle>
            <a:lvl1pPr algn="ctr">
              <a:defRPr sz="4000" b="0" i="0" cap="all" baseline="0">
                <a:solidFill>
                  <a:schemeClr val="bg1"/>
                </a:solidFill>
                <a:latin typeface="San Francisco Display Thin" charset="0"/>
                <a:ea typeface="San Francisco Display Thin" charset="0"/>
                <a:cs typeface="San Francisco Display Thin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5690" y="720000"/>
            <a:ext cx="1513526" cy="151352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defRPr sz="6000" b="0" i="0">
                <a:solidFill>
                  <a:schemeClr val="bg1"/>
                </a:solidFill>
                <a:latin typeface="San Francisco Text Light" charset="0"/>
                <a:ea typeface="San Francisco Text Light" charset="0"/>
                <a:cs typeface="San Francisco Text Light" charset="0"/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67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personnalisée">
    <p:bg>
      <p:bgPr>
        <a:solidFill>
          <a:srgbClr val="11B2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30710" y="3060000"/>
            <a:ext cx="6882580" cy="707886"/>
          </a:xfrm>
          <a:prstGeom prst="rect">
            <a:avLst/>
          </a:prstGeom>
        </p:spPr>
        <p:txBody>
          <a:bodyPr anchor="t" anchorCtr="1">
            <a:spAutoFit/>
          </a:bodyPr>
          <a:lstStyle>
            <a:lvl1pPr algn="ctr">
              <a:defRPr sz="4000" b="0" i="0" cap="all" baseline="0">
                <a:solidFill>
                  <a:schemeClr val="bg1"/>
                </a:solidFill>
                <a:latin typeface="San Francisco Display Thin" charset="0"/>
                <a:ea typeface="San Francisco Display Thin" charset="0"/>
                <a:cs typeface="San Francisco Display Thin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5690" y="974650"/>
            <a:ext cx="1513526" cy="1513526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algn="ctr">
              <a:defRPr sz="6000" b="0" i="0">
                <a:solidFill>
                  <a:schemeClr val="bg1"/>
                </a:solidFill>
                <a:latin typeface="San Francisco Text Light" charset="0"/>
                <a:ea typeface="San Francisco Text Light" charset="0"/>
                <a:cs typeface="San Francisco Text Light" charset="0"/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grpSp>
        <p:nvGrpSpPr>
          <p:cNvPr id="6" name="Grouper 5"/>
          <p:cNvGrpSpPr/>
          <p:nvPr userDrawn="1"/>
        </p:nvGrpSpPr>
        <p:grpSpPr>
          <a:xfrm>
            <a:off x="3815237" y="974650"/>
            <a:ext cx="1513526" cy="1664881"/>
            <a:chOff x="3815237" y="1106618"/>
            <a:chExt cx="1513526" cy="1513528"/>
          </a:xfrm>
        </p:grpSpPr>
        <p:sp>
          <p:nvSpPr>
            <p:cNvPr id="4" name="Rectangle 3"/>
            <p:cNvSpPr/>
            <p:nvPr userDrawn="1"/>
          </p:nvSpPr>
          <p:spPr>
            <a:xfrm rot="2085343">
              <a:off x="3815237" y="1106620"/>
              <a:ext cx="1513526" cy="151352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 rot="2848440">
              <a:off x="3815237" y="1106618"/>
              <a:ext cx="1513526" cy="151352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7860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066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76780"/>
            <a:ext cx="7886700" cy="52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392000" y="1026560"/>
            <a:ext cx="360000" cy="18000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0" y="6522354"/>
            <a:ext cx="9144000" cy="335646"/>
          </a:xfrm>
          <a:prstGeom prst="rect">
            <a:avLst/>
          </a:prstGeom>
          <a:solidFill>
            <a:srgbClr val="3D4858">
              <a:alpha val="5000"/>
            </a:srgbClr>
          </a:solidFill>
          <a:ln>
            <a:noFill/>
          </a:ln>
        </p:spPr>
        <p:txBody>
          <a:bodyPr vert="horz" lIns="90000" tIns="90000" rIns="90000" bIns="90000" rtlCol="0" anchor="b">
            <a:spAutoFit/>
          </a:bodyPr>
          <a:lstStyle>
            <a:lvl1pPr algn="l">
              <a:defRPr sz="1000" b="0" i="0">
                <a:solidFill>
                  <a:srgbClr val="3D4858"/>
                </a:solidFill>
                <a:latin typeface="San Francisco Text Light" charset="0"/>
                <a:ea typeface="San Francisco Text Light" charset="0"/>
                <a:cs typeface="San Francisco Text Light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69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5" r:id="rId2"/>
    <p:sldLayoutId id="2147483713" r:id="rId3"/>
    <p:sldLayoutId id="2147483718" r:id="rId4"/>
    <p:sldLayoutId id="2147483703" r:id="rId5"/>
    <p:sldLayoutId id="2147483721" r:id="rId6"/>
    <p:sldLayoutId id="2147483691" r:id="rId7"/>
    <p:sldLayoutId id="2147483705" r:id="rId8"/>
    <p:sldLayoutId id="2147483728" r:id="rId9"/>
    <p:sldLayoutId id="2147483734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0" i="0" kern="1200" baseline="0">
          <a:solidFill>
            <a:srgbClr val="354758"/>
          </a:solidFill>
          <a:latin typeface="San Francisco Display Thin" charset="0"/>
          <a:ea typeface="San Francisco Display Thin" charset="0"/>
          <a:cs typeface="San Francisco Display Thin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2000"/>
        </a:spcBef>
        <a:buFontTx/>
        <a:buNone/>
        <a:defRPr sz="1400" b="0" i="0" kern="1200" cap="all" baseline="0">
          <a:solidFill>
            <a:srgbClr val="354758"/>
          </a:solidFill>
          <a:latin typeface="San Francisco Display Medium" charset="0"/>
          <a:ea typeface="San Francisco Display Medium" charset="0"/>
          <a:cs typeface="San Francisco Display Medium" charset="0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buFontTx/>
        <a:buNone/>
        <a:defRPr sz="1400" b="0" i="0" kern="1200" cap="all" baseline="0">
          <a:solidFill>
            <a:schemeClr val="accent1"/>
          </a:solidFill>
          <a:latin typeface="San Francisco Display Medium" charset="0"/>
          <a:ea typeface="San Francisco Display Light" charset="0"/>
          <a:cs typeface="San Francisco Display Light" charset="0"/>
        </a:defRPr>
      </a:lvl2pPr>
      <a:lvl3pPr marL="0" indent="0" algn="l" defTabSz="914400" rtl="0" eaLnBrk="1" latinLnBrk="0" hangingPunct="1">
        <a:lnSpc>
          <a:spcPct val="120000"/>
        </a:lnSpc>
        <a:spcBef>
          <a:spcPts val="0"/>
        </a:spcBef>
        <a:buFontTx/>
        <a:buNone/>
        <a:defRPr sz="1400" b="0" i="0" kern="1200" baseline="0">
          <a:solidFill>
            <a:srgbClr val="354758"/>
          </a:solidFill>
          <a:latin typeface="San Francisco Text Light" charset="0"/>
          <a:ea typeface="San Francisco Text" charset="0"/>
          <a:cs typeface="San Francisco Text" charset="0"/>
        </a:defRPr>
      </a:lvl3pPr>
      <a:lvl4pPr marL="360000" indent="0" algn="l" defTabSz="914400" rtl="0" eaLnBrk="1" latinLnBrk="0" hangingPunct="1">
        <a:lnSpc>
          <a:spcPct val="120000"/>
        </a:lnSpc>
        <a:spcBef>
          <a:spcPts val="0"/>
        </a:spcBef>
        <a:buFontTx/>
        <a:buNone/>
        <a:defRPr sz="1400" b="0" i="0" kern="1200">
          <a:solidFill>
            <a:srgbClr val="354758"/>
          </a:solidFill>
          <a:latin typeface="San Francisco Text Light" charset="0"/>
          <a:ea typeface="San Francisco Display Light" charset="0"/>
          <a:cs typeface="San Francisco Display Light" charset="0"/>
        </a:defRPr>
      </a:lvl4pPr>
      <a:lvl5pPr marL="72000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400" b="0" i="0" kern="1200">
          <a:solidFill>
            <a:srgbClr val="354758"/>
          </a:solidFill>
          <a:latin typeface="San Francisco Text Light" charset="0"/>
          <a:ea typeface="San Francisco Display Light" charset="0"/>
          <a:cs typeface="San Francisco Display Light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2" y="51345"/>
            <a:ext cx="9396536" cy="79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lvl="1" algn="ctr">
              <a:defRPr/>
            </a:pPr>
            <a:r>
              <a:rPr lang="fr-FR" sz="2800" b="1" dirty="0">
                <a:solidFill>
                  <a:schemeClr val="tx1"/>
                </a:solidFill>
              </a:rPr>
              <a:t>Le remboursement des soins de ville</a:t>
            </a:r>
            <a:br>
              <a:rPr lang="fr-FR" sz="2800" b="1" dirty="0">
                <a:solidFill>
                  <a:schemeClr val="tx1"/>
                </a:solidFill>
              </a:rPr>
            </a:br>
            <a:r>
              <a:rPr lang="fr-FR" sz="2000" dirty="0">
                <a:solidFill>
                  <a:schemeClr val="tx1"/>
                </a:solidFill>
                <a:effectLst/>
              </a:rPr>
              <a:t>(prestations en nature)</a:t>
            </a:r>
            <a:endParaRPr lang="fr-FR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0C605CAB-C0E3-43B0-8428-7ACD0D525469}"/>
              </a:ext>
            </a:extLst>
          </p:cNvPr>
          <p:cNvSpPr txBox="1">
            <a:spLocks/>
          </p:cNvSpPr>
          <p:nvPr/>
        </p:nvSpPr>
        <p:spPr>
          <a:xfrm>
            <a:off x="96438" y="1264631"/>
            <a:ext cx="8713663" cy="8055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rgbClr val="354758"/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 cap="all" baseline="0">
                <a:solidFill>
                  <a:schemeClr val="accent1"/>
                </a:solidFill>
                <a:latin typeface="San Francisco Display Medium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 baseline="0">
                <a:solidFill>
                  <a:srgbClr val="354758"/>
                </a:solidFill>
                <a:latin typeface="San Francisco Text Light" charset="0"/>
                <a:ea typeface="San Francisco Text" charset="0"/>
                <a:cs typeface="San Francisco Text" charset="0"/>
              </a:defRPr>
            </a:lvl3pPr>
            <a:lvl4pPr marL="36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rgbClr val="354758"/>
                </a:solidFill>
                <a:latin typeface="San Francisco Text Light" charset="0"/>
                <a:ea typeface="San Francisco Display Light" charset="0"/>
                <a:cs typeface="San Francisco Display Light" charset="0"/>
              </a:defRPr>
            </a:lvl4pPr>
            <a:lvl5pPr marL="72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rgbClr val="354758"/>
                </a:solidFill>
                <a:latin typeface="San Francisco Text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sz="2000" cap="none" dirty="0"/>
              <a:t>Exemple :</a:t>
            </a:r>
          </a:p>
          <a:p>
            <a:pPr lvl="1">
              <a:lnSpc>
                <a:spcPct val="90000"/>
              </a:lnSpc>
            </a:pPr>
            <a:r>
              <a:rPr lang="fr-FR" altLang="fr-FR" sz="1600" cap="none" dirty="0"/>
              <a:t>Consultation chez un généraliste : montant BSS 25€ (depuis le 01/05/2017)</a:t>
            </a:r>
          </a:p>
          <a:p>
            <a:pPr lvl="1">
              <a:lnSpc>
                <a:spcPct val="90000"/>
              </a:lnSpc>
            </a:pPr>
            <a:r>
              <a:rPr lang="fr-FR" altLang="fr-FR" sz="1600" cap="none" dirty="0"/>
              <a:t>Patient </a:t>
            </a:r>
            <a:r>
              <a:rPr lang="fr-FR" altLang="fr-FR" sz="1600" u="sng" cap="none" dirty="0"/>
              <a:t>sans exonération du ticket modérateur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CC8F91-2F6E-4EAA-A30B-2030000707E9}"/>
              </a:ext>
            </a:extLst>
          </p:cNvPr>
          <p:cNvSpPr/>
          <p:nvPr/>
        </p:nvSpPr>
        <p:spPr>
          <a:xfrm>
            <a:off x="971068" y="2313344"/>
            <a:ext cx="7224584" cy="66726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Montant payé / ex : 30€ chez un généraliste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B15385-2A9A-4E52-BE19-695B6E9538AA}"/>
              </a:ext>
            </a:extLst>
          </p:cNvPr>
          <p:cNvSpPr/>
          <p:nvPr/>
        </p:nvSpPr>
        <p:spPr>
          <a:xfrm>
            <a:off x="971069" y="4041168"/>
            <a:ext cx="4077728" cy="667265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Montant remboursé / ex : 0,7*25 = 17,5€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DB5030-23DF-456A-9596-892DC7CA916E}"/>
              </a:ext>
            </a:extLst>
          </p:cNvPr>
          <p:cNvSpPr/>
          <p:nvPr/>
        </p:nvSpPr>
        <p:spPr>
          <a:xfrm>
            <a:off x="5048797" y="4041168"/>
            <a:ext cx="1859282" cy="6672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Ticket modérateur / ex : 25-17,5 = 7,5€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1EDCB5-9336-43CD-A661-CA0277242C5B}"/>
              </a:ext>
            </a:extLst>
          </p:cNvPr>
          <p:cNvSpPr/>
          <p:nvPr/>
        </p:nvSpPr>
        <p:spPr>
          <a:xfrm>
            <a:off x="6908079" y="4041168"/>
            <a:ext cx="1287573" cy="6672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Dépassement / ex : 30-25 = 5€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5D92CA-F42D-46A7-9545-C3D4827C5464}"/>
              </a:ext>
            </a:extLst>
          </p:cNvPr>
          <p:cNvSpPr/>
          <p:nvPr/>
        </p:nvSpPr>
        <p:spPr>
          <a:xfrm>
            <a:off x="971069" y="5149157"/>
            <a:ext cx="4077728" cy="2812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- participations forfaitaires / franchises médicales</a:t>
            </a:r>
            <a:endParaRPr lang="fr-FR" sz="900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029AE5-EF76-40CB-90BB-84791B2F3F51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3009933" y="4708433"/>
            <a:ext cx="0" cy="44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F384D6-EC8C-4A69-AE6A-CC7357FBCAFF}"/>
              </a:ext>
            </a:extLst>
          </p:cNvPr>
          <p:cNvSpPr/>
          <p:nvPr/>
        </p:nvSpPr>
        <p:spPr>
          <a:xfrm>
            <a:off x="971069" y="3130707"/>
            <a:ext cx="5937010" cy="6672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Montant BSS / ex : 25€ chez un généraliste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E70BB8-21F4-4861-9472-D756B4796C28}"/>
              </a:ext>
            </a:extLst>
          </p:cNvPr>
          <p:cNvSpPr/>
          <p:nvPr/>
        </p:nvSpPr>
        <p:spPr>
          <a:xfrm>
            <a:off x="263236" y="6148931"/>
            <a:ext cx="8686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/>
              <a:t>Les taux de remboursement : </a:t>
            </a:r>
            <a:br>
              <a:rPr lang="fr-FR" sz="1200" dirty="0"/>
            </a:br>
            <a:r>
              <a:rPr lang="fr-FR" sz="1200" dirty="0"/>
              <a:t>https://www.ameli.fr/assure/remboursements/rembourse/tableau-recapitulatif-taux-remboursement/tableau-recapitulatif-taux-remboursement</a:t>
            </a:r>
          </a:p>
        </p:txBody>
      </p:sp>
    </p:spTree>
    <p:extLst>
      <p:ext uri="{BB962C8B-B14F-4D97-AF65-F5344CB8AC3E}">
        <p14:creationId xmlns:p14="http://schemas.microsoft.com/office/powerpoint/2010/main" val="22070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14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remboursement pour les ALD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96438" y="1169661"/>
            <a:ext cx="8713663" cy="662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altLang="fr-FR" sz="2000" cap="none" dirty="0"/>
              <a:t>Exemple :</a:t>
            </a:r>
          </a:p>
          <a:p>
            <a:pPr lvl="1">
              <a:lnSpc>
                <a:spcPct val="90000"/>
              </a:lnSpc>
            </a:pPr>
            <a:r>
              <a:rPr lang="fr-FR" altLang="fr-FR" sz="1600" cap="none" dirty="0"/>
              <a:t>Analyses de biologie prescrites dans la </a:t>
            </a:r>
            <a:r>
              <a:rPr lang="fr-FR" altLang="fr-FR" sz="1600" u="sng" cap="none" dirty="0"/>
              <a:t>partie haute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0304" y="1968826"/>
            <a:ext cx="7224584" cy="468949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Montant payé / ex : 50€ de biologie</a:t>
            </a:r>
          </a:p>
        </p:txBody>
      </p:sp>
      <p:sp>
        <p:nvSpPr>
          <p:cNvPr id="6" name="Rectangle 5"/>
          <p:cNvSpPr/>
          <p:nvPr/>
        </p:nvSpPr>
        <p:spPr>
          <a:xfrm>
            <a:off x="980304" y="3028511"/>
            <a:ext cx="7224583" cy="468949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Montant remboursé / ex : 1*50 = 50€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33136" y="3652217"/>
            <a:ext cx="4077728" cy="288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± participations forfaitaires / franchises médicales</a:t>
            </a:r>
          </a:p>
        </p:txBody>
      </p:sp>
      <p:cxnSp>
        <p:nvCxnSpPr>
          <p:cNvPr id="12" name="Connecteur droit avec flèche 11"/>
          <p:cNvCxnSpPr>
            <a:cxnSpLocks/>
            <a:stCxn id="6" idx="2"/>
            <a:endCxn id="10" idx="0"/>
          </p:cNvCxnSpPr>
          <p:nvPr/>
        </p:nvCxnSpPr>
        <p:spPr>
          <a:xfrm flipH="1">
            <a:off x="4572000" y="3497460"/>
            <a:ext cx="20596" cy="15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2"/>
          <p:cNvSpPr txBox="1">
            <a:spLocks/>
          </p:cNvSpPr>
          <p:nvPr/>
        </p:nvSpPr>
        <p:spPr>
          <a:xfrm>
            <a:off x="96437" y="4056126"/>
            <a:ext cx="8713663" cy="662752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90000"/>
              </a:lnSpc>
              <a:spcBef>
                <a:spcPts val="2000"/>
              </a:spcBef>
              <a:buFontTx/>
              <a:buNone/>
              <a:defRPr sz="2000" b="0" i="0" cap="none" baseline="0">
                <a:solidFill>
                  <a:srgbClr val="354758"/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lvl="1" indent="0">
              <a:lnSpc>
                <a:spcPct val="90000"/>
              </a:lnSpc>
              <a:spcBef>
                <a:spcPts val="0"/>
              </a:spcBef>
              <a:buFontTx/>
              <a:buNone/>
              <a:defRPr sz="1600" b="0" i="0" cap="none" baseline="0">
                <a:solidFill>
                  <a:schemeClr val="accent1"/>
                </a:solidFill>
                <a:latin typeface="San Francisco Display Medium" charset="0"/>
                <a:ea typeface="San Francisco Display Light" charset="0"/>
                <a:cs typeface="San Francisco Display Light" charset="0"/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rgbClr val="354758"/>
                </a:solidFill>
                <a:latin typeface="San Francisco Text Light" charset="0"/>
                <a:ea typeface="San Francisco Text" charset="0"/>
                <a:cs typeface="San Francisco Text" charset="0"/>
              </a:defRPr>
            </a:lvl3pPr>
            <a:lvl4pPr marL="360000" indent="0">
              <a:lnSpc>
                <a:spcPct val="120000"/>
              </a:lnSpc>
              <a:spcBef>
                <a:spcPts val="0"/>
              </a:spcBef>
              <a:buFontTx/>
              <a:buNone/>
              <a:defRPr sz="1400" b="0" i="0">
                <a:solidFill>
                  <a:srgbClr val="354758"/>
                </a:solidFill>
                <a:latin typeface="San Francisco Text Light" charset="0"/>
                <a:ea typeface="San Francisco Display Light" charset="0"/>
                <a:cs typeface="San Francisco Display Light" charset="0"/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0" i="0">
                <a:solidFill>
                  <a:srgbClr val="354758"/>
                </a:solidFill>
                <a:latin typeface="San Francisco Text Light" charset="0"/>
                <a:ea typeface="San Francisco Display Light" charset="0"/>
                <a:cs typeface="San Francisco Display Light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fr-FR" altLang="fr-FR" dirty="0"/>
              <a:t>Exemple :</a:t>
            </a:r>
          </a:p>
          <a:p>
            <a:pPr lvl="1"/>
            <a:r>
              <a:rPr lang="fr-FR" altLang="fr-FR" dirty="0"/>
              <a:t>Analyses de biologie prescrites dans la </a:t>
            </a:r>
            <a:r>
              <a:rPr lang="fr-FR" altLang="fr-FR" u="sng" dirty="0"/>
              <a:t>partie basse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80304" y="4741005"/>
            <a:ext cx="7224584" cy="468949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Montant payé / ex : 50€ de biologie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80305" y="5750480"/>
            <a:ext cx="4930968" cy="457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Montant remboursé / ex : 0,6*50 = 30€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11273" y="5750480"/>
            <a:ext cx="2293615" cy="46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Ticket modérateur / ex : 50-30 = 20€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6925" y="6402888"/>
            <a:ext cx="4077728" cy="280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± participations forfaitaires / franchises médicales</a:t>
            </a:r>
          </a:p>
        </p:txBody>
      </p:sp>
      <p:cxnSp>
        <p:nvCxnSpPr>
          <p:cNvPr id="25" name="Connecteur droit avec flèche 24"/>
          <p:cNvCxnSpPr>
            <a:cxnSpLocks/>
            <a:stCxn id="21" idx="2"/>
            <a:endCxn id="24" idx="0"/>
          </p:cNvCxnSpPr>
          <p:nvPr/>
        </p:nvCxnSpPr>
        <p:spPr>
          <a:xfrm>
            <a:off x="3445789" y="6208098"/>
            <a:ext cx="0" cy="19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9FA175-104E-4783-9472-D418BF5FD619}"/>
              </a:ext>
            </a:extLst>
          </p:cNvPr>
          <p:cNvSpPr/>
          <p:nvPr/>
        </p:nvSpPr>
        <p:spPr>
          <a:xfrm>
            <a:off x="980305" y="2496906"/>
            <a:ext cx="7224582" cy="468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BSS / ex : 50€ de biologie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166BA-D781-425E-99F9-39911C4AE518}"/>
              </a:ext>
            </a:extLst>
          </p:cNvPr>
          <p:cNvSpPr/>
          <p:nvPr/>
        </p:nvSpPr>
        <p:spPr>
          <a:xfrm>
            <a:off x="980306" y="5277666"/>
            <a:ext cx="7224582" cy="401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BSS / ex : 50€ de biologie</a:t>
            </a:r>
          </a:p>
        </p:txBody>
      </p:sp>
    </p:spTree>
    <p:extLst>
      <p:ext uri="{BB962C8B-B14F-4D97-AF65-F5344CB8AC3E}">
        <p14:creationId xmlns:p14="http://schemas.microsoft.com/office/powerpoint/2010/main" val="375833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14" grpId="0"/>
      <p:bldP spid="20" grpId="0" animBg="1"/>
      <p:bldP spid="21" grpId="0" animBg="1"/>
      <p:bldP spid="22" grpId="0" animBg="1"/>
      <p:bldP spid="24" grpId="0" animBg="1"/>
      <p:bldP spid="18" grpId="0" animBg="1"/>
      <p:bldP spid="26" grpId="0" animBg="1"/>
    </p:bldLst>
  </p:timing>
</p:sld>
</file>

<file path=ppt/theme/theme1.xml><?xml version="1.0" encoding="utf-8"?>
<a:theme xmlns:a="http://schemas.openxmlformats.org/drawingml/2006/main" name="BLEU">
  <a:themeElements>
    <a:clrScheme name="HEVA">
      <a:dk1>
        <a:srgbClr val="3F3F3F"/>
      </a:dk1>
      <a:lt1>
        <a:sysClr val="window" lastClr="FFFFFF"/>
      </a:lt1>
      <a:dk2>
        <a:srgbClr val="6B6B6B"/>
      </a:dk2>
      <a:lt2>
        <a:srgbClr val="E0E0E0"/>
      </a:lt2>
      <a:accent1>
        <a:srgbClr val="FF5E0F"/>
      </a:accent1>
      <a:accent2>
        <a:srgbClr val="2BBDC8"/>
      </a:accent2>
      <a:accent3>
        <a:srgbClr val="515875"/>
      </a:accent3>
      <a:accent4>
        <a:srgbClr val="B5C92A"/>
      </a:accent4>
      <a:accent5>
        <a:srgbClr val="F6AC1C"/>
      </a:accent5>
      <a:accent6>
        <a:srgbClr val="854999"/>
      </a:accent6>
      <a:hlink>
        <a:srgbClr val="FF5E0F"/>
      </a:hlink>
      <a:folHlink>
        <a:srgbClr val="FF5E0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13310</TotalTime>
  <Words>183</Words>
  <Application>Microsoft Office PowerPoint</Application>
  <PresentationFormat>Affichage à l'écran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Arial Narrow</vt:lpstr>
      <vt:lpstr>Calibri</vt:lpstr>
      <vt:lpstr>San Francisco Display</vt:lpstr>
      <vt:lpstr>San Francisco Display Medium</vt:lpstr>
      <vt:lpstr>San Francisco Display Thin</vt:lpstr>
      <vt:lpstr>San Francisco Text</vt:lpstr>
      <vt:lpstr>San Francisco Text Light</vt:lpstr>
      <vt:lpstr>BLEU</vt:lpstr>
      <vt:lpstr>Présentation PowerPoint</vt:lpstr>
      <vt:lpstr>Le remboursement pour les ALD</vt:lpstr>
    </vt:vector>
  </TitlesOfParts>
  <Company>HEVA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LL LL</dc:creator>
  <cp:lastModifiedBy>Claire LEBOUCHER</cp:lastModifiedBy>
  <cp:revision>1123</cp:revision>
  <cp:lastPrinted>2016-09-09T14:04:16Z</cp:lastPrinted>
  <dcterms:created xsi:type="dcterms:W3CDTF">2014-08-30T07:28:41Z</dcterms:created>
  <dcterms:modified xsi:type="dcterms:W3CDTF">2019-07-16T10:01:16Z</dcterms:modified>
</cp:coreProperties>
</file>