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HAMMED BOUAZZAOUI" initials="M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9A6"/>
    <a:srgbClr val="004299"/>
    <a:srgbClr val="F7964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9" autoAdjust="0"/>
    <p:restoredTop sz="94316" autoAdjust="0"/>
  </p:normalViewPr>
  <p:slideViewPr>
    <p:cSldViewPr>
      <p:cViewPr>
        <p:scale>
          <a:sx n="70" d="100"/>
          <a:sy n="70" d="100"/>
        </p:scale>
        <p:origin x="-15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070"/>
    </p:cViewPr>
  </p:sorterViewPr>
  <p:notesViewPr>
    <p:cSldViewPr>
      <p:cViewPr varScale="1">
        <p:scale>
          <a:sx n="73" d="100"/>
          <a:sy n="73" d="100"/>
        </p:scale>
        <p:origin x="-3330" y="-12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AC6DA-088F-48F5-8A42-8958CF058E55}" type="doc">
      <dgm:prSet loTypeId="urn:microsoft.com/office/officeart/2008/layout/AlternatingHexagon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8FC01B-ED58-404A-8F5F-87587234D8F4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400" dirty="0" smtClean="0">
              <a:solidFill>
                <a:schemeClr val="bg1"/>
              </a:solidFill>
            </a:rPr>
            <a:t>Appariement direct</a:t>
          </a:r>
          <a:endParaRPr lang="fr-FR" sz="1400" dirty="0">
            <a:solidFill>
              <a:schemeClr val="bg1"/>
            </a:solidFill>
          </a:endParaRPr>
        </a:p>
      </dgm:t>
    </dgm:pt>
    <dgm:pt modelId="{45CB2E1F-2E73-4C33-A9DA-3E2C876CE27F}" type="parTrans" cxnId="{2079B1B7-E6E7-43C6-855A-2451D4BD3FD3}">
      <dgm:prSet/>
      <dgm:spPr/>
      <dgm:t>
        <a:bodyPr/>
        <a:lstStyle/>
        <a:p>
          <a:endParaRPr lang="fr-FR"/>
        </a:p>
      </dgm:t>
    </dgm:pt>
    <dgm:pt modelId="{81567588-9540-406E-B9EE-334E151264FB}" type="sibTrans" cxnId="{2079B1B7-E6E7-43C6-855A-2451D4BD3FD3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97A7A681-7219-401F-87CD-3CF6E577F719}">
      <dgm:prSet phldrT="[Texte]" custT="1"/>
      <dgm:spPr>
        <a:solidFill>
          <a:schemeClr val="accent6"/>
        </a:solidFill>
      </dgm:spPr>
      <dgm:t>
        <a:bodyPr/>
        <a:lstStyle/>
        <a:p>
          <a:r>
            <a:rPr lang="fr-FR" sz="1400" dirty="0" smtClean="0">
              <a:solidFill>
                <a:schemeClr val="bg1"/>
              </a:solidFill>
            </a:rPr>
            <a:t>Cohortes sur critères</a:t>
          </a:r>
          <a:endParaRPr lang="fr-FR" sz="1400" dirty="0">
            <a:solidFill>
              <a:schemeClr val="bg1"/>
            </a:solidFill>
          </a:endParaRPr>
        </a:p>
      </dgm:t>
    </dgm:pt>
    <dgm:pt modelId="{0F332391-8848-4D67-8DD6-37C1E2DE0C31}" type="parTrans" cxnId="{957A6922-E43E-4707-9689-D21D3FF7BDC3}">
      <dgm:prSet/>
      <dgm:spPr/>
      <dgm:t>
        <a:bodyPr/>
        <a:lstStyle/>
        <a:p>
          <a:endParaRPr lang="fr-FR"/>
        </a:p>
      </dgm:t>
    </dgm:pt>
    <dgm:pt modelId="{A307B2FA-80B3-44D3-9AE9-CBEE7698228D}" type="sibTrans" cxnId="{957A6922-E43E-4707-9689-D21D3FF7BDC3}">
      <dgm:prSet custT="1"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r>
            <a:rPr lang="fr-FR" sz="1400" dirty="0" smtClean="0">
              <a:solidFill>
                <a:schemeClr val="accent2"/>
              </a:solidFill>
            </a:rPr>
            <a:t>Tableaux de bord agrégés</a:t>
          </a:r>
          <a:endParaRPr lang="fr-FR" sz="1400" dirty="0">
            <a:solidFill>
              <a:schemeClr val="accent2"/>
            </a:solidFill>
          </a:endParaRPr>
        </a:p>
      </dgm:t>
    </dgm:pt>
    <dgm:pt modelId="{BB86FD0A-6BF7-412E-B3D1-10395C33DC89}">
      <dgm:prSet phldrT="[Texte]" custT="1"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r>
            <a:rPr lang="fr-FR" sz="1400" dirty="0" smtClean="0">
              <a:solidFill>
                <a:schemeClr val="accent2"/>
              </a:solidFill>
            </a:rPr>
            <a:t>Appariement probabiliste</a:t>
          </a:r>
          <a:endParaRPr lang="fr-FR" sz="1400" dirty="0">
            <a:solidFill>
              <a:schemeClr val="accent2"/>
            </a:solidFill>
          </a:endParaRPr>
        </a:p>
      </dgm:t>
    </dgm:pt>
    <dgm:pt modelId="{E7C96030-E0CF-4EE3-9E2B-1916D71C531F}" type="parTrans" cxnId="{1870D325-785B-4065-8CAE-2923712013E9}">
      <dgm:prSet/>
      <dgm:spPr/>
      <dgm:t>
        <a:bodyPr/>
        <a:lstStyle/>
        <a:p>
          <a:endParaRPr lang="fr-FR"/>
        </a:p>
      </dgm:t>
    </dgm:pt>
    <dgm:pt modelId="{D1282E6F-23E2-43D4-88AA-CE3C52CB6C8F}" type="sibTrans" cxnId="{1870D325-785B-4065-8CAE-2923712013E9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E4DE8051-9B20-450E-8A1E-17CA302D670D}" type="pres">
      <dgm:prSet presAssocID="{5FEAC6DA-088F-48F5-8A42-8958CF058E55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DC7723BE-FE9B-478B-A327-199C418AD899}" type="pres">
      <dgm:prSet presAssocID="{0F8FC01B-ED58-404A-8F5F-87587234D8F4}" presName="composite" presStyleCnt="0"/>
      <dgm:spPr/>
    </dgm:pt>
    <dgm:pt modelId="{8D0CC2DD-71C4-4607-A068-883F74F49F0A}" type="pres">
      <dgm:prSet presAssocID="{0F8FC01B-ED58-404A-8F5F-87587234D8F4}" presName="Parent1" presStyleLbl="node1" presStyleIdx="0" presStyleCnt="6" custScaleX="145866" custLinFactNeighborX="53615" custLinFactNeighborY="1874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B167B9-D7B9-46FE-945D-E829583F4BCB}" type="pres">
      <dgm:prSet presAssocID="{0F8FC01B-ED58-404A-8F5F-87587234D8F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3EB4D1-6CC2-45A8-8D38-132E6AC529F9}" type="pres">
      <dgm:prSet presAssocID="{0F8FC01B-ED58-404A-8F5F-87587234D8F4}" presName="BalanceSpacing" presStyleCnt="0"/>
      <dgm:spPr/>
    </dgm:pt>
    <dgm:pt modelId="{386F001C-075A-40AA-AC50-12A8ECEA7A25}" type="pres">
      <dgm:prSet presAssocID="{0F8FC01B-ED58-404A-8F5F-87587234D8F4}" presName="BalanceSpacing1" presStyleCnt="0"/>
      <dgm:spPr/>
    </dgm:pt>
    <dgm:pt modelId="{F29327DA-9EFC-413C-A69A-477E38983182}" type="pres">
      <dgm:prSet presAssocID="{81567588-9540-406E-B9EE-334E151264FB}" presName="Accent1Text" presStyleLbl="node1" presStyleIdx="1" presStyleCnt="6" custLinFactX="100000" custLinFactY="71031" custLinFactNeighborX="120330" custLinFactNeighborY="100000"/>
      <dgm:spPr/>
      <dgm:t>
        <a:bodyPr/>
        <a:lstStyle/>
        <a:p>
          <a:endParaRPr lang="fr-FR"/>
        </a:p>
      </dgm:t>
    </dgm:pt>
    <dgm:pt modelId="{F8F2F1E7-63B9-4F8D-842D-829B20DA93B9}" type="pres">
      <dgm:prSet presAssocID="{81567588-9540-406E-B9EE-334E151264FB}" presName="spaceBetweenRectangles" presStyleCnt="0"/>
      <dgm:spPr/>
    </dgm:pt>
    <dgm:pt modelId="{B76D128F-7BA0-4C01-9A21-5168DB6F176D}" type="pres">
      <dgm:prSet presAssocID="{97A7A681-7219-401F-87CD-3CF6E577F719}" presName="composite" presStyleCnt="0"/>
      <dgm:spPr/>
    </dgm:pt>
    <dgm:pt modelId="{F3398F9B-4A53-4475-88C1-7A7AFA853175}" type="pres">
      <dgm:prSet presAssocID="{97A7A681-7219-401F-87CD-3CF6E577F719}" presName="Parent1" presStyleLbl="node1" presStyleIdx="2" presStyleCnt="6" custScaleX="132987" custLinFactX="-88028" custLinFactNeighborX="-100000" custLinFactNeighborY="-84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87C4EF-83EF-4B39-81AD-365596637AAA}" type="pres">
      <dgm:prSet presAssocID="{97A7A681-7219-401F-87CD-3CF6E577F719}" presName="Childtext1" presStyleLbl="revTx" presStyleIdx="1" presStyleCnt="3" custLinFactNeighborX="5013" custLinFactNeighborY="83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B61848-BB76-4F35-A2E4-CAA8EA704070}" type="pres">
      <dgm:prSet presAssocID="{97A7A681-7219-401F-87CD-3CF6E577F719}" presName="BalanceSpacing" presStyleCnt="0"/>
      <dgm:spPr/>
    </dgm:pt>
    <dgm:pt modelId="{6811387F-4A34-494E-9E54-C47B08239F3F}" type="pres">
      <dgm:prSet presAssocID="{97A7A681-7219-401F-87CD-3CF6E577F719}" presName="BalanceSpacing1" presStyleCnt="0"/>
      <dgm:spPr/>
    </dgm:pt>
    <dgm:pt modelId="{3A3763C7-78A3-4CC8-AFF3-A191BFA6DFE4}" type="pres">
      <dgm:prSet presAssocID="{A307B2FA-80B3-44D3-9AE9-CBEE7698228D}" presName="Accent1Text" presStyleLbl="node1" presStyleIdx="3" presStyleCnt="6" custScaleX="130911" custLinFactX="39938" custLinFactNeighborX="100000" custLinFactNeighborY="-3635"/>
      <dgm:spPr/>
      <dgm:t>
        <a:bodyPr/>
        <a:lstStyle/>
        <a:p>
          <a:endParaRPr lang="fr-FR"/>
        </a:p>
      </dgm:t>
    </dgm:pt>
    <dgm:pt modelId="{22EA1306-33F3-4F4F-B089-CC111E2C829B}" type="pres">
      <dgm:prSet presAssocID="{A307B2FA-80B3-44D3-9AE9-CBEE7698228D}" presName="spaceBetweenRectangles" presStyleCnt="0"/>
      <dgm:spPr/>
    </dgm:pt>
    <dgm:pt modelId="{6F27C7EE-2054-4948-AF40-8C3A8C74B2C5}" type="pres">
      <dgm:prSet presAssocID="{BB86FD0A-6BF7-412E-B3D1-10395C33DC89}" presName="composite" presStyleCnt="0"/>
      <dgm:spPr/>
    </dgm:pt>
    <dgm:pt modelId="{C7CFC96C-1D19-4F2E-8178-1E848E7F41C2}" type="pres">
      <dgm:prSet presAssocID="{BB86FD0A-6BF7-412E-B3D1-10395C33DC89}" presName="Parent1" presStyleLbl="node1" presStyleIdx="4" presStyleCnt="6" custScaleX="144690" custLinFactY="-50724" custLinFactNeighborX="-99290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7FF2A3-31EA-46A2-ADEB-5B606A4296CB}" type="pres">
      <dgm:prSet presAssocID="{BB86FD0A-6BF7-412E-B3D1-10395C33DC8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0DF8A-00DE-495E-AB3A-2768E5244BEA}" type="pres">
      <dgm:prSet presAssocID="{BB86FD0A-6BF7-412E-B3D1-10395C33DC89}" presName="BalanceSpacing" presStyleCnt="0"/>
      <dgm:spPr/>
    </dgm:pt>
    <dgm:pt modelId="{EEFE0DA9-F2C6-4414-90F5-2254C00E9DD1}" type="pres">
      <dgm:prSet presAssocID="{BB86FD0A-6BF7-412E-B3D1-10395C33DC89}" presName="BalanceSpacing1" presStyleCnt="0"/>
      <dgm:spPr/>
    </dgm:pt>
    <dgm:pt modelId="{EF4FE1D5-7680-45FE-B562-FAF4ECE51D86}" type="pres">
      <dgm:prSet presAssocID="{D1282E6F-23E2-43D4-88AA-CE3C52CB6C8F}" presName="Accent1Text" presStyleLbl="node1" presStyleIdx="5" presStyleCnt="6" custLinFactY="-68079" custLinFactNeighborX="-1251" custLinFactNeighborY="-100000"/>
      <dgm:spPr/>
      <dgm:t>
        <a:bodyPr/>
        <a:lstStyle/>
        <a:p>
          <a:endParaRPr lang="fr-FR"/>
        </a:p>
      </dgm:t>
    </dgm:pt>
  </dgm:ptLst>
  <dgm:cxnLst>
    <dgm:cxn modelId="{BF8A72C5-0132-44DD-A52B-246AA930A698}" type="presOf" srcId="{A307B2FA-80B3-44D3-9AE9-CBEE7698228D}" destId="{3A3763C7-78A3-4CC8-AFF3-A191BFA6DFE4}" srcOrd="0" destOrd="0" presId="urn:microsoft.com/office/officeart/2008/layout/AlternatingHexagons"/>
    <dgm:cxn modelId="{2079B1B7-E6E7-43C6-855A-2451D4BD3FD3}" srcId="{5FEAC6DA-088F-48F5-8A42-8958CF058E55}" destId="{0F8FC01B-ED58-404A-8F5F-87587234D8F4}" srcOrd="0" destOrd="0" parTransId="{45CB2E1F-2E73-4C33-A9DA-3E2C876CE27F}" sibTransId="{81567588-9540-406E-B9EE-334E151264FB}"/>
    <dgm:cxn modelId="{380C89C1-CE45-4D10-B95C-8AE75E28A3A7}" type="presOf" srcId="{5FEAC6DA-088F-48F5-8A42-8958CF058E55}" destId="{E4DE8051-9B20-450E-8A1E-17CA302D670D}" srcOrd="0" destOrd="0" presId="urn:microsoft.com/office/officeart/2008/layout/AlternatingHexagons"/>
    <dgm:cxn modelId="{B8A02181-1962-4490-B01E-EED5F4C6F09A}" type="presOf" srcId="{81567588-9540-406E-B9EE-334E151264FB}" destId="{F29327DA-9EFC-413C-A69A-477E38983182}" srcOrd="0" destOrd="0" presId="urn:microsoft.com/office/officeart/2008/layout/AlternatingHexagons"/>
    <dgm:cxn modelId="{9A99F838-68DD-41B8-B1E2-71ACD93DE91E}" type="presOf" srcId="{0F8FC01B-ED58-404A-8F5F-87587234D8F4}" destId="{8D0CC2DD-71C4-4607-A068-883F74F49F0A}" srcOrd="0" destOrd="0" presId="urn:microsoft.com/office/officeart/2008/layout/AlternatingHexagons"/>
    <dgm:cxn modelId="{FC2CC464-4512-4986-9108-2459BF1C58D1}" type="presOf" srcId="{D1282E6F-23E2-43D4-88AA-CE3C52CB6C8F}" destId="{EF4FE1D5-7680-45FE-B562-FAF4ECE51D86}" srcOrd="0" destOrd="0" presId="urn:microsoft.com/office/officeart/2008/layout/AlternatingHexagons"/>
    <dgm:cxn modelId="{06A8EAAD-B26C-4A1B-B211-4F208121D560}" type="presOf" srcId="{BB86FD0A-6BF7-412E-B3D1-10395C33DC89}" destId="{C7CFC96C-1D19-4F2E-8178-1E848E7F41C2}" srcOrd="0" destOrd="0" presId="urn:microsoft.com/office/officeart/2008/layout/AlternatingHexagons"/>
    <dgm:cxn modelId="{957A6922-E43E-4707-9689-D21D3FF7BDC3}" srcId="{5FEAC6DA-088F-48F5-8A42-8958CF058E55}" destId="{97A7A681-7219-401F-87CD-3CF6E577F719}" srcOrd="1" destOrd="0" parTransId="{0F332391-8848-4D67-8DD6-37C1E2DE0C31}" sibTransId="{A307B2FA-80B3-44D3-9AE9-CBEE7698228D}"/>
    <dgm:cxn modelId="{2323B4E9-9CCD-4453-A633-E2E08061A214}" type="presOf" srcId="{97A7A681-7219-401F-87CD-3CF6E577F719}" destId="{F3398F9B-4A53-4475-88C1-7A7AFA853175}" srcOrd="0" destOrd="0" presId="urn:microsoft.com/office/officeart/2008/layout/AlternatingHexagons"/>
    <dgm:cxn modelId="{1870D325-785B-4065-8CAE-2923712013E9}" srcId="{5FEAC6DA-088F-48F5-8A42-8958CF058E55}" destId="{BB86FD0A-6BF7-412E-B3D1-10395C33DC89}" srcOrd="2" destOrd="0" parTransId="{E7C96030-E0CF-4EE3-9E2B-1916D71C531F}" sibTransId="{D1282E6F-23E2-43D4-88AA-CE3C52CB6C8F}"/>
    <dgm:cxn modelId="{3FFDED2A-BA89-4D31-9471-82AF60615DEE}" type="presParOf" srcId="{E4DE8051-9B20-450E-8A1E-17CA302D670D}" destId="{DC7723BE-FE9B-478B-A327-199C418AD899}" srcOrd="0" destOrd="0" presId="urn:microsoft.com/office/officeart/2008/layout/AlternatingHexagons"/>
    <dgm:cxn modelId="{BD75BC1D-2055-491B-830E-5B535BE6485D}" type="presParOf" srcId="{DC7723BE-FE9B-478B-A327-199C418AD899}" destId="{8D0CC2DD-71C4-4607-A068-883F74F49F0A}" srcOrd="0" destOrd="0" presId="urn:microsoft.com/office/officeart/2008/layout/AlternatingHexagons"/>
    <dgm:cxn modelId="{563269A1-9BB9-46C3-8E9E-728A75C6E059}" type="presParOf" srcId="{DC7723BE-FE9B-478B-A327-199C418AD899}" destId="{DEB167B9-D7B9-46FE-945D-E829583F4BCB}" srcOrd="1" destOrd="0" presId="urn:microsoft.com/office/officeart/2008/layout/AlternatingHexagons"/>
    <dgm:cxn modelId="{24EE38BA-73A3-4547-B651-6E3375AFE07C}" type="presParOf" srcId="{DC7723BE-FE9B-478B-A327-199C418AD899}" destId="{343EB4D1-6CC2-45A8-8D38-132E6AC529F9}" srcOrd="2" destOrd="0" presId="urn:microsoft.com/office/officeart/2008/layout/AlternatingHexagons"/>
    <dgm:cxn modelId="{1AA52425-3BFB-469F-A054-8571C6FA983C}" type="presParOf" srcId="{DC7723BE-FE9B-478B-A327-199C418AD899}" destId="{386F001C-075A-40AA-AC50-12A8ECEA7A25}" srcOrd="3" destOrd="0" presId="urn:microsoft.com/office/officeart/2008/layout/AlternatingHexagons"/>
    <dgm:cxn modelId="{4A363AC5-3BC3-4593-BF19-F8D85CBD2DB0}" type="presParOf" srcId="{DC7723BE-FE9B-478B-A327-199C418AD899}" destId="{F29327DA-9EFC-413C-A69A-477E38983182}" srcOrd="4" destOrd="0" presId="urn:microsoft.com/office/officeart/2008/layout/AlternatingHexagons"/>
    <dgm:cxn modelId="{11DF0445-6186-4462-9602-E9F2DE641FCC}" type="presParOf" srcId="{E4DE8051-9B20-450E-8A1E-17CA302D670D}" destId="{F8F2F1E7-63B9-4F8D-842D-829B20DA93B9}" srcOrd="1" destOrd="0" presId="urn:microsoft.com/office/officeart/2008/layout/AlternatingHexagons"/>
    <dgm:cxn modelId="{D374E442-8185-4546-BAD7-DC51B9624930}" type="presParOf" srcId="{E4DE8051-9B20-450E-8A1E-17CA302D670D}" destId="{B76D128F-7BA0-4C01-9A21-5168DB6F176D}" srcOrd="2" destOrd="0" presId="urn:microsoft.com/office/officeart/2008/layout/AlternatingHexagons"/>
    <dgm:cxn modelId="{79FD7011-1320-4C34-AFFB-93C24FBE6C90}" type="presParOf" srcId="{B76D128F-7BA0-4C01-9A21-5168DB6F176D}" destId="{F3398F9B-4A53-4475-88C1-7A7AFA853175}" srcOrd="0" destOrd="0" presId="urn:microsoft.com/office/officeart/2008/layout/AlternatingHexagons"/>
    <dgm:cxn modelId="{F201CBE2-A5D1-44EF-9341-8FEA9EF1B9DB}" type="presParOf" srcId="{B76D128F-7BA0-4C01-9A21-5168DB6F176D}" destId="{3887C4EF-83EF-4B39-81AD-365596637AAA}" srcOrd="1" destOrd="0" presId="urn:microsoft.com/office/officeart/2008/layout/AlternatingHexagons"/>
    <dgm:cxn modelId="{DAD40260-A58D-4D37-AE0D-76DF848138D0}" type="presParOf" srcId="{B76D128F-7BA0-4C01-9A21-5168DB6F176D}" destId="{17B61848-BB76-4F35-A2E4-CAA8EA704070}" srcOrd="2" destOrd="0" presId="urn:microsoft.com/office/officeart/2008/layout/AlternatingHexagons"/>
    <dgm:cxn modelId="{C4D3B1A3-CF55-4BF9-AEA2-92E6A9BB1E73}" type="presParOf" srcId="{B76D128F-7BA0-4C01-9A21-5168DB6F176D}" destId="{6811387F-4A34-494E-9E54-C47B08239F3F}" srcOrd="3" destOrd="0" presId="urn:microsoft.com/office/officeart/2008/layout/AlternatingHexagons"/>
    <dgm:cxn modelId="{60D28574-4B03-4319-8976-F3D1ABA34B3C}" type="presParOf" srcId="{B76D128F-7BA0-4C01-9A21-5168DB6F176D}" destId="{3A3763C7-78A3-4CC8-AFF3-A191BFA6DFE4}" srcOrd="4" destOrd="0" presId="urn:microsoft.com/office/officeart/2008/layout/AlternatingHexagons"/>
    <dgm:cxn modelId="{5CFCCAD1-08E8-4D75-B043-0D72F5DEF521}" type="presParOf" srcId="{E4DE8051-9B20-450E-8A1E-17CA302D670D}" destId="{22EA1306-33F3-4F4F-B089-CC111E2C829B}" srcOrd="3" destOrd="0" presId="urn:microsoft.com/office/officeart/2008/layout/AlternatingHexagons"/>
    <dgm:cxn modelId="{6F25734C-01F2-4DB7-83ED-CA8FA76FB114}" type="presParOf" srcId="{E4DE8051-9B20-450E-8A1E-17CA302D670D}" destId="{6F27C7EE-2054-4948-AF40-8C3A8C74B2C5}" srcOrd="4" destOrd="0" presId="urn:microsoft.com/office/officeart/2008/layout/AlternatingHexagons"/>
    <dgm:cxn modelId="{8AF37B52-A622-4DB5-BC18-C68B3A9C9F84}" type="presParOf" srcId="{6F27C7EE-2054-4948-AF40-8C3A8C74B2C5}" destId="{C7CFC96C-1D19-4F2E-8178-1E848E7F41C2}" srcOrd="0" destOrd="0" presId="urn:microsoft.com/office/officeart/2008/layout/AlternatingHexagons"/>
    <dgm:cxn modelId="{7FCCAD7A-D24B-4B3C-A955-9F2E1F41D700}" type="presParOf" srcId="{6F27C7EE-2054-4948-AF40-8C3A8C74B2C5}" destId="{D57FF2A3-31EA-46A2-ADEB-5B606A4296CB}" srcOrd="1" destOrd="0" presId="urn:microsoft.com/office/officeart/2008/layout/AlternatingHexagons"/>
    <dgm:cxn modelId="{63C79506-50BB-4645-8BB4-454120FFB0C3}" type="presParOf" srcId="{6F27C7EE-2054-4948-AF40-8C3A8C74B2C5}" destId="{7950DF8A-00DE-495E-AB3A-2768E5244BEA}" srcOrd="2" destOrd="0" presId="urn:microsoft.com/office/officeart/2008/layout/AlternatingHexagons"/>
    <dgm:cxn modelId="{7CBEB01A-0FEC-4D60-9B35-21534A3A2DF7}" type="presParOf" srcId="{6F27C7EE-2054-4948-AF40-8C3A8C74B2C5}" destId="{EEFE0DA9-F2C6-4414-90F5-2254C00E9DD1}" srcOrd="3" destOrd="0" presId="urn:microsoft.com/office/officeart/2008/layout/AlternatingHexagons"/>
    <dgm:cxn modelId="{4A0BD013-D8CF-400A-8AA0-EC7463D75B68}" type="presParOf" srcId="{6F27C7EE-2054-4948-AF40-8C3A8C74B2C5}" destId="{EF4FE1D5-7680-45FE-B562-FAF4ECE51D8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CC2DD-71C4-4607-A068-883F74F49F0A}">
      <dsp:nvSpPr>
        <dsp:cNvPr id="0" name=""/>
        <dsp:cNvSpPr/>
      </dsp:nvSpPr>
      <dsp:spPr>
        <a:xfrm rot="5400000">
          <a:off x="4663902" y="89043"/>
          <a:ext cx="1626118" cy="206359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bg1"/>
              </a:solidFill>
            </a:rPr>
            <a:t>Appariement direct</a:t>
          </a:r>
          <a:endParaRPr lang="fr-FR" sz="1400" kern="1200" dirty="0">
            <a:solidFill>
              <a:schemeClr val="bg1"/>
            </a:solidFill>
          </a:endParaRPr>
        </a:p>
      </dsp:txBody>
      <dsp:txXfrm rot="-5400000">
        <a:off x="4789095" y="578803"/>
        <a:ext cx="1375733" cy="1084078"/>
      </dsp:txXfrm>
    </dsp:sp>
    <dsp:sp modelId="{DEB167B9-D7B9-46FE-945D-E829583F4BCB}">
      <dsp:nvSpPr>
        <dsp:cNvPr id="0" name=""/>
        <dsp:cNvSpPr/>
      </dsp:nvSpPr>
      <dsp:spPr>
        <a:xfrm>
          <a:off x="5468748" y="328159"/>
          <a:ext cx="1814747" cy="97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327DA-9EFC-413C-A69A-477E38983182}">
      <dsp:nvSpPr>
        <dsp:cNvPr id="0" name=""/>
        <dsp:cNvSpPr/>
      </dsp:nvSpPr>
      <dsp:spPr>
        <a:xfrm rot="5400000">
          <a:off x="5494556" y="2872067"/>
          <a:ext cx="1626118" cy="1414722"/>
        </a:xfrm>
        <a:prstGeom prst="hexagon">
          <a:avLst>
            <a:gd name="adj" fmla="val 25000"/>
            <a:gd name="vf" fmla="val 115470"/>
          </a:avLst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5820715" y="3019772"/>
        <a:ext cx="973800" cy="1119312"/>
      </dsp:txXfrm>
    </dsp:sp>
    <dsp:sp modelId="{F3398F9B-4A53-4475-88C1-7A7AFA853175}">
      <dsp:nvSpPr>
        <dsp:cNvPr id="0" name=""/>
        <dsp:cNvSpPr/>
      </dsp:nvSpPr>
      <dsp:spPr>
        <a:xfrm rot="5400000">
          <a:off x="478446" y="1118203"/>
          <a:ext cx="1626118" cy="1881397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bg1"/>
              </a:solidFill>
            </a:rPr>
            <a:t>Cohortes sur critères</a:t>
          </a:r>
          <a:endParaRPr lang="fr-FR" sz="1400" kern="1200" dirty="0">
            <a:solidFill>
              <a:schemeClr val="bg1"/>
            </a:solidFill>
          </a:endParaRPr>
        </a:p>
      </dsp:txBody>
      <dsp:txXfrm rot="-5400000">
        <a:off x="664373" y="1516862"/>
        <a:ext cx="1254265" cy="1084078"/>
      </dsp:txXfrm>
    </dsp:sp>
    <dsp:sp modelId="{3887C4EF-83EF-4B39-81AD-365596637AAA}">
      <dsp:nvSpPr>
        <dsp:cNvPr id="0" name=""/>
        <dsp:cNvSpPr/>
      </dsp:nvSpPr>
      <dsp:spPr>
        <a:xfrm>
          <a:off x="1517510" y="1790306"/>
          <a:ext cx="1756207" cy="97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763C7-78A3-4CC8-AFF3-A191BFA6DFE4}">
      <dsp:nvSpPr>
        <dsp:cNvPr id="0" name=""/>
        <dsp:cNvSpPr/>
      </dsp:nvSpPr>
      <dsp:spPr>
        <a:xfrm rot="5400000">
          <a:off x="6646156" y="1211120"/>
          <a:ext cx="1626118" cy="1852027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38100" cap="flat" cmpd="sng" algn="ctr">
          <a:solidFill>
            <a:schemeClr val="accent6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accent2"/>
              </a:solidFill>
            </a:rPr>
            <a:t>Tableaux de bord agrégés</a:t>
          </a:r>
          <a:endParaRPr lang="fr-FR" sz="1400" kern="1200" dirty="0">
            <a:solidFill>
              <a:schemeClr val="accent2"/>
            </a:solidFill>
          </a:endParaRPr>
        </a:p>
      </dsp:txBody>
      <dsp:txXfrm rot="-5400000">
        <a:off x="6841873" y="1595094"/>
        <a:ext cx="1234685" cy="1084078"/>
      </dsp:txXfrm>
    </dsp:sp>
    <dsp:sp modelId="{C7CFC96C-1D19-4F2E-8178-1E848E7F41C2}">
      <dsp:nvSpPr>
        <dsp:cNvPr id="0" name=""/>
        <dsp:cNvSpPr/>
      </dsp:nvSpPr>
      <dsp:spPr>
        <a:xfrm rot="5400000">
          <a:off x="2500720" y="102061"/>
          <a:ext cx="1626118" cy="2046962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38100" cap="flat" cmpd="sng" algn="ctr">
          <a:solidFill>
            <a:schemeClr val="accent6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accent2"/>
              </a:solidFill>
            </a:rPr>
            <a:t>Appariement probabiliste</a:t>
          </a:r>
          <a:endParaRPr lang="fr-FR" sz="1400" kern="1200" dirty="0">
            <a:solidFill>
              <a:schemeClr val="accent2"/>
            </a:solidFill>
          </a:endParaRPr>
        </a:p>
      </dsp:txBody>
      <dsp:txXfrm rot="-5400000">
        <a:off x="2631458" y="583503"/>
        <a:ext cx="1364642" cy="1084078"/>
      </dsp:txXfrm>
    </dsp:sp>
    <dsp:sp modelId="{D57FF2A3-31EA-46A2-ADEB-5B606A4296CB}">
      <dsp:nvSpPr>
        <dsp:cNvPr id="0" name=""/>
        <dsp:cNvSpPr/>
      </dsp:nvSpPr>
      <dsp:spPr>
        <a:xfrm>
          <a:off x="5468748" y="3088657"/>
          <a:ext cx="1814747" cy="97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FE1D5-7680-45FE-B562-FAF4ECE51D86}">
      <dsp:nvSpPr>
        <dsp:cNvPr id="0" name=""/>
        <dsp:cNvSpPr/>
      </dsp:nvSpPr>
      <dsp:spPr>
        <a:xfrm rot="5400000">
          <a:off x="2359800" y="135968"/>
          <a:ext cx="1626118" cy="1414722"/>
        </a:xfrm>
        <a:prstGeom prst="hexagon">
          <a:avLst>
            <a:gd name="adj" fmla="val 25000"/>
            <a:gd name="vf" fmla="val 115470"/>
          </a:avLst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2685959" y="283673"/>
        <a:ext cx="973800" cy="1119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031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5463" tIns="47732" rIns="95463" bIns="47732" rtlCol="0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5463" tIns="47732" rIns="95463" bIns="47732" rtlCol="0"/>
          <a:lstStyle>
            <a:lvl1pPr algn="r">
              <a:defRPr sz="1300"/>
            </a:lvl1pPr>
          </a:lstStyle>
          <a:p>
            <a:fld id="{454B2969-4251-4A71-AE5D-424963B67C10}" type="datetimeFigureOut">
              <a:rPr lang="fr-FR" smtClean="0"/>
              <a:t>27/03/2019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63" tIns="47732" rIns="95463" bIns="47732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463" tIns="47732" rIns="95463" bIns="47732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5463" tIns="47732" rIns="95463" bIns="47732" rtlCol="0" anchor="b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5463" tIns="47732" rIns="95463" bIns="47732" rtlCol="0" anchor="b"/>
          <a:lstStyle>
            <a:lvl1pPr algn="r">
              <a:defRPr sz="1300"/>
            </a:lvl1pPr>
          </a:lstStyle>
          <a:p>
            <a:fld id="{F994B8AB-B2D6-4EA0-9D7E-450C5BF429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7520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6234" indent="-2985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94206" indent="-23884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71889" indent="-23884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49572" indent="-23884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7254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04937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2619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60302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89BA5A-25A1-40A6-A96F-900CD84DA43B}" type="slidenum">
              <a:rPr lang="fr-FR" altLang="fr-FR" smtClean="0"/>
              <a:pPr eaLnBrk="1" hangingPunct="1"/>
              <a:t>3</a:t>
            </a:fld>
            <a:endParaRPr lang="fr-FR" altLang="fr-F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6234" indent="-2985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94206" indent="-23884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71889" indent="-23884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49572" indent="-23884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7254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04937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2619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60302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674061-4F90-494E-834D-CE37B9F720C2}" type="slidenum">
              <a:rPr lang="fr-FR" altLang="fr-FR" smtClean="0"/>
              <a:pPr eaLnBrk="1" hangingPunct="1"/>
              <a:t>7</a:t>
            </a:fld>
            <a:endParaRPr lang="fr-FR" altLang="fr-F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6234" indent="-2985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94206" indent="-23884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71889" indent="-23884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49572" indent="-23884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7254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04937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2619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60302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89BA5A-25A1-40A6-A96F-900CD84DA43B}" type="slidenum">
              <a:rPr lang="fr-FR" altLang="fr-FR" smtClean="0"/>
              <a:pPr eaLnBrk="1" hangingPunct="1"/>
              <a:t>8</a:t>
            </a:fld>
            <a:endParaRPr lang="fr-FR" altLang="fr-F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6234" indent="-29855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94206" indent="-23884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71889" indent="-23884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49572" indent="-23884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7254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04937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2619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60302" indent="-238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89BA5A-25A1-40A6-A96F-900CD84DA43B}" type="slidenum">
              <a:rPr lang="fr-FR" altLang="fr-FR" smtClean="0"/>
              <a:pPr eaLnBrk="1" hangingPunct="1"/>
              <a:t>10</a:t>
            </a:fld>
            <a:endParaRPr lang="fr-FR" altLang="fr-F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71600" y="1875036"/>
            <a:ext cx="7200000" cy="1440160"/>
          </a:xfrm>
          <a:solidFill>
            <a:srgbClr val="2059A6"/>
          </a:solidFill>
        </p:spPr>
        <p:txBody>
          <a:bodyPr vert="horz" lIns="91440" tIns="45720" rIns="91440" bIns="45720" rtlCol="0" anchor="b">
            <a:noAutofit/>
          </a:bodyPr>
          <a:lstStyle>
            <a:lvl1pPr>
              <a:defRPr lang="fr-FR" sz="3000" b="1" dirty="0">
                <a:solidFill>
                  <a:schemeClr val="bg1"/>
                </a:solidFill>
              </a:defRPr>
            </a:lvl1pPr>
          </a:lstStyle>
          <a:p>
            <a:pPr lvl="0" algn="r"/>
            <a:r>
              <a:rPr lang="fr-FR" dirty="0"/>
              <a:t>Modifiez le style du titre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971600" y="3315196"/>
            <a:ext cx="7200000" cy="169798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>
              <a:buNone/>
            </a:pPr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4676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7504" y="2060848"/>
            <a:ext cx="432048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6016" y="2060848"/>
            <a:ext cx="432048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solidFill>
            <a:srgbClr val="2059A6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4"/>
          </p:nvPr>
        </p:nvSpPr>
        <p:spPr>
          <a:xfrm>
            <a:off x="107504" y="836613"/>
            <a:ext cx="4320034" cy="115222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7" name="Espace réservé du texte 15"/>
          <p:cNvSpPr>
            <a:spLocks noGrp="1"/>
          </p:cNvSpPr>
          <p:nvPr>
            <p:ph type="body" sz="quarter" idx="15"/>
          </p:nvPr>
        </p:nvSpPr>
        <p:spPr>
          <a:xfrm>
            <a:off x="4716016" y="836712"/>
            <a:ext cx="4320034" cy="115222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686D48A-874C-439A-A4FB-997479B720C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15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solidFill>
            <a:srgbClr val="2059A6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6D48A-874C-439A-A4FB-997479B720C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93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29372-8607-4838-9C10-2B105F2CA9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57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vague_filetsBle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7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logo_Diapora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2994025"/>
            <a:ext cx="191452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9237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888" y="3429000"/>
            <a:ext cx="6400800" cy="120173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smtClean="0"/>
              <a:t>xxx</a:t>
            </a:r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5695950" cy="47625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00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736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59313" y="981075"/>
            <a:ext cx="4038600" cy="25098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59313" y="3643313"/>
            <a:ext cx="4038600" cy="25114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7F2F5-1AF1-4C8B-876D-F606751983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42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11867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noFill/>
          <a:ln w="19050">
            <a:noFill/>
          </a:ln>
        </p:spPr>
        <p:txBody>
          <a:bodyPr/>
          <a:lstStyle>
            <a:lvl1pPr marL="623888" indent="0" algn="l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683568" y="764704"/>
            <a:ext cx="8460432" cy="5184576"/>
          </a:xfrm>
          <a:ln w="19050">
            <a:noFill/>
          </a:ln>
        </p:spPr>
        <p:txBody>
          <a:bodyPr lIns="36000" rIns="36000"/>
          <a:lstStyle>
            <a:lvl1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25475" indent="-28575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702000" y="548680"/>
            <a:ext cx="7740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141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  <a:solidFill>
            <a:srgbClr val="2059A6"/>
          </a:solidFill>
        </p:spPr>
        <p:txBody>
          <a:bodyPr vert="horz" lIns="91440" tIns="45720" rIns="91440" bIns="45720" rtlCol="0" anchor="ctr">
            <a:noAutofit/>
          </a:bodyPr>
          <a:lstStyle>
            <a:lvl1pPr marL="719138" indent="0" algn="l">
              <a:defRPr lang="fr-FR" dirty="0"/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683568" y="1440000"/>
            <a:ext cx="8460432" cy="4509280"/>
          </a:xfrm>
          <a:ln w="19050">
            <a:noFill/>
          </a:ln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25475" indent="-28575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750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6D48A-874C-439A-A4FB-997479B720C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052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rgbClr val="2059A6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6D48A-874C-439A-A4FB-997479B720C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665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sous titre -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rgbClr val="2059A6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2000" y="1124744"/>
            <a:ext cx="8280000" cy="4860000"/>
          </a:xfrm>
        </p:spPr>
        <p:txBody>
          <a:bodyPr/>
          <a:lstStyle>
            <a:lvl2pPr>
              <a:spcBef>
                <a:spcPts val="300"/>
              </a:spcBef>
              <a:defRPr sz="1800"/>
            </a:lvl2pPr>
            <a:lvl3pPr marL="0" indent="0" algn="l" rtl="0">
              <a:spcBef>
                <a:spcPts val="300"/>
              </a:spcBef>
              <a:buFont typeface="Arial" panose="020B0604020202020204" pitchFamily="34" charset="0"/>
              <a:buNone/>
              <a:defRPr sz="1500"/>
            </a:lvl3pPr>
            <a:lvl4pPr marL="3175" indent="0">
              <a:spcBef>
                <a:spcPts val="300"/>
              </a:spcBef>
              <a:defRPr lang="fr-FR" sz="1400" b="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300"/>
              </a:spcBef>
              <a:defRPr sz="1300" b="1" i="0"/>
            </a:lvl5pPr>
          </a:lstStyle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0" y="728752"/>
            <a:ext cx="9143999" cy="360000"/>
          </a:xfrm>
        </p:spPr>
        <p:txBody>
          <a:bodyPr anchor="t"/>
          <a:lstStyle>
            <a:lvl1pPr algn="ctr">
              <a:defRPr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86D48A-874C-439A-A4FB-997479B720C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995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rgbClr val="2059A6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2000" y="908720"/>
            <a:ext cx="8280000" cy="5040000"/>
          </a:xfrm>
        </p:spPr>
        <p:txBody>
          <a:bodyPr/>
          <a:lstStyle>
            <a:lvl2pPr>
              <a:spcBef>
                <a:spcPts val="300"/>
              </a:spcBef>
              <a:defRPr sz="1800"/>
            </a:lvl2pPr>
            <a:lvl3pPr marL="0" indent="0" algn="l" rtl="0">
              <a:spcBef>
                <a:spcPts val="300"/>
              </a:spcBef>
              <a:buFont typeface="Arial" panose="020B0604020202020204" pitchFamily="34" charset="0"/>
              <a:buNone/>
              <a:defRPr/>
            </a:lvl3pPr>
            <a:lvl4pPr marL="449263" indent="-182563">
              <a:spcBef>
                <a:spcPts val="300"/>
              </a:spcBef>
              <a:buFont typeface="Wingdings" panose="05000000000000000000" pitchFamily="2" charset="2"/>
              <a:buChar char="§"/>
              <a:defRPr sz="1800"/>
            </a:lvl4pPr>
            <a:lvl5pPr>
              <a:spcBef>
                <a:spcPts val="300"/>
              </a:spcBef>
              <a:defRPr b="1" i="0"/>
            </a:lvl5pPr>
          </a:lstStyle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6D48A-874C-439A-A4FB-997479B720C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930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rgbClr val="2059A6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20000" cy="504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320000" cy="504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6D48A-874C-439A-A4FB-997479B720C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7223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20891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2059A6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7536" y="6431418"/>
            <a:ext cx="288000" cy="288000"/>
          </a:xfrm>
          <a:prstGeom prst="rect">
            <a:avLst/>
          </a:prstGeom>
          <a:solidFill>
            <a:srgbClr val="2059A6"/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wrap="none" lIns="36000" tIns="36000" rIns="36000" bIns="36000" rtlCol="0" anchor="ctr">
            <a:normAutofit/>
          </a:bodyPr>
          <a:lstStyle>
            <a:lvl1pPr algn="ctr">
              <a:defRPr lang="fr-FR" sz="900" b="1" smtClean="0">
                <a:solidFill>
                  <a:schemeClr val="bg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A686D48A-874C-439A-A4FB-997479B720C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0" y="6309320"/>
            <a:ext cx="7596336" cy="3414"/>
          </a:xfrm>
          <a:prstGeom prst="line">
            <a:avLst/>
          </a:prstGeom>
          <a:ln w="38100">
            <a:solidFill>
              <a:srgbClr val="205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Image 13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46" y="6126623"/>
            <a:ext cx="1417528" cy="64807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467544" y="6408845"/>
            <a:ext cx="3071367" cy="335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00"/>
              </a:spcAft>
            </a:pPr>
            <a:r>
              <a:rPr lang="fr-FR" sz="1200" b="1" dirty="0" smtClean="0">
                <a:solidFill>
                  <a:srgbClr val="2059A6"/>
                </a:solidFill>
              </a:rPr>
              <a:t>&lt;Sujet&gt;</a:t>
            </a:r>
          </a:p>
          <a:p>
            <a:r>
              <a:rPr lang="fr-FR" sz="900" b="0" dirty="0" smtClean="0">
                <a:solidFill>
                  <a:srgbClr val="2059A6"/>
                </a:solidFill>
              </a:rPr>
              <a:t>&lt;Direction&gt;Cnam/DSES/MOISE</a:t>
            </a:r>
            <a:endParaRPr lang="fr-FR" sz="900" b="0" dirty="0">
              <a:solidFill>
                <a:srgbClr val="2059A6"/>
              </a:solidFill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0" y="6700914"/>
            <a:ext cx="9144000" cy="144073"/>
          </a:xfrm>
          <a:prstGeom prst="rect">
            <a:avLst/>
          </a:prstGeom>
          <a:noFill/>
        </p:spPr>
        <p:txBody>
          <a:bodyPr wrap="square" lIns="90000" tIns="0" rIns="0" bIns="36000" rtlCol="0">
            <a:spAutoFit/>
          </a:bodyPr>
          <a:lstStyle/>
          <a:p>
            <a:pPr algn="ctr"/>
            <a:r>
              <a:rPr lang="fr-FR" sz="700" b="1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La Cnam est titulaire des droits de propriété intellectuelle</a:t>
            </a:r>
            <a:r>
              <a:rPr lang="fr-FR" sz="700" b="1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700" b="1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sur le contenu du présent support de formation</a:t>
            </a:r>
            <a:endParaRPr lang="fr-F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4716016" y="6408845"/>
            <a:ext cx="2880320" cy="19750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r">
              <a:spcAft>
                <a:spcPts val="0"/>
              </a:spcAft>
            </a:pPr>
            <a:r>
              <a:rPr lang="fr-FR" sz="1200" b="1" dirty="0" smtClean="0">
                <a:solidFill>
                  <a:srgbClr val="2059A6"/>
                </a:solidFill>
              </a:rPr>
              <a:t>&lt;Date&gt;</a:t>
            </a:r>
            <a:endParaRPr lang="fr-FR" sz="800" b="1" dirty="0">
              <a:solidFill>
                <a:srgbClr val="2059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9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7" r:id="rId2"/>
    <p:sldLayoutId id="2147483667" r:id="rId3"/>
    <p:sldLayoutId id="2147483649" r:id="rId4"/>
    <p:sldLayoutId id="2147483655" r:id="rId5"/>
    <p:sldLayoutId id="2147483654" r:id="rId6"/>
    <p:sldLayoutId id="2147483650" r:id="rId7"/>
    <p:sldLayoutId id="2147483664" r:id="rId8"/>
    <p:sldLayoutId id="2147483652" r:id="rId9"/>
    <p:sldLayoutId id="2147483653" r:id="rId10"/>
    <p:sldLayoutId id="2147483656" r:id="rId11"/>
    <p:sldLayoutId id="2147483670" r:id="rId12"/>
    <p:sldLayoutId id="2147483671" r:id="rId13"/>
    <p:sldLayoutId id="214748367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b="1" kern="1200">
          <a:solidFill>
            <a:srgbClr val="2059A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lang="fr-FR" sz="1600" b="0" kern="1200" dirty="0" smtClean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266700" indent="-266700" algn="just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q"/>
        <a:defRPr lang="fr-FR" sz="1600" b="0" kern="1200" dirty="0" smtClean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49263" indent="-182563" algn="l" defTabSz="9144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§"/>
        <a:tabLst/>
        <a:defRPr lang="fr-FR" sz="1400" b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600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lang="fr-FR" sz="1600" b="0" i="0" kern="1200" baseline="0" dirty="0" smtClean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060848"/>
            <a:ext cx="8064896" cy="1872208"/>
          </a:xfrm>
        </p:spPr>
        <p:txBody>
          <a:bodyPr/>
          <a:lstStyle/>
          <a:p>
            <a:r>
              <a:rPr lang="fr-FR" sz="2800" u="sng" dirty="0"/>
              <a:t>Les possibilités d’appariements entre les cohortes et le SNDS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9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975189"/>
            <a:ext cx="8604250" cy="2160240"/>
          </a:xfrm>
        </p:spPr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Procédure d’appariement indirect SNDS/cohortes, probabiliste …</a:t>
            </a:r>
            <a:endParaRPr lang="fr-FR" sz="2800" u="sng" dirty="0" smtClean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555875" y="5445125"/>
            <a:ext cx="64008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fr-FR" altLang="fr-FR" sz="2400">
              <a:solidFill>
                <a:schemeClr val="accent2"/>
              </a:solidFill>
            </a:endParaRPr>
          </a:p>
        </p:txBody>
      </p:sp>
      <p:sp>
        <p:nvSpPr>
          <p:cNvPr id="2" name="Organigramme : Disque magnétique 1"/>
          <p:cNvSpPr/>
          <p:nvPr/>
        </p:nvSpPr>
        <p:spPr>
          <a:xfrm>
            <a:off x="579984" y="3870507"/>
            <a:ext cx="1440160" cy="1824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Cohorte : informations médico-administratives</a:t>
            </a:r>
            <a:endParaRPr lang="fr-FR" dirty="0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5868144" y="3870507"/>
            <a:ext cx="1440160" cy="182490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SNDS</a:t>
            </a:r>
            <a:endParaRPr lang="fr-FR" dirty="0"/>
          </a:p>
        </p:txBody>
      </p:sp>
      <p:sp>
        <p:nvSpPr>
          <p:cNvPr id="4" name="Bulle ronde 3"/>
          <p:cNvSpPr/>
          <p:nvPr/>
        </p:nvSpPr>
        <p:spPr>
          <a:xfrm>
            <a:off x="2635358" y="3104846"/>
            <a:ext cx="3232786" cy="115212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Comment identifier les individus de la cohorte dans le SNDS ? </a:t>
            </a:r>
            <a:endParaRPr lang="fr-FR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Program Files\Microsoft Office\MEDIA\CAGCAT10\j0240695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33287"/>
            <a:ext cx="1826057" cy="14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578850" cy="504651"/>
          </a:xfrm>
        </p:spPr>
        <p:txBody>
          <a:bodyPr/>
          <a:lstStyle/>
          <a:p>
            <a:pPr algn="ctr">
              <a:defRPr/>
            </a:pPr>
            <a:r>
              <a:rPr lang="fr-FR" altLang="fr-FR" sz="2400" dirty="0" smtClean="0"/>
              <a:t>Exemple de projet - </a:t>
            </a:r>
            <a:r>
              <a:rPr lang="fr-FR" altLang="fr-FR" sz="2400" dirty="0"/>
              <a:t>Appariement probabiliste</a:t>
            </a:r>
            <a:endParaRPr lang="fr-FR" sz="2400" i="1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179388" y="764704"/>
            <a:ext cx="8856662" cy="51125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  <a:defRPr/>
            </a:pPr>
            <a:r>
              <a:rPr lang="fr-FR" altLang="fr-FR" sz="1600" b="1" u="sng" dirty="0">
                <a:solidFill>
                  <a:srgbClr val="2059A6"/>
                </a:solidFill>
              </a:rPr>
              <a:t>TYPE DE DEMANDE : </a:t>
            </a:r>
            <a:r>
              <a:rPr lang="fr-FR" altLang="fr-FR" sz="1600" b="1" u="sng" dirty="0">
                <a:solidFill>
                  <a:srgbClr val="2059A6"/>
                </a:solidFill>
              </a:rPr>
              <a:t>Appariement probabiliste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1600" b="1" dirty="0">
              <a:solidFill>
                <a:srgbClr val="2059A6"/>
              </a:solidFill>
            </a:endParaRPr>
          </a:p>
          <a:p>
            <a:pPr marL="0" lvl="1" indent="0" eaLnBrk="1" hangingPunct="1">
              <a:lnSpc>
                <a:spcPct val="90000"/>
              </a:lnSpc>
              <a:buNone/>
              <a:defRPr/>
            </a:pPr>
            <a:r>
              <a:rPr lang="fr-FR" altLang="fr-FR" sz="1600" dirty="0">
                <a:solidFill>
                  <a:srgbClr val="2059A6"/>
                </a:solidFill>
              </a:rPr>
              <a:t>OBJECTIF </a:t>
            </a:r>
            <a:r>
              <a:rPr lang="fr-FR" altLang="fr-FR" sz="1600" dirty="0">
                <a:solidFill>
                  <a:srgbClr val="2059A6"/>
                </a:solidFill>
              </a:rPr>
              <a:t>PRINCIPAL : </a:t>
            </a:r>
            <a:r>
              <a:rPr lang="fr-FR" altLang="fr-FR" sz="1600" dirty="0" smtClean="0">
                <a:solidFill>
                  <a:srgbClr val="2059A6"/>
                </a:solidFill>
              </a:rPr>
              <a:t>Comparer les </a:t>
            </a:r>
            <a:r>
              <a:rPr lang="fr-FR" altLang="fr-FR" sz="1600" dirty="0">
                <a:solidFill>
                  <a:srgbClr val="2059A6"/>
                </a:solidFill>
              </a:rPr>
              <a:t>délais, </a:t>
            </a:r>
            <a:r>
              <a:rPr lang="fr-FR" altLang="fr-FR" sz="1600" dirty="0">
                <a:solidFill>
                  <a:srgbClr val="2059A6"/>
                </a:solidFill>
              </a:rPr>
              <a:t>stades des rechutes et </a:t>
            </a:r>
            <a:r>
              <a:rPr lang="fr-FR" altLang="fr-FR" sz="1600" dirty="0">
                <a:solidFill>
                  <a:srgbClr val="2059A6"/>
                </a:solidFill>
              </a:rPr>
              <a:t>taux de </a:t>
            </a:r>
            <a:r>
              <a:rPr lang="fr-FR" altLang="fr-FR" sz="1600" dirty="0">
                <a:solidFill>
                  <a:srgbClr val="2059A6"/>
                </a:solidFill>
              </a:rPr>
              <a:t>décès (globalement et lié au cancer du sein) des patientes, selon qu’elles </a:t>
            </a:r>
            <a:r>
              <a:rPr lang="fr-FR" altLang="fr-FR" sz="1600" dirty="0">
                <a:solidFill>
                  <a:srgbClr val="2059A6"/>
                </a:solidFill>
              </a:rPr>
              <a:t>soient </a:t>
            </a:r>
            <a:r>
              <a:rPr lang="fr-FR" altLang="fr-FR" sz="1600" dirty="0">
                <a:solidFill>
                  <a:srgbClr val="2059A6"/>
                </a:solidFill>
              </a:rPr>
              <a:t>suivies exclusivement en ville ou en hospitalier </a:t>
            </a:r>
            <a:r>
              <a:rPr lang="fr-FR" altLang="fr-FR" sz="1600" dirty="0">
                <a:solidFill>
                  <a:srgbClr val="2059A6"/>
                </a:solidFill>
              </a:rPr>
              <a:t>dans un institut.</a:t>
            </a:r>
            <a:endParaRPr lang="fr-FR" altLang="fr-FR" sz="1600" dirty="0">
              <a:solidFill>
                <a:srgbClr val="2059A6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1600" b="1" dirty="0">
              <a:solidFill>
                <a:srgbClr val="2059A6"/>
              </a:solidFill>
            </a:endParaRPr>
          </a:p>
          <a:p>
            <a:pPr marL="0" lvl="1" indent="0" eaLnBrk="1" hangingPunct="1">
              <a:lnSpc>
                <a:spcPct val="90000"/>
              </a:lnSpc>
              <a:buNone/>
              <a:defRPr/>
            </a:pPr>
            <a:r>
              <a:rPr lang="fr-FR" altLang="fr-FR" sz="1600" b="1" u="sng" dirty="0">
                <a:solidFill>
                  <a:srgbClr val="2059A6"/>
                </a:solidFill>
              </a:rPr>
              <a:t>CRITÈRES D’INCLUSION </a:t>
            </a:r>
            <a:r>
              <a:rPr lang="fr-FR" altLang="fr-FR" sz="1600" b="1" u="sng" dirty="0" smtClean="0">
                <a:solidFill>
                  <a:srgbClr val="2059A6"/>
                </a:solidFill>
              </a:rPr>
              <a:t>:</a:t>
            </a:r>
          </a:p>
          <a:p>
            <a:pPr marL="0" lvl="1" indent="0" eaLnBrk="1" hangingPunct="1">
              <a:lnSpc>
                <a:spcPct val="90000"/>
              </a:lnSpc>
              <a:buNone/>
              <a:defRPr/>
            </a:pPr>
            <a:endParaRPr lang="fr-FR" altLang="fr-FR" sz="1600" b="1" u="sng" dirty="0">
              <a:solidFill>
                <a:srgbClr val="2059A6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fr-FR" altLang="fr-FR" sz="1600" dirty="0">
                <a:solidFill>
                  <a:srgbClr val="2059A6"/>
                </a:solidFill>
              </a:rPr>
              <a:t>Femmes traitées pour un cancer du sein entre 2007 et </a:t>
            </a:r>
            <a:r>
              <a:rPr lang="fr-FR" altLang="fr-FR" sz="1600" dirty="0">
                <a:solidFill>
                  <a:srgbClr val="2059A6"/>
                </a:solidFill>
              </a:rPr>
              <a:t>2012 dans un institut,</a:t>
            </a:r>
            <a:endParaRPr lang="fr-FR" altLang="fr-FR" sz="1600" dirty="0">
              <a:solidFill>
                <a:srgbClr val="2059A6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fr-FR" altLang="fr-FR" sz="1600" dirty="0">
                <a:solidFill>
                  <a:srgbClr val="2059A6"/>
                </a:solidFill>
              </a:rPr>
              <a:t>Plus de 40 ans, non métastatiques</a:t>
            </a:r>
            <a:r>
              <a:rPr lang="fr-FR" altLang="fr-FR" sz="1600" dirty="0">
                <a:solidFill>
                  <a:srgbClr val="2059A6"/>
                </a:solidFill>
              </a:rPr>
              <a:t>,</a:t>
            </a:r>
            <a:endParaRPr lang="fr-FR" altLang="fr-FR" sz="1600" dirty="0">
              <a:solidFill>
                <a:srgbClr val="2059A6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fr-FR" altLang="fr-FR" sz="1600" dirty="0">
                <a:solidFill>
                  <a:srgbClr val="2059A6"/>
                </a:solidFill>
              </a:rPr>
              <a:t>Ayant </a:t>
            </a:r>
            <a:r>
              <a:rPr lang="fr-FR" altLang="fr-FR" sz="1600" dirty="0">
                <a:solidFill>
                  <a:srgbClr val="2059A6"/>
                </a:solidFill>
              </a:rPr>
              <a:t>bénéficié d’une chirurgie du sein,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fr-FR" altLang="fr-FR" sz="1600" dirty="0">
                <a:solidFill>
                  <a:srgbClr val="2059A6"/>
                </a:solidFill>
              </a:rPr>
              <a:t>Données </a:t>
            </a:r>
            <a:r>
              <a:rPr lang="fr-FR" altLang="fr-FR" sz="1600" dirty="0">
                <a:solidFill>
                  <a:srgbClr val="2059A6"/>
                </a:solidFill>
              </a:rPr>
              <a:t>cliniques </a:t>
            </a:r>
            <a:r>
              <a:rPr lang="fr-FR" altLang="fr-FR" sz="1600" dirty="0">
                <a:solidFill>
                  <a:srgbClr val="2059A6"/>
                </a:solidFill>
              </a:rPr>
              <a:t>enregistrées </a:t>
            </a:r>
            <a:r>
              <a:rPr lang="fr-FR" altLang="fr-FR" sz="1600" dirty="0">
                <a:solidFill>
                  <a:srgbClr val="2059A6"/>
                </a:solidFill>
              </a:rPr>
              <a:t>dans </a:t>
            </a:r>
            <a:r>
              <a:rPr lang="fr-FR" altLang="fr-FR" sz="1600" dirty="0">
                <a:solidFill>
                  <a:srgbClr val="2059A6"/>
                </a:solidFill>
              </a:rPr>
              <a:t>l’institut.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1600" b="1" dirty="0">
              <a:solidFill>
                <a:srgbClr val="2059A6"/>
              </a:solidFill>
            </a:endParaRPr>
          </a:p>
          <a:p>
            <a:pPr marL="0" lvl="1" indent="0" eaLnBrk="1" hangingPunct="1">
              <a:lnSpc>
                <a:spcPct val="90000"/>
              </a:lnSpc>
              <a:buNone/>
              <a:defRPr/>
            </a:pPr>
            <a:r>
              <a:rPr lang="fr-FR" altLang="fr-FR" sz="1600" b="1" u="sng" dirty="0">
                <a:solidFill>
                  <a:srgbClr val="2059A6"/>
                </a:solidFill>
              </a:rPr>
              <a:t>INTÉRÊT DE L’ÉTUDE</a:t>
            </a:r>
            <a:r>
              <a:rPr lang="fr-FR" altLang="fr-FR" sz="1600" b="1" u="sng" dirty="0">
                <a:solidFill>
                  <a:srgbClr val="2059A6"/>
                </a:solidFill>
              </a:rPr>
              <a:t> : </a:t>
            </a:r>
            <a:endParaRPr lang="fr-FR" altLang="fr-FR" sz="1600" b="1" u="sng" dirty="0" smtClean="0">
              <a:solidFill>
                <a:srgbClr val="2059A6"/>
              </a:solidFill>
            </a:endParaRPr>
          </a:p>
          <a:p>
            <a:pPr marL="0" lvl="1" indent="0" eaLnBrk="1" hangingPunct="1">
              <a:lnSpc>
                <a:spcPct val="90000"/>
              </a:lnSpc>
              <a:buNone/>
              <a:defRPr/>
            </a:pPr>
            <a:endParaRPr lang="fr-FR" altLang="fr-FR" sz="1600" b="1" u="sng" dirty="0" smtClean="0">
              <a:solidFill>
                <a:srgbClr val="2059A6"/>
              </a:solidFill>
            </a:endParaRPr>
          </a:p>
          <a:p>
            <a:pPr marL="0" lvl="1" indent="0" eaLnBrk="1" hangingPunct="1">
              <a:lnSpc>
                <a:spcPct val="90000"/>
              </a:lnSpc>
              <a:buNone/>
              <a:defRPr/>
            </a:pPr>
            <a:r>
              <a:rPr lang="fr-FR" altLang="fr-FR" sz="1600" dirty="0" smtClean="0">
                <a:solidFill>
                  <a:srgbClr val="2059A6"/>
                </a:solidFill>
              </a:rPr>
              <a:t>Limiter </a:t>
            </a:r>
            <a:r>
              <a:rPr lang="fr-FR" altLang="fr-FR" sz="1600" dirty="0">
                <a:solidFill>
                  <a:srgbClr val="2059A6"/>
                </a:solidFill>
              </a:rPr>
              <a:t>les </a:t>
            </a:r>
            <a:r>
              <a:rPr lang="fr-FR" altLang="fr-FR" sz="1600" dirty="0">
                <a:solidFill>
                  <a:srgbClr val="2059A6"/>
                </a:solidFill>
              </a:rPr>
              <a:t>patientes perdues </a:t>
            </a:r>
            <a:r>
              <a:rPr lang="fr-FR" altLang="fr-FR" sz="1600" dirty="0">
                <a:solidFill>
                  <a:srgbClr val="2059A6"/>
                </a:solidFill>
              </a:rPr>
              <a:t>de </a:t>
            </a:r>
            <a:r>
              <a:rPr lang="fr-FR" altLang="fr-FR" sz="1600" dirty="0">
                <a:solidFill>
                  <a:srgbClr val="2059A6"/>
                </a:solidFill>
              </a:rPr>
              <a:t>vue, </a:t>
            </a:r>
            <a:r>
              <a:rPr lang="fr-FR" altLang="fr-FR" sz="1600" dirty="0">
                <a:solidFill>
                  <a:srgbClr val="2059A6"/>
                </a:solidFill>
              </a:rPr>
              <a:t>améliorer la régularité du </a:t>
            </a:r>
            <a:r>
              <a:rPr lang="fr-FR" altLang="fr-FR" sz="1600" dirty="0">
                <a:solidFill>
                  <a:srgbClr val="2059A6"/>
                </a:solidFill>
              </a:rPr>
              <a:t>suivi permettant un dépistage plus précoce des </a:t>
            </a:r>
            <a:r>
              <a:rPr lang="fr-FR" altLang="fr-FR" sz="1600" dirty="0">
                <a:solidFill>
                  <a:srgbClr val="2059A6"/>
                </a:solidFill>
              </a:rPr>
              <a:t>rechutes. L’enjeu final étant la réduction de la mortalité par cancer du sein</a:t>
            </a:r>
            <a:r>
              <a:rPr lang="fr-FR" altLang="fr-FR" sz="1600" dirty="0" smtClean="0">
                <a:solidFill>
                  <a:srgbClr val="2059A6"/>
                </a:solidFill>
              </a:rPr>
              <a:t>.</a:t>
            </a:r>
            <a:endParaRPr lang="fr-FR" altLang="fr-FR" sz="1500" kern="0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14233"/>
            <a:ext cx="2895600" cy="476250"/>
          </a:xfrm>
        </p:spPr>
        <p:txBody>
          <a:bodyPr/>
          <a:lstStyle/>
          <a:p>
            <a:pPr>
              <a:defRPr/>
            </a:pPr>
            <a:fld id="{CB659BA9-96DD-47B5-B1AE-3A48CF9E68A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258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549275"/>
          </a:xfrm>
        </p:spPr>
        <p:txBody>
          <a:bodyPr/>
          <a:lstStyle/>
          <a:p>
            <a:pPr algn="ctr"/>
            <a:r>
              <a:rPr lang="fr-FR" altLang="fr-FR" sz="2400" dirty="0"/>
              <a:t>Exemple de projet – </a:t>
            </a:r>
            <a:r>
              <a:rPr lang="fr-FR" altLang="fr-FR" sz="2400" dirty="0" smtClean="0"/>
              <a:t>Comment </a:t>
            </a:r>
            <a:r>
              <a:rPr lang="fr-FR" altLang="fr-FR" sz="2400" dirty="0" smtClean="0"/>
              <a:t>Augmenter le taux d’appariement </a:t>
            </a:r>
            <a:r>
              <a:rPr lang="fr-FR" altLang="fr-FR" sz="2400" dirty="0" smtClean="0"/>
              <a:t>?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908719"/>
            <a:ext cx="8352928" cy="5184577"/>
          </a:xfrm>
        </p:spPr>
        <p:txBody>
          <a:bodyPr>
            <a:normAutofit fontScale="47500" lnSpcReduction="20000"/>
          </a:bodyPr>
          <a:lstStyle/>
          <a:p>
            <a:pPr lvl="1" fontAlgn="base">
              <a:lnSpc>
                <a:spcPct val="110000"/>
              </a:lnSpc>
              <a:spcAft>
                <a:spcPct val="0"/>
              </a:spcAft>
              <a:defRPr/>
            </a:pPr>
            <a:r>
              <a:rPr lang="fr-FR" sz="3400" b="1" u="sng" dirty="0">
                <a:solidFill>
                  <a:srgbClr val="2059A6"/>
                </a:solidFill>
              </a:rPr>
              <a:t>Recommandations – rendre l’appariement possible </a:t>
            </a:r>
            <a:r>
              <a:rPr lang="fr-FR" sz="3400" b="1" u="sng" dirty="0">
                <a:solidFill>
                  <a:srgbClr val="2059A6"/>
                </a:solidFill>
              </a:rPr>
              <a:t>:</a:t>
            </a:r>
          </a:p>
          <a:p>
            <a:pPr marL="342900" lvl="1" indent="-342900" fontAlgn="base">
              <a:lnSpc>
                <a:spcPct val="110000"/>
              </a:lnSpc>
              <a:spcAft>
                <a:spcPct val="0"/>
              </a:spcAft>
              <a:buFontTx/>
              <a:buChar char="•"/>
              <a:defRPr/>
            </a:pPr>
            <a:endParaRPr lang="fr-FR" sz="2900" b="1" dirty="0">
              <a:solidFill>
                <a:srgbClr val="2059A6"/>
              </a:solidFill>
            </a:endParaRPr>
          </a:p>
          <a:p>
            <a:pPr marL="342900" lvl="1" indent="-342900" fontAlgn="base">
              <a:lnSpc>
                <a:spcPct val="110000"/>
              </a:lnSpc>
              <a:spcAft>
                <a:spcPct val="0"/>
              </a:spcAft>
              <a:buFontTx/>
              <a:buChar char="•"/>
              <a:defRPr/>
            </a:pPr>
            <a:endParaRPr lang="fr-FR" sz="2900" b="1" dirty="0">
              <a:solidFill>
                <a:srgbClr val="2059A6"/>
              </a:solidFill>
            </a:endParaRPr>
          </a:p>
          <a:p>
            <a:pPr marL="342900" lvl="1" indent="-342900" fontAlgn="base">
              <a:lnSpc>
                <a:spcPct val="110000"/>
              </a:lnSpc>
              <a:spcAft>
                <a:spcPct val="0"/>
              </a:spcAft>
              <a:buFontTx/>
              <a:buChar char="•"/>
              <a:defRPr/>
            </a:pPr>
            <a:r>
              <a:rPr lang="fr-FR" sz="2900" dirty="0">
                <a:solidFill>
                  <a:srgbClr val="2059A6"/>
                </a:solidFill>
              </a:rPr>
              <a:t>Fournir suffisamment de variables, notamment sur les caractéristiques des patients : sexe, année et mois de naissance, date de décès, etc.</a:t>
            </a:r>
          </a:p>
          <a:p>
            <a:pPr marL="342900" lvl="1" indent="-342900" fontAlgn="base">
              <a:lnSpc>
                <a:spcPct val="110000"/>
              </a:lnSpc>
              <a:spcAft>
                <a:spcPct val="0"/>
              </a:spcAft>
              <a:buFontTx/>
              <a:buChar char="•"/>
              <a:defRPr/>
            </a:pPr>
            <a:r>
              <a:rPr lang="fr-FR" sz="2900" dirty="0">
                <a:solidFill>
                  <a:srgbClr val="2059A6"/>
                </a:solidFill>
              </a:rPr>
              <a:t>Éviter les variables dont le contenu résulte de questions ouvertes,</a:t>
            </a:r>
          </a:p>
          <a:p>
            <a:pPr marL="342900" lvl="1" indent="-342900" fontAlgn="base">
              <a:lnSpc>
                <a:spcPct val="110000"/>
              </a:lnSpc>
              <a:spcAft>
                <a:spcPct val="0"/>
              </a:spcAft>
              <a:buFontTx/>
              <a:buChar char="•"/>
              <a:defRPr/>
            </a:pPr>
            <a:r>
              <a:rPr lang="fr-FR" sz="2900" dirty="0">
                <a:solidFill>
                  <a:srgbClr val="2059A6"/>
                </a:solidFill>
              </a:rPr>
              <a:t>Ajouter un dictionnaire de variables.</a:t>
            </a:r>
          </a:p>
          <a:p>
            <a:pPr marL="342900" lvl="1" indent="-342900" fontAlgn="base">
              <a:lnSpc>
                <a:spcPct val="110000"/>
              </a:lnSpc>
              <a:spcAft>
                <a:spcPct val="0"/>
              </a:spcAft>
              <a:buFontTx/>
              <a:buChar char="•"/>
              <a:defRPr/>
            </a:pPr>
            <a:endParaRPr lang="fr-FR" sz="2900" b="1" dirty="0">
              <a:solidFill>
                <a:srgbClr val="2059A6"/>
              </a:solidFill>
            </a:endParaRPr>
          </a:p>
          <a:p>
            <a:pPr lvl="1" fontAlgn="base">
              <a:lnSpc>
                <a:spcPct val="110000"/>
              </a:lnSpc>
              <a:spcAft>
                <a:spcPct val="0"/>
              </a:spcAft>
              <a:defRPr/>
            </a:pPr>
            <a:r>
              <a:rPr lang="fr-FR" sz="3400" b="1" u="sng" dirty="0">
                <a:solidFill>
                  <a:srgbClr val="2059A6"/>
                </a:solidFill>
              </a:rPr>
              <a:t>Comment se rapprocher du 100% </a:t>
            </a:r>
            <a:r>
              <a:rPr lang="fr-FR" sz="3400" b="1" u="sng" dirty="0">
                <a:solidFill>
                  <a:srgbClr val="2059A6"/>
                </a:solidFill>
              </a:rPr>
              <a:t>:</a:t>
            </a:r>
          </a:p>
          <a:p>
            <a:pPr marL="342900" lvl="1" indent="-342900" fontAlgn="base">
              <a:lnSpc>
                <a:spcPct val="110000"/>
              </a:lnSpc>
              <a:spcAft>
                <a:spcPct val="0"/>
              </a:spcAft>
              <a:buFontTx/>
              <a:buChar char="•"/>
              <a:defRPr/>
            </a:pPr>
            <a:endParaRPr lang="fr-FR" sz="2900" b="1" dirty="0">
              <a:solidFill>
                <a:srgbClr val="2059A6"/>
              </a:solidFill>
            </a:endParaRPr>
          </a:p>
          <a:p>
            <a:pPr marL="342900" lvl="1" indent="-342900" fontAlgn="base">
              <a:lnSpc>
                <a:spcPct val="110000"/>
              </a:lnSpc>
              <a:spcAft>
                <a:spcPct val="0"/>
              </a:spcAft>
              <a:buFontTx/>
              <a:buChar char="•"/>
              <a:defRPr/>
            </a:pPr>
            <a:r>
              <a:rPr lang="fr-FR" sz="2900" dirty="0">
                <a:solidFill>
                  <a:srgbClr val="2059A6"/>
                </a:solidFill>
              </a:rPr>
              <a:t>Fournir autant de variables que possible,</a:t>
            </a:r>
          </a:p>
          <a:p>
            <a:pPr marL="342900" lvl="1" indent="-342900" fontAlgn="base">
              <a:lnSpc>
                <a:spcPct val="110000"/>
              </a:lnSpc>
              <a:spcAft>
                <a:spcPct val="0"/>
              </a:spcAft>
              <a:buFontTx/>
              <a:buChar char="•"/>
              <a:defRPr/>
            </a:pPr>
            <a:r>
              <a:rPr lang="fr-FR" sz="2900" dirty="0">
                <a:solidFill>
                  <a:srgbClr val="2059A6"/>
                </a:solidFill>
              </a:rPr>
              <a:t>Multiplier le nombre de séjour/soin par patient,</a:t>
            </a:r>
          </a:p>
          <a:p>
            <a:pPr marL="342900" lvl="1" indent="-342900" fontAlgn="base">
              <a:lnSpc>
                <a:spcPct val="110000"/>
              </a:lnSpc>
              <a:spcAft>
                <a:spcPct val="0"/>
              </a:spcAft>
              <a:buFontTx/>
              <a:buChar char="•"/>
              <a:defRPr/>
            </a:pPr>
            <a:r>
              <a:rPr lang="fr-FR" sz="2900" dirty="0">
                <a:solidFill>
                  <a:srgbClr val="2059A6"/>
                </a:solidFill>
              </a:rPr>
              <a:t>Privilégier les variables très discriminantes : Date de décès, codes CIM10 très spécifiques, </a:t>
            </a:r>
            <a:r>
              <a:rPr lang="fr-FR" sz="2900" dirty="0" err="1">
                <a:solidFill>
                  <a:srgbClr val="2059A6"/>
                </a:solidFill>
              </a:rPr>
              <a:t>etc</a:t>
            </a:r>
            <a:r>
              <a:rPr lang="fr-FR" sz="2900" dirty="0">
                <a:solidFill>
                  <a:srgbClr val="2059A6"/>
                </a:solidFill>
              </a:rPr>
              <a:t>,</a:t>
            </a:r>
          </a:p>
          <a:p>
            <a:pPr marL="342900" lvl="1" indent="-342900" fontAlgn="base">
              <a:lnSpc>
                <a:spcPct val="110000"/>
              </a:lnSpc>
              <a:spcAft>
                <a:spcPct val="0"/>
              </a:spcAft>
              <a:buFontTx/>
              <a:buChar char="•"/>
              <a:defRPr/>
            </a:pPr>
            <a:r>
              <a:rPr lang="fr-FR" sz="2900" dirty="0">
                <a:solidFill>
                  <a:srgbClr val="2059A6"/>
                </a:solidFill>
              </a:rPr>
              <a:t>Minimiser les valeurs manquantes et le nombre d’erreur de saisie.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fr-FR" sz="1500" dirty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fr-FR" sz="1500" dirty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fr-FR" sz="1500" dirty="0" smtClean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fr-FR" sz="1500" dirty="0" smtClean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fr-FR" sz="1500" dirty="0" smtClean="0"/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900" dirty="0" smtClean="0"/>
          </a:p>
          <a:p>
            <a:pPr lvl="2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fr-FR" sz="1500" dirty="0" smtClean="0"/>
          </a:p>
          <a:p>
            <a:pPr marL="457200" lvl="1" indent="0" algn="just">
              <a:buNone/>
            </a:pPr>
            <a:endParaRPr lang="fr-FR" sz="1500" dirty="0" smtClean="0"/>
          </a:p>
          <a:p>
            <a:pPr marL="457200" lvl="1" indent="0" algn="just">
              <a:buNone/>
            </a:pPr>
            <a:r>
              <a:rPr lang="fr-FR" sz="1500" dirty="0"/>
              <a:t>	</a:t>
            </a:r>
            <a:r>
              <a:rPr lang="fr-FR" sz="1500" dirty="0" smtClean="0"/>
              <a:t>		</a:t>
            </a:r>
            <a:endParaRPr lang="fr-FR" sz="1500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fr-FR" sz="1500" dirty="0" smtClean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14233"/>
            <a:ext cx="2895600" cy="476250"/>
          </a:xfrm>
        </p:spPr>
        <p:txBody>
          <a:bodyPr/>
          <a:lstStyle/>
          <a:p>
            <a:pPr>
              <a:defRPr/>
            </a:pPr>
            <a:fld id="{CB659BA9-96DD-47B5-B1AE-3A48CF9E68A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14233"/>
            <a:ext cx="2895600" cy="476250"/>
          </a:xfrm>
        </p:spPr>
        <p:txBody>
          <a:bodyPr/>
          <a:lstStyle/>
          <a:p>
            <a:pPr>
              <a:defRPr/>
            </a:pPr>
            <a:fld id="{CB659BA9-96DD-47B5-B1AE-3A48CF9E68AE}" type="slidenum">
              <a:rPr lang="fr-FR" smtClean="0"/>
              <a:t>13</a:t>
            </a:fld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971600" y="1875036"/>
            <a:ext cx="7200000" cy="1440160"/>
          </a:xfrm>
          <a:prstGeom prst="rect">
            <a:avLst/>
          </a:prstGeom>
          <a:solidFill>
            <a:srgbClr val="2059A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Merci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????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859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400" dirty="0" smtClean="0"/>
              <a:t>Rappel- Typologie des demandes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76672"/>
            <a:ext cx="8893175" cy="612140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2400" dirty="0" smtClean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2400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2400" dirty="0" smtClean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2800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2800" dirty="0" smtClean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2800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2800" dirty="0" smtClean="0">
              <a:ea typeface="+mn-ea"/>
              <a:cs typeface="+mn-cs"/>
            </a:endParaRPr>
          </a:p>
          <a:p>
            <a:pPr marL="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fr-FR" sz="2000" b="1" u="sng" dirty="0" smtClean="0">
                <a:ea typeface="+mn-ea"/>
                <a:cs typeface="+mn-cs"/>
              </a:rPr>
              <a:t>4 types de demandes </a:t>
            </a:r>
            <a:r>
              <a:rPr lang="fr-FR" altLang="fr-FR" sz="1500" b="1" u="sng" dirty="0" smtClean="0">
                <a:ea typeface="+mn-ea"/>
                <a:cs typeface="+mn-cs"/>
              </a:rPr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fr-FR" altLang="fr-FR" sz="1500" b="1" dirty="0">
                <a:solidFill>
                  <a:srgbClr val="2059A6"/>
                </a:solidFill>
              </a:rPr>
              <a:t>Appariement direct – sur l’identifiant SNIIRAM (BEN_NIR_PSA) – avec des cohortes disposant du NIR (enquête CARE-M, CARE-I, RPS2016, FCCSS, </a:t>
            </a:r>
            <a:r>
              <a:rPr lang="fr-FR" altLang="fr-FR" sz="1500" b="1" dirty="0" err="1">
                <a:solidFill>
                  <a:srgbClr val="2059A6"/>
                </a:solidFill>
              </a:rPr>
              <a:t>Nutrinet</a:t>
            </a:r>
            <a:r>
              <a:rPr lang="fr-FR" altLang="fr-FR" sz="1500" b="1" dirty="0">
                <a:solidFill>
                  <a:srgbClr val="2059A6"/>
                </a:solidFill>
              </a:rPr>
              <a:t>, Constance…).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15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fr-FR" altLang="fr-FR" sz="1500" dirty="0" smtClean="0"/>
              <a:t>Appariement indirect – sur diverses variables </a:t>
            </a:r>
            <a:r>
              <a:rPr lang="fr-FR" altLang="fr-FR" sz="1500" dirty="0"/>
              <a:t>–</a:t>
            </a:r>
            <a:r>
              <a:rPr lang="fr-FR" altLang="fr-FR" sz="1500" dirty="0" smtClean="0"/>
              <a:t> avec des cohortes ne disposant pas du NIR (CEMS, APPASUR, ERMES, ASTROLAB...).</a:t>
            </a:r>
          </a:p>
          <a:p>
            <a:pPr eaLnBrk="1" hangingPunct="1">
              <a:lnSpc>
                <a:spcPct val="90000"/>
              </a:lnSpc>
              <a:defRPr/>
            </a:pPr>
            <a:endParaRPr lang="fr-FR" altLang="fr-FR" sz="15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fr-FR" altLang="fr-FR" sz="1500" dirty="0" smtClean="0"/>
              <a:t>Cohorte </a:t>
            </a:r>
            <a:r>
              <a:rPr lang="fr-FR" altLang="fr-FR" sz="1500" dirty="0"/>
              <a:t>anonyme sur critères </a:t>
            </a:r>
            <a:r>
              <a:rPr lang="fr-FR" altLang="fr-FR" sz="1500" dirty="0" smtClean="0"/>
              <a:t>d’inclusion.</a:t>
            </a:r>
            <a:endParaRPr lang="fr-FR" altLang="fr-FR" sz="1500" dirty="0"/>
          </a:p>
          <a:p>
            <a:pPr lvl="1">
              <a:lnSpc>
                <a:spcPct val="90000"/>
              </a:lnSpc>
              <a:defRPr/>
            </a:pPr>
            <a:r>
              <a:rPr lang="fr-FR" altLang="fr-FR" sz="1500" b="1" dirty="0">
                <a:solidFill>
                  <a:srgbClr val="2059A6"/>
                </a:solidFill>
              </a:rPr>
              <a:t>Les critères d’inclusion doivent être formalisés dans un cahier des charges type (Expression des besoins SNDS).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fr-FR" altLang="fr-FR" sz="15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fr-FR" altLang="fr-FR" sz="1500" dirty="0" smtClean="0"/>
              <a:t>Tableaux de bord agrégés (statistiques descriptives d’une pathologie…).</a:t>
            </a:r>
          </a:p>
          <a:p>
            <a:pPr eaLnBrk="1" hangingPunct="1">
              <a:lnSpc>
                <a:spcPct val="90000"/>
              </a:lnSpc>
              <a:defRPr/>
            </a:pPr>
            <a:endParaRPr lang="fr-FR" altLang="fr-FR" dirty="0"/>
          </a:p>
          <a:p>
            <a:pPr eaLnBrk="1" hangingPunct="1">
              <a:lnSpc>
                <a:spcPct val="90000"/>
              </a:lnSpc>
              <a:defRPr/>
            </a:pPr>
            <a:endParaRPr lang="fr-FR" altLang="fr-FR" dirty="0" smtClean="0"/>
          </a:p>
          <a:p>
            <a:pPr eaLnBrk="1" hangingPunct="1">
              <a:lnSpc>
                <a:spcPct val="90000"/>
              </a:lnSpc>
              <a:defRPr/>
            </a:pPr>
            <a:endParaRPr lang="fr-FR" altLang="fr-FR" dirty="0" smtClean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469075813"/>
              </p:ext>
            </p:extLst>
          </p:nvPr>
        </p:nvGraphicFramePr>
        <p:xfrm>
          <a:off x="179512" y="764704"/>
          <a:ext cx="871296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14233"/>
            <a:ext cx="2895600" cy="476250"/>
          </a:xfrm>
        </p:spPr>
        <p:txBody>
          <a:bodyPr/>
          <a:lstStyle/>
          <a:p>
            <a:pPr>
              <a:defRPr/>
            </a:pPr>
            <a:fld id="{CB659BA9-96DD-47B5-B1AE-3A48CF9E68A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5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476672"/>
            <a:ext cx="8604250" cy="2160240"/>
          </a:xfrm>
        </p:spPr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Procédure d’appariement direct SNDS/cohortes, utilisation du </a:t>
            </a:r>
            <a:r>
              <a:rPr lang="fr-FR" u="sng" dirty="0" smtClean="0"/>
              <a:t>NIR</a:t>
            </a:r>
            <a:endParaRPr lang="fr-FR" sz="2800" u="sng" dirty="0" smtClean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555875" y="5445125"/>
            <a:ext cx="64008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fr-FR" altLang="fr-FR" sz="2400">
              <a:solidFill>
                <a:schemeClr val="accent2"/>
              </a:solidFill>
            </a:endParaRPr>
          </a:p>
        </p:txBody>
      </p:sp>
      <p:sp>
        <p:nvSpPr>
          <p:cNvPr id="2" name="Organigramme : Disque magnétique 1"/>
          <p:cNvSpPr/>
          <p:nvPr/>
        </p:nvSpPr>
        <p:spPr>
          <a:xfrm>
            <a:off x="683568" y="4077072"/>
            <a:ext cx="1440160" cy="1824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Cohorte avec le NIR</a:t>
            </a:r>
            <a:endParaRPr lang="fr-FR" dirty="0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5856050" y="4077072"/>
            <a:ext cx="1440160" cy="182490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SNDS</a:t>
            </a:r>
            <a:endParaRPr lang="fr-FR" dirty="0"/>
          </a:p>
        </p:txBody>
      </p:sp>
      <p:sp>
        <p:nvSpPr>
          <p:cNvPr id="4" name="Bulle ronde 3"/>
          <p:cNvSpPr/>
          <p:nvPr/>
        </p:nvSpPr>
        <p:spPr>
          <a:xfrm>
            <a:off x="2779374" y="3106295"/>
            <a:ext cx="2952328" cy="115212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Comment chaîner les informations ? </a:t>
            </a:r>
            <a:endParaRPr lang="fr-FR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Program Files\Microsoft Office\MEDIA\CAGCAT10\j0240695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9852"/>
            <a:ext cx="1826057" cy="14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9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79296" cy="490066"/>
          </a:xfrm>
        </p:spPr>
        <p:txBody>
          <a:bodyPr/>
          <a:lstStyle/>
          <a:p>
            <a:pPr eaLnBrk="1" hangingPunct="1">
              <a:defRPr/>
            </a:pPr>
            <a:r>
              <a:rPr lang="fr-FR" sz="2400" dirty="0" smtClean="0"/>
              <a:t>Rappel du contexte : Définition des identifiants bénéficiaires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76672"/>
            <a:ext cx="8893175" cy="612140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2400" dirty="0" smtClean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fr-FR" altLang="fr-FR" b="1" u="sng" dirty="0" smtClean="0">
                <a:solidFill>
                  <a:srgbClr val="2059A6"/>
                </a:solidFill>
              </a:rPr>
              <a:t>Le NIR </a:t>
            </a:r>
            <a:r>
              <a:rPr lang="fr-FR" altLang="fr-FR" dirty="0" smtClean="0">
                <a:solidFill>
                  <a:srgbClr val="2059A6"/>
                </a:solidFill>
              </a:rPr>
              <a:t>est l’identifiant pérenne qui reste identique au cours de toute la vie d’un individu. Il est composé de 13 positions :</a:t>
            </a:r>
            <a:endParaRPr lang="fr-FR" altLang="fr-FR" dirty="0">
              <a:solidFill>
                <a:srgbClr val="2059A6"/>
              </a:solidFill>
            </a:endParaRPr>
          </a:p>
          <a:p>
            <a:pPr marL="958850"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fr-FR" altLang="fr-FR" dirty="0" smtClean="0">
                <a:solidFill>
                  <a:srgbClr val="2059A6"/>
                </a:solidFill>
              </a:rPr>
              <a:t>code </a:t>
            </a:r>
            <a:r>
              <a:rPr lang="fr-FR" altLang="fr-FR" dirty="0">
                <a:solidFill>
                  <a:srgbClr val="2059A6"/>
                </a:solidFill>
              </a:rPr>
              <a:t>sexe sur 1 position (1 = homme, 2 = femme)</a:t>
            </a:r>
          </a:p>
          <a:p>
            <a:pPr marL="958850" lvl="1" eaLnBrk="1" hangingPunct="1">
              <a:buFont typeface="Wingdings" panose="05000000000000000000" pitchFamily="2" charset="2"/>
              <a:buChar char="ü"/>
            </a:pPr>
            <a:r>
              <a:rPr lang="fr-FR" altLang="fr-FR" dirty="0">
                <a:solidFill>
                  <a:srgbClr val="2059A6"/>
                </a:solidFill>
              </a:rPr>
              <a:t>année de naissance sur 2 positions (sans le siècle)</a:t>
            </a:r>
          </a:p>
          <a:p>
            <a:pPr marL="958850" lvl="1" eaLnBrk="1" hangingPunct="1">
              <a:buFont typeface="Wingdings" panose="05000000000000000000" pitchFamily="2" charset="2"/>
              <a:buChar char="ü"/>
            </a:pPr>
            <a:r>
              <a:rPr lang="fr-FR" altLang="fr-FR" dirty="0">
                <a:solidFill>
                  <a:srgbClr val="2059A6"/>
                </a:solidFill>
              </a:rPr>
              <a:t>mois de naissance sur 2 positions</a:t>
            </a:r>
          </a:p>
          <a:p>
            <a:pPr marL="958850" lvl="1" eaLnBrk="1" hangingPunct="1">
              <a:buFont typeface="Wingdings" panose="05000000000000000000" pitchFamily="2" charset="2"/>
              <a:buChar char="ü"/>
            </a:pPr>
            <a:r>
              <a:rPr lang="fr-FR" altLang="fr-FR" dirty="0">
                <a:solidFill>
                  <a:srgbClr val="2059A6"/>
                </a:solidFill>
              </a:rPr>
              <a:t>département de naissance sur 2 positions (forcé à 99 pour les personnes nées à l’étranger)</a:t>
            </a:r>
          </a:p>
          <a:p>
            <a:pPr marL="958850" lvl="1" eaLnBrk="1" hangingPunct="1">
              <a:buFont typeface="Wingdings" panose="05000000000000000000" pitchFamily="2" charset="2"/>
              <a:buChar char="ü"/>
            </a:pPr>
            <a:r>
              <a:rPr lang="fr-FR" altLang="fr-FR" dirty="0">
                <a:solidFill>
                  <a:srgbClr val="2059A6"/>
                </a:solidFill>
              </a:rPr>
              <a:t>n° de commune de naissance sur 3 positions (N° de pays de naissance pour les personnes nées à l’étranger)</a:t>
            </a:r>
          </a:p>
          <a:p>
            <a:pPr marL="958850" lvl="1" eaLnBrk="1" hangingPunct="1">
              <a:buFont typeface="Wingdings" panose="05000000000000000000" pitchFamily="2" charset="2"/>
              <a:buChar char="ü"/>
            </a:pPr>
            <a:r>
              <a:rPr lang="fr-FR" altLang="fr-FR" dirty="0">
                <a:solidFill>
                  <a:srgbClr val="2059A6"/>
                </a:solidFill>
              </a:rPr>
              <a:t>n° d’ordre de naissance sur 3 positions (001, 002 …)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dirty="0" smtClean="0">
              <a:solidFill>
                <a:srgbClr val="2059A6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fr-FR" altLang="fr-FR" dirty="0" smtClean="0">
                <a:solidFill>
                  <a:srgbClr val="2059A6"/>
                </a:solidFill>
              </a:rPr>
              <a:t>L’identifiant SNIIRAM (SNDS) est commun à tous les régimes, en clair il est composé :</a:t>
            </a:r>
          </a:p>
          <a:p>
            <a:pPr marL="558800" lvl="2" indent="-285750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fr-FR" altLang="fr-FR" dirty="0">
                <a:solidFill>
                  <a:srgbClr val="2059A6"/>
                </a:solidFill>
              </a:rPr>
              <a:t>NIR de l’ouvreur de droits (13positions)</a:t>
            </a:r>
          </a:p>
          <a:p>
            <a:pPr marL="558800" lvl="2" indent="-285750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fr-FR" altLang="fr-FR" dirty="0">
                <a:solidFill>
                  <a:srgbClr val="2059A6"/>
                </a:solidFill>
              </a:rPr>
              <a:t>Date de naissance du bénéficiaire (8positions)</a:t>
            </a:r>
          </a:p>
          <a:p>
            <a:pPr marL="558800" lvl="2" indent="-285750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fr-FR" altLang="fr-FR" dirty="0">
                <a:solidFill>
                  <a:srgbClr val="2059A6"/>
                </a:solidFill>
              </a:rPr>
              <a:t>Code sexe du bénéficiaire(1position)</a:t>
            </a:r>
          </a:p>
          <a:p>
            <a:pPr marL="400050" lvl="2" indent="0" eaLnBrk="1" hangingPunct="1">
              <a:lnSpc>
                <a:spcPct val="90000"/>
              </a:lnSpc>
              <a:buNone/>
              <a:defRPr/>
            </a:pPr>
            <a:endParaRPr lang="fr-FR" altLang="fr-FR" sz="1500" dirty="0" smtClean="0">
              <a:ea typeface="+mn-ea"/>
              <a:cs typeface="+mn-cs"/>
            </a:endParaRPr>
          </a:p>
          <a:p>
            <a:pPr marL="400050" lvl="2" indent="0" eaLnBrk="1" hangingPunct="1">
              <a:lnSpc>
                <a:spcPct val="90000"/>
              </a:lnSpc>
              <a:buNone/>
              <a:defRPr/>
            </a:pPr>
            <a:endParaRPr lang="fr-FR" altLang="fr-FR" sz="1500" dirty="0" smtClean="0">
              <a:ea typeface="+mn-ea"/>
              <a:cs typeface="+mn-cs"/>
            </a:endParaRPr>
          </a:p>
          <a:p>
            <a:pPr marL="742950" lvl="2" indent="-342900" eaLnBrk="1" hangingPunct="1">
              <a:lnSpc>
                <a:spcPct val="90000"/>
              </a:lnSpc>
              <a:defRPr/>
            </a:pPr>
            <a:endParaRPr lang="fr-FR" altLang="fr-FR" sz="15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fr-FR" altLang="fr-FR" dirty="0" smtClean="0"/>
          </a:p>
          <a:p>
            <a:pPr eaLnBrk="1" hangingPunct="1">
              <a:lnSpc>
                <a:spcPct val="90000"/>
              </a:lnSpc>
              <a:defRPr/>
            </a:pPr>
            <a:endParaRPr lang="fr-FR" altLang="fr-FR" dirty="0" smtClean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14233"/>
            <a:ext cx="2895600" cy="476250"/>
          </a:xfrm>
        </p:spPr>
        <p:txBody>
          <a:bodyPr/>
          <a:lstStyle/>
          <a:p>
            <a:pPr>
              <a:defRPr/>
            </a:pPr>
            <a:fld id="{CB659BA9-96DD-47B5-B1AE-3A48CF9E68AE}" type="slidenum">
              <a:rPr lang="fr-FR" smtClean="0"/>
              <a:t>4</a:t>
            </a:fld>
            <a:endParaRPr lang="fr-FR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7544" y="5013176"/>
            <a:ext cx="1800200" cy="1061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dirty="0" smtClean="0">
                <a:solidFill>
                  <a:schemeClr val="accent2"/>
                </a:solidFill>
              </a:rPr>
              <a:t>IDENTIFIANT SNDS</a:t>
            </a:r>
          </a:p>
          <a:p>
            <a:pPr algn="ctr" eaLnBrk="1" hangingPunct="1">
              <a:spcBef>
                <a:spcPct val="50000"/>
              </a:spcBef>
            </a:pPr>
            <a:r>
              <a:rPr lang="fr-FR" altLang="fr-FR" dirty="0" smtClean="0">
                <a:solidFill>
                  <a:schemeClr val="accent2"/>
                </a:solidFill>
              </a:rPr>
              <a:t>en clair</a:t>
            </a:r>
            <a:endParaRPr lang="fr-FR" altLang="fr-FR" dirty="0">
              <a:solidFill>
                <a:schemeClr val="accent2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59832" y="5077709"/>
            <a:ext cx="2088232" cy="784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dirty="0" smtClean="0">
                <a:solidFill>
                  <a:schemeClr val="accent2"/>
                </a:solidFill>
              </a:rPr>
              <a:t>IDENTIFIANT </a:t>
            </a:r>
          </a:p>
          <a:p>
            <a:pPr algn="ctr" eaLnBrk="1" hangingPunct="1">
              <a:spcBef>
                <a:spcPct val="50000"/>
              </a:spcBef>
            </a:pPr>
            <a:r>
              <a:rPr lang="fr-FR" altLang="fr-FR" dirty="0" smtClean="0">
                <a:solidFill>
                  <a:schemeClr val="accent2"/>
                </a:solidFill>
              </a:rPr>
              <a:t>Crypté</a:t>
            </a:r>
            <a:endParaRPr lang="fr-FR" altLang="fr-FR" dirty="0">
              <a:solidFill>
                <a:schemeClr val="accent2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68144" y="5085184"/>
            <a:ext cx="2088232" cy="1061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dirty="0" smtClean="0">
                <a:solidFill>
                  <a:schemeClr val="accent2"/>
                </a:solidFill>
              </a:rPr>
              <a:t>IDENTIFIANT SNDS</a:t>
            </a:r>
          </a:p>
          <a:p>
            <a:pPr algn="ctr" eaLnBrk="1" hangingPunct="1">
              <a:spcBef>
                <a:spcPct val="50000"/>
              </a:spcBef>
            </a:pPr>
            <a:r>
              <a:rPr lang="fr-FR" altLang="fr-FR" dirty="0" smtClean="0">
                <a:solidFill>
                  <a:schemeClr val="accent2"/>
                </a:solidFill>
              </a:rPr>
              <a:t>Crypté</a:t>
            </a:r>
            <a:endParaRPr lang="fr-FR" altLang="fr-FR" dirty="0">
              <a:solidFill>
                <a:schemeClr val="accent2"/>
              </a:solidFill>
            </a:endParaRPr>
          </a:p>
        </p:txBody>
      </p:sp>
      <p:sp>
        <p:nvSpPr>
          <p:cNvPr id="3" name="Flèche droite 2"/>
          <p:cNvSpPr/>
          <p:nvPr/>
        </p:nvSpPr>
        <p:spPr>
          <a:xfrm>
            <a:off x="2267744" y="5423763"/>
            <a:ext cx="792088" cy="165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5148064" y="5385287"/>
            <a:ext cx="720080" cy="183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177734" y="5072688"/>
            <a:ext cx="972108" cy="397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FOIN1</a:t>
            </a:r>
            <a:endParaRPr lang="fr-FR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2050" y="5081318"/>
            <a:ext cx="972108" cy="397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FOIN2</a:t>
            </a:r>
            <a:endParaRPr lang="fr-FR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856984" cy="490066"/>
          </a:xfrm>
        </p:spPr>
        <p:txBody>
          <a:bodyPr/>
          <a:lstStyle/>
          <a:p>
            <a:pPr eaLnBrk="1" hangingPunct="1">
              <a:defRPr/>
            </a:pPr>
            <a:r>
              <a:rPr lang="fr-FR" sz="2400" dirty="0" smtClean="0"/>
              <a:t> Rappel du Circuit de circulation/transformation des identifiants 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091731" y="1560637"/>
            <a:ext cx="2880320" cy="106607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sz="2400" dirty="0" smtClean="0">
                <a:solidFill>
                  <a:schemeClr val="accent6"/>
                </a:solidFill>
              </a:rPr>
              <a:t>CNAM</a:t>
            </a:r>
          </a:p>
          <a:p>
            <a:pPr algn="ctr"/>
            <a:r>
              <a:rPr lang="fr-FR" sz="1400" b="1" u="sng" dirty="0" smtClean="0">
                <a:solidFill>
                  <a:schemeClr val="accent6"/>
                </a:solidFill>
              </a:rPr>
              <a:t>DSES/MOSE/DEMEX</a:t>
            </a:r>
            <a:endParaRPr lang="fr-FR" sz="1400" b="1" u="sng" dirty="0">
              <a:solidFill>
                <a:schemeClr val="accent6"/>
              </a:solidFill>
            </a:endParaRPr>
          </a:p>
        </p:txBody>
      </p:sp>
      <p:cxnSp>
        <p:nvCxnSpPr>
          <p:cNvPr id="3" name="Connecteur en angle 2"/>
          <p:cNvCxnSpPr>
            <a:endCxn id="17" idx="1"/>
          </p:cNvCxnSpPr>
          <p:nvPr/>
        </p:nvCxnSpPr>
        <p:spPr>
          <a:xfrm rot="5400000" flipH="1" flipV="1">
            <a:off x="2074830" y="2750539"/>
            <a:ext cx="1673764" cy="360038"/>
          </a:xfrm>
          <a:prstGeom prst="bentConnector2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" name="ZoneTexte 6"/>
          <p:cNvSpPr txBox="1">
            <a:spLocks noChangeArrowheads="1"/>
          </p:cNvSpPr>
          <p:nvPr/>
        </p:nvSpPr>
        <p:spPr bwMode="auto">
          <a:xfrm>
            <a:off x="1043608" y="2145303"/>
            <a:ext cx="1570905" cy="138499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FR" altLang="fr-FR" sz="1200" dirty="0" smtClean="0">
                <a:solidFill>
                  <a:schemeClr val="accent2"/>
                </a:solidFill>
              </a:rPr>
              <a:t>Prise de contact et fourniture la liste des utilisateurs habilités à déposer le fichier avec les NIR</a:t>
            </a:r>
            <a:endParaRPr lang="fr-FR" altLang="fr-FR" dirty="0">
              <a:solidFill>
                <a:schemeClr val="accent2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2228429" y="3782893"/>
            <a:ext cx="2016125" cy="92868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50000">
                <a:schemeClr val="bg1"/>
              </a:gs>
              <a:gs pos="75000">
                <a:schemeClr val="bg1"/>
              </a:gs>
              <a:gs pos="100000">
                <a:schemeClr val="accent6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Porteurs de projets </a:t>
            </a:r>
          </a:p>
        </p:txBody>
      </p:sp>
      <p:cxnSp>
        <p:nvCxnSpPr>
          <p:cNvPr id="47" name="Connecteur en angle 46"/>
          <p:cNvCxnSpPr>
            <a:stCxn id="17" idx="3"/>
          </p:cNvCxnSpPr>
          <p:nvPr/>
        </p:nvCxnSpPr>
        <p:spPr>
          <a:xfrm>
            <a:off x="5972051" y="2093676"/>
            <a:ext cx="1944216" cy="390593"/>
          </a:xfrm>
          <a:prstGeom prst="bentConnector2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/>
          <p:cNvCxnSpPr>
            <a:stCxn id="30" idx="3"/>
            <a:endCxn id="25" idx="2"/>
          </p:cNvCxnSpPr>
          <p:nvPr/>
        </p:nvCxnSpPr>
        <p:spPr>
          <a:xfrm flipV="1">
            <a:off x="4244554" y="3451501"/>
            <a:ext cx="3567856" cy="795736"/>
          </a:xfrm>
          <a:prstGeom prst="bentConnector2">
            <a:avLst/>
          </a:prstGeom>
          <a:ln w="3175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ZoneTexte 71"/>
          <p:cNvSpPr txBox="1">
            <a:spLocks noChangeArrowheads="1"/>
          </p:cNvSpPr>
          <p:nvPr/>
        </p:nvSpPr>
        <p:spPr bwMode="auto">
          <a:xfrm>
            <a:off x="6351820" y="1340768"/>
            <a:ext cx="2446337" cy="646331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FR" altLang="fr-FR" sz="1200" dirty="0" smtClean="0">
                <a:solidFill>
                  <a:schemeClr val="accent6"/>
                </a:solidFill>
              </a:rPr>
              <a:t>Au sein du DEMEX :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FR" altLang="fr-FR" sz="1200" dirty="0" smtClean="0">
                <a:solidFill>
                  <a:schemeClr val="accent6"/>
                </a:solidFill>
              </a:rPr>
              <a:t>Demande d’ouverture d’un ticket /CRIP</a:t>
            </a:r>
            <a:endParaRPr lang="fr-FR" altLang="fr-FR" sz="1200" dirty="0">
              <a:solidFill>
                <a:schemeClr val="accent6"/>
              </a:solidFill>
            </a:endParaRPr>
          </a:p>
        </p:txBody>
      </p:sp>
      <p:sp>
        <p:nvSpPr>
          <p:cNvPr id="74" name="Dodécagone 73"/>
          <p:cNvSpPr/>
          <p:nvPr/>
        </p:nvSpPr>
        <p:spPr>
          <a:xfrm>
            <a:off x="2770403" y="2676573"/>
            <a:ext cx="360362" cy="288925"/>
          </a:xfrm>
          <a:prstGeom prst="dodecagon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1</a:t>
            </a:r>
          </a:p>
        </p:txBody>
      </p:sp>
      <p:sp>
        <p:nvSpPr>
          <p:cNvPr id="75" name="Dodécagone 74"/>
          <p:cNvSpPr/>
          <p:nvPr/>
        </p:nvSpPr>
        <p:spPr>
          <a:xfrm>
            <a:off x="6443984" y="2145303"/>
            <a:ext cx="360363" cy="287338"/>
          </a:xfrm>
          <a:prstGeom prst="dodecagon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2</a:t>
            </a:r>
          </a:p>
        </p:txBody>
      </p:sp>
      <p:sp>
        <p:nvSpPr>
          <p:cNvPr id="76" name="Dodécagone 75"/>
          <p:cNvSpPr/>
          <p:nvPr/>
        </p:nvSpPr>
        <p:spPr>
          <a:xfrm>
            <a:off x="5611689" y="3849369"/>
            <a:ext cx="360362" cy="287338"/>
          </a:xfrm>
          <a:prstGeom prst="dodecagon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3</a:t>
            </a:r>
          </a:p>
        </p:txBody>
      </p:sp>
      <p:sp>
        <p:nvSpPr>
          <p:cNvPr id="77" name="Dodécagone 76"/>
          <p:cNvSpPr/>
          <p:nvPr/>
        </p:nvSpPr>
        <p:spPr>
          <a:xfrm>
            <a:off x="2686522" y="4991479"/>
            <a:ext cx="358775" cy="287338"/>
          </a:xfrm>
          <a:prstGeom prst="dodecagon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4</a:t>
            </a:r>
          </a:p>
        </p:txBody>
      </p:sp>
      <p:sp>
        <p:nvSpPr>
          <p:cNvPr id="9236" name="ZoneTexte 78"/>
          <p:cNvSpPr txBox="1">
            <a:spLocks noChangeArrowheads="1"/>
          </p:cNvSpPr>
          <p:nvPr/>
        </p:nvSpPr>
        <p:spPr bwMode="auto">
          <a:xfrm>
            <a:off x="6028481" y="4304151"/>
            <a:ext cx="2391841" cy="138499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200" dirty="0" smtClean="0">
                <a:solidFill>
                  <a:schemeClr val="accent6"/>
                </a:solidFill>
              </a:rPr>
              <a:t>CRIP: Transmet au porteur du projet un lien Https de l’application SAFE ainsi qu’un login temporaire, et communique le mot de passe par téléphone</a:t>
            </a:r>
          </a:p>
          <a:p>
            <a:pPr eaLnBrk="1" hangingPunct="1"/>
            <a:endParaRPr lang="fr-FR" altLang="fr-FR" sz="1200" dirty="0">
              <a:solidFill>
                <a:schemeClr val="accent6"/>
              </a:solidFill>
            </a:endParaRPr>
          </a:p>
        </p:txBody>
      </p:sp>
      <p:sp>
        <p:nvSpPr>
          <p:cNvPr id="2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14233"/>
            <a:ext cx="2895600" cy="476250"/>
          </a:xfrm>
        </p:spPr>
        <p:txBody>
          <a:bodyPr/>
          <a:lstStyle/>
          <a:p>
            <a:pPr>
              <a:defRPr/>
            </a:pPr>
            <a:fld id="{CB659BA9-96DD-47B5-B1AE-3A48CF9E68AE}" type="slidenum">
              <a:rPr lang="fr-FR" smtClean="0"/>
              <a:t>5</a:t>
            </a:fld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2228429" y="3767439"/>
            <a:ext cx="2016125" cy="928688"/>
          </a:xfrm>
          <a:prstGeom prst="round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Porteurs de projets 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6804347" y="2522813"/>
            <a:ext cx="2016125" cy="928688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CRIP </a:t>
            </a:r>
          </a:p>
          <a:p>
            <a:pPr algn="ctr"/>
            <a:r>
              <a:rPr lang="fr-FR" sz="1100" b="1" u="sng" dirty="0" smtClean="0">
                <a:solidFill>
                  <a:schemeClr val="accent2"/>
                </a:solidFill>
              </a:rPr>
              <a:t>CPAM de Versailles </a:t>
            </a:r>
            <a:endParaRPr lang="fr-FR" sz="1100" b="1" u="sng" dirty="0">
              <a:solidFill>
                <a:schemeClr val="accent2"/>
              </a:solidFill>
            </a:endParaRPr>
          </a:p>
        </p:txBody>
      </p:sp>
      <p:cxnSp>
        <p:nvCxnSpPr>
          <p:cNvPr id="31" name="Connecteur en angle 30"/>
          <p:cNvCxnSpPr/>
          <p:nvPr/>
        </p:nvCxnSpPr>
        <p:spPr>
          <a:xfrm rot="10800000" flipV="1">
            <a:off x="2466331" y="4711581"/>
            <a:ext cx="1250800" cy="8056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Procédé prédéfini 9"/>
          <p:cNvSpPr/>
          <p:nvPr/>
        </p:nvSpPr>
        <p:spPr>
          <a:xfrm>
            <a:off x="1829060" y="5116173"/>
            <a:ext cx="637270" cy="83310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F1</a:t>
            </a:r>
            <a:endParaRPr lang="fr-FR" dirty="0"/>
          </a:p>
        </p:txBody>
      </p:sp>
      <p:sp>
        <p:nvSpPr>
          <p:cNvPr id="33" name="ZoneTexte 78"/>
          <p:cNvSpPr txBox="1">
            <a:spLocks noChangeArrowheads="1"/>
          </p:cNvSpPr>
          <p:nvPr/>
        </p:nvSpPr>
        <p:spPr bwMode="auto">
          <a:xfrm>
            <a:off x="3160725" y="4811982"/>
            <a:ext cx="1371166" cy="46166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200" dirty="0" smtClean="0">
                <a:solidFill>
                  <a:schemeClr val="accent6"/>
                </a:solidFill>
              </a:rPr>
              <a:t>Dépose le fichier dans SAFE</a:t>
            </a:r>
            <a:endParaRPr lang="fr-FR" altLang="fr-FR" sz="1200" dirty="0">
              <a:solidFill>
                <a:schemeClr val="accent6"/>
              </a:solidFill>
            </a:endParaRPr>
          </a:p>
        </p:txBody>
      </p:sp>
      <p:sp>
        <p:nvSpPr>
          <p:cNvPr id="34" name="Organigramme : Procédé prédéfini 33"/>
          <p:cNvSpPr/>
          <p:nvPr/>
        </p:nvSpPr>
        <p:spPr>
          <a:xfrm>
            <a:off x="692287" y="5100677"/>
            <a:ext cx="702642" cy="83310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F2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10" idx="1"/>
            <a:endCxn id="34" idx="3"/>
          </p:cNvCxnSpPr>
          <p:nvPr/>
        </p:nvCxnSpPr>
        <p:spPr>
          <a:xfrm flipH="1" flipV="1">
            <a:off x="1394929" y="5517231"/>
            <a:ext cx="434131" cy="15496"/>
          </a:xfrm>
          <a:prstGeom prst="straightConnector1">
            <a:avLst/>
          </a:prstGeom>
          <a:ln w="349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400" dirty="0" smtClean="0"/>
              <a:t>Appariement direct sur l’identifiant SNDS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76672"/>
            <a:ext cx="8893175" cy="612140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2400" dirty="0" smtClean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15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fr-FR" altLang="fr-FR" dirty="0" smtClean="0"/>
          </a:p>
          <a:p>
            <a:pPr eaLnBrk="1" hangingPunct="1">
              <a:lnSpc>
                <a:spcPct val="90000"/>
              </a:lnSpc>
              <a:defRPr/>
            </a:pPr>
            <a:endParaRPr lang="fr-FR" altLang="fr-FR" dirty="0" smtClean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14233"/>
            <a:ext cx="2895600" cy="476250"/>
          </a:xfrm>
        </p:spPr>
        <p:txBody>
          <a:bodyPr/>
          <a:lstStyle/>
          <a:p>
            <a:pPr>
              <a:defRPr/>
            </a:pPr>
            <a:fld id="{CB659BA9-96DD-47B5-B1AE-3A48CF9E68AE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3" y="629072"/>
            <a:ext cx="8856984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2400" kern="0" dirty="0" smtClean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fr-FR" altLang="fr-FR" sz="1600" dirty="0">
                <a:solidFill>
                  <a:srgbClr val="2059A6"/>
                </a:solidFill>
              </a:rPr>
              <a:t>1-  Le porteur de projets ou son tiers de confiance, prend contact avec le responsable de la cellule DEMEX, il lui communique la personne habilité à transmettre le fichier des NIR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1600" dirty="0">
              <a:solidFill>
                <a:srgbClr val="2059A6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fr-FR" altLang="fr-FR" sz="1600" dirty="0">
                <a:solidFill>
                  <a:srgbClr val="2059A6"/>
                </a:solidFill>
              </a:rPr>
              <a:t>2-  Le responsable DEMEX, ouvre un ticket en interne CNAM et à destination du CPAM Versailles/CRIP afin d’ouvrir l’accès à l’application SAFE à la personne habilitée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1600" dirty="0">
              <a:solidFill>
                <a:srgbClr val="2059A6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fr-FR" altLang="fr-FR" sz="1600" dirty="0">
                <a:solidFill>
                  <a:srgbClr val="2059A6"/>
                </a:solidFill>
              </a:rPr>
              <a:t>3- CRIP envoie un mail à la personne habilitée à transmettre les NIR. Il communique le mot de passe par téléphone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1600" dirty="0">
              <a:solidFill>
                <a:srgbClr val="2059A6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fr-FR" altLang="fr-FR" sz="1600" dirty="0">
                <a:solidFill>
                  <a:srgbClr val="2059A6"/>
                </a:solidFill>
              </a:rPr>
              <a:t>4- Le porteur de projets, avec les éléments communiqués par le CRIP. Se connecte à SAFE et transmet/dépose le fichier des NIR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1600" dirty="0">
              <a:solidFill>
                <a:srgbClr val="2059A6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fr-FR" altLang="fr-FR" sz="1600" dirty="0">
                <a:solidFill>
                  <a:srgbClr val="2059A6"/>
                </a:solidFill>
              </a:rPr>
              <a:t>Une fois le fichier envoyé via SAFE, le traitement se fait en automatique (Cryptage FOIN1 à Toulouse, Cryptage FOIN2 à Evreux et mise à disposition du fichier Foin2 au niveau du portail SNDS)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fr-FR" altLang="fr-FR" sz="1600" dirty="0">
                <a:solidFill>
                  <a:srgbClr val="2059A6"/>
                </a:solidFill>
              </a:rPr>
              <a:t>Après validation du fichier FOIN2 par la cellule DEMEX, les données sont extraites et mises à disposition au porteur de projets</a:t>
            </a:r>
            <a:endParaRPr lang="fr-FR" altLang="fr-FR" sz="1600" dirty="0">
              <a:solidFill>
                <a:srgbClr val="2059A6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1500" kern="0" dirty="0" smtClean="0"/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fr-FR" altLang="fr-FR" sz="1500" kern="0" dirty="0" smtClean="0"/>
          </a:p>
          <a:p>
            <a:pPr marL="400050" lvl="2" indent="0" eaLnBrk="1" hangingPunct="1">
              <a:lnSpc>
                <a:spcPct val="90000"/>
              </a:lnSpc>
              <a:buFontTx/>
              <a:buNone/>
              <a:defRPr/>
            </a:pPr>
            <a:endParaRPr lang="fr-FR" altLang="fr-FR" sz="1500" kern="0" dirty="0" smtClean="0">
              <a:ea typeface="+mn-ea"/>
              <a:cs typeface="+mn-cs"/>
            </a:endParaRPr>
          </a:p>
          <a:p>
            <a:pPr marL="400050" lvl="2" indent="0" eaLnBrk="1" hangingPunct="1">
              <a:lnSpc>
                <a:spcPct val="90000"/>
              </a:lnSpc>
              <a:buFontTx/>
              <a:buNone/>
              <a:defRPr/>
            </a:pPr>
            <a:endParaRPr lang="fr-FR" altLang="fr-FR" sz="1500" kern="0" dirty="0" smtClean="0">
              <a:ea typeface="+mn-ea"/>
              <a:cs typeface="+mn-cs"/>
            </a:endParaRPr>
          </a:p>
          <a:p>
            <a:pPr marL="742950" lvl="2" indent="-342900" eaLnBrk="1" hangingPunct="1">
              <a:lnSpc>
                <a:spcPct val="90000"/>
              </a:lnSpc>
              <a:defRPr/>
            </a:pPr>
            <a:endParaRPr lang="fr-FR" altLang="fr-FR" sz="1500" kern="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fr-FR" altLang="fr-FR" kern="0" dirty="0" smtClean="0"/>
          </a:p>
          <a:p>
            <a:pPr eaLnBrk="1" hangingPunct="1">
              <a:lnSpc>
                <a:spcPct val="90000"/>
              </a:lnSpc>
              <a:defRPr/>
            </a:pPr>
            <a:endParaRPr lang="fr-FR" altLang="fr-FR" kern="0" dirty="0" smtClean="0"/>
          </a:p>
        </p:txBody>
      </p:sp>
    </p:spTree>
    <p:extLst>
      <p:ext uri="{BB962C8B-B14F-4D97-AF65-F5344CB8AC3E}">
        <p14:creationId xmlns:p14="http://schemas.microsoft.com/office/powerpoint/2010/main" val="10513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395288" y="188913"/>
            <a:ext cx="86407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fr-FR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Instruction des demandes </a:t>
            </a:r>
            <a:r>
              <a:rPr lang="fr-F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d’appariement </a:t>
            </a:r>
            <a:r>
              <a:rPr lang="fr-FR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direct</a:t>
            </a:r>
            <a:endParaRPr lang="fr-FR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95288" y="1119188"/>
            <a:ext cx="3600450" cy="2338387"/>
          </a:xfrm>
          <a:prstGeom prst="rect">
            <a:avLst/>
          </a:prstGeom>
          <a:solidFill>
            <a:schemeClr val="bg1"/>
          </a:solidFill>
          <a:ln w="9525" cmpd="thinThick">
            <a:solidFill>
              <a:schemeClr val="accent6"/>
            </a:solidFill>
            <a:miter lim="800000"/>
            <a:headEnd/>
            <a:tailEnd/>
          </a:ln>
          <a:effectLst>
            <a:glow rad="114300">
              <a:schemeClr val="accent6">
                <a:alpha val="30000"/>
              </a:schemeClr>
            </a:glow>
            <a:softEdge rad="12700"/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1400" b="1" u="sng" dirty="0">
                <a:solidFill>
                  <a:schemeClr val="accent6"/>
                </a:solidFill>
              </a:rPr>
              <a:t>Responsable de traitements EXTERNE</a:t>
            </a:r>
          </a:p>
          <a:p>
            <a:pPr algn="ctr" eaLnBrk="1" hangingPunct="1">
              <a:spcBef>
                <a:spcPct val="50000"/>
              </a:spcBef>
            </a:pPr>
            <a:r>
              <a:rPr lang="fr-FR" altLang="fr-FR" sz="1200" b="1" u="sng" dirty="0">
                <a:solidFill>
                  <a:schemeClr val="accent6"/>
                </a:solidFill>
              </a:rPr>
              <a:t>Commanditaire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6"/>
                </a:solidFill>
              </a:rPr>
              <a:t>Transmet au CRIP via SAFE, NIR de l’Assuré (</a:t>
            </a:r>
            <a:r>
              <a:rPr lang="fr-FR" altLang="fr-FR" sz="1200" i="1" dirty="0">
                <a:solidFill>
                  <a:schemeClr val="accent6"/>
                </a:solidFill>
              </a:rPr>
              <a:t>13C</a:t>
            </a:r>
            <a:r>
              <a:rPr lang="fr-FR" altLang="fr-FR" sz="1200" dirty="0">
                <a:solidFill>
                  <a:schemeClr val="accent6"/>
                </a:solidFill>
              </a:rPr>
              <a:t>), Date de naissance (</a:t>
            </a:r>
            <a:r>
              <a:rPr lang="fr-FR" altLang="fr-FR" sz="1200" i="1" dirty="0">
                <a:solidFill>
                  <a:schemeClr val="accent6"/>
                </a:solidFill>
              </a:rPr>
              <a:t>SSAAMMJJ</a:t>
            </a:r>
            <a:r>
              <a:rPr lang="fr-FR" altLang="fr-FR" sz="1200" dirty="0">
                <a:solidFill>
                  <a:schemeClr val="accent6"/>
                </a:solidFill>
              </a:rPr>
              <a:t>), le sexe (</a:t>
            </a:r>
            <a:r>
              <a:rPr lang="fr-FR" altLang="fr-FR" sz="1200" i="1" dirty="0">
                <a:solidFill>
                  <a:schemeClr val="accent6"/>
                </a:solidFill>
              </a:rPr>
              <a:t>1C</a:t>
            </a:r>
            <a:r>
              <a:rPr lang="fr-FR" altLang="fr-FR" sz="1200" dirty="0">
                <a:solidFill>
                  <a:schemeClr val="accent6"/>
                </a:solidFill>
              </a:rPr>
              <a:t>) et NIR du bénéficiaire (</a:t>
            </a:r>
            <a:r>
              <a:rPr lang="fr-FR" altLang="fr-FR" sz="1200" i="1" dirty="0">
                <a:solidFill>
                  <a:schemeClr val="accent6"/>
                </a:solidFill>
              </a:rPr>
              <a:t>13C</a:t>
            </a:r>
            <a:r>
              <a:rPr lang="fr-FR" altLang="fr-FR" sz="1200" dirty="0">
                <a:solidFill>
                  <a:schemeClr val="accent6"/>
                </a:solidFill>
              </a:rPr>
              <a:t>) qui sont les Composantes à </a:t>
            </a:r>
            <a:r>
              <a:rPr lang="fr-FR" altLang="fr-FR" sz="1200" dirty="0" err="1">
                <a:solidFill>
                  <a:schemeClr val="accent6"/>
                </a:solidFill>
              </a:rPr>
              <a:t>Anonymiser</a:t>
            </a:r>
            <a:r>
              <a:rPr lang="fr-FR" altLang="fr-FR" sz="1200" dirty="0">
                <a:solidFill>
                  <a:schemeClr val="accent6"/>
                </a:solidFill>
              </a:rPr>
              <a:t> (CA) et Nom du projet (</a:t>
            </a:r>
            <a:r>
              <a:rPr lang="fr-FR" altLang="fr-FR" sz="1200" i="1" dirty="0">
                <a:solidFill>
                  <a:schemeClr val="accent6"/>
                </a:solidFill>
              </a:rPr>
              <a:t>5C</a:t>
            </a:r>
            <a:r>
              <a:rPr lang="fr-FR" altLang="fr-FR" sz="1200" dirty="0">
                <a:solidFill>
                  <a:schemeClr val="accent6"/>
                </a:solidFill>
              </a:rPr>
              <a:t>), Numéro du sujet (NS ,</a:t>
            </a:r>
            <a:r>
              <a:rPr lang="fr-FR" altLang="fr-FR" sz="1200" i="1" dirty="0">
                <a:solidFill>
                  <a:schemeClr val="accent6"/>
                </a:solidFill>
              </a:rPr>
              <a:t>100C</a:t>
            </a:r>
            <a:r>
              <a:rPr lang="fr-FR" altLang="fr-FR" sz="1200" dirty="0">
                <a:solidFill>
                  <a:schemeClr val="accent6"/>
                </a:solidFill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6"/>
                </a:solidFill>
              </a:rPr>
              <a:t>--------------------------------------------------</a:t>
            </a:r>
          </a:p>
          <a:p>
            <a:pPr algn="ctr"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6"/>
                </a:solidFill>
              </a:rPr>
              <a:t>Déchiffre (</a:t>
            </a:r>
            <a:r>
              <a:rPr lang="fr-FR" altLang="fr-FR" sz="1200" dirty="0" err="1">
                <a:solidFill>
                  <a:schemeClr val="accent6"/>
                </a:solidFill>
              </a:rPr>
              <a:t>GnuPg</a:t>
            </a:r>
            <a:r>
              <a:rPr lang="fr-FR" altLang="fr-FR" sz="1200" dirty="0">
                <a:solidFill>
                  <a:schemeClr val="accent6"/>
                </a:solidFill>
              </a:rPr>
              <a:t>) les NS et </a:t>
            </a:r>
            <a:r>
              <a:rPr lang="fr-FR" altLang="fr-FR" sz="1200" dirty="0" smtClean="0">
                <a:solidFill>
                  <a:schemeClr val="accent6"/>
                </a:solidFill>
              </a:rPr>
              <a:t>SNDS et </a:t>
            </a:r>
            <a:r>
              <a:rPr lang="fr-FR" altLang="fr-FR" sz="1200" dirty="0">
                <a:solidFill>
                  <a:schemeClr val="accent6"/>
                </a:solidFill>
              </a:rPr>
              <a:t>demande le mot de passe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435600" y="1250950"/>
            <a:ext cx="3600450" cy="769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14300">
              <a:schemeClr val="accent6">
                <a:alpha val="30000"/>
              </a:schemeClr>
            </a:glo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1400" b="1" u="sng" dirty="0">
                <a:solidFill>
                  <a:schemeClr val="accent6"/>
                </a:solidFill>
              </a:rPr>
              <a:t>CRIP (via SAFE)</a:t>
            </a:r>
          </a:p>
          <a:p>
            <a:pPr algn="ctr"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6"/>
                </a:solidFill>
              </a:rPr>
              <a:t>Obtient le Numéro d’Anonymat de niveau 1 (NAF1) par application de FOIN1 sur CA.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23850" y="4221163"/>
            <a:ext cx="3671888" cy="19697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14300">
              <a:schemeClr val="accent6">
                <a:alpha val="30000"/>
              </a:schemeClr>
            </a:glo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1400" b="1" u="sng" dirty="0">
                <a:solidFill>
                  <a:schemeClr val="accent6"/>
                </a:solidFill>
              </a:rPr>
              <a:t>CNAMTS/DSES/DEMEX</a:t>
            </a:r>
          </a:p>
          <a:p>
            <a:pPr algn="ctr"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6"/>
                </a:solidFill>
              </a:rPr>
              <a:t>Reçoit  : NS et </a:t>
            </a:r>
            <a:r>
              <a:rPr lang="fr-FR" altLang="fr-FR" sz="1200" dirty="0" smtClean="0">
                <a:solidFill>
                  <a:schemeClr val="accent6"/>
                </a:solidFill>
              </a:rPr>
              <a:t>NAF2 (identifiant SNDS)</a:t>
            </a:r>
            <a:endParaRPr lang="fr-FR" altLang="fr-FR" sz="1200" dirty="0">
              <a:solidFill>
                <a:schemeClr val="accent6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6"/>
                </a:solidFill>
              </a:rPr>
              <a:t>Extrait des Données </a:t>
            </a:r>
            <a:r>
              <a:rPr lang="fr-FR" altLang="fr-FR" sz="1200" dirty="0" smtClean="0">
                <a:solidFill>
                  <a:schemeClr val="accent6"/>
                </a:solidFill>
              </a:rPr>
              <a:t>du SNDS(SNDS) </a:t>
            </a:r>
            <a:r>
              <a:rPr lang="fr-FR" altLang="fr-FR" sz="1200" dirty="0">
                <a:solidFill>
                  <a:schemeClr val="accent6"/>
                </a:solidFill>
              </a:rPr>
              <a:t>à partir de </a:t>
            </a:r>
            <a:r>
              <a:rPr lang="fr-FR" altLang="fr-FR" sz="1200" dirty="0" smtClean="0">
                <a:solidFill>
                  <a:schemeClr val="accent6"/>
                </a:solidFill>
              </a:rPr>
              <a:t>NAF2 (identifiant SNDS).</a:t>
            </a:r>
            <a:endParaRPr lang="fr-FR" altLang="fr-FR" sz="1200" dirty="0">
              <a:solidFill>
                <a:schemeClr val="accent6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6"/>
                </a:solidFill>
              </a:rPr>
              <a:t>Chiffre les NS et </a:t>
            </a:r>
            <a:r>
              <a:rPr lang="fr-FR" altLang="fr-FR" sz="1200" dirty="0" smtClean="0">
                <a:solidFill>
                  <a:schemeClr val="accent6"/>
                </a:solidFill>
              </a:rPr>
              <a:t>SNDS </a:t>
            </a:r>
            <a:r>
              <a:rPr lang="fr-FR" altLang="fr-FR" sz="1200" dirty="0">
                <a:solidFill>
                  <a:schemeClr val="accent6"/>
                </a:solidFill>
              </a:rPr>
              <a:t>(</a:t>
            </a:r>
            <a:r>
              <a:rPr lang="fr-FR" altLang="fr-FR" sz="1200" dirty="0" err="1">
                <a:solidFill>
                  <a:schemeClr val="accent6"/>
                </a:solidFill>
              </a:rPr>
              <a:t>GnuPg</a:t>
            </a:r>
            <a:r>
              <a:rPr lang="fr-FR" altLang="fr-FR" sz="1200" dirty="0">
                <a:solidFill>
                  <a:schemeClr val="accent6"/>
                </a:solidFill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6"/>
                </a:solidFill>
              </a:rPr>
              <a:t>Attribue un mot de passe permettant la remise en mains propres au référent projet du Commanditaire externe</a:t>
            </a:r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3995738" y="182721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4284663" y="1883569"/>
            <a:ext cx="792162" cy="27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1200" dirty="0"/>
              <a:t>NS + CA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7380288" y="3123406"/>
            <a:ext cx="1079500" cy="27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1200" dirty="0"/>
              <a:t>NS + NAF1</a:t>
            </a: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683568" y="3706019"/>
            <a:ext cx="138760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1200" dirty="0"/>
              <a:t>NS+ </a:t>
            </a:r>
            <a:r>
              <a:rPr lang="fr-FR" altLang="fr-FR" sz="1200" dirty="0" smtClean="0"/>
              <a:t>SNDS</a:t>
            </a:r>
            <a:endParaRPr lang="fr-FR" altLang="fr-FR" sz="1200" dirty="0"/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5364163" y="4525963"/>
            <a:ext cx="3671887" cy="1046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14300">
              <a:schemeClr val="accent6">
                <a:alpha val="30000"/>
              </a:schemeClr>
            </a:glo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1400" b="1" u="sng" dirty="0">
                <a:solidFill>
                  <a:schemeClr val="accent6"/>
                </a:solidFill>
              </a:rPr>
              <a:t>CNAMTS/DDSI/DOIT/DIAP/DFOSID</a:t>
            </a:r>
          </a:p>
          <a:p>
            <a:pPr algn="ctr"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6"/>
                </a:solidFill>
              </a:rPr>
              <a:t>Reçoit  : NS et NAF1</a:t>
            </a:r>
          </a:p>
          <a:p>
            <a:pPr algn="ctr"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6"/>
                </a:solidFill>
              </a:rPr>
              <a:t>Obtient le Numéro d’Anonymat de niveau  2 (NAF2) par application de FOIN2 sur NAF1.</a:t>
            </a:r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>
            <a:off x="7308850" y="2020888"/>
            <a:ext cx="0" cy="254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4140994" y="5157192"/>
            <a:ext cx="1079500" cy="274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1200"/>
              <a:t>NS + NAF2</a:t>
            </a:r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 flipH="1">
            <a:off x="3995738" y="49958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 flipV="1">
            <a:off x="2124075" y="3457575"/>
            <a:ext cx="0" cy="763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" name="Dodécagone 14"/>
          <p:cNvSpPr/>
          <p:nvPr/>
        </p:nvSpPr>
        <p:spPr>
          <a:xfrm>
            <a:off x="4498975" y="1389063"/>
            <a:ext cx="360363" cy="287338"/>
          </a:xfrm>
          <a:prstGeom prst="dodecagon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1</a:t>
            </a:r>
          </a:p>
        </p:txBody>
      </p:sp>
      <p:sp>
        <p:nvSpPr>
          <p:cNvPr id="16" name="Dodécagone 15"/>
          <p:cNvSpPr/>
          <p:nvPr/>
        </p:nvSpPr>
        <p:spPr>
          <a:xfrm>
            <a:off x="6839744" y="3110706"/>
            <a:ext cx="360362" cy="287337"/>
          </a:xfrm>
          <a:prstGeom prst="dodecagon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2</a:t>
            </a:r>
          </a:p>
        </p:txBody>
      </p:sp>
      <p:sp>
        <p:nvSpPr>
          <p:cNvPr id="17" name="Dodécagone 16"/>
          <p:cNvSpPr/>
          <p:nvPr/>
        </p:nvSpPr>
        <p:spPr>
          <a:xfrm>
            <a:off x="4498975" y="4564063"/>
            <a:ext cx="360363" cy="287337"/>
          </a:xfrm>
          <a:prstGeom prst="dodecagon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3</a:t>
            </a:r>
          </a:p>
        </p:txBody>
      </p:sp>
      <p:sp>
        <p:nvSpPr>
          <p:cNvPr id="18" name="Dodécagone 17"/>
          <p:cNvSpPr/>
          <p:nvPr/>
        </p:nvSpPr>
        <p:spPr>
          <a:xfrm>
            <a:off x="2214377" y="3693318"/>
            <a:ext cx="360362" cy="287338"/>
          </a:xfrm>
          <a:prstGeom prst="dodecagon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4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68116" y="615943"/>
            <a:ext cx="431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</a:rPr>
              <a:t>Procédure </a:t>
            </a:r>
            <a:r>
              <a:rPr lang="fr-FR" u="sng" dirty="0">
                <a:solidFill>
                  <a:schemeClr val="accent2"/>
                </a:solidFill>
              </a:rPr>
              <a:t>type </a:t>
            </a:r>
            <a:r>
              <a:rPr lang="fr-FR" u="sng" dirty="0" smtClean="0">
                <a:solidFill>
                  <a:schemeClr val="accent2"/>
                </a:solidFill>
              </a:rPr>
              <a:t>d’anonymisation</a:t>
            </a:r>
            <a:r>
              <a:rPr lang="fr-FR" dirty="0" smtClean="0">
                <a:solidFill>
                  <a:schemeClr val="accent2"/>
                </a:solidFill>
              </a:rPr>
              <a:t> :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/>
          </a:p>
        </p:txBody>
      </p:sp>
      <p:sp>
        <p:nvSpPr>
          <p:cNvPr id="22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14233"/>
            <a:ext cx="2895600" cy="476250"/>
          </a:xfrm>
        </p:spPr>
        <p:txBody>
          <a:bodyPr/>
          <a:lstStyle/>
          <a:p>
            <a:pPr>
              <a:defRPr/>
            </a:pPr>
            <a:fld id="{CB659BA9-96DD-47B5-B1AE-3A48CF9E68AE}" type="slidenum">
              <a:rPr lang="fr-FR" smtClean="0"/>
              <a:t>7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435600" y="827838"/>
            <a:ext cx="30241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CPAM des </a:t>
            </a:r>
            <a:r>
              <a:rPr lang="fr-FR" sz="1100" b="1" dirty="0" smtClean="0"/>
              <a:t>Yvelines &gt; CNAM/Toulouse (site1)</a:t>
            </a:r>
            <a:endParaRPr lang="fr-FR" sz="11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5435600" y="4302453"/>
            <a:ext cx="3024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CNAM/Evreux (Site 2)</a:t>
            </a:r>
            <a:endParaRPr lang="fr-FR" sz="11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23850" y="4006975"/>
            <a:ext cx="251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CNAM : Paris</a:t>
            </a:r>
            <a:endParaRPr lang="fr-FR" sz="1100" b="1" dirty="0"/>
          </a:p>
        </p:txBody>
      </p:sp>
    </p:spTree>
    <p:extLst>
      <p:ext uri="{BB962C8B-B14F-4D97-AF65-F5344CB8AC3E}">
        <p14:creationId xmlns:p14="http://schemas.microsoft.com/office/powerpoint/2010/main" val="3724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733" y="260648"/>
            <a:ext cx="8604250" cy="2160240"/>
          </a:xfrm>
        </p:spPr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Procédure d’appariement SNDS/cohortes via la CNAV, utilisation de la norme A</a:t>
            </a:r>
            <a:endParaRPr lang="fr-FR" sz="2800" u="sng" dirty="0" smtClean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555875" y="5445125"/>
            <a:ext cx="64008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fr-FR" altLang="fr-FR" sz="2400">
              <a:solidFill>
                <a:schemeClr val="accent2"/>
              </a:solidFill>
            </a:endParaRPr>
          </a:p>
        </p:txBody>
      </p:sp>
      <p:sp>
        <p:nvSpPr>
          <p:cNvPr id="2" name="Organigramme : Disque magnétique 1"/>
          <p:cNvSpPr/>
          <p:nvPr/>
        </p:nvSpPr>
        <p:spPr>
          <a:xfrm>
            <a:off x="683568" y="3649708"/>
            <a:ext cx="1368152" cy="14129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Cohorte, avec des informations nominatives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Organigramme : Disque magnétique 5"/>
          <p:cNvSpPr/>
          <p:nvPr/>
        </p:nvSpPr>
        <p:spPr>
          <a:xfrm>
            <a:off x="5508104" y="3607470"/>
            <a:ext cx="1008112" cy="1497434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CNAM/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SNDS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Bulle ronde 3"/>
          <p:cNvSpPr/>
          <p:nvPr/>
        </p:nvSpPr>
        <p:spPr>
          <a:xfrm>
            <a:off x="2225799" y="2276872"/>
            <a:ext cx="2952328" cy="115212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Comment récupérer les NIR à partir des informations ? </a:t>
            </a:r>
            <a:endParaRPr lang="fr-FR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968"/>
            <a:ext cx="2144162" cy="217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rganigramme : Disque magnétique 8"/>
          <p:cNvSpPr/>
          <p:nvPr/>
        </p:nvSpPr>
        <p:spPr>
          <a:xfrm>
            <a:off x="3239290" y="5062665"/>
            <a:ext cx="1008112" cy="1497434"/>
          </a:xfrm>
          <a:prstGeom prst="flowChartMagneticDisk">
            <a:avLst/>
          </a:prstGeom>
          <a:solidFill>
            <a:srgbClr val="F3D9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CNAV/ SNGI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256" y="116632"/>
            <a:ext cx="8712216" cy="792088"/>
          </a:xfrm>
        </p:spPr>
        <p:txBody>
          <a:bodyPr/>
          <a:lstStyle/>
          <a:p>
            <a:r>
              <a:rPr lang="fr-FR" dirty="0"/>
              <a:t>Rappel du Circuit de circulation/transformation des </a:t>
            </a:r>
            <a:r>
              <a:rPr lang="fr-FR" dirty="0" smtClean="0"/>
              <a:t>informations, identifiants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2648839" y="6449894"/>
            <a:ext cx="2133600" cy="4090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322AF21-346A-42A1-A080-A6C016B9C174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9552" y="1146302"/>
            <a:ext cx="2088232" cy="115162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Cohorte/Registre</a:t>
            </a:r>
          </a:p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(Données cliniques, personnelles)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9832" y="1123584"/>
            <a:ext cx="1800200" cy="117434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CNAV (RNIAM, SNGI)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4168" y="1145796"/>
            <a:ext cx="1800200" cy="1152128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CNAM (SNDS)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Connecteur droit avec flèche 6"/>
          <p:cNvCxnSpPr>
            <a:stCxn id="4" idx="2"/>
          </p:cNvCxnSpPr>
          <p:nvPr/>
        </p:nvCxnSpPr>
        <p:spPr>
          <a:xfrm>
            <a:off x="1583668" y="2297924"/>
            <a:ext cx="0" cy="720587"/>
          </a:xfrm>
          <a:prstGeom prst="straightConnector1">
            <a:avLst/>
          </a:prstGeom>
          <a:ln w="31750">
            <a:solidFill>
              <a:schemeClr val="accent1">
                <a:shade val="95000"/>
                <a:satMod val="105000"/>
                <a:alpha val="9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39552" y="3018511"/>
            <a:ext cx="2160240" cy="1477328"/>
          </a:xfrm>
          <a:prstGeom prst="rect">
            <a:avLst/>
          </a:prstGeom>
          <a:noFill/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sujets : Identifiant Cohorte, NS, Nom, prénom : état civil des </a:t>
            </a:r>
            <a:endParaRPr lang="fr-FR" dirty="0"/>
          </a:p>
          <a:p>
            <a:r>
              <a:rPr lang="fr-FR" dirty="0" smtClean="0"/>
              <a:t>sujets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059832" y="3018511"/>
            <a:ext cx="1800200" cy="923330"/>
          </a:xfrm>
          <a:prstGeom prst="rect">
            <a:avLst/>
          </a:prstGeom>
          <a:noFill/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Identification </a:t>
            </a:r>
            <a:r>
              <a:rPr lang="fr-FR" dirty="0" err="1" smtClean="0"/>
              <a:t>Nir</a:t>
            </a:r>
            <a:r>
              <a:rPr lang="fr-FR" dirty="0" smtClean="0"/>
              <a:t> réussie </a:t>
            </a:r>
          </a:p>
          <a:p>
            <a:r>
              <a:rPr lang="fr-FR" dirty="0" smtClean="0"/>
              <a:t>(o/n)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2699792" y="3522567"/>
            <a:ext cx="36004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059832" y="4530679"/>
            <a:ext cx="1800200" cy="1200329"/>
          </a:xfrm>
          <a:prstGeom prst="rect">
            <a:avLst/>
          </a:prstGeom>
          <a:noFill/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Nir</a:t>
            </a:r>
            <a:r>
              <a:rPr lang="fr-FR" dirty="0" smtClean="0"/>
              <a:t>, sexe, date de naissance, NS</a:t>
            </a:r>
          </a:p>
          <a:p>
            <a:endParaRPr lang="fr-FR" dirty="0"/>
          </a:p>
        </p:txBody>
      </p:sp>
      <p:cxnSp>
        <p:nvCxnSpPr>
          <p:cNvPr id="13" name="Connecteur droit avec flèche 12"/>
          <p:cNvCxnSpPr>
            <a:stCxn id="9" idx="2"/>
            <a:endCxn id="12" idx="0"/>
          </p:cNvCxnSpPr>
          <p:nvPr/>
        </p:nvCxnSpPr>
        <p:spPr>
          <a:xfrm>
            <a:off x="3959932" y="3941841"/>
            <a:ext cx="0" cy="58883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53026" y="387709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228184" y="3738590"/>
            <a:ext cx="1800200" cy="923330"/>
          </a:xfrm>
          <a:prstGeom prst="rect">
            <a:avLst/>
          </a:prstGeom>
          <a:noFill/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NS, Identifiant </a:t>
            </a:r>
            <a:r>
              <a:rPr lang="fr-FR" dirty="0" err="1" smtClean="0"/>
              <a:t>sniiram</a:t>
            </a:r>
            <a:r>
              <a:rPr lang="fr-FR" dirty="0" smtClean="0"/>
              <a:t> (Foin1/Foin2)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228184" y="5610799"/>
            <a:ext cx="1800200" cy="646331"/>
          </a:xfrm>
          <a:prstGeom prst="rect">
            <a:avLst/>
          </a:prstGeom>
          <a:noFill/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Extraction SNDS, NS</a:t>
            </a:r>
            <a:endParaRPr lang="fr-FR" dirty="0"/>
          </a:p>
        </p:txBody>
      </p:sp>
      <p:cxnSp>
        <p:nvCxnSpPr>
          <p:cNvPr id="17" name="Connecteur en angle 16"/>
          <p:cNvCxnSpPr>
            <a:stCxn id="12" idx="3"/>
            <a:endCxn id="15" idx="1"/>
          </p:cNvCxnSpPr>
          <p:nvPr/>
        </p:nvCxnSpPr>
        <p:spPr>
          <a:xfrm flipV="1">
            <a:off x="4860032" y="4200255"/>
            <a:ext cx="1368152" cy="930589"/>
          </a:xfrm>
          <a:prstGeom prst="bentConnector3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16" idx="0"/>
          </p:cNvCxnSpPr>
          <p:nvPr/>
        </p:nvCxnSpPr>
        <p:spPr>
          <a:xfrm>
            <a:off x="7128284" y="4661920"/>
            <a:ext cx="0" cy="94887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34889" y="5130843"/>
            <a:ext cx="2064903" cy="923330"/>
          </a:xfrm>
          <a:prstGeom prst="rect">
            <a:avLst/>
          </a:prstGeom>
          <a:noFill/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Données SNDS, NS</a:t>
            </a:r>
          </a:p>
          <a:p>
            <a:endParaRPr lang="fr-FR" dirty="0"/>
          </a:p>
        </p:txBody>
      </p:sp>
      <p:cxnSp>
        <p:nvCxnSpPr>
          <p:cNvPr id="20" name="Connecteur en angle 19"/>
          <p:cNvCxnSpPr>
            <a:stCxn id="16" idx="2"/>
            <a:endCxn id="19" idx="2"/>
          </p:cNvCxnSpPr>
          <p:nvPr/>
        </p:nvCxnSpPr>
        <p:spPr>
          <a:xfrm rot="5400000" flipH="1">
            <a:off x="4296334" y="3425181"/>
            <a:ext cx="202957" cy="5460943"/>
          </a:xfrm>
          <a:prstGeom prst="bentConnector3">
            <a:avLst>
              <a:gd name="adj1" fmla="val -112635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699792" y="3284984"/>
            <a:ext cx="409108" cy="0"/>
          </a:xfrm>
          <a:prstGeom prst="straightConnector1">
            <a:avLst/>
          </a:prstGeom>
          <a:ln w="31750">
            <a:solidFill>
              <a:schemeClr val="accent1">
                <a:shade val="95000"/>
                <a:satMod val="105000"/>
                <a:alpha val="9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6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15924</TotalTime>
  <Words>1148</Words>
  <Application>Microsoft Office PowerPoint</Application>
  <PresentationFormat>Affichage à l'écran (4:3)</PresentationFormat>
  <Paragraphs>194</Paragraphs>
  <Slides>13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Les possibilités d’appariements entre les cohortes et le SNDS</vt:lpstr>
      <vt:lpstr>Rappel- Typologie des demandes</vt:lpstr>
      <vt:lpstr>Procédure d’appariement direct SNDS/cohortes, utilisation du NIR</vt:lpstr>
      <vt:lpstr>Rappel du contexte : Définition des identifiants bénéficiaires</vt:lpstr>
      <vt:lpstr> Rappel du Circuit de circulation/transformation des identifiants </vt:lpstr>
      <vt:lpstr>Appariement direct sur l’identifiant SNDS</vt:lpstr>
      <vt:lpstr>Présentation PowerPoint</vt:lpstr>
      <vt:lpstr>Procédure d’appariement SNDS/cohortes via la CNAV, utilisation de la norme A</vt:lpstr>
      <vt:lpstr>Rappel du Circuit de circulation/transformation des informations, identifiants</vt:lpstr>
      <vt:lpstr>Procédure d’appariement indirect SNDS/cohortes, probabiliste …</vt:lpstr>
      <vt:lpstr>Exemple de projet - Appariement probabiliste</vt:lpstr>
      <vt:lpstr>Exemple de projet – Comment Augmenter le taux d’appariement ?</vt:lpstr>
      <vt:lpstr>Questions ????</vt:lpstr>
    </vt:vector>
  </TitlesOfParts>
  <Company>CNAMTS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MOHAMMED BOUAZZAOUI</dc:creator>
  <cp:lastModifiedBy>GABBAS MEHDI</cp:lastModifiedBy>
  <cp:revision>929</cp:revision>
  <cp:lastPrinted>2017-09-11T18:15:34Z</cp:lastPrinted>
  <dcterms:created xsi:type="dcterms:W3CDTF">2017-07-18T07:53:08Z</dcterms:created>
  <dcterms:modified xsi:type="dcterms:W3CDTF">2019-03-27T17:17:50Z</dcterms:modified>
</cp:coreProperties>
</file>