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0" r:id="rId4"/>
    <p:sldId id="277" r:id="rId5"/>
    <p:sldId id="263" r:id="rId6"/>
    <p:sldId id="266" r:id="rId7"/>
    <p:sldId id="268" r:id="rId8"/>
    <p:sldId id="271" r:id="rId9"/>
    <p:sldId id="272" r:id="rId10"/>
    <p:sldId id="273" r:id="rId11"/>
    <p:sldId id="275" r:id="rId12"/>
    <p:sldId id="279" r:id="rId13"/>
    <p:sldId id="276" r:id="rId14"/>
    <p:sldId id="280" r:id="rId15"/>
    <p:sldId id="274" r:id="rId16"/>
    <p:sldId id="278" r:id="rId17"/>
    <p:sldId id="281" r:id="rId18"/>
    <p:sldId id="261" r:id="rId19"/>
    <p:sldId id="283" r:id="rId20"/>
    <p:sldId id="262" r:id="rId21"/>
    <p:sldId id="25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1A0"/>
    <a:srgbClr val="226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535" autoAdjust="0"/>
    <p:restoredTop sz="98984" autoAdjust="0"/>
  </p:normalViewPr>
  <p:slideViewPr>
    <p:cSldViewPr snapToGrid="0" snapToObjects="1">
      <p:cViewPr>
        <p:scale>
          <a:sx n="150" d="100"/>
          <a:sy n="150" d="100"/>
        </p:scale>
        <p:origin x="-1336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19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5A119-C2C0-410D-92DA-AD71BC726FFB}" type="datetimeFigureOut">
              <a:rPr lang="fr-FR" smtClean="0"/>
              <a:t>19/09/19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37CB-3CA6-49EE-82CF-B66F1EBEBB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29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96170-E76E-9B42-BD08-F38ED708F710}" type="datetimeFigureOut">
              <a:rPr lang="fr-FR" smtClean="0"/>
              <a:t>19/09/19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53A50-391E-6E44-82B5-7722C76A4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58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B59CD-F864-4749-9137-A3D2D78784C0}" type="slidenum">
              <a:rPr lang="fr-FR" altLang="fr-FR" smtClean="0"/>
              <a:pPr/>
              <a:t>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250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base est partagée, les connaissances qui n’y sont pas enregistrées restent partageables ;-)))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53A50-391E-6E44-82B5-7722C76A42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47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B59CD-F864-4749-9137-A3D2D78784C0}" type="slidenum">
              <a:rPr lang="fr-FR" altLang="fr-FR" smtClean="0"/>
              <a:pPr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80063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B59CD-F864-4749-9137-A3D2D78784C0}" type="slidenum">
              <a:rPr lang="fr-FR" altLang="fr-FR" smtClean="0"/>
              <a:pPr/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8707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B59CD-F864-4749-9137-A3D2D78784C0}" type="slidenum">
              <a:rPr lang="fr-FR" altLang="fr-FR" smtClean="0">
                <a:solidFill>
                  <a:srgbClr val="000000"/>
                </a:solidFill>
              </a:rPr>
              <a:pPr/>
              <a:t>17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3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B59CD-F864-4749-9137-A3D2D78784C0}" type="slidenum">
              <a:rPr lang="fr-FR" altLang="fr-FR" smtClean="0">
                <a:solidFill>
                  <a:srgbClr val="000000"/>
                </a:solidFill>
              </a:rPr>
              <a:pPr/>
              <a:t>20</a:t>
            </a:fld>
            <a:endParaRPr lang="fr-FR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8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84F20C3B-5CB2-AF4F-BEAC-04B98E0600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090"/>
            <a:ext cx="7772400" cy="2597727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794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8293" y="6520863"/>
            <a:ext cx="1390393" cy="317067"/>
          </a:xfrm>
        </p:spPr>
        <p:txBody>
          <a:bodyPr/>
          <a:lstStyle>
            <a:lvl1pPr algn="ctr">
              <a:defRPr>
                <a:solidFill>
                  <a:srgbClr val="226A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0095DE-0AA8-CB46-BCA5-D530131F2219}" type="datetime1">
              <a:rPr lang="fr-FR" smtClean="0"/>
              <a:pPr/>
              <a:t>19/09/19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3617" y="6481040"/>
            <a:ext cx="630383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>
                <a:solidFill>
                  <a:srgbClr val="226AA0"/>
                </a:solidFill>
              </a:defRPr>
            </a:lvl1pPr>
          </a:lstStyle>
          <a:p>
            <a:fld id="{67191722-4F5F-DD4F-8E2E-FE7F462CD7B5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D04D448F-DE46-1E47-B9EA-D8575DEE3E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8" b="36000"/>
          <a:stretch/>
        </p:blipFill>
        <p:spPr>
          <a:xfrm>
            <a:off x="48342" y="144378"/>
            <a:ext cx="3579542" cy="102990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36692" y="6556885"/>
            <a:ext cx="1052191" cy="21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9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AC927EC1-3F40-AF44-ABD5-9D64BAF766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0278"/>
            <a:ext cx="7886700" cy="335280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957890"/>
            <a:ext cx="7886700" cy="50569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0588" y="6492875"/>
            <a:ext cx="630383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>
                <a:solidFill>
                  <a:srgbClr val="226AA0"/>
                </a:solidFill>
              </a:defRPr>
            </a:lvl1pPr>
          </a:lstStyle>
          <a:p>
            <a:fld id="{0D108808-9698-7F4C-98BD-9ECA7A9E2A3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1BC49179-9CC3-394F-BDE7-F36F8E99E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8" b="36000"/>
          <a:stretch/>
        </p:blipFill>
        <p:spPr>
          <a:xfrm>
            <a:off x="48342" y="144378"/>
            <a:ext cx="3579542" cy="10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FF7B5FF8-D53D-AA4D-86AB-AB92ECA584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96" y="1"/>
            <a:ext cx="8681604" cy="679076"/>
          </a:xfrm>
        </p:spPr>
        <p:txBody>
          <a:bodyPr anchor="t" anchorCtr="0">
            <a:normAutofit/>
          </a:bodyPr>
          <a:lstStyle>
            <a:lvl1pPr>
              <a:defRPr sz="2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796" y="1035424"/>
            <a:ext cx="8681604" cy="5233757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solidFill>
                  <a:srgbClr val="1761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226AA0"/>
              </a:buClr>
              <a:buFont typeface="Courier New" panose="02070309020205020404" pitchFamily="49" charset="0"/>
              <a:buChar char="o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226AA0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226AA0"/>
              </a:buClr>
              <a:buFont typeface="Wingdings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226AA0"/>
              </a:buClr>
              <a:buFont typeface="Wingdings" pitchFamily="2" charset="2"/>
              <a:buChar char="Ø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7473" y="6492875"/>
            <a:ext cx="616527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A1E84A02-BA90-9940-AE64-990EB6FFE5E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2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FF7B5FF8-D53D-AA4D-86AB-AB92ECA584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/>
          <a:stretch/>
        </p:blipFill>
        <p:spPr>
          <a:xfrm>
            <a:off x="0" y="979054"/>
            <a:ext cx="9144000" cy="58789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796" y="397164"/>
            <a:ext cx="8681604" cy="5872017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solidFill>
                  <a:srgbClr val="1761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226AA0"/>
              </a:buClr>
              <a:buFont typeface="Courier New" panose="02070309020205020404" pitchFamily="49" charset="0"/>
              <a:buChar char="o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226AA0"/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226AA0"/>
              </a:buClr>
              <a:buFont typeface="Wingdings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226AA0"/>
              </a:buClr>
              <a:buFont typeface="Wingdings" pitchFamily="2" charset="2"/>
              <a:buChar char="Ø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7473" y="6492875"/>
            <a:ext cx="616527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A1E84A02-BA90-9940-AE64-990EB6FFE5E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2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8F6BFDBD-C4CA-8642-9768-4419998ED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DE99344A-862B-B349-A2AA-83F8DD7A64D6}"/>
              </a:ext>
            </a:extLst>
          </p:cNvPr>
          <p:cNvSpPr txBox="1"/>
          <p:nvPr userDrawn="1"/>
        </p:nvSpPr>
        <p:spPr>
          <a:xfrm>
            <a:off x="430931" y="1862815"/>
            <a:ext cx="8282138" cy="430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8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Avertissement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176213" indent="-176213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Lien d’intérêt : membre d’ EPI-PHARE (GIS ANSM CNAM).</a:t>
            </a:r>
          </a:p>
          <a:p>
            <a:pPr marL="176213" marR="0" lvl="0" indent="-176213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La présente intervention s’inscrit dans un strict respect d’indépendance et d’impartialité </a:t>
            </a:r>
            <a:r>
              <a:rPr lang="fr-FR" sz="16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d’EPI-PHARE</a:t>
            </a:r>
            <a:r>
              <a:rPr lang="fr-FR" sz="16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vis-à-vis des autres intervenants.</a:t>
            </a:r>
          </a:p>
          <a:p>
            <a:pPr marL="176213" marR="0" lvl="0" indent="-176213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sz="16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Toute 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utilisation du matériel présenté, doit être soumise à l'approbation préalable du</a:t>
            </a:r>
            <a:r>
              <a:rPr lang="fr-FR" sz="16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GIS EPI-PHARE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.</a:t>
            </a:r>
          </a:p>
          <a:p>
            <a:pPr marL="176213" indent="-176213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fr-FR" sz="160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176213" indent="-176213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fr-FR" sz="160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176213" indent="-176213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8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Warning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176213" indent="-176213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Link of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interest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: membre of EPI-PHARE (ANSM CNAM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scientific</a:t>
            </a:r>
            <a:r>
              <a:rPr lang="fr-FR" sz="1600" baseline="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</a:t>
            </a:r>
            <a:r>
              <a:rPr lang="fr-FR" sz="1600" baseline="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cooperation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).</a:t>
            </a:r>
          </a:p>
          <a:p>
            <a:pPr marL="176213" indent="-176213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This speech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is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made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under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strict compliance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with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the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independence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and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impartiality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of EPI-PHARE as regards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other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speakers.</a:t>
            </a:r>
          </a:p>
          <a:p>
            <a:pPr marL="176213" indent="-176213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Any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further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use of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this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material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must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be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submitted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to EPI-PHARE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prior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approval</a:t>
            </a:r>
            <a:r>
              <a:rPr lang="fr-FR" sz="1600" dirty="0">
                <a:solidFill>
                  <a:schemeClr val="bg1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.</a:t>
            </a:r>
          </a:p>
          <a:p>
            <a:pPr marL="176213" indent="-176213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fr-FR" sz="1600" dirty="0">
              <a:solidFill>
                <a:schemeClr val="bg1"/>
              </a:solidFill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1A4E9897-2F46-C54E-9B0C-C50D0CCAD0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8" b="36000"/>
          <a:stretch/>
        </p:blipFill>
        <p:spPr>
          <a:xfrm>
            <a:off x="48342" y="144378"/>
            <a:ext cx="3579542" cy="10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4310-D513-BA48-A0DF-4887B4F282D9}" type="datetime1">
              <a:rPr lang="fr-FR" smtClean="0"/>
              <a:t>19/09/19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43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5" r:id="rId4"/>
    <p:sldLayoutId id="214748366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7.wmf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7.w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="" xmlns:a16="http://schemas.microsoft.com/office/drawing/2014/main" id="{1823B7A5-923B-5E4D-A294-24C9EE547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aseline="-25000" dirty="0" smtClean="0"/>
              <a:t>Rubrique à Brac &amp; Boîte à Outils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="" xmlns:a16="http://schemas.microsoft.com/office/drawing/2014/main" id="{9395E1B2-DBF8-C644-8183-4A7E6CAC5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baseline="-25000" dirty="0" smtClean="0"/>
              <a:t>Si </a:t>
            </a:r>
            <a:r>
              <a:rPr lang="fr-FR" sz="2000" baseline="-25000" dirty="0"/>
              <a:t>j’avais … 1 Go </a:t>
            </a:r>
            <a:r>
              <a:rPr lang="fr-FR" sz="2000" baseline="-25000" dirty="0" smtClean="0"/>
              <a:t>…</a:t>
            </a:r>
          </a:p>
          <a:p>
            <a:endParaRPr lang="fr-FR" sz="2000" baseline="-25000" dirty="0" smtClean="0"/>
          </a:p>
          <a:p>
            <a:r>
              <a:rPr lang="fr-FR" baseline="-25000" dirty="0" smtClean="0"/>
              <a:t>Un petit kit </a:t>
            </a:r>
            <a:r>
              <a:rPr lang="fr-FR" baseline="-25000" dirty="0"/>
              <a:t>de démarrage pour explorer le SNDS</a:t>
            </a:r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="" xmlns:a16="http://schemas.microsoft.com/office/drawing/2014/main" id="{F2D4E5F7-0AD1-5741-A3D0-D08E7344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000" dirty="0" smtClean="0"/>
              <a:t>19/09/2019</a:t>
            </a:r>
            <a:endParaRPr lang="fr-FR" sz="10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5D401902-6F9B-2541-A710-D408FAD6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1722-4F5F-DD4F-8E2E-FE7F462CD7B5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28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95" y="1828566"/>
            <a:ext cx="6522720" cy="121158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4273156" y="2206858"/>
            <a:ext cx="205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Tables de valeurs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95421" y="340892"/>
            <a:ext cx="8681604" cy="5872017"/>
          </a:xfrm>
        </p:spPr>
        <p:txBody>
          <a:bodyPr/>
          <a:lstStyle/>
          <a:p>
            <a:r>
              <a:rPr lang="fr-FR" dirty="0" smtClean="0"/>
              <a:t>Formats et sources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15" y="727410"/>
            <a:ext cx="6515100" cy="105156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15" y="3098511"/>
            <a:ext cx="6507480" cy="207264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205164" y="971249"/>
            <a:ext cx="205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Tables de valeurs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 rot="18775666">
            <a:off x="682771" y="4023323"/>
            <a:ext cx="14414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Référentiel</a:t>
            </a: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008" y="1869817"/>
            <a:ext cx="6530340" cy="460248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6272331" y="2283006"/>
            <a:ext cx="205388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Source externe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Macro-utilitaires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26927"/>
            <a:ext cx="3657600" cy="3429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340768"/>
            <a:ext cx="7534424" cy="5131683"/>
          </a:xfrm>
          <a:prstGeom prst="rect">
            <a:avLst/>
          </a:prstGeom>
        </p:spPr>
      </p:pic>
      <p:sp>
        <p:nvSpPr>
          <p:cNvPr id="5" name="Organigramme : Alternative 4"/>
          <p:cNvSpPr/>
          <p:nvPr/>
        </p:nvSpPr>
        <p:spPr>
          <a:xfrm>
            <a:off x="5932757" y="70469"/>
            <a:ext cx="1908525" cy="8548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Rubrique à Brac</a:t>
            </a:r>
            <a:br>
              <a:rPr lang="fr-FR" dirty="0" smtClean="0"/>
            </a:br>
            <a:r>
              <a:rPr lang="fr-FR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TiddlyWiki</a:t>
            </a:r>
            <a:endParaRPr lang="fr-FR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71468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AllocLib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31018" y="443777"/>
            <a:ext cx="469551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contents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=ORAVUE._ALL_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nods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fr-FR" sz="2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33" y="1470078"/>
            <a:ext cx="1646509" cy="132523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042" y="1414430"/>
            <a:ext cx="2092794" cy="4719464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6421967" y="160156"/>
            <a:ext cx="1475801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Boîte à outils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0" y="808292"/>
            <a:ext cx="5248275" cy="242887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6" y="3333172"/>
            <a:ext cx="5229225" cy="1028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06571" y="960492"/>
            <a:ext cx="402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fr-FR" sz="1600" b="1" i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Alloc_LIB</a:t>
            </a:r>
            <a:r>
              <a:rPr lang="fr-FR" sz="1600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(xxx,</a:t>
            </a:r>
            <a:r>
              <a:rPr lang="fr-FR" sz="1600" b="1" noProof="1" smtClean="0">
                <a:solidFill>
                  <a:srgbClr val="008080"/>
                </a:solidFill>
                <a:latin typeface="Courier New" panose="02070309020205020404" pitchFamily="49" charset="0"/>
              </a:rPr>
              <a:t>2016</a:t>
            </a:r>
            <a:r>
              <a:rPr lang="fr-FR" sz="1600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,MOUNT=YES);</a:t>
            </a:r>
            <a:endParaRPr lang="fr-FR" sz="1600" noProof="1"/>
          </a:p>
        </p:txBody>
      </p:sp>
      <p:sp>
        <p:nvSpPr>
          <p:cNvPr id="14" name="Rectangle à coins arrondis 13"/>
          <p:cNvSpPr/>
          <p:nvPr/>
        </p:nvSpPr>
        <p:spPr>
          <a:xfrm>
            <a:off x="2489199" y="1930400"/>
            <a:ext cx="1557868" cy="1354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8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J9K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6" y="343786"/>
            <a:ext cx="4695003" cy="61554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32" y="2141739"/>
            <a:ext cx="5218940" cy="3714238"/>
          </a:xfrm>
          <a:prstGeom prst="rect">
            <a:avLst/>
          </a:prstGeom>
        </p:spPr>
      </p:pic>
      <p:sp>
        <p:nvSpPr>
          <p:cNvPr id="6" name="Organigramme : Alternative 5"/>
          <p:cNvSpPr/>
          <p:nvPr/>
        </p:nvSpPr>
        <p:spPr>
          <a:xfrm>
            <a:off x="1627034" y="95370"/>
            <a:ext cx="1908525" cy="8548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Rubrique à Brac</a:t>
            </a:r>
            <a:br>
              <a:rPr lang="fr-FR" dirty="0" smtClean="0"/>
            </a:br>
            <a:r>
              <a:rPr lang="fr-FR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TiddlyWiki</a:t>
            </a:r>
            <a:endParaRPr lang="fr-FR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980075" y="1534191"/>
            <a:ext cx="1475801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Boîte à outils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5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GnLike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" y="129277"/>
            <a:ext cx="6213698" cy="5591308"/>
          </a:xfrm>
          <a:prstGeom prst="rect">
            <a:avLst/>
          </a:prstGeom>
        </p:spPr>
      </p:pic>
      <p:sp>
        <p:nvSpPr>
          <p:cNvPr id="9" name="Organigramme : Alternative 8"/>
          <p:cNvSpPr/>
          <p:nvPr/>
        </p:nvSpPr>
        <p:spPr>
          <a:xfrm>
            <a:off x="6285251" y="129277"/>
            <a:ext cx="1908525" cy="8548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Rubrique à Brac</a:t>
            </a:r>
            <a:br>
              <a:rPr lang="fr-FR" dirty="0" smtClean="0"/>
            </a:br>
            <a:r>
              <a:rPr lang="fr-FR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TiddlyWiki</a:t>
            </a:r>
            <a:endParaRPr lang="fr-FR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OuEstLaVariable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64"/>
            <a:ext cx="5038725" cy="5429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38725" y="730096"/>
            <a:ext cx="45529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noProof="1" smtClean="0"/>
              <a:t>%OuEstLaVariable(Motifs=UCD, Sources=ORAVUE, TPref=T_);</a:t>
            </a:r>
            <a:endParaRPr lang="fr-FR" sz="1200" noProof="1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781" y="1007095"/>
            <a:ext cx="3692563" cy="4059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8" y="5506270"/>
            <a:ext cx="2905125" cy="1104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368" y="5513684"/>
            <a:ext cx="2028825" cy="10953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616" y="5563420"/>
            <a:ext cx="2000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0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d’enchaînement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1" y="2517532"/>
            <a:ext cx="3476625" cy="5524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1" y="2048799"/>
            <a:ext cx="7519901" cy="5480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359" y="87536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fr-FR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Alloc_lib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(MCO,</a:t>
            </a:r>
            <a:r>
              <a:rPr lang="fr-FR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2011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,ON);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31" y="1270972"/>
            <a:ext cx="8058150" cy="600075"/>
          </a:xfrm>
          <a:prstGeom prst="rect">
            <a:avLst/>
          </a:prstGeom>
        </p:spPr>
      </p:pic>
      <p:sp>
        <p:nvSpPr>
          <p:cNvPr id="8" name="Légende encadrée avec une bordure 2 7"/>
          <p:cNvSpPr/>
          <p:nvPr/>
        </p:nvSpPr>
        <p:spPr>
          <a:xfrm>
            <a:off x="5925933" y="875362"/>
            <a:ext cx="2630658" cy="42519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8745"/>
              <a:gd name="adj6" fmla="val -24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Où sont stockées les vues </a:t>
            </a:r>
            <a:endParaRPr lang="fr-FR" dirty="0"/>
          </a:p>
        </p:txBody>
      </p:sp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99" y="5126854"/>
            <a:ext cx="8682037" cy="10545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99" y="3241208"/>
            <a:ext cx="8181975" cy="1800225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2143676" y="5640051"/>
            <a:ext cx="1181686" cy="15583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140436" y="5976227"/>
            <a:ext cx="1181686" cy="15583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égende encadrée avec une bordure 2 12"/>
          <p:cNvSpPr/>
          <p:nvPr/>
        </p:nvSpPr>
        <p:spPr>
          <a:xfrm>
            <a:off x="5925933" y="2640215"/>
            <a:ext cx="2630658" cy="42519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022"/>
              <a:gd name="adj6" fmla="val -81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Chaînage mère-enfant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95079" y="6260950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fr-FR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Alloc_lib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(MCO,</a:t>
            </a:r>
            <a:r>
              <a:rPr lang="fr-FR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2011</a:t>
            </a:r>
            <a:r>
              <a:rPr lang="fr-F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,OFF);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21734" y="5504584"/>
            <a:ext cx="254000" cy="62747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370667" y="5482146"/>
            <a:ext cx="507999" cy="62747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2443623" y="4690534"/>
            <a:ext cx="2345266" cy="127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5584023" y="4690534"/>
            <a:ext cx="2345266" cy="127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7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  <p:bldP spid="12" grpId="0" animBg="1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ANSM Protos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168208" cy="5771393"/>
          </a:xfrm>
          <a:prstGeom prst="rect">
            <a:avLst/>
          </a:prstGeom>
        </p:spPr>
      </p:pic>
      <p:sp>
        <p:nvSpPr>
          <p:cNvPr id="4" name="Organigramme : Alternative 3"/>
          <p:cNvSpPr/>
          <p:nvPr/>
        </p:nvSpPr>
        <p:spPr>
          <a:xfrm>
            <a:off x="5932757" y="497916"/>
            <a:ext cx="1908525" cy="8548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Rubrique à Brac</a:t>
            </a:r>
            <a:br>
              <a:rPr lang="fr-FR" dirty="0" smtClean="0"/>
            </a:br>
            <a:r>
              <a:rPr lang="fr-FR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TiddlyWiki</a:t>
            </a:r>
            <a:endParaRPr lang="fr-FR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4A02-BA90-9940-AE64-990EB6FFE5E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K-</a:t>
            </a:r>
            <a:r>
              <a:rPr lang="fr-FR" dirty="0" err="1" smtClean="0"/>
              <a:t>Freq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94"/>
            <a:ext cx="4343400" cy="15621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7499"/>
            <a:ext cx="4886325" cy="6191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1229"/>
            <a:ext cx="8715375" cy="32575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335" y="5965720"/>
            <a:ext cx="6486525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4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4A02-BA90-9940-AE64-990EB6FFE5E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CC_Freq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" y="189597"/>
            <a:ext cx="4619625" cy="1695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252" y="1938794"/>
            <a:ext cx="39966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fr-FR" sz="1200" b="1" i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CC_Freq</a:t>
            </a:r>
            <a:r>
              <a:rPr lang="fr-FR" sz="1200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(LIB=WORK, Data=POP06M_ANALYSE_V,</a:t>
            </a:r>
          </a:p>
          <a:p>
            <a:r>
              <a:rPr lang="fr-FR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200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 GRP=GPE_INIT, </a:t>
            </a:r>
          </a:p>
          <a:p>
            <a:r>
              <a:rPr lang="fr-FR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200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 Result=SASUSER.CC_Freq);</a:t>
            </a:r>
            <a:endParaRPr lang="fr-FR" sz="1000" noProof="1"/>
          </a:p>
        </p:txBody>
      </p:sp>
      <p:pic>
        <p:nvPicPr>
          <p:cNvPr id="6" name="Picture 2" descr="D:\Users\Tletri\AppData\Local\Temp\XPgrpwise\57FE8CEDAgence Du MedicamentPOA410013277651182A1\IMAG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535" y="2391483"/>
            <a:ext cx="46291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Users\Tletri\AppData\Local\Temp\XPgrpwise\57FE8CEDAgence Du MedicamentPOA410013277651182A1\IMAGE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94" y="3230381"/>
            <a:ext cx="401955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:\Users\Tletri\AppData\Local\Temp\XPgrpwise\57FE8CEDAgence Du MedicamentPOA410013277651182A1\IMAGE_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17" y="4081921"/>
            <a:ext cx="48006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Users\Tletri\AppData\Local\Temp\XPgrpwise\57FE8CEDAgence Du MedicamentPOA410013277651182A1\IMAGE_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8" y="4872497"/>
            <a:ext cx="63817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4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2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7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7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7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="" xmlns:a16="http://schemas.microsoft.com/office/drawing/2014/main" id="{EFF1AFFC-946A-7948-8CF9-072FD2F1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300" dirty="0" smtClean="0"/>
              <a:t>ER_PHA_F : Prestations affinées PHARMACIE</a:t>
            </a:r>
            <a:endParaRPr lang="fr-FR" sz="230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F6C1C1A6-6142-CA4C-9C77-446DFCC3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20C7682-771E-7D41-AEC5-49C79804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4A02-BA90-9940-AE64-990EB6FFE5EA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" y="821844"/>
            <a:ext cx="8915400" cy="13620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" y="2612948"/>
            <a:ext cx="8867775" cy="13811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" y="4494252"/>
            <a:ext cx="2705100" cy="13620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46" y="808913"/>
            <a:ext cx="8943975" cy="18097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4" y="2620372"/>
            <a:ext cx="8915400" cy="18764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01" y="4455036"/>
            <a:ext cx="2714625" cy="1781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85144" y="4684882"/>
            <a:ext cx="5413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i="1" dirty="0" smtClean="0"/>
              <a:t>Faciliter </a:t>
            </a:r>
            <a:r>
              <a:rPr lang="fr-FR" sz="2400" i="1" dirty="0"/>
              <a:t>la découverte de DCIR par l’apport des libellés et des valeurs en clair,</a:t>
            </a:r>
            <a:br>
              <a:rPr lang="fr-FR" sz="2400" i="1" dirty="0"/>
            </a:br>
            <a:r>
              <a:rPr lang="fr-FR" sz="2400" i="1" dirty="0"/>
              <a:t>quand c’est possible</a:t>
            </a:r>
            <a:endParaRPr lang="fr-FR" sz="2400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3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 : Mise en œuvre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798512"/>
            <a:ext cx="8036243" cy="13515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3" y="2132856"/>
            <a:ext cx="8025765" cy="11001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212976"/>
            <a:ext cx="4264343" cy="2514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3464435"/>
            <a:ext cx="2284095" cy="3876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06" y="3808462"/>
            <a:ext cx="5154930" cy="62865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398" y="4575963"/>
            <a:ext cx="4234815" cy="53149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20" y="5008011"/>
            <a:ext cx="4226243" cy="151733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9864" y="5661248"/>
            <a:ext cx="3718560" cy="43434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4008" y="6108719"/>
            <a:ext cx="4209098" cy="48863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4008" y="4581128"/>
            <a:ext cx="4226243" cy="63436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4008" y="5227478"/>
            <a:ext cx="3326130" cy="505778"/>
          </a:xfrm>
          <a:prstGeom prst="rect">
            <a:avLst/>
          </a:prstGeom>
        </p:spPr>
      </p:pic>
      <p:sp>
        <p:nvSpPr>
          <p:cNvPr id="3" name="Parchemin horizontal 2"/>
          <p:cNvSpPr/>
          <p:nvPr/>
        </p:nvSpPr>
        <p:spPr>
          <a:xfrm>
            <a:off x="4669864" y="743997"/>
            <a:ext cx="3488315" cy="79682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Suite à la migration SAS GRID, plus d’</a:t>
            </a:r>
            <a:r>
              <a:rPr lang="fr-FR" dirty="0" err="1" smtClean="0"/>
              <a:t>autoexec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58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739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Faciliter </a:t>
            </a:r>
            <a:r>
              <a:rPr lang="fr-FR" i="1" dirty="0"/>
              <a:t>la découverte de </a:t>
            </a:r>
            <a:r>
              <a:rPr lang="fr-FR" i="1" dirty="0" smtClean="0"/>
              <a:t>DCIR</a:t>
            </a:r>
            <a:endParaRPr lang="fr-FR" i="1" dirty="0">
              <a:latin typeface="Comic Sans MS" panose="030F0702030302020204" pitchFamily="66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4A02-BA90-9940-AE64-990EB6FFE5EA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22" y="1278988"/>
            <a:ext cx="2590800" cy="8858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2" y="2143874"/>
            <a:ext cx="8124825" cy="20383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534" y="4044672"/>
            <a:ext cx="3867150" cy="8001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59" y="4686280"/>
            <a:ext cx="86487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9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Faciliter </a:t>
            </a:r>
            <a:r>
              <a:rPr lang="fr-FR" i="1" dirty="0"/>
              <a:t>la découverte de </a:t>
            </a:r>
            <a:r>
              <a:rPr lang="fr-FR" i="1" dirty="0" smtClean="0"/>
              <a:t>DCIR</a:t>
            </a:r>
            <a:endParaRPr lang="fr-FR" i="1" dirty="0">
              <a:latin typeface="Comic Sans MS" panose="030F0702030302020204" pitchFamily="66" charset="0"/>
            </a:endParaRP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4A02-BA90-9940-AE64-990EB6FFE5EA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91" y="773723"/>
            <a:ext cx="3397611" cy="587626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086" y="1599247"/>
            <a:ext cx="3676650" cy="2562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91235" y="4465813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fr-FR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J9K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(PRS,PHA)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2735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Espace ANSM : La genèse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35" y="862713"/>
            <a:ext cx="4095750" cy="8096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52" y="3501008"/>
            <a:ext cx="4067175" cy="7239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52" y="4161259"/>
            <a:ext cx="4076700" cy="9239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5085184"/>
            <a:ext cx="4095750" cy="6096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832" y="5661248"/>
            <a:ext cx="4095750" cy="7905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635" y="1628800"/>
            <a:ext cx="4095750" cy="1885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928516" y="1704547"/>
            <a:ext cx="5058968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auhaus 93" panose="04030905020B02020C02" pitchFamily="82" charset="0"/>
              </a:rPr>
              <a:t>Je comprends la logique et la légitimité de la demande, mais cette demande est contraire à notre politique de sécurité.</a:t>
            </a:r>
          </a:p>
          <a:p>
            <a:r>
              <a:rPr lang="fr-FR" sz="1600" dirty="0" smtClean="0">
                <a:latin typeface="Bauhaus 93" panose="04030905020B02020C02" pitchFamily="82" charset="0"/>
              </a:rPr>
              <a:t>Si on peut mutualiser un espace entre les profils autant supprimer les profils et mutualiser les données.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31536" y="2996952"/>
            <a:ext cx="355594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auhaus 93" panose="04030905020B02020C02" pitchFamily="82" charset="0"/>
              </a:rPr>
              <a:t>…alternatives …un </a:t>
            </a:r>
            <a:r>
              <a:rPr lang="fr-FR" sz="1600" dirty="0">
                <a:latin typeface="Bauhaus 93" panose="04030905020B02020C02" pitchFamily="82" charset="0"/>
              </a:rPr>
              <a:t>espace "catalogue_ANSM" en lecture seul par l'ensemble des utilisateurs ANSM, </a:t>
            </a:r>
            <a:r>
              <a:rPr lang="fr-FR" sz="1600" dirty="0" smtClean="0">
                <a:latin typeface="Bauhaus 93" panose="04030905020B02020C02" pitchFamily="82" charset="0"/>
              </a:rPr>
              <a:t>macros/programmes/formats</a:t>
            </a:r>
            <a:r>
              <a:rPr lang="fr-FR" sz="1600" dirty="0">
                <a:latin typeface="Bauhaus 93" panose="04030905020B02020C02" pitchFamily="82" charset="0"/>
              </a:rPr>
              <a:t>... que vous </a:t>
            </a:r>
            <a:r>
              <a:rPr lang="fr-FR" sz="1600" dirty="0" smtClean="0">
                <a:latin typeface="Bauhaus 93" panose="04030905020B02020C02" pitchFamily="82" charset="0"/>
              </a:rPr>
              <a:t>créez</a:t>
            </a:r>
          </a:p>
          <a:p>
            <a:r>
              <a:rPr lang="fr-FR" sz="1600" dirty="0" smtClean="0">
                <a:latin typeface="Bauhaus 93" panose="04030905020B02020C02" pitchFamily="82" charset="0"/>
              </a:rPr>
              <a:t>… mais </a:t>
            </a:r>
            <a:r>
              <a:rPr lang="fr-FR" sz="1600" dirty="0">
                <a:latin typeface="Bauhaus 93" panose="04030905020B02020C02" pitchFamily="82" charset="0"/>
              </a:rPr>
              <a:t>mises à disposition par un administrateur de la </a:t>
            </a:r>
            <a:r>
              <a:rPr lang="fr-FR" sz="1600" dirty="0" smtClean="0">
                <a:latin typeface="Bauhaus 93" panose="04030905020B02020C02" pitchFamily="82" charset="0"/>
              </a:rPr>
              <a:t>CNAMTS.</a:t>
            </a:r>
            <a:endParaRPr lang="fr-FR" sz="1600" dirty="0">
              <a:latin typeface="Bauhaus 93" panose="04030905020B02020C02" pitchFamily="8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56427" y="4781470"/>
            <a:ext cx="35310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1251AA"/>
                </a:solidFill>
                <a:latin typeface="Comic Sans MS" panose="030F0702030302020204" pitchFamily="66" charset="0"/>
              </a:rPr>
              <a:t>Vu que nous allons tâtonner, nous ne souhaitons pas passer par une procédure industrielle engageant DPVS/DIAP dès le départ.</a:t>
            </a:r>
          </a:p>
          <a:p>
            <a:r>
              <a:rPr lang="fr-FR" sz="1400" dirty="0" smtClean="0">
                <a:solidFill>
                  <a:srgbClr val="1251AA"/>
                </a:solidFill>
                <a:latin typeface="Comic Sans MS" panose="030F0702030302020204" pitchFamily="66" charset="0"/>
              </a:rPr>
              <a:t>Cette </a:t>
            </a:r>
            <a:r>
              <a:rPr lang="fr-FR" sz="1400" dirty="0">
                <a:solidFill>
                  <a:srgbClr val="1251AA"/>
                </a:solidFill>
                <a:latin typeface="Comic Sans MS" panose="030F0702030302020204" pitchFamily="66" charset="0"/>
              </a:rPr>
              <a:t>demande n'est pas hyper urgente, </a:t>
            </a:r>
            <a:endParaRPr lang="fr-FR" sz="1400" dirty="0" smtClean="0">
              <a:solidFill>
                <a:srgbClr val="1251AA"/>
              </a:solidFill>
              <a:latin typeface="Comic Sans MS" panose="030F0702030302020204" pitchFamily="66" charset="0"/>
            </a:endParaRPr>
          </a:p>
          <a:p>
            <a:endParaRPr lang="fr-FR" sz="1400" dirty="0" smtClean="0">
              <a:solidFill>
                <a:srgbClr val="1251AA"/>
              </a:solidFill>
              <a:latin typeface="Comic Sans MS" panose="030F0702030302020204" pitchFamily="66" charset="0"/>
            </a:endParaRPr>
          </a:p>
          <a:p>
            <a:r>
              <a:rPr lang="fr-FR" sz="1400" i="1" dirty="0" smtClean="0">
                <a:solidFill>
                  <a:srgbClr val="1251AA"/>
                </a:solidFill>
                <a:latin typeface="Comic Sans MS" panose="030F0702030302020204" pitchFamily="66" charset="0"/>
              </a:rPr>
              <a:t>Et </a:t>
            </a:r>
            <a:r>
              <a:rPr lang="fr-FR" sz="1400" i="1" dirty="0">
                <a:solidFill>
                  <a:srgbClr val="1251AA"/>
                </a:solidFill>
                <a:latin typeface="Comic Sans MS" panose="030F0702030302020204" pitchFamily="66" charset="0"/>
              </a:rPr>
              <a:t>si ça fonctionne, on vous fera un REX en Tech'Sas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5220072" y="5877272"/>
            <a:ext cx="3888432" cy="83438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" name="Rectangle avec flèche vers le bas 2"/>
          <p:cNvSpPr/>
          <p:nvPr/>
        </p:nvSpPr>
        <p:spPr>
          <a:xfrm rot="777583">
            <a:off x="3827719" y="4440934"/>
            <a:ext cx="1073888" cy="7549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Boîte à outils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1439333" y="1844524"/>
            <a:ext cx="698500" cy="14151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401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4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2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6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8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400"/>
                            </p:stCondLst>
                            <p:childTnLst>
                              <p:par>
                                <p:cTn id="9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21" grpId="0" build="p" animBg="1"/>
      <p:bldP spid="17" grpId="0" build="p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Espace ANSM sur le portail SNIIRAM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908720"/>
            <a:ext cx="8172450" cy="237172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788024" y="1729737"/>
            <a:ext cx="3304293" cy="449878"/>
          </a:xfrm>
          <a:prstGeom prst="horizontalScroll">
            <a:avLst/>
          </a:prstGeom>
          <a:noFill/>
          <a:ln>
            <a:solidFill>
              <a:srgbClr val="1251A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smtClean="0"/>
              <a:t>28/04/2016 : Initialisation à 10 Go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788024" y="2249254"/>
            <a:ext cx="3743841" cy="531674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1251AA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dirty="0"/>
              <a:t>15/12/2016 : Réduction </a:t>
            </a:r>
            <a:r>
              <a:rPr lang="fr-FR" sz="2000" dirty="0" smtClean="0"/>
              <a:t>à 1 </a:t>
            </a:r>
            <a:r>
              <a:rPr lang="fr-FR" sz="2000" dirty="0"/>
              <a:t>Go</a:t>
            </a:r>
          </a:p>
        </p:txBody>
      </p:sp>
      <p:pic>
        <p:nvPicPr>
          <p:cNvPr id="14" name="Picture 4" descr="MC9004344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944" y="4102052"/>
            <a:ext cx="2015744" cy="2267712"/>
          </a:xfrm>
          <a:prstGeom prst="rect">
            <a:avLst/>
          </a:prstGeom>
          <a:noFill/>
        </p:spPr>
      </p:pic>
      <p:sp>
        <p:nvSpPr>
          <p:cNvPr id="15" name="Pensées 14"/>
          <p:cNvSpPr/>
          <p:nvPr/>
        </p:nvSpPr>
        <p:spPr bwMode="auto">
          <a:xfrm>
            <a:off x="971600" y="3231350"/>
            <a:ext cx="5373153" cy="1637810"/>
          </a:xfrm>
          <a:prstGeom prst="cloudCallout">
            <a:avLst>
              <a:gd name="adj1" fmla="val 62021"/>
              <a:gd name="adj2" fmla="val 447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ＭＳ Ｐゴシック" pitchFamily="1" charset="-128"/>
                <a:cs typeface="ＭＳ Ｐゴシック" pitchFamily="1" charset="-128"/>
              </a:rPr>
              <a:t>Et maintenant …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ＭＳ Ｐゴシック" pitchFamily="1" charset="-128"/>
                <a:cs typeface="ＭＳ Ｐゴシック" pitchFamily="1" charset="-128"/>
              </a:rPr>
              <a:t>que vais-je faire …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ＭＳ Ｐゴシック" pitchFamily="1" charset="-128"/>
                <a:cs typeface="ＭＳ Ｐゴシック" pitchFamily="1" charset="-128"/>
              </a:rPr>
              <a:t>avec 1 Go ???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" panose="030F0702030302020204" pitchFamily="66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" name="Organigramme : Alternative 7"/>
          <p:cNvSpPr/>
          <p:nvPr/>
        </p:nvSpPr>
        <p:spPr>
          <a:xfrm>
            <a:off x="5932757" y="70469"/>
            <a:ext cx="1908525" cy="8548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Rubrique à Brac</a:t>
            </a:r>
            <a:br>
              <a:rPr lang="fr-FR" dirty="0" smtClean="0"/>
            </a:br>
            <a:r>
              <a:rPr lang="fr-FR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TiddlyWiki</a:t>
            </a:r>
            <a:endParaRPr lang="fr-FR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33046" y="5542671"/>
            <a:ext cx="555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radley Hand ITC" panose="03070402050302030203" pitchFamily="66" charset="0"/>
                <a:cs typeface="Aharoni" panose="02010803020104030203" pitchFamily="2" charset="-79"/>
              </a:rPr>
              <a:t>La Rubrique à Brac décrit la Boîte à Outils.</a:t>
            </a:r>
          </a:p>
          <a:p>
            <a:r>
              <a:rPr lang="fr-FR" dirty="0" smtClean="0">
                <a:latin typeface="Bradley Hand ITC" panose="03070402050302030203" pitchFamily="66" charset="0"/>
                <a:cs typeface="Aharoni" panose="02010803020104030203" pitchFamily="2" charset="-79"/>
              </a:rPr>
              <a:t>Elle sert également de base de connaissances partagée </a:t>
            </a:r>
            <a:r>
              <a:rPr lang="fr-FR" baseline="30000" dirty="0" smtClean="0">
                <a:latin typeface="Bradley Hand ITC" panose="03070402050302030203" pitchFamily="66" charset="0"/>
                <a:cs typeface="Aharoni" panose="02010803020104030203" pitchFamily="2" charset="-79"/>
              </a:rPr>
              <a:t>*</a:t>
            </a:r>
            <a:endParaRPr lang="fr-FR" baseline="30000" dirty="0">
              <a:latin typeface="Bradley Hand ITC" panose="03070402050302030203" pitchFamily="66" charset="0"/>
              <a:cs typeface="Aharoni" panose="02010803020104030203" pitchFamily="2" charset="-79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609620" y="4746219"/>
            <a:ext cx="1475801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Boîte à outils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078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5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7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build="p" animBg="1"/>
      <p:bldP spid="8" grpId="0" animBg="1"/>
      <p:bldP spid="3" grpId="0" uiExpand="1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ANSM / Bibliothèques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772050"/>
            <a:ext cx="8195310" cy="24003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479518"/>
            <a:ext cx="1800200" cy="1490791"/>
          </a:xfrm>
          <a:prstGeom prst="rect">
            <a:avLst/>
          </a:prstGeom>
        </p:spPr>
      </p:pic>
      <p:pic>
        <p:nvPicPr>
          <p:cNvPr id="10" name="Picture 4" descr="MC9004344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0312" y="3142841"/>
            <a:ext cx="1295376" cy="1457298"/>
          </a:xfrm>
          <a:prstGeom prst="rect">
            <a:avLst/>
          </a:prstGeom>
          <a:noFill/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3844944"/>
            <a:ext cx="2771775" cy="2790825"/>
          </a:xfrm>
          <a:prstGeom prst="rect">
            <a:avLst/>
          </a:prstGeom>
        </p:spPr>
      </p:pic>
      <p:sp>
        <p:nvSpPr>
          <p:cNvPr id="17" name="Pensées 16"/>
          <p:cNvSpPr/>
          <p:nvPr/>
        </p:nvSpPr>
        <p:spPr bwMode="auto">
          <a:xfrm>
            <a:off x="3650508" y="3143238"/>
            <a:ext cx="3644961" cy="701706"/>
          </a:xfrm>
          <a:prstGeom prst="cloudCallout">
            <a:avLst>
              <a:gd name="adj1" fmla="val 58841"/>
              <a:gd name="adj2" fmla="val 6308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ＭＳ Ｐゴシック" pitchFamily="1" charset="-128"/>
                <a:cs typeface="ＭＳ Ｐゴシック" pitchFamily="1" charset="-128"/>
              </a:rPr>
              <a:t>Table "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mic Sans MS" panose="030F0702030302020204" pitchFamily="66" charset="0"/>
                <a:ea typeface="ＭＳ Ｐゴシック" pitchFamily="1" charset="-128"/>
                <a:cs typeface="ＭＳ Ｐゴシック" pitchFamily="1" charset="-128"/>
              </a:rPr>
              <a:t>partagée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ＭＳ Ｐゴシック" pitchFamily="1" charset="-128"/>
                <a:cs typeface="ＭＳ Ｐゴシック" pitchFamily="1" charset="-128"/>
              </a:rPr>
              <a:t>" ???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368014" y="3930692"/>
            <a:ext cx="286168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ANSM St Denis, DSSE / 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 smtClean="0"/>
              <a:t>Agents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 smtClean="0"/>
              <a:t>Doctorants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 smtClean="0"/>
              <a:t>Stagiaires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i="1" dirty="0" smtClean="0">
                <a:latin typeface="Bradley Hand ITC" panose="03070402050302030203" pitchFamily="66" charset="0"/>
              </a:rPr>
              <a:t>Touriste</a:t>
            </a:r>
            <a:endParaRPr lang="fr-FR" sz="1600" i="1" dirty="0">
              <a:latin typeface="Bradley Hand ITC" panose="03070402050302030203" pitchFamily="66" charset="0"/>
            </a:endParaRPr>
          </a:p>
        </p:txBody>
      </p:sp>
      <p:sp>
        <p:nvSpPr>
          <p:cNvPr id="11" name="Organigramme : Alternative 10"/>
          <p:cNvSpPr/>
          <p:nvPr/>
        </p:nvSpPr>
        <p:spPr>
          <a:xfrm>
            <a:off x="5932757" y="70469"/>
            <a:ext cx="1908525" cy="8548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Rubrique à Brac</a:t>
            </a:r>
            <a:br>
              <a:rPr lang="fr-FR" dirty="0" smtClean="0"/>
            </a:br>
            <a:r>
              <a:rPr lang="fr-FR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TiddlyWiki</a:t>
            </a:r>
            <a:endParaRPr lang="fr-FR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503333" y="4494591"/>
            <a:ext cx="698500" cy="214117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1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8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3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7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50"/>
                            </p:stCondLst>
                            <p:childTnLst>
                              <p:par>
                                <p:cTn id="5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8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ANSM / Fichiers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6334125" cy="24098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990873"/>
            <a:ext cx="1914525" cy="253365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924675" y="14127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ym typeface="Wingdings" panose="05000000000000000000" pitchFamily="2" charset="2"/>
              </a:rPr>
              <a:t></a:t>
            </a:r>
            <a:endParaRPr lang="fr-FR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948802" y="159744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ym typeface="Wingdings" panose="05000000000000000000" pitchFamily="2" charset="2"/>
              </a:rPr>
              <a:t></a:t>
            </a:r>
            <a:endParaRPr lang="fr-FR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948802" y="32129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>
                <a:sym typeface="Wingdings" panose="05000000000000000000" pitchFamily="2" charset="2"/>
              </a:rPr>
              <a:t></a:t>
            </a:r>
            <a:endParaRPr lang="fr-FR" sz="1800" dirty="0"/>
          </a:p>
        </p:txBody>
      </p:sp>
      <p:sp>
        <p:nvSpPr>
          <p:cNvPr id="20" name="Organigramme : Alternative 19"/>
          <p:cNvSpPr/>
          <p:nvPr/>
        </p:nvSpPr>
        <p:spPr>
          <a:xfrm>
            <a:off x="5932757" y="70469"/>
            <a:ext cx="1908525" cy="8548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Rubrique à Brac</a:t>
            </a:r>
            <a:br>
              <a:rPr lang="fr-FR" dirty="0" smtClean="0"/>
            </a:br>
            <a:r>
              <a:rPr lang="fr-FR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TiddlyWiki</a:t>
            </a:r>
            <a:endParaRPr lang="fr-FR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 descr="MC9004344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0312" y="3735221"/>
            <a:ext cx="1295376" cy="1457298"/>
          </a:xfrm>
          <a:prstGeom prst="rect">
            <a:avLst/>
          </a:prstGeom>
          <a:noFill/>
        </p:spPr>
      </p:pic>
      <p:sp>
        <p:nvSpPr>
          <p:cNvPr id="16" name="Pensées 15"/>
          <p:cNvSpPr/>
          <p:nvPr/>
        </p:nvSpPr>
        <p:spPr bwMode="auto">
          <a:xfrm>
            <a:off x="3650508" y="3735618"/>
            <a:ext cx="3644961" cy="701706"/>
          </a:xfrm>
          <a:prstGeom prst="cloudCallout">
            <a:avLst>
              <a:gd name="adj1" fmla="val 58841"/>
              <a:gd name="adj2" fmla="val 6308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1761A0"/>
                </a:solidFill>
                <a:effectLst/>
                <a:latin typeface="Comic Sans MS" panose="030F0702030302020204" pitchFamily="66" charset="0"/>
                <a:ea typeface="ＭＳ Ｐゴシック" pitchFamily="1" charset="-128"/>
                <a:cs typeface="ＭＳ Ｐゴシック" pitchFamily="1" charset="-128"/>
              </a:rPr>
              <a:t>Référentiels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1761A0"/>
                </a:solidFill>
                <a:effectLst/>
                <a:latin typeface="Comic Sans MS" panose="030F0702030302020204" pitchFamily="66" charset="0"/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ＭＳ Ｐゴシック" pitchFamily="1" charset="-128"/>
                <a:cs typeface="ＭＳ Ｐゴシック" pitchFamily="1" charset="-128"/>
              </a:rPr>
              <a:t>???</a:t>
            </a: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427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358 0.05995 L 4.16667E-6 -3.7037E-7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70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368 0.19815 L 0 -2.22222E-6 " pathEditMode="relative" rAng="0" ptsTypes="AA">
                                      <p:cBhvr>
                                        <p:cTn id="2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-990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368 -0.04792 L 0 -3.7037E-7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8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9" grpId="0"/>
      <p:bldP spid="19" grpId="1"/>
      <p:bldP spid="20" grpId="0" animBg="1"/>
      <p:bldP spid="1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Dictionnaire DCIR et Formats associés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8769668" cy="4354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766544"/>
            <a:ext cx="8648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800" i="1" dirty="0" smtClean="0"/>
              <a:t>Pour </a:t>
            </a:r>
            <a:r>
              <a:rPr lang="fr-FR" sz="1800" i="1" dirty="0"/>
              <a:t>faciliter la découverte de DCIR par l’apport des libellés et des valeurs en clair</a:t>
            </a:r>
            <a:r>
              <a:rPr lang="fr-FR" sz="1800" i="1" dirty="0" smtClean="0"/>
              <a:t>,</a:t>
            </a:r>
            <a:br>
              <a:rPr lang="fr-FR" sz="1800" i="1" dirty="0" smtClean="0"/>
            </a:br>
            <a:r>
              <a:rPr lang="fr-FR" sz="1800" i="1" dirty="0" smtClean="0"/>
              <a:t>quand </a:t>
            </a:r>
            <a:r>
              <a:rPr lang="fr-FR" sz="1800" i="1" dirty="0"/>
              <a:t>c’est possible</a:t>
            </a:r>
            <a:endParaRPr lang="fr-FR" sz="1800" i="1" dirty="0">
              <a:latin typeface="Comic Sans MS" panose="030F0702030302020204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08295" y="5964702"/>
            <a:ext cx="620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Bradley Hand ITC" panose="03070402050302030203" pitchFamily="66" charset="0"/>
                <a:cs typeface="Aharoni" panose="02010803020104030203" pitchFamily="2" charset="-79"/>
              </a:rPr>
              <a:t>Quand la table de valeurs associée à une variable est identifiée, on en construit un format.</a:t>
            </a:r>
            <a:endParaRPr lang="fr-FR" baseline="30000" dirty="0">
              <a:latin typeface="Bradley Hand ITC" panose="0307040205030203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88543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2777</TotalTime>
  <Words>516</Words>
  <Application>Microsoft Macintosh PowerPoint</Application>
  <PresentationFormat>Présentation à l'écran (4:3)</PresentationFormat>
  <Paragraphs>92</Paragraphs>
  <Slides>21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Rubrique à Brac &amp; Boîte à Outils</vt:lpstr>
      <vt:lpstr>ER_PHA_F : Prestations affinées PHARMACIE</vt:lpstr>
      <vt:lpstr>Présentation PowerPoint</vt:lpstr>
      <vt:lpstr>Présentation PowerPoint</vt:lpstr>
      <vt:lpstr>Espace ANSM : La genèse</vt:lpstr>
      <vt:lpstr>Présentation PowerPoint</vt:lpstr>
      <vt:lpstr>Présentation PowerPoint</vt:lpstr>
      <vt:lpstr>Présentation PowerPoint</vt:lpstr>
      <vt:lpstr>Dictionnaire DCIR et Formats associés </vt:lpstr>
      <vt:lpstr>Présentation PowerPoint</vt:lpstr>
      <vt:lpstr>Macro-utilitaires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ANSM Protos</vt:lpstr>
      <vt:lpstr>Présentation PowerPoint</vt:lpstr>
      <vt:lpstr>Présentation PowerPoint</vt:lpstr>
      <vt:lpstr>Annexe : Mise en œuvre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Pierre-Alain Jachiet</cp:lastModifiedBy>
  <cp:revision>63</cp:revision>
  <dcterms:created xsi:type="dcterms:W3CDTF">2019-08-01T08:54:57Z</dcterms:created>
  <dcterms:modified xsi:type="dcterms:W3CDTF">2019-09-19T15:46:14Z</dcterms:modified>
</cp:coreProperties>
</file>