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216"/>
    <a:srgbClr val="E20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26452"/>
    <p:restoredTop sz="86380"/>
  </p:normalViewPr>
  <p:slideViewPr>
    <p:cSldViewPr snapToGrid="0" snapToObjects="1">
      <p:cViewPr>
        <p:scale>
          <a:sx n="40" d="100"/>
          <a:sy n="40" d="100"/>
        </p:scale>
        <p:origin x="768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70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3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4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-Gilles Allain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-Gilles Allain</a:t>
            </a:r>
          </a:p>
        </p:txBody>
      </p:sp>
      <p:sp>
        <p:nvSpPr>
          <p:cNvPr id="103" name="« Saisissez une citation ici. »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« Saisissez une citation ici. » </a:t>
            </a:r>
          </a:p>
        </p:txBody>
      </p:sp>
      <p:sp>
        <p:nvSpPr>
          <p:cNvPr id="104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2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e du titre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Texte du titre</a:t>
            </a:r>
          </a:p>
        </p:txBody>
      </p:sp>
      <p:sp>
        <p:nvSpPr>
          <p:cNvPr id="21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2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0" name="Texte du titre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Texte du titre</a:t>
            </a:r>
          </a:p>
        </p:txBody>
      </p:sp>
      <p:sp>
        <p:nvSpPr>
          <p:cNvPr id="31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2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e du titre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40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8" name="Texte du titre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Texte du titre</a:t>
            </a:r>
          </a:p>
        </p:txBody>
      </p:sp>
      <p:sp>
        <p:nvSpPr>
          <p:cNvPr id="49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0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8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66" name="Texte niveau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7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5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76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7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e niveau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gne"/>
          <p:cNvSpPr/>
          <p:nvPr/>
        </p:nvSpPr>
        <p:spPr>
          <a:xfrm>
            <a:off x="-1" y="13007979"/>
            <a:ext cx="24384002" cy="1"/>
          </a:xfrm>
          <a:prstGeom prst="line">
            <a:avLst/>
          </a:prstGeom>
          <a:ln w="50800">
            <a:solidFill>
              <a:srgbClr val="2A559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3" name="LogoINDS.jpg" descr="LogoINDS.jpg"/>
          <p:cNvPicPr>
            <a:picLocks noChangeAspect="1"/>
          </p:cNvPicPr>
          <p:nvPr/>
        </p:nvPicPr>
        <p:blipFill>
          <a:blip r:embed="rId14">
            <a:extLst/>
          </a:blip>
          <a:srcRect t="18231" b="18231"/>
          <a:stretch>
            <a:fillRect/>
          </a:stretch>
        </p:blipFill>
        <p:spPr>
          <a:xfrm>
            <a:off x="23255206" y="13075198"/>
            <a:ext cx="966985" cy="61439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e du titre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5" name="Texte niveau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Tableau"/>
          <p:cNvGraphicFramePr/>
          <p:nvPr>
            <p:extLst>
              <p:ext uri="{D42A27DB-BD31-4B8C-83A1-F6EECF244321}">
                <p14:modId xmlns:p14="http://schemas.microsoft.com/office/powerpoint/2010/main" val="1982176614"/>
              </p:ext>
            </p:extLst>
          </p:nvPr>
        </p:nvGraphicFramePr>
        <p:xfrm>
          <a:off x="22834" y="14202"/>
          <a:ext cx="24338330" cy="13033948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9627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6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1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16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16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16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16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316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316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316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1316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1316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779541">
                <a:tc>
                  <a:txBody>
                    <a:bodyPr/>
                    <a:lstStyle/>
                    <a:p>
                      <a:pPr defTabSz="914400">
                        <a:defRPr sz="23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2006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2007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2008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2009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2010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2011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2012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2013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2014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2015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2016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2017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2018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541">
                <a:tc>
                  <a:txBody>
                    <a:bodyPr/>
                    <a:lstStyle/>
                    <a:p>
                      <a:pPr algn="l" defTabSz="914400">
                        <a:defRPr sz="23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 gridSpan="1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 b="1" cap="small">
                          <a:solidFill>
                            <a:srgbClr val="2A559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Informations relatives aux bénéficiaires de soins, pour chaque individu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9541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Sexe, mois et année de naissance, rang de naissance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000" b="1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9541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Commune et département de résidence 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9541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Couverture maladie universelle complémentaire (CMU-C)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9541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Aide à la Complémentaire Santé (ACS)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9541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Diagnostic d’Affection Longue Durée (100%) et maladies professionnelles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9541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Statut vital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79541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Cause médicale de décès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1995">
                <a:tc>
                  <a:txBody>
                    <a:bodyPr/>
                    <a:lstStyle/>
                    <a:p>
                      <a:pPr defTabSz="914400">
                        <a:defRPr sz="23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r" defTabSz="914400">
                        <a:defRPr sz="2000" cap="small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79541">
                <a:tc>
                  <a:txBody>
                    <a:bodyPr/>
                    <a:lstStyle/>
                    <a:p>
                      <a:pPr defTabSz="914400">
                        <a:defRPr sz="23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 gridSpan="1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 b="1" cap="small">
                          <a:solidFill>
                            <a:srgbClr val="2A559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Informations relatives a la structure de l’offre de soins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79541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Spécialité du prescripteur, Spécialité ou Catégorie de l’exécutant 
(ex : prescripteur généraliste, exécutant infirmier)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b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79541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Mode d’exercice, lieu d’exécution 
(cabinet en ville, cliniques, établissement de santé, centre de santé)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79541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Statut conventionnel (libéral) et statut juridique (établissement)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79541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Département, commune d’implantation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79541">
                <a:tc>
                  <a:txBody>
                    <a:bodyPr/>
                    <a:lstStyle/>
                    <a:p>
                      <a:pPr defTabSz="914400">
                        <a:defRPr sz="23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r" defTabSz="914400">
                        <a:defRPr sz="2000" cap="small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779541">
                <a:tc>
                  <a:txBody>
                    <a:bodyPr/>
                    <a:lstStyle/>
                    <a:p>
                      <a:pPr defTabSz="914400">
                        <a:defRPr sz="23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000" dirty="0">
                          <a:sym typeface="Helvetica Neue"/>
                        </a:rPr>
                        <a:t>Régime </a:t>
                      </a:r>
                      <a:r>
                        <a:rPr sz="2000" dirty="0" err="1">
                          <a:sym typeface="Helvetica Neue"/>
                        </a:rPr>
                        <a:t>général</a:t>
                      </a:r>
                      <a:r>
                        <a:rPr sz="2000" dirty="0">
                          <a:sym typeface="Helvetica Neue"/>
                        </a:rPr>
                        <a:t> </a:t>
                      </a:r>
                      <a:r>
                        <a:rPr sz="2000" dirty="0" err="1">
                          <a:sym typeface="Helvetica Neue"/>
                        </a:rPr>
                        <a:t>uniquement</a:t>
                      </a:r>
                      <a:r>
                        <a:rPr sz="2000" dirty="0">
                          <a:sym typeface="Helvetica Neue"/>
                        </a:rPr>
                        <a:t>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MSA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0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000" dirty="0">
                          <a:sym typeface="Helvetica Neue"/>
                        </a:rPr>
                        <a:t>Quasi-</a:t>
                      </a:r>
                      <a:r>
                        <a:rPr sz="2000" dirty="0" err="1">
                          <a:sym typeface="Helvetica Neue"/>
                        </a:rPr>
                        <a:t>exhaustivité</a:t>
                      </a:r>
                      <a:r>
                        <a:rPr sz="2000" dirty="0">
                          <a:sym typeface="Helvetica Neue"/>
                        </a:rPr>
                        <a:t> des régimes 
(a minima RG, SLM, RSI, MSA)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22" name="Ligne"/>
          <p:cNvSpPr/>
          <p:nvPr/>
        </p:nvSpPr>
        <p:spPr>
          <a:xfrm>
            <a:off x="10113580" y="1970516"/>
            <a:ext cx="14038326" cy="1"/>
          </a:xfrm>
          <a:prstGeom prst="line">
            <a:avLst/>
          </a:prstGeom>
          <a:ln w="127000">
            <a:solidFill>
              <a:srgbClr val="E20F7E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3" name="Ligne"/>
          <p:cNvSpPr/>
          <p:nvPr/>
        </p:nvSpPr>
        <p:spPr>
          <a:xfrm>
            <a:off x="10113580" y="2784157"/>
            <a:ext cx="14038326" cy="1"/>
          </a:xfrm>
          <a:prstGeom prst="line">
            <a:avLst/>
          </a:prstGeom>
          <a:ln w="127000">
            <a:solidFill>
              <a:srgbClr val="E20F7E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4" name="Ligne"/>
          <p:cNvSpPr/>
          <p:nvPr/>
        </p:nvSpPr>
        <p:spPr>
          <a:xfrm>
            <a:off x="10113580" y="3517909"/>
            <a:ext cx="14038326" cy="1"/>
          </a:xfrm>
          <a:prstGeom prst="line">
            <a:avLst/>
          </a:prstGeom>
          <a:ln w="127000">
            <a:solidFill>
              <a:srgbClr val="E20F7E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5" name="Ligne"/>
          <p:cNvSpPr/>
          <p:nvPr/>
        </p:nvSpPr>
        <p:spPr>
          <a:xfrm>
            <a:off x="21417006" y="5123340"/>
            <a:ext cx="2722200" cy="0"/>
          </a:xfrm>
          <a:prstGeom prst="line">
            <a:avLst/>
          </a:prstGeom>
          <a:ln w="127000">
            <a:solidFill>
              <a:srgbClr val="E20F7E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6" name="Ligne"/>
          <p:cNvSpPr/>
          <p:nvPr/>
        </p:nvSpPr>
        <p:spPr>
          <a:xfrm>
            <a:off x="16970112" y="4306967"/>
            <a:ext cx="7169702" cy="1"/>
          </a:xfrm>
          <a:prstGeom prst="line">
            <a:avLst/>
          </a:prstGeom>
          <a:ln w="127000">
            <a:solidFill>
              <a:srgbClr val="E20F7E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7" name="Ligne"/>
          <p:cNvSpPr/>
          <p:nvPr/>
        </p:nvSpPr>
        <p:spPr>
          <a:xfrm>
            <a:off x="10038670" y="5123339"/>
            <a:ext cx="8118555" cy="14475"/>
          </a:xfrm>
          <a:prstGeom prst="line">
            <a:avLst/>
          </a:prstGeom>
          <a:ln w="127000">
            <a:solidFill>
              <a:srgbClr val="FAE216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8" name="Ligne"/>
          <p:cNvSpPr/>
          <p:nvPr/>
        </p:nvSpPr>
        <p:spPr>
          <a:xfrm flipV="1">
            <a:off x="18157225" y="6607026"/>
            <a:ext cx="2491845" cy="0"/>
          </a:xfrm>
          <a:prstGeom prst="line">
            <a:avLst/>
          </a:prstGeom>
          <a:ln w="127000">
            <a:solidFill>
              <a:srgbClr val="E20F7E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9" name="Ligne"/>
          <p:cNvSpPr/>
          <p:nvPr/>
        </p:nvSpPr>
        <p:spPr>
          <a:xfrm>
            <a:off x="11098634" y="5799726"/>
            <a:ext cx="12829738" cy="1"/>
          </a:xfrm>
          <a:prstGeom prst="line">
            <a:avLst/>
          </a:prstGeom>
          <a:ln w="127000">
            <a:solidFill>
              <a:srgbClr val="FAE216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0" name="Ligne"/>
          <p:cNvSpPr/>
          <p:nvPr/>
        </p:nvSpPr>
        <p:spPr>
          <a:xfrm>
            <a:off x="10100879" y="9425909"/>
            <a:ext cx="14038326" cy="1"/>
          </a:xfrm>
          <a:prstGeom prst="line">
            <a:avLst/>
          </a:prstGeom>
          <a:ln w="127000">
            <a:solidFill>
              <a:srgbClr val="E20F7E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1" name="Ligne"/>
          <p:cNvSpPr/>
          <p:nvPr/>
        </p:nvSpPr>
        <p:spPr>
          <a:xfrm>
            <a:off x="10113580" y="10233210"/>
            <a:ext cx="14038326" cy="1"/>
          </a:xfrm>
          <a:prstGeom prst="line">
            <a:avLst/>
          </a:prstGeom>
          <a:ln w="127000">
            <a:solidFill>
              <a:srgbClr val="E20F7E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Ligne"/>
          <p:cNvSpPr/>
          <p:nvPr/>
        </p:nvSpPr>
        <p:spPr>
          <a:xfrm>
            <a:off x="10100879" y="8688297"/>
            <a:ext cx="14038326" cy="1"/>
          </a:xfrm>
          <a:prstGeom prst="line">
            <a:avLst/>
          </a:prstGeom>
          <a:ln w="127000">
            <a:solidFill>
              <a:srgbClr val="E20F7E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Ligne"/>
          <p:cNvSpPr/>
          <p:nvPr/>
        </p:nvSpPr>
        <p:spPr>
          <a:xfrm>
            <a:off x="17830564" y="12586868"/>
            <a:ext cx="776288" cy="1"/>
          </a:xfrm>
          <a:prstGeom prst="line">
            <a:avLst/>
          </a:prstGeom>
          <a:ln w="127000">
            <a:solidFill>
              <a:srgbClr val="E20F7E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4" name="Ligne"/>
          <p:cNvSpPr/>
          <p:nvPr/>
        </p:nvSpPr>
        <p:spPr>
          <a:xfrm>
            <a:off x="9919290" y="12586868"/>
            <a:ext cx="776289" cy="1"/>
          </a:xfrm>
          <a:prstGeom prst="line">
            <a:avLst/>
          </a:prstGeom>
          <a:ln w="127000">
            <a:solidFill>
              <a:srgbClr val="FAE216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5" name="Ligne"/>
          <p:cNvSpPr/>
          <p:nvPr/>
        </p:nvSpPr>
        <p:spPr>
          <a:xfrm>
            <a:off x="19260208" y="5123340"/>
            <a:ext cx="1388862" cy="0"/>
          </a:xfrm>
          <a:prstGeom prst="line">
            <a:avLst/>
          </a:prstGeom>
          <a:ln w="127000">
            <a:solidFill>
              <a:schemeClr val="accent6">
                <a:satOff val="18029"/>
                <a:lumOff val="12067"/>
              </a:schemeClr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6" name="Ligne"/>
          <p:cNvSpPr/>
          <p:nvPr/>
        </p:nvSpPr>
        <p:spPr>
          <a:xfrm>
            <a:off x="10113580" y="10995458"/>
            <a:ext cx="14038326" cy="1"/>
          </a:xfrm>
          <a:prstGeom prst="line">
            <a:avLst/>
          </a:prstGeom>
          <a:ln w="127000">
            <a:solidFill>
              <a:srgbClr val="E20F7E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" name="Ligne"/>
          <p:cNvSpPr/>
          <p:nvPr/>
        </p:nvSpPr>
        <p:spPr>
          <a:xfrm flipV="1">
            <a:off x="14717874" y="12632742"/>
            <a:ext cx="776289" cy="21858"/>
          </a:xfrm>
          <a:prstGeom prst="line">
            <a:avLst/>
          </a:prstGeom>
          <a:ln w="127000">
            <a:solidFill>
              <a:schemeClr val="accent6">
                <a:satOff val="18029"/>
                <a:lumOff val="12067"/>
              </a:schemeClr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E28597-1B6E-3A44-9265-61D26E410F06}"/>
              </a:ext>
            </a:extLst>
          </p:cNvPr>
          <p:cNvSpPr/>
          <p:nvPr/>
        </p:nvSpPr>
        <p:spPr>
          <a:xfrm>
            <a:off x="22834" y="12925045"/>
            <a:ext cx="234860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fr-FR" sz="1600" b="0" dirty="0">
                <a:solidFill>
                  <a:srgbClr val="434343"/>
                </a:solidFill>
                <a:latin typeface="Arial" panose="020B0604020202020204" pitchFamily="34" charset="0"/>
              </a:rPr>
              <a:t>Sources : </a:t>
            </a:r>
            <a:endParaRPr lang="fr-FR" sz="1600" b="0" dirty="0">
              <a:latin typeface="-webkit-standard"/>
            </a:endParaRPr>
          </a:p>
          <a:p>
            <a:pPr algn="l"/>
            <a:r>
              <a:rPr lang="fr-FR" sz="1600" b="0" dirty="0">
                <a:solidFill>
                  <a:srgbClr val="434343"/>
                </a:solidFill>
                <a:latin typeface="Arial" panose="020B0604020202020204" pitchFamily="34" charset="0"/>
              </a:rPr>
              <a:t>1- </a:t>
            </a:r>
            <a:r>
              <a:rPr lang="fr-FR" sz="1600" b="0" dirty="0" err="1">
                <a:solidFill>
                  <a:srgbClr val="434343"/>
                </a:solidFill>
                <a:latin typeface="Arial" panose="020B0604020202020204" pitchFamily="34" charset="0"/>
              </a:rPr>
              <a:t>Tuppin</a:t>
            </a:r>
            <a:r>
              <a:rPr lang="fr-FR" sz="1600" b="0" dirty="0">
                <a:solidFill>
                  <a:srgbClr val="434343"/>
                </a:solidFill>
                <a:latin typeface="Arial" panose="020B0604020202020204" pitchFamily="34" charset="0"/>
              </a:rPr>
              <a:t> </a:t>
            </a:r>
            <a:r>
              <a:rPr lang="fr-FR" sz="1600" b="0" i="1" dirty="0">
                <a:solidFill>
                  <a:srgbClr val="434343"/>
                </a:solidFill>
                <a:latin typeface="Arial" panose="020B0604020202020204" pitchFamily="34" charset="0"/>
              </a:rPr>
              <a:t>et al.</a:t>
            </a:r>
            <a:r>
              <a:rPr lang="fr-FR" sz="1600" b="0" dirty="0">
                <a:solidFill>
                  <a:srgbClr val="434343"/>
                </a:solidFill>
                <a:latin typeface="Arial" panose="020B0604020202020204" pitchFamily="34" charset="0"/>
              </a:rPr>
              <a:t>, Value of a national administrative </a:t>
            </a:r>
            <a:r>
              <a:rPr lang="fr-FR" sz="1600" b="0" dirty="0" err="1">
                <a:solidFill>
                  <a:srgbClr val="434343"/>
                </a:solidFill>
                <a:latin typeface="Arial" panose="020B0604020202020204" pitchFamily="34" charset="0"/>
              </a:rPr>
              <a:t>database</a:t>
            </a:r>
            <a:r>
              <a:rPr lang="fr-FR" sz="1600" b="0" dirty="0">
                <a:solidFill>
                  <a:srgbClr val="434343"/>
                </a:solidFill>
                <a:latin typeface="Arial" panose="020B0604020202020204" pitchFamily="34" charset="0"/>
              </a:rPr>
              <a:t> to guide public </a:t>
            </a:r>
            <a:r>
              <a:rPr lang="fr-FR" sz="1600" b="0" dirty="0" err="1">
                <a:solidFill>
                  <a:srgbClr val="434343"/>
                </a:solidFill>
                <a:latin typeface="Arial" panose="020B0604020202020204" pitchFamily="34" charset="0"/>
              </a:rPr>
              <a:t>decisions</a:t>
            </a:r>
            <a:r>
              <a:rPr lang="fr-FR" sz="1600" b="0" dirty="0">
                <a:solidFill>
                  <a:srgbClr val="434343"/>
                </a:solidFill>
                <a:latin typeface="Arial" panose="020B0604020202020204" pitchFamily="34" charset="0"/>
              </a:rPr>
              <a:t>: </a:t>
            </a:r>
            <a:r>
              <a:rPr lang="fr-FR" sz="1600" b="0" dirty="0" err="1">
                <a:solidFill>
                  <a:srgbClr val="434343"/>
                </a:solidFill>
                <a:latin typeface="Arial" panose="020B0604020202020204" pitchFamily="34" charset="0"/>
              </a:rPr>
              <a:t>From</a:t>
            </a:r>
            <a:r>
              <a:rPr lang="fr-FR" sz="1600" b="0" dirty="0">
                <a:solidFill>
                  <a:srgbClr val="434343"/>
                </a:solidFill>
                <a:latin typeface="Arial" panose="020B0604020202020204" pitchFamily="34" charset="0"/>
              </a:rPr>
              <a:t> the système national d’information </a:t>
            </a:r>
            <a:r>
              <a:rPr lang="fr-FR" sz="1600" b="0" dirty="0" err="1">
                <a:solidFill>
                  <a:srgbClr val="434343"/>
                </a:solidFill>
                <a:latin typeface="Arial" panose="020B0604020202020204" pitchFamily="34" charset="0"/>
              </a:rPr>
              <a:t>interrégimes</a:t>
            </a:r>
            <a:r>
              <a:rPr lang="fr-FR" sz="1600" b="0" dirty="0">
                <a:solidFill>
                  <a:srgbClr val="434343"/>
                </a:solidFill>
                <a:latin typeface="Arial" panose="020B0604020202020204" pitchFamily="34" charset="0"/>
              </a:rPr>
              <a:t> de l’Assurance Maladie (SNIIRAM) to the système national des données de santé (SNDS) in France</a:t>
            </a:r>
            <a:endParaRPr lang="fr-FR" sz="1600" b="0" dirty="0">
              <a:latin typeface="-webkit-standard"/>
            </a:endParaRPr>
          </a:p>
          <a:p>
            <a:pPr algn="l"/>
            <a:r>
              <a:rPr lang="fr-FR" sz="1600" b="0" dirty="0">
                <a:solidFill>
                  <a:srgbClr val="434343"/>
                </a:solidFill>
                <a:latin typeface="Arial" panose="020B0604020202020204" pitchFamily="34" charset="0"/>
              </a:rPr>
              <a:t>2 - Support de formation PMSI / portail SNDS</a:t>
            </a:r>
            <a:endParaRPr lang="fr-FR" sz="1600" b="0" dirty="0">
              <a:latin typeface="-webkit-standard"/>
            </a:endParaRPr>
          </a:p>
          <a:p>
            <a:br>
              <a:rPr lang="fr-FR" sz="1600" dirty="0"/>
            </a:br>
            <a:br>
              <a:rPr lang="fr-FR" sz="1600" dirty="0"/>
            </a:br>
            <a:endParaRPr lang="fr-FR" sz="16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Tableau"/>
          <p:cNvGraphicFramePr/>
          <p:nvPr>
            <p:extLst>
              <p:ext uri="{D42A27DB-BD31-4B8C-83A1-F6EECF244321}">
                <p14:modId xmlns:p14="http://schemas.microsoft.com/office/powerpoint/2010/main" val="3090340866"/>
              </p:ext>
            </p:extLst>
          </p:nvPr>
        </p:nvGraphicFramePr>
        <p:xfrm>
          <a:off x="22834" y="14202"/>
          <a:ext cx="24333193" cy="13023216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96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1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1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1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1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13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313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31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313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1313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1313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816195">
                <a:tc>
                  <a:txBody>
                    <a:bodyPr/>
                    <a:lstStyle/>
                    <a:p>
                      <a:pPr defTabSz="914400">
                        <a:defRPr sz="23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2006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2007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2008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2009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2010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2011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2012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2013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2014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2015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2016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2017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1">
                          <a:solidFill>
                            <a:srgbClr val="FFFFFF"/>
                          </a:solidFill>
                          <a:sym typeface="Helvetica Neue"/>
                        </a:rPr>
                        <a:t>2018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2A55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097">
                <a:tc>
                  <a:txBody>
                    <a:bodyPr/>
                    <a:lstStyle/>
                    <a:p>
                      <a:pPr algn="l" defTabSz="914400">
                        <a:defRPr sz="23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 gridSpan="1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 b="1" cap="small">
                          <a:solidFill>
                            <a:srgbClr val="2A559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Consommation de soins en ville 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5953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Prestations remboursées et codage détaillé (actes médicaux, pharmacie, biologie, dispositifs médicaux, transports sanitaire)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000" b="1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 b="1">
                          <a:solidFill>
                            <a:srgbClr val="1556A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UCD</a:t>
                      </a:r>
                    </a:p>
                  </a:txBody>
                  <a:tcPr marL="50800" marR="50800" marT="50800" marB="50800" anchor="b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5953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Indicateurs de montants (présenté au remboursement, base de remboursement, remboursé)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196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Détail par date de soins et date de remboursement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5186">
                <a:tc>
                  <a:txBody>
                    <a:bodyPr/>
                    <a:lstStyle/>
                    <a:p>
                      <a:pPr defTabSz="914400">
                        <a:defRPr sz="23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 gridSpan="1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000" b="1" cap="small">
                          <a:solidFill>
                            <a:srgbClr val="2A559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Consommation de soins en établissement de santé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2108">
                <a:tc>
                  <a:txBody>
                    <a:bodyPr/>
                    <a:lstStyle/>
                    <a:p>
                      <a:pPr defTabSz="914400">
                        <a:defRPr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 gridSpan="13">
                  <a:txBody>
                    <a:bodyPr/>
                    <a:lstStyle/>
                    <a:p>
                      <a:pPr>
                        <a:defRPr sz="26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i="1">
                          <a:solidFill>
                            <a:srgbClr val="1556A5"/>
                          </a:solidFill>
                        </a:rPr>
                        <a:t>Séjours hospitaliers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7425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Médecine - Chirurgie - Obstétrique (MCO)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7432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 err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Soins</a:t>
                      </a:r>
                      <a:r>
                        <a:rPr sz="23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de suite et de </a:t>
                      </a:r>
                      <a:r>
                        <a:rPr sz="2300" b="1" dirty="0" err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réadaptation</a:t>
                      </a:r>
                      <a:r>
                        <a:rPr sz="23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(SSR)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7405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 err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Hospitalisation</a:t>
                      </a:r>
                      <a:r>
                        <a:rPr sz="23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</a:t>
                      </a:r>
                      <a:r>
                        <a:rPr sz="2300" b="1" dirty="0" err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à</a:t>
                      </a:r>
                      <a:r>
                        <a:rPr sz="23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domicile (HAD)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7461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Psychiatrie (RIM-P)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44284">
                <a:tc>
                  <a:txBody>
                    <a:bodyPr/>
                    <a:lstStyle/>
                    <a:p>
                      <a:pPr defTabSz="914400">
                        <a:defRPr sz="28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 gridSpan="13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600" b="1" i="1" dirty="0" err="1">
                          <a:solidFill>
                            <a:srgbClr val="1556A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Ambulatoire</a:t>
                      </a:r>
                      <a:endParaRPr sz="2600" b="1" i="1" dirty="0">
                        <a:solidFill>
                          <a:srgbClr val="1556A5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45676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Médecine - Chirurgie - Obstétrique (MCO)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22926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Soins de suite et de réadaptation (SSR)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94604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 err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Psychiatrie</a:t>
                      </a:r>
                      <a:r>
                        <a:rPr sz="23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(RIM-P)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5597">
                <a:tc>
                  <a:txBody>
                    <a:bodyPr/>
                    <a:lstStyle/>
                    <a:p>
                      <a:pPr defTabSz="914400">
                        <a:defRPr sz="23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r" defTabSz="914400">
                        <a:defRPr sz="2000" cap="small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816195">
                <a:tc>
                  <a:txBody>
                    <a:bodyPr/>
                    <a:lstStyle/>
                    <a:p>
                      <a:pPr algn="l" defTabSz="914400">
                        <a:defRPr sz="23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lang="fr-FR" b="0" i="1" dirty="0"/>
                    </a:p>
                  </a:txBody>
                  <a:tcPr marL="50800" marR="50800" marT="50800" marB="50800" anchor="ctr" horzOverflow="overflow">
                    <a:solidFill>
                      <a:srgbClr val="54A7D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lang="fr-FR" dirty="0"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fr-FR" sz="2000" dirty="0">
                          <a:sym typeface="Helvetica Neue"/>
                        </a:rPr>
                        <a:t>Régime général uniquement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 lang="fr-FR" sz="20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 lang="fr-FR" sz="20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 lang="fr-FR" sz="20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fr-FR" sz="2000" dirty="0">
                          <a:sym typeface="Helvetica Neue"/>
                        </a:rPr>
                        <a:t>Quasi-exhaustivité des régimes</a:t>
                      </a:r>
                    </a:p>
                    <a:p>
                      <a:pPr algn="l" defTabSz="914400">
                        <a:defRPr sz="1800"/>
                      </a:pPr>
                      <a:r>
                        <a:rPr lang="fr-FR" sz="2000" dirty="0">
                          <a:sym typeface="Helvetica Neue"/>
                        </a:rPr>
                        <a:t>(a minima RG, SLM, RSI, MSA)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lang="fr-FR"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 lang="fr-FR" sz="20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 lang="fr-FR" sz="20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 lang="fr-FR" sz="20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 lang="fr-FR" sz="20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fr-FR" sz="2000" dirty="0">
                          <a:sym typeface="Helvetica Neue"/>
                        </a:rPr>
                        <a:t>Chainage partiel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B8B8B8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defRPr sz="1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lang="fr-FR"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40" name="Ligne"/>
          <p:cNvSpPr/>
          <p:nvPr/>
        </p:nvSpPr>
        <p:spPr>
          <a:xfrm>
            <a:off x="10113580" y="2284401"/>
            <a:ext cx="14038326" cy="1"/>
          </a:xfrm>
          <a:prstGeom prst="line">
            <a:avLst/>
          </a:prstGeom>
          <a:ln w="127000">
            <a:solidFill>
              <a:srgbClr val="E20F7E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1" name="Ligne"/>
          <p:cNvSpPr/>
          <p:nvPr/>
        </p:nvSpPr>
        <p:spPr>
          <a:xfrm>
            <a:off x="10113580" y="3326605"/>
            <a:ext cx="14038326" cy="1"/>
          </a:xfrm>
          <a:prstGeom prst="line">
            <a:avLst/>
          </a:prstGeom>
          <a:ln w="127000">
            <a:solidFill>
              <a:srgbClr val="E20F7E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2" name="Ligne"/>
          <p:cNvSpPr/>
          <p:nvPr/>
        </p:nvSpPr>
        <p:spPr>
          <a:xfrm>
            <a:off x="10113580" y="4191009"/>
            <a:ext cx="14038326" cy="1"/>
          </a:xfrm>
          <a:prstGeom prst="line">
            <a:avLst/>
          </a:prstGeom>
          <a:ln w="127000">
            <a:solidFill>
              <a:srgbClr val="E20F7E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3" name="Ligne"/>
          <p:cNvSpPr/>
          <p:nvPr/>
        </p:nvSpPr>
        <p:spPr>
          <a:xfrm>
            <a:off x="10100879" y="6646557"/>
            <a:ext cx="14038326" cy="1"/>
          </a:xfrm>
          <a:prstGeom prst="line">
            <a:avLst/>
          </a:prstGeom>
          <a:ln w="127000">
            <a:solidFill>
              <a:srgbClr val="E20F7E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" name="Ligne"/>
          <p:cNvSpPr/>
          <p:nvPr/>
        </p:nvSpPr>
        <p:spPr>
          <a:xfrm>
            <a:off x="12478460" y="7294658"/>
            <a:ext cx="11673445" cy="1277"/>
          </a:xfrm>
          <a:prstGeom prst="line">
            <a:avLst/>
          </a:prstGeom>
          <a:ln w="127000">
            <a:solidFill>
              <a:srgbClr val="E20F7E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5" name="Ligne"/>
          <p:cNvSpPr/>
          <p:nvPr/>
        </p:nvSpPr>
        <p:spPr>
          <a:xfrm>
            <a:off x="10113580" y="7956736"/>
            <a:ext cx="14038326" cy="1"/>
          </a:xfrm>
          <a:prstGeom prst="line">
            <a:avLst/>
          </a:prstGeom>
          <a:ln w="127000">
            <a:solidFill>
              <a:srgbClr val="E20F7E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6" name="Ligne"/>
          <p:cNvSpPr/>
          <p:nvPr/>
        </p:nvSpPr>
        <p:spPr>
          <a:xfrm>
            <a:off x="14531622" y="12586869"/>
            <a:ext cx="776289" cy="0"/>
          </a:xfrm>
          <a:prstGeom prst="line">
            <a:avLst/>
          </a:prstGeom>
          <a:ln w="127000">
            <a:solidFill>
              <a:srgbClr val="E20F7E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7" name="Ligne"/>
          <p:cNvSpPr/>
          <p:nvPr/>
        </p:nvSpPr>
        <p:spPr>
          <a:xfrm>
            <a:off x="9919290" y="12586868"/>
            <a:ext cx="776289" cy="1"/>
          </a:xfrm>
          <a:prstGeom prst="line">
            <a:avLst/>
          </a:prstGeom>
          <a:ln w="127000">
            <a:solidFill>
              <a:srgbClr val="FAE216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8" name="Ligne"/>
          <p:cNvSpPr/>
          <p:nvPr/>
        </p:nvSpPr>
        <p:spPr>
          <a:xfrm>
            <a:off x="15921177" y="8566739"/>
            <a:ext cx="8230728" cy="1"/>
          </a:xfrm>
          <a:prstGeom prst="line">
            <a:avLst/>
          </a:prstGeom>
          <a:ln w="127000">
            <a:solidFill>
              <a:srgbClr val="E20F7E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9" name="Ligne"/>
          <p:cNvSpPr/>
          <p:nvPr/>
        </p:nvSpPr>
        <p:spPr>
          <a:xfrm>
            <a:off x="13549745" y="9981881"/>
            <a:ext cx="10583110" cy="33117"/>
          </a:xfrm>
          <a:prstGeom prst="line">
            <a:avLst/>
          </a:prstGeom>
          <a:ln w="127000">
            <a:solidFill>
              <a:srgbClr val="E20F7E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0" name="Ligne"/>
          <p:cNvSpPr/>
          <p:nvPr/>
        </p:nvSpPr>
        <p:spPr>
          <a:xfrm>
            <a:off x="18241252" y="10649366"/>
            <a:ext cx="5904303" cy="1"/>
          </a:xfrm>
          <a:prstGeom prst="line">
            <a:avLst/>
          </a:prstGeom>
          <a:ln w="127000">
            <a:solidFill>
              <a:srgbClr val="E20F7E"/>
            </a:solidFill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1" name="Ligne"/>
          <p:cNvSpPr/>
          <p:nvPr/>
        </p:nvSpPr>
        <p:spPr>
          <a:xfrm>
            <a:off x="15927528" y="11386367"/>
            <a:ext cx="8218027" cy="1"/>
          </a:xfrm>
          <a:prstGeom prst="line">
            <a:avLst/>
          </a:prstGeom>
          <a:ln w="127000">
            <a:solidFill>
              <a:srgbClr val="E20F7E"/>
            </a:solidFill>
            <a:custDash>
              <a:ds d="200000" sp="200000"/>
            </a:custDash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582700-2650-284D-9D18-5BE2C9E03768}"/>
              </a:ext>
            </a:extLst>
          </p:cNvPr>
          <p:cNvSpPr/>
          <p:nvPr/>
        </p:nvSpPr>
        <p:spPr>
          <a:xfrm>
            <a:off x="22834" y="12945365"/>
            <a:ext cx="234860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fr-FR" sz="1600" b="0" dirty="0">
                <a:solidFill>
                  <a:srgbClr val="434343"/>
                </a:solidFill>
                <a:latin typeface="Arial" panose="020B0604020202020204" pitchFamily="34" charset="0"/>
              </a:rPr>
              <a:t>Sources : </a:t>
            </a:r>
            <a:endParaRPr lang="fr-FR" sz="1600" b="0" dirty="0">
              <a:latin typeface="-webkit-standard"/>
            </a:endParaRPr>
          </a:p>
          <a:p>
            <a:pPr algn="l"/>
            <a:r>
              <a:rPr lang="fr-FR" sz="1600" b="0" dirty="0">
                <a:solidFill>
                  <a:srgbClr val="434343"/>
                </a:solidFill>
                <a:latin typeface="Arial" panose="020B0604020202020204" pitchFamily="34" charset="0"/>
              </a:rPr>
              <a:t>1- </a:t>
            </a:r>
            <a:r>
              <a:rPr lang="fr-FR" sz="1600" b="0" dirty="0" err="1">
                <a:solidFill>
                  <a:srgbClr val="434343"/>
                </a:solidFill>
                <a:latin typeface="Arial" panose="020B0604020202020204" pitchFamily="34" charset="0"/>
              </a:rPr>
              <a:t>Tuppin</a:t>
            </a:r>
            <a:r>
              <a:rPr lang="fr-FR" sz="1600" b="0" dirty="0">
                <a:solidFill>
                  <a:srgbClr val="434343"/>
                </a:solidFill>
                <a:latin typeface="Arial" panose="020B0604020202020204" pitchFamily="34" charset="0"/>
              </a:rPr>
              <a:t> </a:t>
            </a:r>
            <a:r>
              <a:rPr lang="fr-FR" sz="1600" b="0" i="1" dirty="0">
                <a:solidFill>
                  <a:srgbClr val="434343"/>
                </a:solidFill>
                <a:latin typeface="Arial" panose="020B0604020202020204" pitchFamily="34" charset="0"/>
              </a:rPr>
              <a:t>et al.</a:t>
            </a:r>
            <a:r>
              <a:rPr lang="fr-FR" sz="1600" b="0" dirty="0">
                <a:solidFill>
                  <a:srgbClr val="434343"/>
                </a:solidFill>
                <a:latin typeface="Arial" panose="020B0604020202020204" pitchFamily="34" charset="0"/>
              </a:rPr>
              <a:t>, Value of a national administrative </a:t>
            </a:r>
            <a:r>
              <a:rPr lang="fr-FR" sz="1600" b="0" dirty="0" err="1">
                <a:solidFill>
                  <a:srgbClr val="434343"/>
                </a:solidFill>
                <a:latin typeface="Arial" panose="020B0604020202020204" pitchFamily="34" charset="0"/>
              </a:rPr>
              <a:t>database</a:t>
            </a:r>
            <a:r>
              <a:rPr lang="fr-FR" sz="1600" b="0" dirty="0">
                <a:solidFill>
                  <a:srgbClr val="434343"/>
                </a:solidFill>
                <a:latin typeface="Arial" panose="020B0604020202020204" pitchFamily="34" charset="0"/>
              </a:rPr>
              <a:t> to guide public </a:t>
            </a:r>
            <a:r>
              <a:rPr lang="fr-FR" sz="1600" b="0" dirty="0" err="1">
                <a:solidFill>
                  <a:srgbClr val="434343"/>
                </a:solidFill>
                <a:latin typeface="Arial" panose="020B0604020202020204" pitchFamily="34" charset="0"/>
              </a:rPr>
              <a:t>decisions</a:t>
            </a:r>
            <a:r>
              <a:rPr lang="fr-FR" sz="1600" b="0" dirty="0">
                <a:solidFill>
                  <a:srgbClr val="434343"/>
                </a:solidFill>
                <a:latin typeface="Arial" panose="020B0604020202020204" pitchFamily="34" charset="0"/>
              </a:rPr>
              <a:t>: </a:t>
            </a:r>
            <a:r>
              <a:rPr lang="fr-FR" sz="1600" b="0" dirty="0" err="1">
                <a:solidFill>
                  <a:srgbClr val="434343"/>
                </a:solidFill>
                <a:latin typeface="Arial" panose="020B0604020202020204" pitchFamily="34" charset="0"/>
              </a:rPr>
              <a:t>From</a:t>
            </a:r>
            <a:r>
              <a:rPr lang="fr-FR" sz="1600" b="0" dirty="0">
                <a:solidFill>
                  <a:srgbClr val="434343"/>
                </a:solidFill>
                <a:latin typeface="Arial" panose="020B0604020202020204" pitchFamily="34" charset="0"/>
              </a:rPr>
              <a:t> the système national d’information </a:t>
            </a:r>
            <a:r>
              <a:rPr lang="fr-FR" sz="1600" b="0" dirty="0" err="1">
                <a:solidFill>
                  <a:srgbClr val="434343"/>
                </a:solidFill>
                <a:latin typeface="Arial" panose="020B0604020202020204" pitchFamily="34" charset="0"/>
              </a:rPr>
              <a:t>interrégimes</a:t>
            </a:r>
            <a:r>
              <a:rPr lang="fr-FR" sz="1600" b="0" dirty="0">
                <a:solidFill>
                  <a:srgbClr val="434343"/>
                </a:solidFill>
                <a:latin typeface="Arial" panose="020B0604020202020204" pitchFamily="34" charset="0"/>
              </a:rPr>
              <a:t> de l’Assurance Maladie (SNIIRAM) to the système national des données de santé (SNDS) in France</a:t>
            </a:r>
            <a:endParaRPr lang="fr-FR" sz="1600" b="0" dirty="0">
              <a:latin typeface="-webkit-standard"/>
            </a:endParaRPr>
          </a:p>
          <a:p>
            <a:pPr algn="l"/>
            <a:r>
              <a:rPr lang="fr-FR" sz="1600" b="0" dirty="0">
                <a:solidFill>
                  <a:srgbClr val="434343"/>
                </a:solidFill>
                <a:latin typeface="Arial" panose="020B0604020202020204" pitchFamily="34" charset="0"/>
              </a:rPr>
              <a:t>2 - Support de formation PMSI / portail SNDS</a:t>
            </a:r>
            <a:endParaRPr lang="fr-FR" sz="1600" b="0" dirty="0">
              <a:latin typeface="-webkit-standard"/>
            </a:endParaRPr>
          </a:p>
          <a:p>
            <a:br>
              <a:rPr lang="fr-FR" sz="1600" dirty="0"/>
            </a:br>
            <a:br>
              <a:rPr lang="fr-FR" sz="1600" dirty="0"/>
            </a:br>
            <a:endParaRPr lang="fr-FR" sz="1600" dirty="0"/>
          </a:p>
        </p:txBody>
      </p:sp>
      <p:sp>
        <p:nvSpPr>
          <p:cNvPr id="16" name="Ligne">
            <a:extLst>
              <a:ext uri="{FF2B5EF4-FFF2-40B4-BE49-F238E27FC236}">
                <a16:creationId xmlns:a16="http://schemas.microsoft.com/office/drawing/2014/main" id="{A56F02A2-0801-084F-8CE9-FDDB978A0AEE}"/>
              </a:ext>
            </a:extLst>
          </p:cNvPr>
          <p:cNvSpPr/>
          <p:nvPr/>
        </p:nvSpPr>
        <p:spPr>
          <a:xfrm flipV="1">
            <a:off x="19950546" y="12586868"/>
            <a:ext cx="2244436" cy="0"/>
          </a:xfrm>
          <a:prstGeom prst="line">
            <a:avLst/>
          </a:prstGeom>
          <a:ln w="127000">
            <a:solidFill>
              <a:srgbClr val="E20F7E"/>
            </a:solidFill>
            <a:custDash>
              <a:ds d="200000" sp="200000"/>
            </a:custDash>
            <a:miter lim="400000"/>
            <a:headEnd type="oval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" name="Ligne">
            <a:extLst>
              <a:ext uri="{FF2B5EF4-FFF2-40B4-BE49-F238E27FC236}">
                <a16:creationId xmlns:a16="http://schemas.microsoft.com/office/drawing/2014/main" id="{9EB9C427-0B09-0E47-B125-EE536FF63280}"/>
              </a:ext>
            </a:extLst>
          </p:cNvPr>
          <p:cNvSpPr/>
          <p:nvPr/>
        </p:nvSpPr>
        <p:spPr>
          <a:xfrm flipV="1">
            <a:off x="10113580" y="7295935"/>
            <a:ext cx="2364880" cy="0"/>
          </a:xfrm>
          <a:prstGeom prst="line">
            <a:avLst/>
          </a:prstGeom>
          <a:ln w="120650">
            <a:solidFill>
              <a:srgbClr val="E20F7E"/>
            </a:solidFill>
            <a:custDash>
              <a:ds d="200000" sp="200000"/>
            </a:custDash>
            <a:miter lim="400000"/>
            <a:headEnd type="oval"/>
            <a:tailEnd type="non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" name="Ligne">
            <a:extLst>
              <a:ext uri="{FF2B5EF4-FFF2-40B4-BE49-F238E27FC236}">
                <a16:creationId xmlns:a16="http://schemas.microsoft.com/office/drawing/2014/main" id="{384818C3-7A96-2945-8E07-32BE0A31304A}"/>
              </a:ext>
            </a:extLst>
          </p:cNvPr>
          <p:cNvSpPr/>
          <p:nvPr/>
        </p:nvSpPr>
        <p:spPr>
          <a:xfrm>
            <a:off x="12478459" y="8533618"/>
            <a:ext cx="3238596" cy="33117"/>
          </a:xfrm>
          <a:prstGeom prst="line">
            <a:avLst/>
          </a:prstGeom>
          <a:ln w="120650">
            <a:solidFill>
              <a:srgbClr val="E20F7E"/>
            </a:solidFill>
            <a:custDash>
              <a:ds d="200000" sp="200000"/>
            </a:custDash>
            <a:miter lim="400000"/>
            <a:headEnd type="oval"/>
            <a:tailEnd type="non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" name="Ligne">
            <a:extLst>
              <a:ext uri="{FF2B5EF4-FFF2-40B4-BE49-F238E27FC236}">
                <a16:creationId xmlns:a16="http://schemas.microsoft.com/office/drawing/2014/main" id="{FB517366-BA7E-BC4D-99C6-96C4537C516D}"/>
              </a:ext>
            </a:extLst>
          </p:cNvPr>
          <p:cNvSpPr/>
          <p:nvPr/>
        </p:nvSpPr>
        <p:spPr>
          <a:xfrm flipV="1">
            <a:off x="12192000" y="9981880"/>
            <a:ext cx="1357745" cy="33115"/>
          </a:xfrm>
          <a:prstGeom prst="line">
            <a:avLst/>
          </a:prstGeom>
          <a:ln w="120650">
            <a:solidFill>
              <a:srgbClr val="E20F7E"/>
            </a:solidFill>
            <a:custDash>
              <a:ds d="200000" sp="200000"/>
            </a:custDash>
            <a:miter lim="400000"/>
            <a:headEnd type="oval"/>
            <a:tailEnd type="non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267</Words>
  <Application>Microsoft Macintosh PowerPoint</Application>
  <PresentationFormat>Personnalisé</PresentationFormat>
  <Paragraphs>69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-webkit-standard</vt:lpstr>
      <vt:lpstr>Arial</vt:lpstr>
      <vt:lpstr>Helvetica</vt:lpstr>
      <vt:lpstr>Helvetica Neue</vt:lpstr>
      <vt:lpstr>Helvetica Neue Light</vt:lpstr>
      <vt:lpstr>Helvetica Neue Medium</vt:lpstr>
      <vt:lpstr>White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Anne CUERQ</cp:lastModifiedBy>
  <cp:revision>10</cp:revision>
  <cp:lastPrinted>2019-04-03T13:52:16Z</cp:lastPrinted>
  <dcterms:modified xsi:type="dcterms:W3CDTF">2019-04-09T10:35:06Z</dcterms:modified>
</cp:coreProperties>
</file>