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1" r:id="rId6"/>
    <p:sldId id="261" r:id="rId7"/>
    <p:sldId id="262" r:id="rId8"/>
    <p:sldId id="257" r:id="rId9"/>
    <p:sldId id="263" r:id="rId10"/>
    <p:sldId id="264" r:id="rId11"/>
    <p:sldId id="265" r:id="rId12"/>
    <p:sldId id="266" r:id="rId13"/>
    <p:sldId id="267" r:id="rId14"/>
    <p:sldId id="268" r:id="rId15"/>
    <p:sldId id="272" r:id="rId16"/>
    <p:sldId id="269" r:id="rId17"/>
    <p:sldId id="273" r:id="rId18"/>
    <p:sldId id="270"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22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7273C15-9A07-41A9-A16E-16F8AFAADEA5}"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09EB5C-1677-411B-BCB2-D1301A660C23}" type="slidenum">
              <a:rPr lang="en-IN" smtClean="0"/>
              <a:t>‹#›</a:t>
            </a:fld>
            <a:endParaRPr lang="en-IN"/>
          </a:p>
        </p:txBody>
      </p:sp>
    </p:spTree>
    <p:extLst>
      <p:ext uri="{BB962C8B-B14F-4D97-AF65-F5344CB8AC3E}">
        <p14:creationId xmlns:p14="http://schemas.microsoft.com/office/powerpoint/2010/main" val="2470055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273C15-9A07-41A9-A16E-16F8AFAADEA5}"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09EB5C-1677-411B-BCB2-D1301A660C23}" type="slidenum">
              <a:rPr lang="en-IN" smtClean="0"/>
              <a:t>‹#›</a:t>
            </a:fld>
            <a:endParaRPr lang="en-IN"/>
          </a:p>
        </p:txBody>
      </p:sp>
    </p:spTree>
    <p:extLst>
      <p:ext uri="{BB962C8B-B14F-4D97-AF65-F5344CB8AC3E}">
        <p14:creationId xmlns:p14="http://schemas.microsoft.com/office/powerpoint/2010/main" val="478516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273C15-9A07-41A9-A16E-16F8AFAADEA5}"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09EB5C-1677-411B-BCB2-D1301A660C23}" type="slidenum">
              <a:rPr lang="en-IN" smtClean="0"/>
              <a:t>‹#›</a:t>
            </a:fld>
            <a:endParaRPr lang="en-IN"/>
          </a:p>
        </p:txBody>
      </p:sp>
    </p:spTree>
    <p:extLst>
      <p:ext uri="{BB962C8B-B14F-4D97-AF65-F5344CB8AC3E}">
        <p14:creationId xmlns:p14="http://schemas.microsoft.com/office/powerpoint/2010/main" val="408860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273C15-9A07-41A9-A16E-16F8AFAADEA5}"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09EB5C-1677-411B-BCB2-D1301A660C23}" type="slidenum">
              <a:rPr lang="en-IN" smtClean="0"/>
              <a:t>‹#›</a:t>
            </a:fld>
            <a:endParaRPr lang="en-IN"/>
          </a:p>
        </p:txBody>
      </p:sp>
    </p:spTree>
    <p:extLst>
      <p:ext uri="{BB962C8B-B14F-4D97-AF65-F5344CB8AC3E}">
        <p14:creationId xmlns:p14="http://schemas.microsoft.com/office/powerpoint/2010/main" val="2750684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273C15-9A07-41A9-A16E-16F8AFAADEA5}"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09EB5C-1677-411B-BCB2-D1301A660C23}" type="slidenum">
              <a:rPr lang="en-IN" smtClean="0"/>
              <a:t>‹#›</a:t>
            </a:fld>
            <a:endParaRPr lang="en-IN"/>
          </a:p>
        </p:txBody>
      </p:sp>
    </p:spTree>
    <p:extLst>
      <p:ext uri="{BB962C8B-B14F-4D97-AF65-F5344CB8AC3E}">
        <p14:creationId xmlns:p14="http://schemas.microsoft.com/office/powerpoint/2010/main" val="416132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7273C15-9A07-41A9-A16E-16F8AFAADEA5}"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09EB5C-1677-411B-BCB2-D1301A660C23}" type="slidenum">
              <a:rPr lang="en-IN" smtClean="0"/>
              <a:t>‹#›</a:t>
            </a:fld>
            <a:endParaRPr lang="en-IN"/>
          </a:p>
        </p:txBody>
      </p:sp>
    </p:spTree>
    <p:extLst>
      <p:ext uri="{BB962C8B-B14F-4D97-AF65-F5344CB8AC3E}">
        <p14:creationId xmlns:p14="http://schemas.microsoft.com/office/powerpoint/2010/main" val="389005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7273C15-9A07-41A9-A16E-16F8AFAADEA5}" type="datetimeFigureOut">
              <a:rPr lang="en-IN" smtClean="0"/>
              <a:t>16-09-2021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09EB5C-1677-411B-BCB2-D1301A660C23}" type="slidenum">
              <a:rPr lang="en-IN" smtClean="0"/>
              <a:t>‹#›</a:t>
            </a:fld>
            <a:endParaRPr lang="en-IN"/>
          </a:p>
        </p:txBody>
      </p:sp>
    </p:spTree>
    <p:extLst>
      <p:ext uri="{BB962C8B-B14F-4D97-AF65-F5344CB8AC3E}">
        <p14:creationId xmlns:p14="http://schemas.microsoft.com/office/powerpoint/2010/main" val="366507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7273C15-9A07-41A9-A16E-16F8AFAADEA5}" type="datetimeFigureOut">
              <a:rPr lang="en-IN" smtClean="0"/>
              <a:t>16-09-2021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09EB5C-1677-411B-BCB2-D1301A660C23}" type="slidenum">
              <a:rPr lang="en-IN" smtClean="0"/>
              <a:t>‹#›</a:t>
            </a:fld>
            <a:endParaRPr lang="en-IN"/>
          </a:p>
        </p:txBody>
      </p:sp>
    </p:spTree>
    <p:extLst>
      <p:ext uri="{BB962C8B-B14F-4D97-AF65-F5344CB8AC3E}">
        <p14:creationId xmlns:p14="http://schemas.microsoft.com/office/powerpoint/2010/main" val="179001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273C15-9A07-41A9-A16E-16F8AFAADEA5}" type="datetimeFigureOut">
              <a:rPr lang="en-IN" smtClean="0"/>
              <a:t>16-09-2021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09EB5C-1677-411B-BCB2-D1301A660C23}" type="slidenum">
              <a:rPr lang="en-IN" smtClean="0"/>
              <a:t>‹#›</a:t>
            </a:fld>
            <a:endParaRPr lang="en-IN"/>
          </a:p>
        </p:txBody>
      </p:sp>
    </p:spTree>
    <p:extLst>
      <p:ext uri="{BB962C8B-B14F-4D97-AF65-F5344CB8AC3E}">
        <p14:creationId xmlns:p14="http://schemas.microsoft.com/office/powerpoint/2010/main" val="348539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273C15-9A07-41A9-A16E-16F8AFAADEA5}"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09EB5C-1677-411B-BCB2-D1301A660C23}" type="slidenum">
              <a:rPr lang="en-IN" smtClean="0"/>
              <a:t>‹#›</a:t>
            </a:fld>
            <a:endParaRPr lang="en-IN"/>
          </a:p>
        </p:txBody>
      </p:sp>
    </p:spTree>
    <p:extLst>
      <p:ext uri="{BB962C8B-B14F-4D97-AF65-F5344CB8AC3E}">
        <p14:creationId xmlns:p14="http://schemas.microsoft.com/office/powerpoint/2010/main" val="2499812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273C15-9A07-41A9-A16E-16F8AFAADEA5}"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09EB5C-1677-411B-BCB2-D1301A660C23}" type="slidenum">
              <a:rPr lang="en-IN" smtClean="0"/>
              <a:t>‹#›</a:t>
            </a:fld>
            <a:endParaRPr lang="en-IN"/>
          </a:p>
        </p:txBody>
      </p:sp>
    </p:spTree>
    <p:extLst>
      <p:ext uri="{BB962C8B-B14F-4D97-AF65-F5344CB8AC3E}">
        <p14:creationId xmlns:p14="http://schemas.microsoft.com/office/powerpoint/2010/main" val="3301797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273C15-9A07-41A9-A16E-16F8AFAADEA5}" type="datetimeFigureOut">
              <a:rPr lang="en-IN" smtClean="0"/>
              <a:t>16-09-2021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9EB5C-1677-411B-BCB2-D1301A660C23}" type="slidenum">
              <a:rPr lang="en-IN" smtClean="0"/>
              <a:t>‹#›</a:t>
            </a:fld>
            <a:endParaRPr lang="en-IN"/>
          </a:p>
        </p:txBody>
      </p:sp>
    </p:spTree>
    <p:extLst>
      <p:ext uri="{BB962C8B-B14F-4D97-AF65-F5344CB8AC3E}">
        <p14:creationId xmlns:p14="http://schemas.microsoft.com/office/powerpoint/2010/main" val="186095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000602"/>
          </a:xfrm>
        </p:spPr>
        <p:txBody>
          <a:bodyPr/>
          <a:lstStyle/>
          <a:p>
            <a:r>
              <a:rPr lang="en-IN" dirty="0" smtClean="0"/>
              <a:t>Process of Smart Contract Deployment</a:t>
            </a:r>
            <a:endParaRPr lang="en-IN" dirty="0"/>
          </a:p>
        </p:txBody>
      </p:sp>
    </p:spTree>
    <p:extLst>
      <p:ext uri="{BB962C8B-B14F-4D97-AF65-F5344CB8AC3E}">
        <p14:creationId xmlns:p14="http://schemas.microsoft.com/office/powerpoint/2010/main" val="760178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407" y="318407"/>
            <a:ext cx="11625943" cy="6237514"/>
          </a:xfrm>
        </p:spPr>
        <p:txBody>
          <a:bodyPr>
            <a:noAutofit/>
          </a:bodyPr>
          <a:lstStyle/>
          <a:p>
            <a:pPr marL="0" indent="0">
              <a:buNone/>
            </a:pPr>
            <a:r>
              <a:rPr lang="en-IN" sz="1800" dirty="0" err="1" smtClean="0">
                <a:latin typeface="Times New Roman" panose="02020603050405020304" pitchFamily="18" charset="0"/>
                <a:cs typeface="Times New Roman" panose="02020603050405020304" pitchFamily="18" charset="0"/>
              </a:rPr>
              <a:t>async</a:t>
            </a:r>
            <a:r>
              <a:rPr lang="en-IN" sz="1800" dirty="0">
                <a:latin typeface="Times New Roman" panose="02020603050405020304" pitchFamily="18" charset="0"/>
                <a:cs typeface="Times New Roman" panose="02020603050405020304" pitchFamily="18" charset="0"/>
              </a:rPr>
              <a:t> function </a:t>
            </a:r>
            <a:r>
              <a:rPr lang="en-IN" sz="1800" dirty="0" err="1">
                <a:latin typeface="Times New Roman" panose="02020603050405020304" pitchFamily="18" charset="0"/>
                <a:cs typeface="Times New Roman" panose="02020603050405020304" pitchFamily="18" charset="0"/>
              </a:rPr>
              <a:t>mintNFT</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const</a:t>
            </a:r>
            <a:r>
              <a:rPr lang="en-IN" sz="1800" dirty="0">
                <a:latin typeface="Times New Roman" panose="02020603050405020304" pitchFamily="18" charset="0"/>
                <a:cs typeface="Times New Roman" panose="02020603050405020304" pitchFamily="18" charset="0"/>
              </a:rPr>
              <a:t> nonce = await web3.eth.getTransactionCount(PUBLIC_KEY, 'latest')</a:t>
            </a:r>
          </a:p>
          <a:p>
            <a:pPr marL="0" indent="0">
              <a:buNone/>
            </a:pP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const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txParams</a:t>
            </a:r>
            <a:r>
              <a:rPr lang="en-IN" sz="1800" dirty="0">
                <a:latin typeface="Times New Roman" panose="02020603050405020304" pitchFamily="18" charset="0"/>
                <a:cs typeface="Times New Roman" panose="02020603050405020304" pitchFamily="18" charset="0"/>
              </a:rPr>
              <a:t> = {</a:t>
            </a:r>
          </a:p>
          <a:p>
            <a:pPr marL="0" indent="0">
              <a:buNone/>
            </a:pPr>
            <a:r>
              <a:rPr lang="en-IN" sz="1800" dirty="0">
                <a:latin typeface="Times New Roman" panose="02020603050405020304" pitchFamily="18" charset="0"/>
                <a:cs typeface="Times New Roman" panose="02020603050405020304" pitchFamily="18" charset="0"/>
              </a:rPr>
              <a:t>        'from' : PUBLIC_KEY,</a:t>
            </a:r>
          </a:p>
          <a:p>
            <a:pPr marL="0" indent="0">
              <a:buNone/>
            </a:pPr>
            <a:r>
              <a:rPr lang="en-IN" sz="1800" dirty="0">
                <a:latin typeface="Times New Roman" panose="02020603050405020304" pitchFamily="18" charset="0"/>
                <a:cs typeface="Times New Roman" panose="02020603050405020304" pitchFamily="18" charset="0"/>
              </a:rPr>
              <a:t>        'to' : </a:t>
            </a:r>
            <a:r>
              <a:rPr lang="en-IN" sz="1800" dirty="0" err="1">
                <a:latin typeface="Times New Roman" panose="02020603050405020304" pitchFamily="18" charset="0"/>
                <a:cs typeface="Times New Roman" panose="02020603050405020304" pitchFamily="18" charset="0"/>
              </a:rPr>
              <a:t>contractAddress</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'nonce' : nonce,</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gasLimit</a:t>
            </a:r>
            <a:r>
              <a:rPr lang="en-IN" sz="1800" dirty="0">
                <a:latin typeface="Times New Roman" panose="02020603050405020304" pitchFamily="18" charset="0"/>
                <a:cs typeface="Times New Roman" panose="02020603050405020304" pitchFamily="18" charset="0"/>
              </a:rPr>
              <a:t>' : web3.utils.toHex(500000),</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gasPrice</a:t>
            </a:r>
            <a:r>
              <a:rPr lang="en-IN" sz="1800" dirty="0">
                <a:latin typeface="Times New Roman" panose="02020603050405020304" pitchFamily="18" charset="0"/>
                <a:cs typeface="Times New Roman" panose="02020603050405020304" pitchFamily="18" charset="0"/>
              </a:rPr>
              <a:t>': web3.utils.toHex(web3.utils.toWei('30', '</a:t>
            </a:r>
            <a:r>
              <a:rPr lang="en-IN" sz="1800" dirty="0" err="1">
                <a:latin typeface="Times New Roman" panose="02020603050405020304" pitchFamily="18" charset="0"/>
                <a:cs typeface="Times New Roman" panose="02020603050405020304" pitchFamily="18" charset="0"/>
              </a:rPr>
              <a:t>gwei</a:t>
            </a:r>
            <a:r>
              <a:rPr lang="en-IN" sz="1800" dirty="0">
                <a:latin typeface="Times New Roman" panose="02020603050405020304" pitchFamily="18" charset="0"/>
                <a:cs typeface="Times New Roman" panose="02020603050405020304" pitchFamily="18" charset="0"/>
              </a:rPr>
              <a:t>')),</a:t>
            </a:r>
          </a:p>
          <a:p>
            <a:pPr marL="0" indent="0">
              <a:buNone/>
            </a:pPr>
            <a:r>
              <a:rPr lang="en-IN" sz="1800" dirty="0" smtClean="0">
                <a:latin typeface="Times New Roman" panose="02020603050405020304" pitchFamily="18" charset="0"/>
                <a:cs typeface="Times New Roman" panose="02020603050405020304" pitchFamily="18" charset="0"/>
              </a:rPr>
              <a:t>        'data' : </a:t>
            </a:r>
            <a:r>
              <a:rPr lang="en-IN" sz="1800" dirty="0" err="1" smtClean="0">
                <a:latin typeface="Times New Roman" panose="02020603050405020304" pitchFamily="18" charset="0"/>
                <a:cs typeface="Times New Roman" panose="02020603050405020304" pitchFamily="18" charset="0"/>
              </a:rPr>
              <a:t>nftContract.methods.mintImToken</a:t>
            </a:r>
            <a:r>
              <a:rPr lang="en-IN" sz="1800" dirty="0" smtClean="0">
                <a:latin typeface="Times New Roman" panose="02020603050405020304" pitchFamily="18" charset="0"/>
                <a:cs typeface="Times New Roman" panose="02020603050405020304" pitchFamily="18" charset="0"/>
              </a:rPr>
              <a:t>(PUBLIC_KEY, </a:t>
            </a:r>
            <a:r>
              <a:rPr lang="en-IN" sz="1800" dirty="0" err="1" smtClean="0">
                <a:latin typeface="Times New Roman" panose="02020603050405020304" pitchFamily="18" charset="0"/>
                <a:cs typeface="Times New Roman" panose="02020603050405020304" pitchFamily="18" charset="0"/>
              </a:rPr>
              <a:t>tokenId</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tokenPrice</a:t>
            </a:r>
            <a:r>
              <a:rPr lang="en-IN" sz="1800" dirty="0" smtClean="0">
                <a:latin typeface="Times New Roman" panose="02020603050405020304" pitchFamily="18" charset="0"/>
                <a:cs typeface="Times New Roman" panose="02020603050405020304" pitchFamily="18" charset="0"/>
              </a:rPr>
              <a:t>).</a:t>
            </a:r>
            <a:r>
              <a:rPr lang="en-IN" sz="1800" dirty="0" err="1" smtClean="0">
                <a:latin typeface="Times New Roman" panose="02020603050405020304" pitchFamily="18" charset="0"/>
                <a:cs typeface="Times New Roman" panose="02020603050405020304" pitchFamily="18" charset="0"/>
              </a:rPr>
              <a:t>encodeABI</a:t>
            </a:r>
            <a:r>
              <a:rPr lang="en-IN" sz="1800" dirty="0" smtClean="0">
                <a:latin typeface="Times New Roman" panose="02020603050405020304" pitchFamily="18" charset="0"/>
                <a:cs typeface="Times New Roman" panose="02020603050405020304" pitchFamily="18" charset="0"/>
              </a:rPr>
              <a:t>()  // returns the </a:t>
            </a:r>
            <a:r>
              <a:rPr lang="en-IN" sz="1800" dirty="0" err="1" smtClean="0">
                <a:latin typeface="Times New Roman" panose="02020603050405020304" pitchFamily="18" charset="0"/>
                <a:cs typeface="Times New Roman" panose="02020603050405020304" pitchFamily="18" charset="0"/>
              </a:rPr>
              <a:t>encodedABI</a:t>
            </a:r>
            <a:r>
              <a:rPr lang="en-IN" sz="1800" dirty="0" smtClean="0">
                <a:latin typeface="Times New Roman" panose="02020603050405020304" pitchFamily="18" charset="0"/>
                <a:cs typeface="Times New Roman" panose="02020603050405020304" pitchFamily="18" charset="0"/>
              </a:rPr>
              <a:t> : string</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const</a:t>
            </a:r>
            <a:r>
              <a:rPr lang="en-IN" sz="1800" dirty="0">
                <a:latin typeface="Times New Roman" panose="02020603050405020304" pitchFamily="18" charset="0"/>
                <a:cs typeface="Times New Roman" panose="02020603050405020304" pitchFamily="18" charset="0"/>
              </a:rPr>
              <a:t> common = new Common({ chain: '</a:t>
            </a:r>
            <a:r>
              <a:rPr lang="en-IN" sz="1800" dirty="0" err="1">
                <a:latin typeface="Times New Roman" panose="02020603050405020304" pitchFamily="18" charset="0"/>
                <a:cs typeface="Times New Roman" panose="02020603050405020304" pitchFamily="18" charset="0"/>
              </a:rPr>
              <a:t>ropsten</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const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privateKey</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Buffer.from</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a:t>
            </a:r>
            <a:r>
              <a:rPr lang="en-IN" sz="1800" dirty="0" err="1" smtClean="0">
                <a:latin typeface="Times New Roman" panose="02020603050405020304" pitchFamily="18" charset="0"/>
                <a:cs typeface="Times New Roman" panose="02020603050405020304" pitchFamily="18" charset="0"/>
              </a:rPr>
              <a:t>private_key_of_the_provided_address</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'hex',</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1066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44475" y="244475"/>
            <a:ext cx="11666538" cy="6335713"/>
          </a:xfrm>
        </p:spPr>
        <p:txBody>
          <a:bodyPr>
            <a:normAutofit/>
          </a:bodyPr>
          <a:lstStyle/>
          <a:p>
            <a:pPr marL="0" indent="0">
              <a:buNone/>
            </a:pP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const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tx</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ethTx.Transaction.fromTxData</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txParams</a:t>
            </a:r>
            <a:r>
              <a:rPr lang="en-IN" sz="1800" dirty="0">
                <a:latin typeface="Times New Roman" panose="02020603050405020304" pitchFamily="18" charset="0"/>
                <a:cs typeface="Times New Roman" panose="02020603050405020304" pitchFamily="18" charset="0"/>
              </a:rPr>
              <a:t>, { common })</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const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signedTx</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tx.sign</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privateKey</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const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serializedTx</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signedTx.serialize</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const</a:t>
            </a:r>
            <a:r>
              <a:rPr lang="en-IN" sz="1800" dirty="0">
                <a:latin typeface="Times New Roman" panose="02020603050405020304" pitchFamily="18" charset="0"/>
                <a:cs typeface="Times New Roman" panose="02020603050405020304" pitchFamily="18" charset="0"/>
              </a:rPr>
              <a:t> raw = '0x' + </a:t>
            </a:r>
            <a:r>
              <a:rPr lang="en-IN" sz="1800" dirty="0" err="1">
                <a:latin typeface="Times New Roman" panose="02020603050405020304" pitchFamily="18" charset="0"/>
                <a:cs typeface="Times New Roman" panose="02020603050405020304" pitchFamily="18" charset="0"/>
              </a:rPr>
              <a:t>serializedTx.toString</a:t>
            </a:r>
            <a:r>
              <a:rPr lang="en-IN" sz="1800" dirty="0">
                <a:latin typeface="Times New Roman" panose="02020603050405020304" pitchFamily="18" charset="0"/>
                <a:cs typeface="Times New Roman" panose="02020603050405020304" pitchFamily="18" charset="0"/>
              </a:rPr>
              <a:t>('hex')</a:t>
            </a:r>
          </a:p>
          <a:p>
            <a:pPr marL="0" indent="0">
              <a:buNone/>
            </a:pP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web3.eth.sendSignedTransaction(raw, (err, </a:t>
            </a:r>
            <a:r>
              <a:rPr lang="en-IN" sz="1800" dirty="0" err="1">
                <a:latin typeface="Times New Roman" panose="02020603050405020304" pitchFamily="18" charset="0"/>
                <a:cs typeface="Times New Roman" panose="02020603050405020304" pitchFamily="18" charset="0"/>
              </a:rPr>
              <a:t>txHash</a:t>
            </a:r>
            <a:r>
              <a:rPr lang="en-IN" sz="1800" dirty="0">
                <a:latin typeface="Times New Roman" panose="02020603050405020304" pitchFamily="18" charset="0"/>
                <a:cs typeface="Times New Roman" panose="02020603050405020304" pitchFamily="18" charset="0"/>
              </a:rPr>
              <a:t>) =&gt; {</a:t>
            </a:r>
          </a:p>
          <a:p>
            <a:pPr marL="0" indent="0">
              <a:buNone/>
            </a:pPr>
            <a:r>
              <a:rPr lang="en-IN" sz="1800" dirty="0">
                <a:latin typeface="Times New Roman" panose="02020603050405020304" pitchFamily="18" charset="0"/>
                <a:cs typeface="Times New Roman" panose="02020603050405020304" pitchFamily="18" charset="0"/>
              </a:rPr>
              <a:t>    console.log('err :', err, '</a:t>
            </a:r>
            <a:r>
              <a:rPr lang="en-IN" sz="1800" dirty="0" err="1">
                <a:latin typeface="Times New Roman" panose="02020603050405020304" pitchFamily="18" charset="0"/>
                <a:cs typeface="Times New Roman" panose="02020603050405020304" pitchFamily="18" charset="0"/>
              </a:rPr>
              <a:t>taxHash</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txHash</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smtClean="0">
                <a:latin typeface="Times New Roman" panose="02020603050405020304" pitchFamily="18" charset="0"/>
                <a:cs typeface="Times New Roman" panose="02020603050405020304" pitchFamily="18" charset="0"/>
              </a:rPr>
              <a:t>}</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smtClean="0">
                <a:latin typeface="Times New Roman" panose="02020603050405020304" pitchFamily="18" charset="0"/>
                <a:cs typeface="Times New Roman" panose="02020603050405020304" pitchFamily="18" charset="0"/>
              </a:rPr>
              <a:t>Explanation for </a:t>
            </a:r>
            <a:r>
              <a:rPr lang="en-IN" sz="1800" b="1" dirty="0" err="1" smtClean="0">
                <a:latin typeface="Times New Roman" panose="02020603050405020304" pitchFamily="18" charset="0"/>
                <a:cs typeface="Times New Roman" panose="02020603050405020304" pitchFamily="18" charset="0"/>
              </a:rPr>
              <a:t>mintNFT</a:t>
            </a:r>
            <a:r>
              <a:rPr lang="en-IN" sz="1800" b="1" dirty="0" smtClean="0">
                <a:latin typeface="Times New Roman" panose="02020603050405020304" pitchFamily="18" charset="0"/>
                <a:cs typeface="Times New Roman" panose="02020603050405020304" pitchFamily="18" charset="0"/>
              </a:rPr>
              <a:t> function:</a:t>
            </a:r>
          </a:p>
          <a:p>
            <a:r>
              <a:rPr lang="en-IN" sz="1800" dirty="0" smtClean="0">
                <a:latin typeface="Times New Roman" panose="02020603050405020304" pitchFamily="18" charset="0"/>
                <a:cs typeface="Times New Roman" panose="02020603050405020304" pitchFamily="18" charset="0"/>
              </a:rPr>
              <a:t>In the line 1 of the function, we are setting up nonce to total number transactions of your wallet address.</a:t>
            </a:r>
          </a:p>
          <a:p>
            <a:r>
              <a:rPr lang="en-IN" sz="1800" dirty="0" smtClean="0">
                <a:latin typeface="Times New Roman" panose="02020603050405020304" pitchFamily="18" charset="0"/>
                <a:cs typeface="Times New Roman" panose="02020603050405020304" pitchFamily="18" charset="0"/>
              </a:rPr>
              <a:t>Next we are setting up a parameters required for transaction.</a:t>
            </a:r>
          </a:p>
          <a:p>
            <a:pPr marL="0" indent="0">
              <a:buNone/>
            </a:pPr>
            <a:r>
              <a:rPr lang="en-IN" sz="1800" dirty="0" smtClean="0">
                <a:latin typeface="Times New Roman" panose="02020603050405020304" pitchFamily="18" charset="0"/>
                <a:cs typeface="Times New Roman" panose="02020603050405020304" pitchFamily="18" charset="0"/>
              </a:rPr>
              <a:t>	from – sender of the transaction</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to – receiver of the transaction (contract address)</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nonce – unique number required by miner to complete the transaction</a:t>
            </a: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964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302078"/>
            <a:ext cx="11487150" cy="6278335"/>
          </a:xfrm>
        </p:spPr>
        <p:txBody>
          <a:bodyPr>
            <a:normAutofit/>
          </a:bodyPr>
          <a:lstStyle/>
          <a:p>
            <a:pPr marL="0" indent="0">
              <a:buNone/>
            </a:pP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gasLimit</a:t>
            </a:r>
            <a:r>
              <a:rPr lang="en-IN" sz="1800" dirty="0" smtClean="0">
                <a:latin typeface="Times New Roman" panose="02020603050405020304" pitchFamily="18" charset="0"/>
                <a:cs typeface="Times New Roman" panose="02020603050405020304" pitchFamily="18" charset="0"/>
              </a:rPr>
              <a:t> - </a:t>
            </a:r>
            <a:r>
              <a:rPr lang="en-IN" sz="1800" dirty="0">
                <a:latin typeface="Times New Roman" panose="02020603050405020304" pitchFamily="18" charset="0"/>
                <a:cs typeface="Times New Roman" panose="02020603050405020304" pitchFamily="18" charset="0"/>
              </a:rPr>
              <a:t>the maximum amount of gas </a:t>
            </a:r>
            <a:r>
              <a:rPr lang="en-IN" sz="1800" dirty="0" smtClean="0">
                <a:latin typeface="Times New Roman" panose="02020603050405020304" pitchFamily="18" charset="0"/>
                <a:cs typeface="Times New Roman" panose="02020603050405020304" pitchFamily="18" charset="0"/>
              </a:rPr>
              <a:t>we</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are willing to consume on a </a:t>
            </a:r>
            <a:r>
              <a:rPr lang="en-IN" sz="1800" dirty="0" smtClean="0">
                <a:latin typeface="Times New Roman" panose="02020603050405020304" pitchFamily="18" charset="0"/>
                <a:cs typeface="Times New Roman" panose="02020603050405020304" pitchFamily="18" charset="0"/>
              </a:rPr>
              <a:t>transaction</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gasPrice</a:t>
            </a:r>
            <a:r>
              <a:rPr lang="en-IN" sz="1800" dirty="0" smtClean="0">
                <a:latin typeface="Times New Roman" panose="02020603050405020304" pitchFamily="18" charset="0"/>
                <a:cs typeface="Times New Roman" panose="02020603050405020304" pitchFamily="18" charset="0"/>
              </a:rPr>
              <a:t> – how much </a:t>
            </a:r>
            <a:r>
              <a:rPr lang="en-IN" sz="1800" dirty="0" smtClean="0">
                <a:latin typeface="Times New Roman" panose="02020603050405020304" pitchFamily="18" charset="0"/>
                <a:cs typeface="Times New Roman" panose="02020603050405020304" pitchFamily="18" charset="0"/>
              </a:rPr>
              <a:t>we</a:t>
            </a:r>
            <a:r>
              <a:rPr lang="en-IN" sz="1800" dirty="0" smtClean="0">
                <a:latin typeface="Times New Roman" panose="02020603050405020304" pitchFamily="18" charset="0"/>
                <a:cs typeface="Times New Roman" panose="02020603050405020304" pitchFamily="18" charset="0"/>
              </a:rPr>
              <a:t>’re </a:t>
            </a:r>
            <a:r>
              <a:rPr lang="en-IN" sz="1800" dirty="0">
                <a:latin typeface="Times New Roman" panose="02020603050405020304" pitchFamily="18" charset="0"/>
                <a:cs typeface="Times New Roman" panose="02020603050405020304" pitchFamily="18" charset="0"/>
              </a:rPr>
              <a:t>willing to pay per unit of </a:t>
            </a:r>
            <a:r>
              <a:rPr lang="en-IN" sz="1800" dirty="0" smtClean="0">
                <a:latin typeface="Times New Roman" panose="02020603050405020304" pitchFamily="18" charset="0"/>
                <a:cs typeface="Times New Roman" panose="02020603050405020304" pitchFamily="18" charset="0"/>
              </a:rPr>
              <a:t>gas</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data – </a:t>
            </a:r>
            <a:r>
              <a:rPr lang="en-IN" sz="1800" dirty="0">
                <a:latin typeface="Times New Roman" panose="02020603050405020304" pitchFamily="18" charset="0"/>
                <a:cs typeface="Times New Roman" panose="02020603050405020304" pitchFamily="18" charset="0"/>
              </a:rPr>
              <a:t>The encoded ABI byte code to send via a </a:t>
            </a:r>
            <a:r>
              <a:rPr lang="en-IN" sz="1800" dirty="0" smtClean="0">
                <a:latin typeface="Times New Roman" panose="02020603050405020304" pitchFamily="18" charset="0"/>
                <a:cs typeface="Times New Roman" panose="02020603050405020304" pitchFamily="18" charset="0"/>
              </a:rPr>
              <a:t>transaction</a:t>
            </a:r>
          </a:p>
          <a:p>
            <a:r>
              <a:rPr lang="en-IN" sz="1800" dirty="0" smtClean="0">
                <a:latin typeface="Times New Roman" panose="02020603050405020304" pitchFamily="18" charset="0"/>
                <a:cs typeface="Times New Roman" panose="02020603050405020304" pitchFamily="18" charset="0"/>
              </a:rPr>
              <a:t>Next we set up a chain for the transaction, in our case we send our transaction to </a:t>
            </a:r>
            <a:r>
              <a:rPr lang="en-IN" sz="1800" dirty="0" err="1" smtClean="0">
                <a:latin typeface="Times New Roman" panose="02020603050405020304" pitchFamily="18" charset="0"/>
                <a:cs typeface="Times New Roman" panose="02020603050405020304" pitchFamily="18" charset="0"/>
              </a:rPr>
              <a:t>ropsten</a:t>
            </a:r>
            <a:r>
              <a:rPr lang="en-IN" sz="1800" dirty="0" smtClean="0">
                <a:latin typeface="Times New Roman" panose="02020603050405020304" pitchFamily="18" charset="0"/>
                <a:cs typeface="Times New Roman" panose="02020603050405020304" pitchFamily="18" charset="0"/>
              </a:rPr>
              <a:t> test network, so we set a chain to ‘</a:t>
            </a:r>
            <a:r>
              <a:rPr lang="en-IN" sz="1800" dirty="0" err="1" smtClean="0">
                <a:latin typeface="Times New Roman" panose="02020603050405020304" pitchFamily="18" charset="0"/>
                <a:cs typeface="Times New Roman" panose="02020603050405020304" pitchFamily="18" charset="0"/>
              </a:rPr>
              <a:t>ropsten</a:t>
            </a:r>
            <a:r>
              <a:rPr lang="en-IN" sz="1800" dirty="0" smtClean="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E</a:t>
            </a:r>
            <a:r>
              <a:rPr lang="en-IN" sz="1800" dirty="0" smtClean="0">
                <a:latin typeface="Times New Roman" panose="02020603050405020304" pitchFamily="18" charset="0"/>
                <a:cs typeface="Times New Roman" panose="02020603050405020304" pitchFamily="18" charset="0"/>
              </a:rPr>
              <a:t>very transaction made on-chain has to be signed and to sign the transaction we need a private key of the transaction sender. In our we are encoding the provided private key to hexadecimal using </a:t>
            </a:r>
            <a:r>
              <a:rPr lang="en-IN" sz="1800" dirty="0" err="1" smtClean="0">
                <a:latin typeface="Times New Roman" panose="02020603050405020304" pitchFamily="18" charset="0"/>
                <a:cs typeface="Times New Roman" panose="02020603050405020304" pitchFamily="18" charset="0"/>
              </a:rPr>
              <a:t>Buffer.from</a:t>
            </a:r>
            <a:r>
              <a:rPr lang="en-IN" sz="1800" dirty="0" smtClean="0">
                <a:latin typeface="Times New Roman" panose="02020603050405020304" pitchFamily="18" charset="0"/>
                <a:cs typeface="Times New Roman" panose="02020603050405020304" pitchFamily="18" charset="0"/>
              </a:rPr>
              <a:t>() method.</a:t>
            </a:r>
          </a:p>
          <a:p>
            <a:r>
              <a:rPr lang="en-IN" sz="1800" dirty="0" smtClean="0">
                <a:latin typeface="Times New Roman" panose="02020603050405020304" pitchFamily="18" charset="0"/>
                <a:cs typeface="Times New Roman" panose="02020603050405020304" pitchFamily="18" charset="0"/>
              </a:rPr>
              <a:t>Next, we initiate a transaction with created parameters like </a:t>
            </a:r>
            <a:r>
              <a:rPr lang="en-IN" sz="1800" dirty="0" err="1" smtClean="0">
                <a:latin typeface="Times New Roman" panose="02020603050405020304" pitchFamily="18" charset="0"/>
                <a:cs typeface="Times New Roman" panose="02020603050405020304" pitchFamily="18" charset="0"/>
              </a:rPr>
              <a:t>txParams</a:t>
            </a:r>
            <a:r>
              <a:rPr lang="en-IN" sz="1800" dirty="0" smtClean="0">
                <a:latin typeface="Times New Roman" panose="02020603050405020304" pitchFamily="18" charset="0"/>
                <a:cs typeface="Times New Roman" panose="02020603050405020304" pitchFamily="18" charset="0"/>
              </a:rPr>
              <a:t> and common.</a:t>
            </a:r>
          </a:p>
          <a:p>
            <a:r>
              <a:rPr lang="en-IN" sz="1800" dirty="0" smtClean="0">
                <a:latin typeface="Times New Roman" panose="02020603050405020304" pitchFamily="18" charset="0"/>
                <a:cs typeface="Times New Roman" panose="02020603050405020304" pitchFamily="18" charset="0"/>
              </a:rPr>
              <a:t>Next we sign the transaction using the encoded private key of the sender. Then, we serialize the transaction and then we convert it into a string which starts with ‘0x’. Final result would be the raw data needed to send the signed transaction to the </a:t>
            </a:r>
            <a:r>
              <a:rPr lang="en-IN" sz="1800" dirty="0" err="1" smtClean="0">
                <a:latin typeface="Times New Roman" panose="02020603050405020304" pitchFamily="18" charset="0"/>
                <a:cs typeface="Times New Roman" panose="02020603050405020304" pitchFamily="18" charset="0"/>
              </a:rPr>
              <a:t>ethereum</a:t>
            </a:r>
            <a:r>
              <a:rPr lang="en-IN" sz="1800" dirty="0" smtClean="0">
                <a:latin typeface="Times New Roman" panose="02020603050405020304" pitchFamily="18" charset="0"/>
                <a:cs typeface="Times New Roman" panose="02020603050405020304" pitchFamily="18" charset="0"/>
              </a:rPr>
              <a:t> test network.</a:t>
            </a:r>
          </a:p>
          <a:p>
            <a:r>
              <a:rPr lang="en-IN" sz="1800" dirty="0" smtClean="0">
                <a:latin typeface="Times New Roman" panose="02020603050405020304" pitchFamily="18" charset="0"/>
                <a:cs typeface="Times New Roman" panose="02020603050405020304" pitchFamily="18" charset="0"/>
              </a:rPr>
              <a:t>Finally, we send the transaction to the </a:t>
            </a:r>
            <a:r>
              <a:rPr lang="en-IN" sz="1800" dirty="0" err="1" smtClean="0">
                <a:latin typeface="Times New Roman" panose="02020603050405020304" pitchFamily="18" charset="0"/>
                <a:cs typeface="Times New Roman" panose="02020603050405020304" pitchFamily="18" charset="0"/>
              </a:rPr>
              <a:t>ethereum</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blockchain</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using the web3.eth.sendSignedTransaction() method with one parameter (raw data) and </a:t>
            </a:r>
            <a:r>
              <a:rPr lang="en-IN" sz="1800" dirty="0" err="1" smtClean="0">
                <a:latin typeface="Times New Roman" panose="02020603050405020304" pitchFamily="18" charset="0"/>
                <a:cs typeface="Times New Roman" panose="02020603050405020304" pitchFamily="18" charset="0"/>
              </a:rPr>
              <a:t>callback</a:t>
            </a:r>
            <a:r>
              <a:rPr lang="en-IN" sz="1800" dirty="0" smtClean="0">
                <a:latin typeface="Times New Roman" panose="02020603050405020304" pitchFamily="18" charset="0"/>
                <a:cs typeface="Times New Roman" panose="02020603050405020304" pitchFamily="18" charset="0"/>
              </a:rPr>
              <a:t> function which will console log the transaction hash once it has been created.</a:t>
            </a:r>
          </a:p>
          <a:p>
            <a:r>
              <a:rPr lang="en-IN" sz="1800" dirty="0" smtClean="0">
                <a:latin typeface="Times New Roman" panose="02020603050405020304" pitchFamily="18" charset="0"/>
                <a:cs typeface="Times New Roman" panose="02020603050405020304" pitchFamily="18" charset="0"/>
              </a:rPr>
              <a:t>We can track the transaction using the hash in etherscan.io.</a:t>
            </a:r>
          </a:p>
          <a:p>
            <a:endParaRPr lang="en-IN" sz="1800" dirty="0" smtClean="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4135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229" y="2041072"/>
            <a:ext cx="10515600" cy="1331459"/>
          </a:xfrm>
        </p:spPr>
        <p:txBody>
          <a:bodyPr/>
          <a:lstStyle/>
          <a:p>
            <a:pPr algn="ctr"/>
            <a:r>
              <a:rPr lang="en-IN" dirty="0" smtClean="0"/>
              <a:t>Creation process of an NFT in the </a:t>
            </a:r>
            <a:r>
              <a:rPr lang="en-IN" dirty="0" err="1" smtClean="0"/>
              <a:t>Ethereum</a:t>
            </a:r>
            <a:r>
              <a:rPr lang="en-IN" dirty="0" smtClean="0"/>
              <a:t> Virtual Machine.</a:t>
            </a:r>
            <a:endParaRPr lang="en-IN" dirty="0"/>
          </a:p>
        </p:txBody>
      </p:sp>
    </p:spTree>
    <p:extLst>
      <p:ext uri="{BB962C8B-B14F-4D97-AF65-F5344CB8AC3E}">
        <p14:creationId xmlns:p14="http://schemas.microsoft.com/office/powerpoint/2010/main" val="121618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407" y="138793"/>
            <a:ext cx="11536136" cy="6580414"/>
          </a:xfrm>
        </p:spPr>
        <p:txBody>
          <a:bodyPr>
            <a:normAutofit/>
          </a:bodyPr>
          <a:lstStyle/>
          <a:p>
            <a:pPr marL="0" indent="0">
              <a:buNone/>
            </a:pPr>
            <a:r>
              <a:rPr lang="en-IN" sz="2000" b="1" dirty="0" smtClean="0">
                <a:latin typeface="Times New Roman" panose="02020603050405020304" pitchFamily="18" charset="0"/>
                <a:cs typeface="Times New Roman" panose="02020603050405020304" pitchFamily="18" charset="0"/>
              </a:rPr>
              <a:t>What will happen on the smart contract after </a:t>
            </a:r>
            <a:r>
              <a:rPr lang="en-IN" sz="2000" b="1" dirty="0" smtClean="0">
                <a:latin typeface="Times New Roman" panose="02020603050405020304" pitchFamily="18" charset="0"/>
                <a:cs typeface="Times New Roman" panose="02020603050405020304" pitchFamily="18" charset="0"/>
              </a:rPr>
              <a:t>sending </a:t>
            </a:r>
            <a:r>
              <a:rPr lang="en-IN" sz="2000" b="1" dirty="0" smtClean="0">
                <a:latin typeface="Times New Roman" panose="02020603050405020304" pitchFamily="18" charset="0"/>
                <a:cs typeface="Times New Roman" panose="02020603050405020304" pitchFamily="18" charset="0"/>
              </a:rPr>
              <a:t>transaction to the </a:t>
            </a:r>
            <a:r>
              <a:rPr lang="en-IN" sz="2000" b="1" dirty="0" err="1" smtClean="0">
                <a:latin typeface="Times New Roman" panose="02020603050405020304" pitchFamily="18" charset="0"/>
                <a:cs typeface="Times New Roman" panose="02020603050405020304" pitchFamily="18" charset="0"/>
              </a:rPr>
              <a:t>ethereum</a:t>
            </a:r>
            <a:r>
              <a:rPr lang="en-IN" sz="2000" b="1" dirty="0" smtClean="0">
                <a:latin typeface="Times New Roman" panose="02020603050405020304" pitchFamily="18" charset="0"/>
                <a:cs typeface="Times New Roman" panose="02020603050405020304" pitchFamily="18" charset="0"/>
              </a:rPr>
              <a:t> network?</a:t>
            </a:r>
          </a:p>
          <a:p>
            <a:r>
              <a:rPr lang="en-IN" sz="2000" dirty="0" smtClean="0">
                <a:latin typeface="Times New Roman" panose="02020603050405020304" pitchFamily="18" charset="0"/>
                <a:cs typeface="Times New Roman" panose="02020603050405020304" pitchFamily="18" charset="0"/>
              </a:rPr>
              <a:t>The data we sent ‘</a:t>
            </a:r>
            <a:r>
              <a:rPr lang="en-IN" sz="2000" dirty="0" err="1" smtClean="0">
                <a:latin typeface="Times New Roman" panose="02020603050405020304" pitchFamily="18" charset="0"/>
                <a:cs typeface="Times New Roman" panose="02020603050405020304" pitchFamily="18" charset="0"/>
              </a:rPr>
              <a:t>nftContract.methods.mintImToken</a:t>
            </a:r>
            <a:r>
              <a:rPr lang="en-IN" sz="2000" dirty="0" smtClean="0">
                <a:latin typeface="Times New Roman" panose="02020603050405020304" pitchFamily="18" charset="0"/>
                <a:cs typeface="Times New Roman" panose="02020603050405020304" pitchFamily="18" charset="0"/>
              </a:rPr>
              <a:t>(PUBLIC_KEY</a:t>
            </a:r>
            <a:r>
              <a:rPr lang="en-IN" sz="2000" dirty="0" smtClean="0">
                <a:latin typeface="Times New Roman" panose="02020603050405020304" pitchFamily="18" charset="0"/>
                <a:cs typeface="Times New Roman" panose="02020603050405020304" pitchFamily="18" charset="0"/>
              </a:rPr>
              <a:t>, 2).</a:t>
            </a:r>
            <a:r>
              <a:rPr lang="en-IN" sz="2000" dirty="0" err="1" smtClean="0">
                <a:latin typeface="Times New Roman" panose="02020603050405020304" pitchFamily="18" charset="0"/>
                <a:cs typeface="Times New Roman" panose="02020603050405020304" pitchFamily="18" charset="0"/>
              </a:rPr>
              <a:t>encodeABI</a:t>
            </a:r>
            <a:r>
              <a:rPr lang="en-IN" sz="2000" dirty="0" smtClean="0">
                <a:latin typeface="Times New Roman" panose="02020603050405020304" pitchFamily="18" charset="0"/>
                <a:cs typeface="Times New Roman" panose="02020603050405020304" pitchFamily="18" charset="0"/>
              </a:rPr>
              <a:t>()’ will run the </a:t>
            </a:r>
            <a:r>
              <a:rPr lang="en-IN" sz="2000" dirty="0" smtClean="0">
                <a:latin typeface="Times New Roman" panose="02020603050405020304" pitchFamily="18" charset="0"/>
                <a:cs typeface="Times New Roman" panose="02020603050405020304" pitchFamily="18" charset="0"/>
              </a:rPr>
              <a:t>‘</a:t>
            </a:r>
            <a:r>
              <a:rPr lang="en-IN" sz="2000" dirty="0" err="1" smtClean="0">
                <a:latin typeface="Times New Roman" panose="02020603050405020304" pitchFamily="18" charset="0"/>
                <a:cs typeface="Times New Roman" panose="02020603050405020304" pitchFamily="18" charset="0"/>
              </a:rPr>
              <a:t>mintImToken</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method on the specified contract address.</a:t>
            </a:r>
          </a:p>
          <a:p>
            <a:r>
              <a:rPr lang="en-IN" sz="2000" dirty="0" err="1">
                <a:latin typeface="Times New Roman" panose="02020603050405020304" pitchFamily="18" charset="0"/>
                <a:cs typeface="Times New Roman" panose="02020603050405020304" pitchFamily="18" charset="0"/>
              </a:rPr>
              <a:t>mintImToken</a:t>
            </a:r>
            <a:r>
              <a:rPr lang="en-IN" sz="2000" dirty="0">
                <a:latin typeface="Times New Roman" panose="02020603050405020304" pitchFamily="18" charset="0"/>
                <a:cs typeface="Times New Roman" panose="02020603050405020304" pitchFamily="18" charset="0"/>
              </a:rPr>
              <a:t> function </a:t>
            </a:r>
            <a:r>
              <a:rPr lang="en-IN" sz="2000" dirty="0" smtClean="0">
                <a:latin typeface="Times New Roman" panose="02020603050405020304" pitchFamily="18" charset="0"/>
                <a:cs typeface="Times New Roman" panose="02020603050405020304" pitchFamily="18" charset="0"/>
              </a:rPr>
              <a:t>will look like the below code</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	</a:t>
            </a:r>
            <a:r>
              <a:rPr lang="en-IN" sz="1600" dirty="0"/>
              <a:t> function </a:t>
            </a:r>
            <a:r>
              <a:rPr lang="en-IN" sz="1600" dirty="0" err="1"/>
              <a:t>mintImToken</a:t>
            </a:r>
            <a:r>
              <a:rPr lang="en-IN" sz="1600" dirty="0"/>
              <a:t>(address to, uint256 </a:t>
            </a:r>
            <a:r>
              <a:rPr lang="en-IN" sz="1600" dirty="0" err="1"/>
              <a:t>tokenId</a:t>
            </a:r>
            <a:r>
              <a:rPr lang="en-IN" sz="1600" dirty="0"/>
              <a:t>, uint256 price) public {</a:t>
            </a:r>
          </a:p>
          <a:p>
            <a:pPr marL="0" indent="0">
              <a:buNone/>
            </a:pPr>
            <a:r>
              <a:rPr lang="en-IN" sz="1600" dirty="0"/>
              <a:t>        </a:t>
            </a:r>
            <a:r>
              <a:rPr lang="en-IN" sz="1600" dirty="0" smtClean="0"/>
              <a:t>	     _</a:t>
            </a:r>
            <a:r>
              <a:rPr lang="en-IN" sz="1600" dirty="0" err="1" smtClean="0"/>
              <a:t>safeMint</a:t>
            </a:r>
            <a:r>
              <a:rPr lang="en-IN" sz="1600" dirty="0" smtClean="0"/>
              <a:t>(to</a:t>
            </a:r>
            <a:r>
              <a:rPr lang="en-IN" sz="1600" dirty="0"/>
              <a:t>, </a:t>
            </a:r>
            <a:r>
              <a:rPr lang="en-IN" sz="1600" dirty="0" err="1"/>
              <a:t>tokenId</a:t>
            </a:r>
            <a:r>
              <a:rPr lang="en-IN" sz="1600" dirty="0"/>
              <a:t>);</a:t>
            </a:r>
          </a:p>
          <a:p>
            <a:pPr marL="0" indent="0">
              <a:buNone/>
            </a:pPr>
            <a:r>
              <a:rPr lang="en-IN" sz="1600" dirty="0"/>
              <a:t>       </a:t>
            </a:r>
            <a:r>
              <a:rPr lang="en-IN" sz="1600" dirty="0" smtClean="0"/>
              <a:t>	</a:t>
            </a:r>
            <a:r>
              <a:rPr lang="en-IN" sz="1600" dirty="0"/>
              <a:t> </a:t>
            </a:r>
            <a:r>
              <a:rPr lang="en-IN" sz="1600" dirty="0" smtClean="0"/>
              <a:t>   _</a:t>
            </a:r>
            <a:r>
              <a:rPr lang="en-IN" sz="1600" dirty="0" err="1"/>
              <a:t>tokenPrices</a:t>
            </a:r>
            <a:r>
              <a:rPr lang="en-IN" sz="1600" dirty="0"/>
              <a:t>[</a:t>
            </a:r>
            <a:r>
              <a:rPr lang="en-IN" sz="1600" dirty="0" err="1"/>
              <a:t>tokenId</a:t>
            </a:r>
            <a:r>
              <a:rPr lang="en-IN" sz="1600" dirty="0"/>
              <a:t>] = price;</a:t>
            </a:r>
          </a:p>
          <a:p>
            <a:pPr marL="0" indent="0">
              <a:buNone/>
            </a:pPr>
            <a:r>
              <a:rPr lang="en-IN" sz="1600" dirty="0"/>
              <a:t>       </a:t>
            </a:r>
            <a:r>
              <a:rPr lang="en-IN" sz="1600" dirty="0" smtClean="0"/>
              <a:t>	</a:t>
            </a:r>
            <a:r>
              <a:rPr lang="en-IN" sz="1600" dirty="0"/>
              <a:t> </a:t>
            </a:r>
            <a:r>
              <a:rPr lang="en-IN" sz="1600" dirty="0" smtClean="0"/>
              <a:t>    </a:t>
            </a:r>
            <a:r>
              <a:rPr lang="en-IN" sz="1600" dirty="0" err="1" smtClean="0"/>
              <a:t>transactionCount</a:t>
            </a:r>
            <a:r>
              <a:rPr lang="en-IN" sz="1600" dirty="0"/>
              <a:t> += 1;</a:t>
            </a:r>
          </a:p>
          <a:p>
            <a:pPr marL="0" indent="0">
              <a:buNone/>
            </a:pPr>
            <a:r>
              <a:rPr lang="en-IN" sz="1600" dirty="0"/>
              <a:t>    </a:t>
            </a:r>
            <a:r>
              <a:rPr lang="en-IN" sz="1600" dirty="0" smtClean="0"/>
              <a:t>	}</a:t>
            </a:r>
            <a:endParaRPr lang="en-IN" sz="1600" dirty="0"/>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function </a:t>
            </a:r>
            <a:r>
              <a:rPr lang="en-IN" sz="1800" dirty="0" smtClean="0">
                <a:latin typeface="Times New Roman" panose="02020603050405020304" pitchFamily="18" charset="0"/>
                <a:cs typeface="Times New Roman" panose="02020603050405020304" pitchFamily="18" charset="0"/>
              </a:rPr>
              <a:t>_</a:t>
            </a:r>
            <a:r>
              <a:rPr lang="en-IN" sz="1800" dirty="0" err="1" smtClean="0">
                <a:latin typeface="Times New Roman" panose="02020603050405020304" pitchFamily="18" charset="0"/>
                <a:cs typeface="Times New Roman" panose="02020603050405020304" pitchFamily="18" charset="0"/>
              </a:rPr>
              <a:t>safeMint</a:t>
            </a:r>
            <a:r>
              <a:rPr lang="en-IN" sz="1800" dirty="0" smtClean="0">
                <a:latin typeface="Times New Roman" panose="02020603050405020304" pitchFamily="18" charset="0"/>
                <a:cs typeface="Times New Roman" panose="02020603050405020304" pitchFamily="18" charset="0"/>
              </a:rPr>
              <a:t>(address </a:t>
            </a:r>
            <a:r>
              <a:rPr lang="en-IN" sz="1800" dirty="0" smtClean="0">
                <a:latin typeface="Times New Roman" panose="02020603050405020304" pitchFamily="18" charset="0"/>
                <a:cs typeface="Times New Roman" panose="02020603050405020304" pitchFamily="18" charset="0"/>
              </a:rPr>
              <a:t>to, uint256 </a:t>
            </a:r>
            <a:r>
              <a:rPr lang="en-IN" sz="1800" dirty="0" err="1" smtClean="0">
                <a:latin typeface="Times New Roman" panose="02020603050405020304" pitchFamily="18" charset="0"/>
                <a:cs typeface="Times New Roman" panose="02020603050405020304" pitchFamily="18" charset="0"/>
              </a:rPr>
              <a:t>tokenId</a:t>
            </a:r>
            <a:r>
              <a:rPr lang="en-IN" sz="1800" dirty="0" smtClean="0">
                <a:latin typeface="Times New Roman" panose="02020603050405020304" pitchFamily="18" charset="0"/>
                <a:cs typeface="Times New Roman" panose="02020603050405020304" pitchFamily="18" charset="0"/>
              </a:rPr>
              <a:t>) internal virtual {</a:t>
            </a:r>
          </a:p>
          <a:p>
            <a:pPr marL="0" indent="0">
              <a:buNone/>
            </a:pPr>
            <a:r>
              <a:rPr lang="en-IN" sz="1800" dirty="0" smtClean="0">
                <a:latin typeface="Times New Roman" panose="02020603050405020304" pitchFamily="18" charset="0"/>
                <a:cs typeface="Times New Roman" panose="02020603050405020304" pitchFamily="18" charset="0"/>
              </a:rPr>
              <a:t>        	    _</a:t>
            </a:r>
            <a:r>
              <a:rPr lang="en-IN" sz="1800" dirty="0" err="1" smtClean="0">
                <a:latin typeface="Times New Roman" panose="02020603050405020304" pitchFamily="18" charset="0"/>
                <a:cs typeface="Times New Roman" panose="02020603050405020304" pitchFamily="18" charset="0"/>
              </a:rPr>
              <a:t>safeMint</a:t>
            </a:r>
            <a:r>
              <a:rPr lang="en-IN" sz="1800" dirty="0" smtClean="0">
                <a:latin typeface="Times New Roman" panose="02020603050405020304" pitchFamily="18" charset="0"/>
                <a:cs typeface="Times New Roman" panose="02020603050405020304" pitchFamily="18" charset="0"/>
              </a:rPr>
              <a:t>(to, </a:t>
            </a:r>
            <a:r>
              <a:rPr lang="en-IN" sz="1800" dirty="0" err="1" smtClean="0">
                <a:latin typeface="Times New Roman" panose="02020603050405020304" pitchFamily="18" charset="0"/>
                <a:cs typeface="Times New Roman" panose="02020603050405020304" pitchFamily="18" charset="0"/>
              </a:rPr>
              <a:t>tokenId</a:t>
            </a:r>
            <a:r>
              <a:rPr lang="en-IN" sz="1800" dirty="0" smtClean="0">
                <a:latin typeface="Times New Roman" panose="02020603050405020304" pitchFamily="18" charset="0"/>
                <a:cs typeface="Times New Roman" panose="02020603050405020304" pitchFamily="18" charset="0"/>
              </a:rPr>
              <a:t>, "");</a:t>
            </a:r>
          </a:p>
          <a:p>
            <a:pPr marL="0" indent="0">
              <a:buNone/>
            </a:pPr>
            <a:r>
              <a:rPr lang="en-IN" sz="1800" dirty="0" smtClean="0">
                <a:latin typeface="Times New Roman" panose="02020603050405020304" pitchFamily="18" charset="0"/>
                <a:cs typeface="Times New Roman" panose="02020603050405020304" pitchFamily="18" charset="0"/>
              </a:rPr>
              <a:t>    	 }</a:t>
            </a:r>
          </a:p>
          <a:p>
            <a:pPr marL="0" indent="0">
              <a:buNone/>
            </a:pPr>
            <a:endParaRPr lang="en-IN" sz="1800" dirty="0" smtClean="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28667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179614"/>
            <a:ext cx="11699422" cy="6523265"/>
          </a:xfrm>
        </p:spPr>
        <p:txBody>
          <a:bodyPr>
            <a:normAutofit lnSpcReduction="10000"/>
          </a:bodyPr>
          <a:lstStyle/>
          <a:p>
            <a:pPr marL="0" indent="0">
              <a:buNone/>
            </a:pPr>
            <a:r>
              <a:rPr lang="en-IN" sz="1800" dirty="0" smtClean="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function </a:t>
            </a:r>
            <a:r>
              <a:rPr lang="en-IN" sz="1600" dirty="0">
                <a:latin typeface="Times New Roman" panose="02020603050405020304" pitchFamily="18" charset="0"/>
                <a:cs typeface="Times New Roman" panose="02020603050405020304" pitchFamily="18" charset="0"/>
              </a:rPr>
              <a:t>_</a:t>
            </a:r>
            <a:r>
              <a:rPr lang="en-IN" sz="1600" dirty="0" err="1">
                <a:latin typeface="Times New Roman" panose="02020603050405020304" pitchFamily="18" charset="0"/>
                <a:cs typeface="Times New Roman" panose="02020603050405020304" pitchFamily="18" charset="0"/>
              </a:rPr>
              <a:t>safeMint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address to,</a:t>
            </a:r>
          </a:p>
          <a:p>
            <a:pPr marL="0" indent="0">
              <a:buNone/>
            </a:pPr>
            <a:r>
              <a:rPr lang="en-IN" sz="1600" dirty="0">
                <a:latin typeface="Times New Roman" panose="02020603050405020304" pitchFamily="18" charset="0"/>
                <a:cs typeface="Times New Roman" panose="02020603050405020304" pitchFamily="18" charset="0"/>
              </a:rPr>
              <a:t>                    uint256 </a:t>
            </a:r>
            <a:r>
              <a:rPr lang="en-IN" sz="1600" dirty="0" err="1">
                <a:latin typeface="Times New Roman" panose="02020603050405020304" pitchFamily="18" charset="0"/>
                <a:cs typeface="Times New Roman" panose="02020603050405020304" pitchFamily="18" charset="0"/>
              </a:rPr>
              <a:t>tokenId</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bytes memory _data</a:t>
            </a:r>
          </a:p>
          <a:p>
            <a:pPr marL="0" indent="0">
              <a:buNone/>
            </a:pPr>
            <a:r>
              <a:rPr lang="en-IN" sz="1600" dirty="0">
                <a:latin typeface="Times New Roman" panose="02020603050405020304" pitchFamily="18" charset="0"/>
                <a:cs typeface="Times New Roman" panose="02020603050405020304" pitchFamily="18" charset="0"/>
              </a:rPr>
              <a:t>	 ) internal virtual {</a:t>
            </a:r>
          </a:p>
          <a:p>
            <a:pPr marL="0" indent="0">
              <a:buNone/>
            </a:pPr>
            <a:r>
              <a:rPr lang="en-IN" sz="1600" dirty="0">
                <a:latin typeface="Times New Roman" panose="02020603050405020304" pitchFamily="18" charset="0"/>
                <a:cs typeface="Times New Roman" panose="02020603050405020304" pitchFamily="18" charset="0"/>
              </a:rPr>
              <a:t>    	     _mint(to, </a:t>
            </a:r>
            <a:r>
              <a:rPr lang="en-IN" sz="1600" dirty="0" err="1">
                <a:latin typeface="Times New Roman" panose="02020603050405020304" pitchFamily="18" charset="0"/>
                <a:cs typeface="Times New Roman" panose="02020603050405020304" pitchFamily="18" charset="0"/>
              </a:rPr>
              <a:t>tokenId</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require(</a:t>
            </a:r>
          </a:p>
          <a:p>
            <a:pPr marL="0" indent="0">
              <a:buNone/>
            </a:pPr>
            <a:r>
              <a:rPr lang="en-IN" sz="1600" dirty="0">
                <a:latin typeface="Times New Roman" panose="02020603050405020304" pitchFamily="18" charset="0"/>
                <a:cs typeface="Times New Roman" panose="02020603050405020304" pitchFamily="18" charset="0"/>
              </a:rPr>
              <a:t>        		_checkOnERC721Received(address(0), to, </a:t>
            </a:r>
            <a:r>
              <a:rPr lang="en-IN" sz="1600" dirty="0" err="1">
                <a:latin typeface="Times New Roman" panose="02020603050405020304" pitchFamily="18" charset="0"/>
                <a:cs typeface="Times New Roman" panose="02020603050405020304" pitchFamily="18" charset="0"/>
              </a:rPr>
              <a:t>tokenId</a:t>
            </a:r>
            <a:r>
              <a:rPr lang="en-IN" sz="1600" dirty="0">
                <a:latin typeface="Times New Roman" panose="02020603050405020304" pitchFamily="18" charset="0"/>
                <a:cs typeface="Times New Roman" panose="02020603050405020304" pitchFamily="18" charset="0"/>
              </a:rPr>
              <a:t>, _data),</a:t>
            </a:r>
          </a:p>
          <a:p>
            <a:pPr marL="0" indent="0">
              <a:buNone/>
            </a:pPr>
            <a:r>
              <a:rPr lang="en-IN" sz="1600" dirty="0">
                <a:latin typeface="Times New Roman" panose="02020603050405020304" pitchFamily="18" charset="0"/>
                <a:cs typeface="Times New Roman" panose="02020603050405020304" pitchFamily="18" charset="0"/>
              </a:rPr>
              <a:t>         		"ERC721: transfer to non ERC721Receiver implementer"</a:t>
            </a:r>
          </a:p>
          <a:p>
            <a:pPr marL="0" indent="0">
              <a:buNone/>
            </a:pP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a:t>
            </a: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function _mint(address to, uint256 </a:t>
            </a:r>
            <a:r>
              <a:rPr lang="en-IN" sz="1600" dirty="0" err="1">
                <a:latin typeface="Times New Roman" panose="02020603050405020304" pitchFamily="18" charset="0"/>
                <a:cs typeface="Times New Roman" panose="02020603050405020304" pitchFamily="18" charset="0"/>
              </a:rPr>
              <a:t>tokenId</a:t>
            </a:r>
            <a:r>
              <a:rPr lang="en-IN" sz="1600" dirty="0">
                <a:latin typeface="Times New Roman" panose="02020603050405020304" pitchFamily="18" charset="0"/>
                <a:cs typeface="Times New Roman" panose="02020603050405020304" pitchFamily="18" charset="0"/>
              </a:rPr>
              <a:t>) internal virtual {</a:t>
            </a:r>
          </a:p>
          <a:p>
            <a:pPr marL="0" indent="0">
              <a:buNone/>
            </a:pPr>
            <a:r>
              <a:rPr lang="en-IN" sz="1600" dirty="0">
                <a:latin typeface="Times New Roman" panose="02020603050405020304" pitchFamily="18" charset="0"/>
                <a:cs typeface="Times New Roman" panose="02020603050405020304" pitchFamily="18" charset="0"/>
              </a:rPr>
              <a:t>        	    require(to != address(0), "ERC721: mint to the zero address");</a:t>
            </a:r>
          </a:p>
          <a:p>
            <a:pPr marL="0" indent="0">
              <a:buNone/>
            </a:pPr>
            <a:r>
              <a:rPr lang="en-IN" sz="1600" dirty="0">
                <a:latin typeface="Times New Roman" panose="02020603050405020304" pitchFamily="18" charset="0"/>
                <a:cs typeface="Times New Roman" panose="02020603050405020304" pitchFamily="18" charset="0"/>
              </a:rPr>
              <a:t>        	    require(!_exists(</a:t>
            </a:r>
            <a:r>
              <a:rPr lang="en-IN" sz="1600" dirty="0" err="1">
                <a:latin typeface="Times New Roman" panose="02020603050405020304" pitchFamily="18" charset="0"/>
                <a:cs typeface="Times New Roman" panose="02020603050405020304" pitchFamily="18" charset="0"/>
              </a:rPr>
              <a:t>tokenId</a:t>
            </a:r>
            <a:r>
              <a:rPr lang="en-IN" sz="1600" dirty="0">
                <a:latin typeface="Times New Roman" panose="02020603050405020304" pitchFamily="18" charset="0"/>
                <a:cs typeface="Times New Roman" panose="02020603050405020304" pitchFamily="18" charset="0"/>
              </a:rPr>
              <a:t>), "ERC721: token already minted");</a:t>
            </a:r>
          </a:p>
          <a:p>
            <a:pPr marL="0" indent="0">
              <a:buNone/>
            </a:pPr>
            <a:r>
              <a:rPr lang="en-IN" sz="1600" dirty="0">
                <a:latin typeface="Times New Roman" panose="02020603050405020304" pitchFamily="18" charset="0"/>
                <a:cs typeface="Times New Roman" panose="02020603050405020304" pitchFamily="18" charset="0"/>
              </a:rPr>
              <a:t>        	    _</a:t>
            </a:r>
            <a:r>
              <a:rPr lang="en-IN" sz="1600" dirty="0" err="1">
                <a:latin typeface="Times New Roman" panose="02020603050405020304" pitchFamily="18" charset="0"/>
                <a:cs typeface="Times New Roman" panose="02020603050405020304" pitchFamily="18" charset="0"/>
              </a:rPr>
              <a:t>beforeTokenTransfer</a:t>
            </a:r>
            <a:r>
              <a:rPr lang="en-IN" sz="1600" dirty="0">
                <a:latin typeface="Times New Roman" panose="02020603050405020304" pitchFamily="18" charset="0"/>
                <a:cs typeface="Times New Roman" panose="02020603050405020304" pitchFamily="18" charset="0"/>
              </a:rPr>
              <a:t>(address(0), to, </a:t>
            </a:r>
            <a:r>
              <a:rPr lang="en-IN" sz="1600" dirty="0" err="1">
                <a:latin typeface="Times New Roman" panose="02020603050405020304" pitchFamily="18" charset="0"/>
                <a:cs typeface="Times New Roman" panose="02020603050405020304" pitchFamily="18" charset="0"/>
              </a:rPr>
              <a:t>tokenId</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_balances[to] += 1;</a:t>
            </a:r>
          </a:p>
          <a:p>
            <a:pPr marL="0" indent="0">
              <a:buNone/>
            </a:pPr>
            <a:r>
              <a:rPr lang="en-IN" sz="1600" dirty="0">
                <a:latin typeface="Times New Roman" panose="02020603050405020304" pitchFamily="18" charset="0"/>
                <a:cs typeface="Times New Roman" panose="02020603050405020304" pitchFamily="18" charset="0"/>
              </a:rPr>
              <a:t>        	    _owners[</a:t>
            </a:r>
            <a:r>
              <a:rPr lang="en-IN" sz="1600" dirty="0" err="1">
                <a:latin typeface="Times New Roman" panose="02020603050405020304" pitchFamily="18" charset="0"/>
                <a:cs typeface="Times New Roman" panose="02020603050405020304" pitchFamily="18" charset="0"/>
              </a:rPr>
              <a:t>tokenId</a:t>
            </a:r>
            <a:r>
              <a:rPr lang="en-IN" sz="1600" dirty="0">
                <a:latin typeface="Times New Roman" panose="02020603050405020304" pitchFamily="18" charset="0"/>
                <a:cs typeface="Times New Roman" panose="02020603050405020304" pitchFamily="18" charset="0"/>
              </a:rPr>
              <a:t>] = to;</a:t>
            </a:r>
          </a:p>
          <a:p>
            <a:pPr marL="0" indent="0">
              <a:buNone/>
            </a:pPr>
            <a:r>
              <a:rPr lang="en-IN" sz="1600" dirty="0">
                <a:latin typeface="Times New Roman" panose="02020603050405020304" pitchFamily="18" charset="0"/>
                <a:cs typeface="Times New Roman" panose="02020603050405020304" pitchFamily="18" charset="0"/>
              </a:rPr>
              <a:t>        	    emit Transfer(address(0), to, </a:t>
            </a:r>
            <a:r>
              <a:rPr lang="en-IN" sz="1600" dirty="0" err="1">
                <a:latin typeface="Times New Roman" panose="02020603050405020304" pitchFamily="18" charset="0"/>
                <a:cs typeface="Times New Roman" panose="02020603050405020304" pitchFamily="18" charset="0"/>
              </a:rPr>
              <a:t>tokenId</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800" dirty="0"/>
          </a:p>
        </p:txBody>
      </p:sp>
    </p:spTree>
    <p:extLst>
      <p:ext uri="{BB962C8B-B14F-4D97-AF65-F5344CB8AC3E}">
        <p14:creationId xmlns:p14="http://schemas.microsoft.com/office/powerpoint/2010/main" val="2477154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615" y="195942"/>
            <a:ext cx="11813722" cy="6482443"/>
          </a:xfrm>
        </p:spPr>
        <p:txBody>
          <a:bodyPr>
            <a:normAutofit/>
          </a:bodyPr>
          <a:lstStyle/>
          <a:p>
            <a:pPr marL="0" indent="0">
              <a:buNone/>
            </a:pPr>
            <a:r>
              <a:rPr lang="en-IN" sz="1600" dirty="0" smtClean="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0" indent="0">
              <a:buNone/>
            </a:pPr>
            <a:r>
              <a:rPr lang="en-IN" sz="1600" b="1" dirty="0" smtClean="0">
                <a:latin typeface="Times New Roman" panose="02020603050405020304" pitchFamily="18" charset="0"/>
                <a:cs typeface="Times New Roman" panose="02020603050405020304" pitchFamily="18" charset="0"/>
              </a:rPr>
              <a:t>Explanation:</a:t>
            </a:r>
          </a:p>
          <a:p>
            <a:r>
              <a:rPr lang="en-IN" sz="1600" dirty="0" smtClean="0">
                <a:latin typeface="Times New Roman" panose="02020603050405020304" pitchFamily="18" charset="0"/>
                <a:cs typeface="Times New Roman" panose="02020603050405020304" pitchFamily="18" charset="0"/>
              </a:rPr>
              <a:t>First </a:t>
            </a:r>
            <a:r>
              <a:rPr lang="en-IN" sz="1600" dirty="0" err="1" smtClean="0">
                <a:latin typeface="Times New Roman" panose="02020603050405020304" pitchFamily="18" charset="0"/>
                <a:cs typeface="Times New Roman" panose="02020603050405020304" pitchFamily="18" charset="0"/>
              </a:rPr>
              <a:t>mintImToken</a:t>
            </a:r>
            <a:r>
              <a:rPr lang="en-IN" sz="1600" dirty="0" smtClean="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method will be </a:t>
            </a:r>
            <a:r>
              <a:rPr lang="en-IN" sz="1600" dirty="0" smtClean="0">
                <a:latin typeface="Times New Roman" panose="02020603050405020304" pitchFamily="18" charset="0"/>
                <a:cs typeface="Times New Roman" panose="02020603050405020304" pitchFamily="18" charset="0"/>
              </a:rPr>
              <a:t>executed </a:t>
            </a:r>
            <a:r>
              <a:rPr lang="en-IN" sz="1600" dirty="0" smtClean="0">
                <a:latin typeface="Times New Roman" panose="02020603050405020304" pitchFamily="18" charset="0"/>
                <a:cs typeface="Times New Roman" panose="02020603050405020304" pitchFamily="18" charset="0"/>
              </a:rPr>
              <a:t>with the passed parameters </a:t>
            </a:r>
            <a:r>
              <a:rPr lang="en-IN" sz="1600" dirty="0" smtClean="0">
                <a:latin typeface="Times New Roman" panose="02020603050405020304" pitchFamily="18" charset="0"/>
                <a:cs typeface="Times New Roman" panose="02020603050405020304" pitchFamily="18" charset="0"/>
              </a:rPr>
              <a:t>PUBLIC_KEY, </a:t>
            </a:r>
            <a:r>
              <a:rPr lang="en-IN" sz="1600" dirty="0" err="1" smtClean="0">
                <a:latin typeface="Times New Roman" panose="02020603050405020304" pitchFamily="18" charset="0"/>
                <a:cs typeface="Times New Roman" panose="02020603050405020304" pitchFamily="18" charset="0"/>
              </a:rPr>
              <a:t>tokenId</a:t>
            </a:r>
            <a:r>
              <a:rPr lang="en-IN" sz="1600" dirty="0" smtClean="0">
                <a:latin typeface="Times New Roman" panose="02020603050405020304" pitchFamily="18" charset="0"/>
                <a:cs typeface="Times New Roman" panose="02020603050405020304" pitchFamily="18" charset="0"/>
              </a:rPr>
              <a:t> and </a:t>
            </a:r>
            <a:r>
              <a:rPr lang="en-IN" sz="1600" dirty="0" err="1" smtClean="0">
                <a:latin typeface="Times New Roman" panose="02020603050405020304" pitchFamily="18" charset="0"/>
                <a:cs typeface="Times New Roman" panose="02020603050405020304" pitchFamily="18" charset="0"/>
              </a:rPr>
              <a:t>tokenPrice</a:t>
            </a:r>
            <a:r>
              <a:rPr lang="en-IN" sz="1600" dirty="0" smtClean="0">
                <a:latin typeface="Times New Roman" panose="02020603050405020304" pitchFamily="18" charset="0"/>
                <a:cs typeface="Times New Roman" panose="02020603050405020304" pitchFamily="18" charset="0"/>
              </a:rPr>
              <a:t>. Then we will call </a:t>
            </a:r>
            <a:r>
              <a:rPr lang="en-IN" sz="1600" dirty="0" smtClean="0">
                <a:latin typeface="Times New Roman" panose="02020603050405020304" pitchFamily="18" charset="0"/>
                <a:cs typeface="Times New Roman" panose="02020603050405020304" pitchFamily="18" charset="0"/>
              </a:rPr>
              <a:t>the _</a:t>
            </a:r>
            <a:r>
              <a:rPr lang="en-IN" sz="1600" dirty="0" err="1" smtClean="0">
                <a:latin typeface="Times New Roman" panose="02020603050405020304" pitchFamily="18" charset="0"/>
                <a:cs typeface="Times New Roman" panose="02020603050405020304" pitchFamily="18" charset="0"/>
              </a:rPr>
              <a:t>safeMint</a:t>
            </a:r>
            <a:r>
              <a:rPr lang="en-IN" sz="1600" dirty="0" smtClean="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method and it will call another _</a:t>
            </a:r>
            <a:r>
              <a:rPr lang="en-IN" sz="1600" dirty="0" err="1" smtClean="0">
                <a:latin typeface="Times New Roman" panose="02020603050405020304" pitchFamily="18" charset="0"/>
                <a:cs typeface="Times New Roman" panose="02020603050405020304" pitchFamily="18" charset="0"/>
              </a:rPr>
              <a:t>safeMint</a:t>
            </a:r>
            <a:r>
              <a:rPr lang="en-IN" sz="1600" dirty="0" smtClean="0">
                <a:latin typeface="Times New Roman" panose="02020603050405020304" pitchFamily="18" charset="0"/>
                <a:cs typeface="Times New Roman" panose="02020603050405020304" pitchFamily="18" charset="0"/>
              </a:rPr>
              <a:t>() with extra parameter _data.</a:t>
            </a:r>
            <a:endParaRPr lang="en-IN" sz="1600" dirty="0" smtClean="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In the second </a:t>
            </a:r>
            <a:r>
              <a:rPr lang="en-IN" sz="1600" dirty="0" smtClean="0">
                <a:latin typeface="Times New Roman" panose="02020603050405020304" pitchFamily="18" charset="0"/>
                <a:cs typeface="Times New Roman" panose="02020603050405020304" pitchFamily="18" charset="0"/>
              </a:rPr>
              <a:t>_</a:t>
            </a:r>
            <a:r>
              <a:rPr lang="en-IN" sz="1600" dirty="0" err="1" smtClean="0">
                <a:latin typeface="Times New Roman" panose="02020603050405020304" pitchFamily="18" charset="0"/>
                <a:cs typeface="Times New Roman" panose="02020603050405020304" pitchFamily="18" charset="0"/>
              </a:rPr>
              <a:t>safeMint</a:t>
            </a:r>
            <a:r>
              <a:rPr lang="en-IN" sz="1600" dirty="0" smtClean="0">
                <a:latin typeface="Times New Roman" panose="02020603050405020304" pitchFamily="18" charset="0"/>
                <a:cs typeface="Times New Roman" panose="02020603050405020304" pitchFamily="18" charset="0"/>
              </a:rPr>
              <a:t>() method ‘to’ address will be checked whether it is a contract address or externally owned account. If it is an externally owned account it pass the condition will proceed to next step. If it’s a contract account, it will be checked whether the contract has implemented </a:t>
            </a:r>
            <a:r>
              <a:rPr lang="en-IN" sz="1600" dirty="0" smtClean="0"/>
              <a:t>onERC721Received </a:t>
            </a:r>
            <a:r>
              <a:rPr lang="en-IN" sz="1600" dirty="0" smtClean="0"/>
              <a:t>method, based </a:t>
            </a:r>
            <a:r>
              <a:rPr lang="en-IN" sz="1600" dirty="0" smtClean="0"/>
              <a:t>on the output it will proceed to next step.</a:t>
            </a:r>
          </a:p>
          <a:p>
            <a:r>
              <a:rPr lang="en-IN" sz="1600" dirty="0" smtClean="0">
                <a:latin typeface="Times New Roman" panose="02020603050405020304" pitchFamily="18" charset="0"/>
                <a:cs typeface="Times New Roman" panose="02020603050405020304" pitchFamily="18" charset="0"/>
              </a:rPr>
              <a:t>After passing the condition in the _</a:t>
            </a:r>
            <a:r>
              <a:rPr lang="en-IN" sz="1600" dirty="0" err="1" smtClean="0">
                <a:latin typeface="Times New Roman" panose="02020603050405020304" pitchFamily="18" charset="0"/>
                <a:cs typeface="Times New Roman" panose="02020603050405020304" pitchFamily="18" charset="0"/>
              </a:rPr>
              <a:t>safeMint</a:t>
            </a:r>
            <a:r>
              <a:rPr lang="en-IN" sz="1600" dirty="0" smtClean="0">
                <a:latin typeface="Times New Roman" panose="02020603050405020304" pitchFamily="18" charset="0"/>
                <a:cs typeface="Times New Roman" panose="02020603050405020304" pitchFamily="18" charset="0"/>
              </a:rPr>
              <a:t>() method, </a:t>
            </a:r>
            <a:r>
              <a:rPr lang="en-IN" sz="1600" dirty="0" smtClean="0">
                <a:latin typeface="Times New Roman" panose="02020603050405020304" pitchFamily="18" charset="0"/>
                <a:cs typeface="Times New Roman" panose="02020603050405020304" pitchFamily="18" charset="0"/>
              </a:rPr>
              <a:t>it will </a:t>
            </a:r>
            <a:r>
              <a:rPr lang="en-IN" sz="1600" dirty="0" smtClean="0">
                <a:latin typeface="Times New Roman" panose="02020603050405020304" pitchFamily="18" charset="0"/>
                <a:cs typeface="Times New Roman" panose="02020603050405020304" pitchFamily="18" charset="0"/>
              </a:rPr>
              <a:t>call the _mint() function.</a:t>
            </a:r>
          </a:p>
          <a:p>
            <a:r>
              <a:rPr lang="en-IN" sz="1600" dirty="0" smtClean="0">
                <a:latin typeface="Times New Roman" panose="02020603050405020304" pitchFamily="18" charset="0"/>
                <a:cs typeface="Times New Roman" panose="02020603050405020304" pitchFamily="18" charset="0"/>
              </a:rPr>
              <a:t>In the </a:t>
            </a:r>
            <a:r>
              <a:rPr lang="en-IN" sz="1600" dirty="0" smtClean="0">
                <a:latin typeface="Times New Roman" panose="02020603050405020304" pitchFamily="18" charset="0"/>
                <a:cs typeface="Times New Roman" panose="02020603050405020304" pitchFamily="18" charset="0"/>
              </a:rPr>
              <a:t>_mint() function, ‘to’ address will be checked if it’s a null address, if it is then the function would be reverted.</a:t>
            </a:r>
          </a:p>
          <a:p>
            <a:r>
              <a:rPr lang="en-IN" sz="1600" dirty="0" smtClean="0">
                <a:latin typeface="Times New Roman" panose="02020603050405020304" pitchFamily="18" charset="0"/>
                <a:cs typeface="Times New Roman" panose="02020603050405020304" pitchFamily="18" charset="0"/>
              </a:rPr>
              <a:t>Then it will check if the </a:t>
            </a:r>
            <a:r>
              <a:rPr lang="en-IN" sz="1600" dirty="0" err="1" smtClean="0">
                <a:latin typeface="Times New Roman" panose="02020603050405020304" pitchFamily="18" charset="0"/>
                <a:cs typeface="Times New Roman" panose="02020603050405020304" pitchFamily="18" charset="0"/>
              </a:rPr>
              <a:t>tokenId</a:t>
            </a:r>
            <a:r>
              <a:rPr lang="en-IN" sz="1600" dirty="0" smtClean="0">
                <a:latin typeface="Times New Roman" panose="02020603050405020304" pitchFamily="18" charset="0"/>
                <a:cs typeface="Times New Roman" panose="02020603050405020304" pitchFamily="18" charset="0"/>
              </a:rPr>
              <a:t> is already minted within this contract address, if it is then the function would be reverted.</a:t>
            </a:r>
          </a:p>
          <a:p>
            <a:r>
              <a:rPr lang="en-IN" sz="1600" dirty="0" smtClean="0">
                <a:latin typeface="Times New Roman" panose="02020603050405020304" pitchFamily="18" charset="0"/>
                <a:cs typeface="Times New Roman" panose="02020603050405020304" pitchFamily="18" charset="0"/>
              </a:rPr>
              <a:t>Next </a:t>
            </a:r>
            <a:r>
              <a:rPr lang="en-IN" sz="1600" dirty="0" smtClean="0">
                <a:latin typeface="Times New Roman" panose="02020603050405020304" pitchFamily="18" charset="0"/>
                <a:cs typeface="Times New Roman" panose="02020603050405020304" pitchFamily="18" charset="0"/>
              </a:rPr>
              <a:t>the _mint() function will increase balance of the ‘to’ address +1 and map the new token id with ‘to’ address. Finally, it will emit the Transfer event.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986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28661"/>
            <a:ext cx="10515600" cy="1325563"/>
          </a:xfrm>
        </p:spPr>
        <p:txBody>
          <a:bodyPr/>
          <a:lstStyle/>
          <a:p>
            <a:pPr algn="ctr"/>
            <a:r>
              <a:rPr lang="en-IN" dirty="0" smtClean="0">
                <a:latin typeface="Times New Roman" panose="02020603050405020304" pitchFamily="18" charset="0"/>
                <a:cs typeface="Times New Roman" panose="02020603050405020304" pitchFamily="18" charset="0"/>
              </a:rPr>
              <a:t>Process of Buying a Non-fungible Token (ERC721)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756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736" y="342900"/>
            <a:ext cx="11544300" cy="6180364"/>
          </a:xfrm>
        </p:spPr>
        <p:txBody>
          <a:bodyPr>
            <a:normAutofit/>
          </a:bodyPr>
          <a:lstStyle/>
          <a:p>
            <a:pPr marL="0" indent="0">
              <a:buNone/>
            </a:pPr>
            <a:r>
              <a:rPr lang="en-IN" sz="1800" b="1" dirty="0" err="1">
                <a:latin typeface="Times New Roman" panose="02020603050405020304" pitchFamily="18" charset="0"/>
                <a:cs typeface="Times New Roman" panose="02020603050405020304" pitchFamily="18" charset="0"/>
              </a:rPr>
              <a:t>Npm</a:t>
            </a:r>
            <a:r>
              <a:rPr lang="en-IN" sz="1800" b="1" dirty="0">
                <a:latin typeface="Times New Roman" panose="02020603050405020304" pitchFamily="18" charset="0"/>
                <a:cs typeface="Times New Roman" panose="02020603050405020304" pitchFamily="18" charset="0"/>
              </a:rPr>
              <a:t> packages </a:t>
            </a:r>
            <a:r>
              <a:rPr lang="en-IN" sz="1800" b="1" dirty="0" smtClean="0">
                <a:latin typeface="Times New Roman" panose="02020603050405020304" pitchFamily="18" charset="0"/>
                <a:cs typeface="Times New Roman" panose="02020603050405020304" pitchFamily="18" charset="0"/>
              </a:rPr>
              <a:t>needed:</a:t>
            </a:r>
            <a:endParaRPr lang="en-IN" sz="1800" b="1" dirty="0">
              <a:latin typeface="Times New Roman" panose="02020603050405020304" pitchFamily="18" charset="0"/>
              <a:cs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a:p>
            <a:pPr marL="342900" indent="-342900">
              <a:buAutoNum type="arabicParenR"/>
            </a:pPr>
            <a:r>
              <a:rPr lang="en-IN" sz="1800" dirty="0">
                <a:latin typeface="Times New Roman" panose="02020603050405020304" pitchFamily="18" charset="0"/>
                <a:cs typeface="Times New Roman" panose="02020603050405020304" pitchFamily="18" charset="0"/>
              </a:rPr>
              <a:t>Web3.js  	-  web3.js is a collection of libraries that allow you to interact with a local or remote </a:t>
            </a:r>
            <a:r>
              <a:rPr lang="en-IN" sz="1800" dirty="0" err="1">
                <a:latin typeface="Times New Roman" panose="02020603050405020304" pitchFamily="18" charset="0"/>
                <a:cs typeface="Times New Roman" panose="02020603050405020304" pitchFamily="18" charset="0"/>
              </a:rPr>
              <a:t>ethereum</a:t>
            </a:r>
            <a:r>
              <a:rPr lang="en-IN" sz="1800" dirty="0">
                <a:latin typeface="Times New Roman" panose="02020603050405020304" pitchFamily="18" charset="0"/>
                <a:cs typeface="Times New Roman" panose="02020603050405020304" pitchFamily="18" charset="0"/>
              </a:rPr>
              <a:t> node </a:t>
            </a:r>
            <a:r>
              <a:rPr lang="en-IN" sz="1800" dirty="0" smtClean="0">
                <a:latin typeface="Times New Roman" panose="02020603050405020304" pitchFamily="18" charset="0"/>
                <a:cs typeface="Times New Roman" panose="02020603050405020304" pitchFamily="18" charset="0"/>
              </a:rPr>
              <a:t>		    using </a:t>
            </a:r>
            <a:r>
              <a:rPr lang="en-IN" sz="1800" dirty="0">
                <a:latin typeface="Times New Roman" panose="02020603050405020304" pitchFamily="18" charset="0"/>
                <a:cs typeface="Times New Roman" panose="02020603050405020304" pitchFamily="18" charset="0"/>
              </a:rPr>
              <a:t>HTTP, </a:t>
            </a:r>
            <a:r>
              <a:rPr lang="en-IN" sz="1800" dirty="0" smtClean="0">
                <a:latin typeface="Times New Roman" panose="02020603050405020304" pitchFamily="18" charset="0"/>
                <a:cs typeface="Times New Roman" panose="02020603050405020304" pitchFamily="18" charset="0"/>
              </a:rPr>
              <a:t>IPC </a:t>
            </a:r>
            <a:r>
              <a:rPr lang="en-IN" sz="1800" dirty="0">
                <a:latin typeface="Times New Roman" panose="02020603050405020304" pitchFamily="18" charset="0"/>
                <a:cs typeface="Times New Roman" panose="02020603050405020304" pitchFamily="18" charset="0"/>
              </a:rPr>
              <a:t>or </a:t>
            </a:r>
            <a:r>
              <a:rPr lang="en-IN" sz="1800" dirty="0" err="1">
                <a:latin typeface="Times New Roman" panose="02020603050405020304" pitchFamily="18" charset="0"/>
                <a:cs typeface="Times New Roman" panose="02020603050405020304" pitchFamily="18" charset="0"/>
              </a:rPr>
              <a:t>WebSocket</a:t>
            </a:r>
            <a:r>
              <a:rPr lang="en-IN" sz="1800" dirty="0">
                <a:latin typeface="Times New Roman" panose="02020603050405020304" pitchFamily="18" charset="0"/>
                <a:cs typeface="Times New Roman" panose="02020603050405020304" pitchFamily="18" charset="0"/>
              </a:rPr>
              <a:t>.</a:t>
            </a:r>
          </a:p>
          <a:p>
            <a:pPr marL="342900" indent="-342900">
              <a:buAutoNum type="arabicParenR"/>
            </a:pP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ethereumjs</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tx</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to sign the transaction.</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Code Implementation</a:t>
            </a:r>
            <a:r>
              <a:rPr lang="en-IN" sz="1800" b="1" dirty="0" smtClean="0">
                <a:latin typeface="Times New Roman" panose="02020603050405020304" pitchFamily="18" charset="0"/>
                <a:cs typeface="Times New Roman" panose="02020603050405020304" pitchFamily="18" charset="0"/>
              </a:rPr>
              <a:t>:</a:t>
            </a: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1) We import web3.js and @</a:t>
            </a:r>
            <a:r>
              <a:rPr lang="en-IN" sz="1800" dirty="0" err="1">
                <a:latin typeface="Times New Roman" panose="02020603050405020304" pitchFamily="18" charset="0"/>
                <a:cs typeface="Times New Roman" panose="02020603050405020304" pitchFamily="18" charset="0"/>
              </a:rPr>
              <a:t>ethereumjs</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tx</a:t>
            </a:r>
            <a:r>
              <a:rPr lang="en-IN" sz="1800" dirty="0">
                <a:latin typeface="Times New Roman" panose="02020603050405020304" pitchFamily="18" charset="0"/>
                <a:cs typeface="Times New Roman" panose="02020603050405020304" pitchFamily="18" charset="0"/>
              </a:rPr>
              <a:t> using the following code:</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const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ethTx</a:t>
            </a:r>
            <a:r>
              <a:rPr lang="en-IN" sz="1800" dirty="0">
                <a:latin typeface="Times New Roman" panose="02020603050405020304" pitchFamily="18" charset="0"/>
                <a:cs typeface="Times New Roman" panose="02020603050405020304" pitchFamily="18" charset="0"/>
              </a:rPr>
              <a:t> = require('@</a:t>
            </a:r>
            <a:r>
              <a:rPr lang="en-IN" sz="1800" dirty="0" err="1">
                <a:latin typeface="Times New Roman" panose="02020603050405020304" pitchFamily="18" charset="0"/>
                <a:cs typeface="Times New Roman" panose="02020603050405020304" pitchFamily="18" charset="0"/>
              </a:rPr>
              <a:t>ethereumjs</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tx</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const</a:t>
            </a:r>
            <a:r>
              <a:rPr lang="en-IN" sz="1800" dirty="0">
                <a:latin typeface="Times New Roman" panose="02020603050405020304" pitchFamily="18" charset="0"/>
                <a:cs typeface="Times New Roman" panose="02020603050405020304" pitchFamily="18" charset="0"/>
              </a:rPr>
              <a:t> Common = require('@</a:t>
            </a:r>
            <a:r>
              <a:rPr lang="en-IN" sz="1800" dirty="0" err="1">
                <a:latin typeface="Times New Roman" panose="02020603050405020304" pitchFamily="18" charset="0"/>
                <a:cs typeface="Times New Roman" panose="02020603050405020304" pitchFamily="18" charset="0"/>
              </a:rPr>
              <a:t>ethereumjs</a:t>
            </a:r>
            <a:r>
              <a:rPr lang="en-IN" sz="1800" dirty="0">
                <a:latin typeface="Times New Roman" panose="02020603050405020304" pitchFamily="18" charset="0"/>
                <a:cs typeface="Times New Roman" panose="02020603050405020304" pitchFamily="18" charset="0"/>
              </a:rPr>
              <a:t>/common').default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const</a:t>
            </a:r>
            <a:r>
              <a:rPr lang="en-IN" sz="1800" dirty="0">
                <a:latin typeface="Times New Roman" panose="02020603050405020304" pitchFamily="18" charset="0"/>
                <a:cs typeface="Times New Roman" panose="02020603050405020304" pitchFamily="18" charset="0"/>
              </a:rPr>
              <a:t> Web3 = require('web3'); </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2) Next we setup up a provider to connect with a </a:t>
            </a:r>
            <a:r>
              <a:rPr lang="en-IN" sz="1800" dirty="0" err="1">
                <a:latin typeface="Times New Roman" panose="02020603050405020304" pitchFamily="18" charset="0"/>
                <a:cs typeface="Times New Roman" panose="02020603050405020304" pitchFamily="18" charset="0"/>
              </a:rPr>
              <a:t>ethereum</a:t>
            </a:r>
            <a:r>
              <a:rPr lang="en-IN" sz="1800" dirty="0">
                <a:latin typeface="Times New Roman" panose="02020603050405020304" pitchFamily="18" charset="0"/>
                <a:cs typeface="Times New Roman" panose="02020603050405020304" pitchFamily="18" charset="0"/>
              </a:rPr>
              <a:t> node. In the below code, we are setting up </a:t>
            </a:r>
            <a:r>
              <a:rPr lang="en-IN" sz="1800" dirty="0" err="1">
                <a:latin typeface="Times New Roman" panose="02020603050405020304" pitchFamily="18" charset="0"/>
                <a:cs typeface="Times New Roman" panose="02020603050405020304" pitchFamily="18" charset="0"/>
              </a:rPr>
              <a:t>infura</a:t>
            </a:r>
            <a:r>
              <a:rPr lang="en-IN" sz="1800" dirty="0">
                <a:latin typeface="Times New Roman" panose="02020603050405020304" pitchFamily="18" charset="0"/>
                <a:cs typeface="Times New Roman" panose="02020603050405020304" pitchFamily="18" charset="0"/>
              </a:rPr>
              <a:t> API as our provider. </a:t>
            </a:r>
            <a:r>
              <a:rPr lang="en-IN" sz="1800" dirty="0" err="1">
                <a:latin typeface="Times New Roman" panose="02020603050405020304" pitchFamily="18" charset="0"/>
                <a:cs typeface="Times New Roman" panose="02020603050405020304" pitchFamily="18" charset="0"/>
              </a:rPr>
              <a:t>Infura's</a:t>
            </a:r>
            <a:r>
              <a:rPr lang="en-IN" sz="1800" dirty="0">
                <a:latin typeface="Times New Roman" panose="02020603050405020304" pitchFamily="18" charset="0"/>
                <a:cs typeface="Times New Roman" panose="02020603050405020304" pitchFamily="18" charset="0"/>
              </a:rPr>
              <a:t> development suite provides instant, scalable API access to the </a:t>
            </a:r>
            <a:r>
              <a:rPr lang="en-IN" sz="1800" dirty="0" err="1">
                <a:latin typeface="Times New Roman" panose="02020603050405020304" pitchFamily="18" charset="0"/>
                <a:cs typeface="Times New Roman" panose="02020603050405020304" pitchFamily="18" charset="0"/>
              </a:rPr>
              <a:t>Ethereum</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const</a:t>
            </a:r>
            <a:r>
              <a:rPr lang="en-IN" sz="1800" dirty="0">
                <a:latin typeface="Times New Roman" panose="02020603050405020304" pitchFamily="18" charset="0"/>
                <a:cs typeface="Times New Roman" panose="02020603050405020304" pitchFamily="18" charset="0"/>
              </a:rPr>
              <a:t> web3 = new Web3('https://ropsten.infura.io/v3/</a:t>
            </a:r>
            <a:r>
              <a:rPr lang="en-IN" sz="1800" dirty="0" err="1">
                <a:latin typeface="Times New Roman" panose="02020603050405020304" pitchFamily="18" charset="0"/>
                <a:cs typeface="Times New Roman" panose="02020603050405020304" pitchFamily="18" charset="0"/>
              </a:rPr>
              <a:t>You_Project_id</a:t>
            </a:r>
            <a:r>
              <a:rPr lang="en-IN" sz="1800" dirty="0">
                <a:latin typeface="Times New Roman" panose="02020603050405020304" pitchFamily="18" charset="0"/>
                <a:cs typeface="Times New Roman" panose="02020603050405020304" pitchFamily="18" charset="0"/>
              </a:rPr>
              <a:t>')</a:t>
            </a:r>
            <a:endParaRPr lang="en-IN" sz="1800" dirty="0"/>
          </a:p>
        </p:txBody>
      </p:sp>
    </p:spTree>
    <p:extLst>
      <p:ext uri="{BB962C8B-B14F-4D97-AF65-F5344CB8AC3E}">
        <p14:creationId xmlns:p14="http://schemas.microsoft.com/office/powerpoint/2010/main" val="2057217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571" y="269422"/>
            <a:ext cx="11568793" cy="6327322"/>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3) Next we get compiled information about the smart contact using the below code:</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const</a:t>
            </a:r>
            <a:r>
              <a:rPr lang="en-IN" sz="1800" dirty="0">
                <a:latin typeface="Times New Roman" panose="02020603050405020304" pitchFamily="18" charset="0"/>
                <a:cs typeface="Times New Roman" panose="02020603050405020304" pitchFamily="18" charset="0"/>
              </a:rPr>
              <a:t> contract = require('../</a:t>
            </a:r>
            <a:r>
              <a:rPr lang="en-IN" sz="1800" dirty="0" err="1">
                <a:latin typeface="Times New Roman" panose="02020603050405020304" pitchFamily="18" charset="0"/>
                <a:cs typeface="Times New Roman" panose="02020603050405020304" pitchFamily="18" charset="0"/>
              </a:rPr>
              <a:t>artifacts</a:t>
            </a:r>
            <a:r>
              <a:rPr lang="en-IN" sz="1800" dirty="0">
                <a:latin typeface="Times New Roman" panose="02020603050405020304" pitchFamily="18" charset="0"/>
                <a:cs typeface="Times New Roman" panose="02020603050405020304" pitchFamily="18" charset="0"/>
              </a:rPr>
              <a:t>/contracts/</a:t>
            </a:r>
            <a:r>
              <a:rPr lang="en-IN" sz="1800" dirty="0" err="1">
                <a:latin typeface="Times New Roman" panose="02020603050405020304" pitchFamily="18" charset="0"/>
                <a:cs typeface="Times New Roman" panose="02020603050405020304" pitchFamily="18" charset="0"/>
              </a:rPr>
              <a:t>MyCustomContract.sol</a:t>
            </a:r>
            <a:r>
              <a:rPr lang="en-IN" sz="1800" dirty="0">
                <a:latin typeface="Times New Roman" panose="02020603050405020304" pitchFamily="18" charset="0"/>
                <a:cs typeface="Times New Roman" panose="02020603050405020304" pitchFamily="18" charset="0"/>
              </a:rPr>
              <a:t>/MyNftERC721Contract.json') </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4) Then we set the contract address in which we are going to </a:t>
            </a:r>
            <a:r>
              <a:rPr lang="en-IN" sz="1800" dirty="0" smtClean="0">
                <a:latin typeface="Times New Roman" panose="02020603050405020304" pitchFamily="18" charset="0"/>
                <a:cs typeface="Times New Roman" panose="02020603050405020304" pitchFamily="18" charset="0"/>
              </a:rPr>
              <a:t>buy the </a:t>
            </a:r>
            <a:r>
              <a:rPr lang="en-IN" sz="1800" dirty="0">
                <a:latin typeface="Times New Roman" panose="02020603050405020304" pitchFamily="18" charset="0"/>
                <a:cs typeface="Times New Roman" panose="02020603050405020304" pitchFamily="18" charset="0"/>
              </a:rPr>
              <a:t>non-fungible token.</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const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contractAddress</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contract_address</a:t>
            </a:r>
            <a:r>
              <a:rPr lang="en-IN" sz="1800" dirty="0">
                <a:latin typeface="Times New Roman" panose="02020603050405020304" pitchFamily="18" charset="0"/>
                <a:cs typeface="Times New Roman" panose="02020603050405020304" pitchFamily="18" charset="0"/>
              </a:rPr>
              <a:t>“</a:t>
            </a:r>
          </a:p>
          <a:p>
            <a:pPr marL="0" indent="0">
              <a:buNone/>
            </a:pPr>
            <a:endParaRPr lang="en-IN" sz="1800" dirty="0" smtClean="0"/>
          </a:p>
          <a:p>
            <a:pPr marL="0" indent="0">
              <a:buNone/>
            </a:pPr>
            <a:r>
              <a:rPr lang="en-IN" sz="1800" dirty="0">
                <a:latin typeface="Times New Roman" panose="02020603050405020304" pitchFamily="18" charset="0"/>
                <a:cs typeface="Times New Roman" panose="02020603050405020304" pitchFamily="18" charset="0"/>
              </a:rPr>
              <a:t>5) Now we establish a connection to interact with our smart contract on </a:t>
            </a:r>
            <a:r>
              <a:rPr lang="en-IN" sz="1800" dirty="0" err="1">
                <a:latin typeface="Times New Roman" panose="02020603050405020304" pitchFamily="18" charset="0"/>
                <a:cs typeface="Times New Roman" panose="02020603050405020304" pitchFamily="18" charset="0"/>
              </a:rPr>
              <a:t>ethereum</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blockchain</a:t>
            </a:r>
            <a:r>
              <a:rPr lang="en-IN" sz="1800" dirty="0">
                <a:latin typeface="Times New Roman" panose="02020603050405020304" pitchFamily="18" charset="0"/>
                <a:cs typeface="Times New Roman" panose="02020603050405020304" pitchFamily="18" charset="0"/>
              </a:rPr>
              <a:t> using the below code:</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const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nftContract</a:t>
            </a:r>
            <a:r>
              <a:rPr lang="en-IN" sz="1800" dirty="0">
                <a:latin typeface="Times New Roman" panose="02020603050405020304" pitchFamily="18" charset="0"/>
                <a:cs typeface="Times New Roman" panose="02020603050405020304" pitchFamily="18" charset="0"/>
              </a:rPr>
              <a:t> = new web3.eth.Contract(</a:t>
            </a:r>
            <a:r>
              <a:rPr lang="en-IN" sz="1800" dirty="0" err="1">
                <a:latin typeface="Times New Roman" panose="02020603050405020304" pitchFamily="18" charset="0"/>
                <a:cs typeface="Times New Roman" panose="02020603050405020304" pitchFamily="18" charset="0"/>
              </a:rPr>
              <a:t>contract.abi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contractAddress</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contract.api</a:t>
            </a:r>
            <a:r>
              <a:rPr lang="en-IN" sz="1800" dirty="0">
                <a:latin typeface="Times New Roman" panose="02020603050405020304" pitchFamily="18" charset="0"/>
                <a:cs typeface="Times New Roman" panose="02020603050405020304" pitchFamily="18" charset="0"/>
              </a:rPr>
              <a:t>  - Application Binary Interface for the smart contract.</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6) We setup a </a:t>
            </a:r>
            <a:r>
              <a:rPr lang="en-IN" sz="1800" dirty="0" smtClean="0">
                <a:latin typeface="Times New Roman" panose="02020603050405020304" pitchFamily="18" charset="0"/>
                <a:cs typeface="Times New Roman" panose="02020603050405020304" pitchFamily="18" charset="0"/>
              </a:rPr>
              <a:t>account </a:t>
            </a:r>
            <a:r>
              <a:rPr lang="en-IN" sz="1800" dirty="0">
                <a:latin typeface="Times New Roman" panose="02020603050405020304" pitchFamily="18" charset="0"/>
                <a:cs typeface="Times New Roman" panose="02020603050405020304" pitchFamily="18" charset="0"/>
              </a:rPr>
              <a:t>address with which we are </a:t>
            </a:r>
            <a:r>
              <a:rPr lang="en-IN" sz="1800" dirty="0" smtClean="0">
                <a:latin typeface="Times New Roman" panose="02020603050405020304" pitchFamily="18" charset="0"/>
                <a:cs typeface="Times New Roman" panose="02020603050405020304" pitchFamily="18" charset="0"/>
              </a:rPr>
              <a:t>going to buy the ERC721 token.</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const</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buyer</a:t>
            </a:r>
            <a:r>
              <a:rPr lang="en-IN" sz="1800" dirty="0">
                <a:latin typeface="Times New Roman" panose="02020603050405020304" pitchFamily="18" charset="0"/>
                <a:cs typeface="Times New Roman" panose="02020603050405020304" pitchFamily="18" charset="0"/>
              </a:rPr>
              <a:t> = </a:t>
            </a:r>
            <a:r>
              <a:rPr lang="en-IN" sz="1800" dirty="0" smtClean="0">
                <a:latin typeface="Times New Roman" panose="02020603050405020304" pitchFamily="18" charset="0"/>
                <a:cs typeface="Times New Roman" panose="02020603050405020304" pitchFamily="18" charset="0"/>
              </a:rPr>
              <a:t>“</a:t>
            </a:r>
            <a:r>
              <a:rPr lang="en-IN" sz="1800" dirty="0" err="1" smtClean="0">
                <a:latin typeface="Times New Roman" panose="02020603050405020304" pitchFamily="18" charset="0"/>
                <a:cs typeface="Times New Roman" panose="02020603050405020304" pitchFamily="18" charset="0"/>
              </a:rPr>
              <a:t>buyer_wallet_address</a:t>
            </a:r>
            <a:r>
              <a:rPr lang="en-IN" sz="1800" dirty="0">
                <a:latin typeface="Times New Roman" panose="02020603050405020304" pitchFamily="18" charset="0"/>
                <a:cs typeface="Times New Roman" panose="02020603050405020304" pitchFamily="18" charset="0"/>
              </a:rPr>
              <a:t>“</a:t>
            </a:r>
          </a:p>
          <a:p>
            <a:pPr marL="0" indent="0">
              <a:buNone/>
            </a:pPr>
            <a:endParaRPr lang="en-IN" sz="1800" dirty="0" smtClean="0"/>
          </a:p>
          <a:p>
            <a:pPr marL="0" indent="0">
              <a:buNone/>
            </a:pPr>
            <a:r>
              <a:rPr lang="en-IN" sz="1800" dirty="0">
                <a:latin typeface="Times New Roman" panose="02020603050405020304" pitchFamily="18" charset="0"/>
                <a:cs typeface="Times New Roman" panose="02020603050405020304" pitchFamily="18" charset="0"/>
              </a:rPr>
              <a:t>7) Then we setup the below function</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276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092" y="212271"/>
            <a:ext cx="11699421" cy="6384472"/>
          </a:xfrm>
        </p:spPr>
        <p:txBody>
          <a:bodyPr>
            <a:normAutofit/>
          </a:bodyPr>
          <a:lstStyle/>
          <a:p>
            <a:pPr marL="0" indent="0">
              <a:buNone/>
            </a:pPr>
            <a:r>
              <a:rPr lang="en-IN" sz="1600" b="1" dirty="0" err="1" smtClean="0">
                <a:latin typeface="Times New Roman" panose="02020603050405020304" pitchFamily="18" charset="0"/>
                <a:cs typeface="Times New Roman" panose="02020603050405020304" pitchFamily="18" charset="0"/>
              </a:rPr>
              <a:t>Npm</a:t>
            </a:r>
            <a:r>
              <a:rPr lang="en-IN" sz="1600" b="1" dirty="0" smtClean="0">
                <a:latin typeface="Times New Roman" panose="02020603050405020304" pitchFamily="18" charset="0"/>
                <a:cs typeface="Times New Roman" panose="02020603050405020304" pitchFamily="18" charset="0"/>
              </a:rPr>
              <a:t> packages needed to deploy the smart contract:</a:t>
            </a:r>
          </a:p>
          <a:p>
            <a:pPr marL="0" indent="0">
              <a:buNone/>
            </a:pPr>
            <a:endParaRPr lang="en-IN" sz="1600" b="1" dirty="0" smtClean="0">
              <a:latin typeface="Times New Roman" panose="02020603050405020304" pitchFamily="18" charset="0"/>
              <a:cs typeface="Times New Roman" panose="02020603050405020304" pitchFamily="18" charset="0"/>
            </a:endParaRPr>
          </a:p>
          <a:p>
            <a:pPr marL="342900" indent="-342900">
              <a:buAutoNum type="arabicParenR"/>
            </a:pPr>
            <a:r>
              <a:rPr lang="en-IN" sz="1600" dirty="0" smtClean="0">
                <a:latin typeface="Times New Roman" panose="02020603050405020304" pitchFamily="18" charset="0"/>
                <a:cs typeface="Times New Roman" panose="02020603050405020304" pitchFamily="18" charset="0"/>
              </a:rPr>
              <a:t>Web3.js  	-  web3.js </a:t>
            </a:r>
            <a:r>
              <a:rPr lang="en-IN" sz="1600" dirty="0">
                <a:latin typeface="Times New Roman" panose="02020603050405020304" pitchFamily="18" charset="0"/>
                <a:cs typeface="Times New Roman" panose="02020603050405020304" pitchFamily="18" charset="0"/>
              </a:rPr>
              <a:t>is a collection of libraries that allow you to interact with a local or remote </a:t>
            </a:r>
            <a:r>
              <a:rPr lang="en-IN" sz="1600" dirty="0" err="1">
                <a:latin typeface="Times New Roman" panose="02020603050405020304" pitchFamily="18" charset="0"/>
                <a:cs typeface="Times New Roman" panose="02020603050405020304" pitchFamily="18" charset="0"/>
              </a:rPr>
              <a:t>ethereum</a:t>
            </a:r>
            <a:r>
              <a:rPr lang="en-IN" sz="1600" dirty="0">
                <a:latin typeface="Times New Roman" panose="02020603050405020304" pitchFamily="18" charset="0"/>
                <a:cs typeface="Times New Roman" panose="02020603050405020304" pitchFamily="18" charset="0"/>
              </a:rPr>
              <a:t> node using HTTP, IPC </a:t>
            </a:r>
            <a:r>
              <a:rPr lang="en-IN" sz="1600" dirty="0" smtClean="0">
                <a:latin typeface="Times New Roman" panose="02020603050405020304" pitchFamily="18" charset="0"/>
                <a:cs typeface="Times New Roman" panose="02020603050405020304" pitchFamily="18" charset="0"/>
              </a:rPr>
              <a:t>		    or </a:t>
            </a:r>
            <a:r>
              <a:rPr lang="en-IN" sz="1600" dirty="0" err="1" smtClean="0">
                <a:latin typeface="Times New Roman" panose="02020603050405020304" pitchFamily="18" charset="0"/>
                <a:cs typeface="Times New Roman" panose="02020603050405020304" pitchFamily="18" charset="0"/>
              </a:rPr>
              <a:t>WebSocket</a:t>
            </a:r>
            <a:r>
              <a:rPr lang="en-IN" sz="1600" dirty="0" smtClean="0">
                <a:latin typeface="Times New Roman" panose="02020603050405020304" pitchFamily="18" charset="0"/>
                <a:cs typeface="Times New Roman" panose="02020603050405020304" pitchFamily="18" charset="0"/>
              </a:rPr>
              <a:t>.</a:t>
            </a:r>
          </a:p>
          <a:p>
            <a:pPr marL="342900" indent="-342900">
              <a:buAutoNum type="arabicParenR"/>
            </a:pPr>
            <a:r>
              <a:rPr lang="en-IN" sz="1600" dirty="0" smtClean="0">
                <a:latin typeface="Times New Roman" panose="02020603050405020304" pitchFamily="18" charset="0"/>
                <a:cs typeface="Times New Roman" panose="02020603050405020304" pitchFamily="18" charset="0"/>
              </a:rPr>
              <a:t>@</a:t>
            </a:r>
            <a:r>
              <a:rPr lang="en-IN" sz="1600" dirty="0" err="1" smtClean="0">
                <a:latin typeface="Times New Roman" panose="02020603050405020304" pitchFamily="18" charset="0"/>
                <a:cs typeface="Times New Roman" panose="02020603050405020304" pitchFamily="18" charset="0"/>
              </a:rPr>
              <a:t>ethereumjs</a:t>
            </a:r>
            <a:r>
              <a:rPr lang="en-IN" sz="1600" dirty="0" smtClean="0">
                <a:latin typeface="Times New Roman" panose="02020603050405020304" pitchFamily="18" charset="0"/>
                <a:cs typeface="Times New Roman" panose="02020603050405020304" pitchFamily="18" charset="0"/>
              </a:rPr>
              <a:t>/</a:t>
            </a:r>
            <a:r>
              <a:rPr lang="en-IN" sz="1600" dirty="0" err="1" smtClean="0">
                <a:latin typeface="Times New Roman" panose="02020603050405020304" pitchFamily="18" charset="0"/>
                <a:cs typeface="Times New Roman" panose="02020603050405020304" pitchFamily="18" charset="0"/>
              </a:rPr>
              <a:t>tx</a:t>
            </a:r>
            <a:r>
              <a:rPr lang="en-IN" sz="1600" dirty="0" smtClean="0">
                <a:latin typeface="Times New Roman" panose="02020603050405020304" pitchFamily="18" charset="0"/>
                <a:cs typeface="Times New Roman" panose="02020603050405020304" pitchFamily="18" charset="0"/>
              </a:rPr>
              <a:t> 	-  to sign the transaction.</a:t>
            </a:r>
          </a:p>
          <a:p>
            <a:pPr marL="342900" indent="-342900">
              <a:buFont typeface="Arial" panose="020B0604020202020204" pitchFamily="34" charset="0"/>
              <a:buAutoNum type="arabicParenR"/>
            </a:pPr>
            <a:r>
              <a:rPr lang="en-IN" sz="1600" dirty="0">
                <a:latin typeface="Times New Roman" panose="02020603050405020304" pitchFamily="18" charset="0"/>
                <a:cs typeface="Times New Roman" panose="02020603050405020304" pitchFamily="18" charset="0"/>
              </a:rPr>
              <a:t>@</a:t>
            </a:r>
            <a:r>
              <a:rPr lang="en-IN" sz="1600" dirty="0" err="1" smtClean="0">
                <a:latin typeface="Times New Roman" panose="02020603050405020304" pitchFamily="18" charset="0"/>
                <a:cs typeface="Times New Roman" panose="02020603050405020304" pitchFamily="18" charset="0"/>
              </a:rPr>
              <a:t>openzeppelin</a:t>
            </a:r>
            <a:r>
              <a:rPr lang="en-IN" sz="1600" dirty="0" smtClean="0">
                <a:latin typeface="Times New Roman" panose="02020603050405020304" pitchFamily="18" charset="0"/>
                <a:cs typeface="Times New Roman" panose="02020603050405020304" pitchFamily="18" charset="0"/>
              </a:rPr>
              <a:t>/contracts</a:t>
            </a:r>
          </a:p>
          <a:p>
            <a:pPr marL="342900" indent="-342900">
              <a:buFont typeface="Arial" panose="020B0604020202020204" pitchFamily="34" charset="0"/>
              <a:buAutoNum type="arabicParenR"/>
            </a:pPr>
            <a:r>
              <a:rPr lang="en-IN" sz="1600" dirty="0" smtClean="0">
                <a:latin typeface="Times New Roman" panose="02020603050405020304" pitchFamily="18" charset="0"/>
                <a:cs typeface="Times New Roman" panose="02020603050405020304" pitchFamily="18" charset="0"/>
              </a:rPr>
              <a:t>Hardhat 	- to compile the smart contract.</a:t>
            </a:r>
          </a:p>
          <a:p>
            <a:pPr marL="342900" indent="-342900">
              <a:buFont typeface="Arial" panose="020B0604020202020204" pitchFamily="34" charset="0"/>
              <a:buAutoNum type="arabicParenR"/>
            </a:pPr>
            <a:endParaRPr lang="en-IN" sz="1600" dirty="0">
              <a:latin typeface="Times New Roman" panose="02020603050405020304" pitchFamily="18" charset="0"/>
              <a:cs typeface="Times New Roman" panose="02020603050405020304" pitchFamily="18" charset="0"/>
            </a:endParaRPr>
          </a:p>
          <a:p>
            <a:pPr marL="0" indent="0">
              <a:buNone/>
            </a:pPr>
            <a:r>
              <a:rPr lang="en-IN" sz="1600" b="1" dirty="0" smtClean="0">
                <a:latin typeface="Times New Roman" panose="02020603050405020304" pitchFamily="18" charset="0"/>
                <a:cs typeface="Times New Roman" panose="02020603050405020304" pitchFamily="18" charset="0"/>
              </a:rPr>
              <a:t>Code Implementation</a:t>
            </a:r>
            <a:r>
              <a:rPr lang="en-IN" sz="1600" b="1" dirty="0" smtClean="0">
                <a:latin typeface="Times New Roman" panose="02020603050405020304" pitchFamily="18" charset="0"/>
                <a:cs typeface="Times New Roman" panose="02020603050405020304" pitchFamily="18" charset="0"/>
              </a:rPr>
              <a:t>:</a:t>
            </a: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1) We import web3.js and @</a:t>
            </a:r>
            <a:r>
              <a:rPr lang="en-IN" sz="1600" dirty="0" err="1" smtClean="0">
                <a:latin typeface="Times New Roman" panose="02020603050405020304" pitchFamily="18" charset="0"/>
                <a:cs typeface="Times New Roman" panose="02020603050405020304" pitchFamily="18" charset="0"/>
              </a:rPr>
              <a:t>ethereumjs</a:t>
            </a:r>
            <a:r>
              <a:rPr lang="en-IN" sz="1600" dirty="0" smtClean="0">
                <a:latin typeface="Times New Roman" panose="02020603050405020304" pitchFamily="18" charset="0"/>
                <a:cs typeface="Times New Roman" panose="02020603050405020304" pitchFamily="18" charset="0"/>
              </a:rPr>
              <a:t>/</a:t>
            </a:r>
            <a:r>
              <a:rPr lang="en-IN" sz="1600" dirty="0" err="1" smtClean="0">
                <a:latin typeface="Times New Roman" panose="02020603050405020304" pitchFamily="18" charset="0"/>
                <a:cs typeface="Times New Roman" panose="02020603050405020304" pitchFamily="18" charset="0"/>
              </a:rPr>
              <a:t>tx</a:t>
            </a:r>
            <a:r>
              <a:rPr lang="en-IN" sz="1600" dirty="0" smtClean="0">
                <a:latin typeface="Times New Roman" panose="02020603050405020304" pitchFamily="18" charset="0"/>
                <a:cs typeface="Times New Roman" panose="02020603050405020304" pitchFamily="18" charset="0"/>
              </a:rPr>
              <a:t> using the following code:</a:t>
            </a:r>
          </a:p>
          <a:p>
            <a:pPr marL="0" indent="0">
              <a:buNone/>
            </a:pP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const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ethTx</a:t>
            </a:r>
            <a:r>
              <a:rPr lang="en-IN" sz="1600" dirty="0">
                <a:latin typeface="Times New Roman" panose="02020603050405020304" pitchFamily="18" charset="0"/>
                <a:cs typeface="Times New Roman" panose="02020603050405020304" pitchFamily="18" charset="0"/>
              </a:rPr>
              <a:t> = require('@</a:t>
            </a:r>
            <a:r>
              <a:rPr lang="en-IN" sz="1600" dirty="0" err="1">
                <a:latin typeface="Times New Roman" panose="02020603050405020304" pitchFamily="18" charset="0"/>
                <a:cs typeface="Times New Roman" panose="02020603050405020304" pitchFamily="18" charset="0"/>
              </a:rPr>
              <a:t>ethereumjs</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tx</a:t>
            </a:r>
            <a:r>
              <a:rPr lang="en-IN" sz="1600" dirty="0">
                <a:latin typeface="Times New Roman" panose="02020603050405020304" pitchFamily="18" charset="0"/>
                <a:cs typeface="Times New Roman" panose="02020603050405020304" pitchFamily="18" charset="0"/>
              </a:rPr>
              <a:t>')</a:t>
            </a:r>
          </a:p>
          <a:p>
            <a:pPr marL="0" indent="0">
              <a:buNone/>
            </a:pP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const</a:t>
            </a:r>
            <a:r>
              <a:rPr lang="en-IN" sz="1600" dirty="0">
                <a:latin typeface="Times New Roman" panose="02020603050405020304" pitchFamily="18" charset="0"/>
                <a:cs typeface="Times New Roman" panose="02020603050405020304" pitchFamily="18" charset="0"/>
              </a:rPr>
              <a:t> Common = require('@</a:t>
            </a:r>
            <a:r>
              <a:rPr lang="en-IN" sz="1600" dirty="0" err="1">
                <a:latin typeface="Times New Roman" panose="02020603050405020304" pitchFamily="18" charset="0"/>
                <a:cs typeface="Times New Roman" panose="02020603050405020304" pitchFamily="18" charset="0"/>
              </a:rPr>
              <a:t>ethereumjs</a:t>
            </a:r>
            <a:r>
              <a:rPr lang="en-IN" sz="1600" dirty="0">
                <a:latin typeface="Times New Roman" panose="02020603050405020304" pitchFamily="18" charset="0"/>
                <a:cs typeface="Times New Roman" panose="02020603050405020304" pitchFamily="18" charset="0"/>
              </a:rPr>
              <a:t>/common').default</a:t>
            </a:r>
          </a:p>
          <a:p>
            <a:pPr marL="0" indent="0">
              <a:buNone/>
            </a:pP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const</a:t>
            </a:r>
            <a:r>
              <a:rPr lang="en-IN" sz="1600" dirty="0">
                <a:latin typeface="Times New Roman" panose="02020603050405020304" pitchFamily="18" charset="0"/>
                <a:cs typeface="Times New Roman" panose="02020603050405020304" pitchFamily="18" charset="0"/>
              </a:rPr>
              <a:t> Web3 = require('web3'); </a:t>
            </a:r>
            <a:endParaRPr lang="en-IN" sz="1600" dirty="0" smtClean="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2) Next we setup up a provider to connect with a </a:t>
            </a:r>
            <a:r>
              <a:rPr lang="en-IN" sz="1600" dirty="0" err="1" smtClean="0">
                <a:latin typeface="Times New Roman" panose="02020603050405020304" pitchFamily="18" charset="0"/>
                <a:cs typeface="Times New Roman" panose="02020603050405020304" pitchFamily="18" charset="0"/>
              </a:rPr>
              <a:t>ethereum</a:t>
            </a:r>
            <a:r>
              <a:rPr lang="en-IN" sz="1600" dirty="0" smtClean="0">
                <a:latin typeface="Times New Roman" panose="02020603050405020304" pitchFamily="18" charset="0"/>
                <a:cs typeface="Times New Roman" panose="02020603050405020304" pitchFamily="18" charset="0"/>
              </a:rPr>
              <a:t> node. In the below code, we are setting up </a:t>
            </a:r>
            <a:r>
              <a:rPr lang="en-IN" sz="1600" dirty="0" err="1" smtClean="0">
                <a:latin typeface="Times New Roman" panose="02020603050405020304" pitchFamily="18" charset="0"/>
                <a:cs typeface="Times New Roman" panose="02020603050405020304" pitchFamily="18" charset="0"/>
              </a:rPr>
              <a:t>infura</a:t>
            </a:r>
            <a:r>
              <a:rPr lang="en-IN" sz="1600" dirty="0" smtClean="0">
                <a:latin typeface="Times New Roman" panose="02020603050405020304" pitchFamily="18" charset="0"/>
                <a:cs typeface="Times New Roman" panose="02020603050405020304" pitchFamily="18" charset="0"/>
              </a:rPr>
              <a:t> API as our provider. </a:t>
            </a:r>
            <a:r>
              <a:rPr lang="en-IN" sz="1600" dirty="0" err="1"/>
              <a:t>Infura's</a:t>
            </a:r>
            <a:r>
              <a:rPr lang="en-IN" sz="1600" dirty="0"/>
              <a:t> development suite provides instant, scalable API access to the </a:t>
            </a:r>
            <a:r>
              <a:rPr lang="en-IN" sz="1600" dirty="0" err="1" smtClean="0"/>
              <a:t>Ethereum</a:t>
            </a:r>
            <a:r>
              <a:rPr lang="en-IN" sz="1600" dirty="0" smtClean="0"/>
              <a:t>.</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	</a:t>
            </a:r>
            <a:r>
              <a:rPr lang="en-IN" sz="1600" dirty="0"/>
              <a:t> </a:t>
            </a:r>
            <a:r>
              <a:rPr lang="en-IN" sz="1600" dirty="0" err="1"/>
              <a:t>const</a:t>
            </a:r>
            <a:r>
              <a:rPr lang="en-IN" sz="1600" dirty="0"/>
              <a:t> web3 = new Web3('https://</a:t>
            </a:r>
            <a:r>
              <a:rPr lang="en-IN" sz="1600" dirty="0" smtClean="0"/>
              <a:t>ropsten.infura.io/v3/</a:t>
            </a:r>
            <a:r>
              <a:rPr lang="en-IN" sz="1600" dirty="0" err="1" smtClean="0"/>
              <a:t>You_Project_id</a:t>
            </a:r>
            <a:r>
              <a:rPr lang="en-IN" sz="1600" dirty="0" smtClean="0"/>
              <a:t>')</a:t>
            </a:r>
            <a:endParaRPr lang="en-IN" sz="1600" dirty="0"/>
          </a:p>
          <a:p>
            <a:pPr marL="0" indent="0">
              <a:buNone/>
            </a:pPr>
            <a:endParaRPr lang="en-IN"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AutoNum type="arabicParenR"/>
            </a:pPr>
            <a:endParaRPr lang="en-IN" sz="1600" dirty="0">
              <a:latin typeface="Times New Roman" panose="02020603050405020304" pitchFamily="18" charset="0"/>
              <a:cs typeface="Times New Roman" panose="02020603050405020304" pitchFamily="18" charset="0"/>
            </a:endParaRPr>
          </a:p>
          <a:p>
            <a:pPr marL="342900" indent="-342900">
              <a:buAutoNum type="arabicParen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938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261256"/>
            <a:ext cx="11732079" cy="6319157"/>
          </a:xfrm>
        </p:spPr>
        <p:txBody>
          <a:bodyPr>
            <a:normAutofit fontScale="62500" lnSpcReduction="20000"/>
          </a:bodyPr>
          <a:lstStyle/>
          <a:p>
            <a:pPr marL="0" indent="0">
              <a:buNone/>
            </a:pPr>
            <a:r>
              <a:rPr lang="en-IN" dirty="0" err="1">
                <a:latin typeface="Times New Roman" panose="02020603050405020304" pitchFamily="18" charset="0"/>
                <a:cs typeface="Times New Roman" panose="02020603050405020304" pitchFamily="18" charset="0"/>
              </a:rPr>
              <a:t>async</a:t>
            </a:r>
            <a:r>
              <a:rPr lang="en-IN" dirty="0">
                <a:latin typeface="Times New Roman" panose="02020603050405020304" pitchFamily="18" charset="0"/>
                <a:cs typeface="Times New Roman" panose="02020603050405020304" pitchFamily="18" charset="0"/>
              </a:rPr>
              <a:t> function </a:t>
            </a:r>
            <a:r>
              <a:rPr lang="en-IN" dirty="0" err="1">
                <a:latin typeface="Times New Roman" panose="02020603050405020304" pitchFamily="18" charset="0"/>
                <a:cs typeface="Times New Roman" panose="02020603050405020304" pitchFamily="18" charset="0"/>
              </a:rPr>
              <a:t>buyImToken</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nonce = await web3.eth.getTransactionCount(buyer, 'latest')</a:t>
            </a:r>
          </a:p>
          <a:p>
            <a:pPr marL="0" indent="0">
              <a:buNone/>
            </a:pP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txParams</a:t>
            </a:r>
            <a:r>
              <a:rPr lang="en-IN" dirty="0">
                <a:latin typeface="Times New Roman" panose="02020603050405020304" pitchFamily="18" charset="0"/>
                <a:cs typeface="Times New Roman" panose="02020603050405020304" pitchFamily="18" charset="0"/>
              </a:rPr>
              <a:t> = {</a:t>
            </a:r>
          </a:p>
          <a:p>
            <a:pPr marL="0" indent="0">
              <a:buNone/>
            </a:pPr>
            <a:r>
              <a:rPr lang="en-IN" dirty="0">
                <a:latin typeface="Times New Roman" panose="02020603050405020304" pitchFamily="18" charset="0"/>
                <a:cs typeface="Times New Roman" panose="02020603050405020304" pitchFamily="18" charset="0"/>
              </a:rPr>
              <a:t>        'from' : buyer,</a:t>
            </a:r>
          </a:p>
          <a:p>
            <a:pPr marL="0" indent="0">
              <a:buNone/>
            </a:pPr>
            <a:r>
              <a:rPr lang="en-IN" dirty="0">
                <a:latin typeface="Times New Roman" panose="02020603050405020304" pitchFamily="18" charset="0"/>
                <a:cs typeface="Times New Roman" panose="02020603050405020304" pitchFamily="18" charset="0"/>
              </a:rPr>
              <a:t>        'to' : </a:t>
            </a:r>
            <a:r>
              <a:rPr lang="en-IN" dirty="0" err="1">
                <a:latin typeface="Times New Roman" panose="02020603050405020304" pitchFamily="18" charset="0"/>
                <a:cs typeface="Times New Roman" panose="02020603050405020304" pitchFamily="18" charset="0"/>
              </a:rPr>
              <a:t>contractAddress</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'nonce' : nonce,</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gasLimit</a:t>
            </a:r>
            <a:r>
              <a:rPr lang="en-IN" dirty="0">
                <a:latin typeface="Times New Roman" panose="02020603050405020304" pitchFamily="18" charset="0"/>
                <a:cs typeface="Times New Roman" panose="02020603050405020304" pitchFamily="18" charset="0"/>
              </a:rPr>
              <a:t>' : web3.utils.toHex(500000),</a:t>
            </a:r>
          </a:p>
          <a:p>
            <a:pPr marL="0" indent="0">
              <a:buNone/>
            </a:pPr>
            <a:r>
              <a:rPr lang="en-IN" dirty="0">
                <a:latin typeface="Times New Roman" panose="02020603050405020304" pitchFamily="18" charset="0"/>
                <a:cs typeface="Times New Roman" panose="02020603050405020304" pitchFamily="18" charset="0"/>
              </a:rPr>
              <a:t>        'value' : web3.utils.toHex(web3.utils.toWei('5', '</a:t>
            </a:r>
            <a:r>
              <a:rPr lang="en-IN" dirty="0" err="1">
                <a:latin typeface="Times New Roman" panose="02020603050405020304" pitchFamily="18" charset="0"/>
                <a:cs typeface="Times New Roman" panose="02020603050405020304" pitchFamily="18" charset="0"/>
              </a:rPr>
              <a:t>gwei</a:t>
            </a:r>
            <a:r>
              <a:rPr lang="en-IN" dirty="0" smtClean="0">
                <a:latin typeface="Times New Roman" panose="02020603050405020304" pitchFamily="18" charset="0"/>
                <a:cs typeface="Times New Roman" panose="02020603050405020304" pitchFamily="18" charset="0"/>
              </a:rPr>
              <a:t>')), // price of the token</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gasPrice</a:t>
            </a:r>
            <a:r>
              <a:rPr lang="en-IN" dirty="0">
                <a:latin typeface="Times New Roman" panose="02020603050405020304" pitchFamily="18" charset="0"/>
                <a:cs typeface="Times New Roman" panose="02020603050405020304" pitchFamily="18" charset="0"/>
              </a:rPr>
              <a:t>': web3.utils.toHex(web3.utils.toWei('30', '</a:t>
            </a:r>
            <a:r>
              <a:rPr lang="en-IN" dirty="0" err="1">
                <a:latin typeface="Times New Roman" panose="02020603050405020304" pitchFamily="18" charset="0"/>
                <a:cs typeface="Times New Roman" panose="02020603050405020304" pitchFamily="18" charset="0"/>
              </a:rPr>
              <a:t>gwei</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'data' : </a:t>
            </a:r>
            <a:r>
              <a:rPr lang="en-IN" dirty="0" err="1" smtClean="0">
                <a:latin typeface="Times New Roman" panose="02020603050405020304" pitchFamily="18" charset="0"/>
                <a:cs typeface="Times New Roman" panose="02020603050405020304" pitchFamily="18" charset="0"/>
              </a:rPr>
              <a:t>nftContract.methods.buyImToken</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tokenId</a:t>
            </a:r>
            <a:r>
              <a:rPr lang="en-IN" dirty="0" smtClean="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encodeABI</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common = new Common({ chain: '</a:t>
            </a:r>
            <a:r>
              <a:rPr lang="en-IN" dirty="0" err="1">
                <a:latin typeface="Times New Roman" panose="02020603050405020304" pitchFamily="18" charset="0"/>
                <a:cs typeface="Times New Roman" panose="02020603050405020304" pitchFamily="18" charset="0"/>
              </a:rPr>
              <a:t>ropsten</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privateKey</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Buffer.from</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buyer_private_key</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'hex',</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6201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571" y="302078"/>
            <a:ext cx="11536136" cy="6278335"/>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const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tx</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ethTx.Transaction.fromTxData</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txParams</a:t>
            </a:r>
            <a:r>
              <a:rPr lang="en-IN" sz="1800" dirty="0">
                <a:latin typeface="Times New Roman" panose="02020603050405020304" pitchFamily="18" charset="0"/>
                <a:cs typeface="Times New Roman" panose="02020603050405020304" pitchFamily="18" charset="0"/>
              </a:rPr>
              <a:t>, { common })</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const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signedTx</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tx.sign</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privateKey</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const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serializedTx</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signedTx.serialize</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const</a:t>
            </a:r>
            <a:r>
              <a:rPr lang="en-IN" sz="1800" dirty="0">
                <a:latin typeface="Times New Roman" panose="02020603050405020304" pitchFamily="18" charset="0"/>
                <a:cs typeface="Times New Roman" panose="02020603050405020304" pitchFamily="18" charset="0"/>
              </a:rPr>
              <a:t> raw = '0x' + </a:t>
            </a:r>
            <a:r>
              <a:rPr lang="en-IN" sz="1800" dirty="0" err="1">
                <a:latin typeface="Times New Roman" panose="02020603050405020304" pitchFamily="18" charset="0"/>
                <a:cs typeface="Times New Roman" panose="02020603050405020304" pitchFamily="18" charset="0"/>
              </a:rPr>
              <a:t>serializedTx.toString</a:t>
            </a:r>
            <a:r>
              <a:rPr lang="en-IN" sz="1800" dirty="0">
                <a:latin typeface="Times New Roman" panose="02020603050405020304" pitchFamily="18" charset="0"/>
                <a:cs typeface="Times New Roman" panose="02020603050405020304" pitchFamily="18" charset="0"/>
              </a:rPr>
              <a:t>('hex')</a:t>
            </a:r>
          </a:p>
          <a:p>
            <a:pPr marL="0" indent="0">
              <a:buNone/>
            </a:pP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web3.eth.sendSignedTransaction(raw, (err, </a:t>
            </a:r>
            <a:r>
              <a:rPr lang="en-IN" sz="1800" dirty="0" err="1">
                <a:latin typeface="Times New Roman" panose="02020603050405020304" pitchFamily="18" charset="0"/>
                <a:cs typeface="Times New Roman" panose="02020603050405020304" pitchFamily="18" charset="0"/>
              </a:rPr>
              <a:t>txHash</a:t>
            </a:r>
            <a:r>
              <a:rPr lang="en-IN" sz="1800" dirty="0">
                <a:latin typeface="Times New Roman" panose="02020603050405020304" pitchFamily="18" charset="0"/>
                <a:cs typeface="Times New Roman" panose="02020603050405020304" pitchFamily="18" charset="0"/>
              </a:rPr>
              <a:t>) =&gt; {</a:t>
            </a:r>
          </a:p>
          <a:p>
            <a:pPr marL="0" indent="0">
              <a:buNone/>
            </a:pPr>
            <a:r>
              <a:rPr lang="en-IN" sz="1800" dirty="0">
                <a:latin typeface="Times New Roman" panose="02020603050405020304" pitchFamily="18" charset="0"/>
                <a:cs typeface="Times New Roman" panose="02020603050405020304" pitchFamily="18" charset="0"/>
              </a:rPr>
              <a:t>    console.log('err :', err, '</a:t>
            </a:r>
            <a:r>
              <a:rPr lang="en-IN" sz="1800" dirty="0" err="1">
                <a:latin typeface="Times New Roman" panose="02020603050405020304" pitchFamily="18" charset="0"/>
                <a:cs typeface="Times New Roman" panose="02020603050405020304" pitchFamily="18" charset="0"/>
              </a:rPr>
              <a:t>taxHash</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txHash</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smtClean="0">
                <a:latin typeface="Times New Roman" panose="02020603050405020304" pitchFamily="18" charset="0"/>
                <a:cs typeface="Times New Roman" panose="02020603050405020304" pitchFamily="18" charset="0"/>
              </a:rPr>
              <a:t>}</a:t>
            </a:r>
          </a:p>
          <a:p>
            <a:pPr marL="0" indent="0">
              <a:buNone/>
            </a:pPr>
            <a:r>
              <a:rPr lang="en-IN" sz="1800" b="1" dirty="0">
                <a:latin typeface="Times New Roman" panose="02020603050405020304" pitchFamily="18" charset="0"/>
                <a:cs typeface="Times New Roman" panose="02020603050405020304" pitchFamily="18" charset="0"/>
              </a:rPr>
              <a:t>Explanation for </a:t>
            </a:r>
            <a:r>
              <a:rPr lang="en-IN" sz="1800" b="1" dirty="0" err="1" smtClean="0">
                <a:latin typeface="Times New Roman" panose="02020603050405020304" pitchFamily="18" charset="0"/>
                <a:cs typeface="Times New Roman" panose="02020603050405020304" pitchFamily="18" charset="0"/>
              </a:rPr>
              <a:t>buyImToken</a:t>
            </a:r>
            <a:r>
              <a:rPr lang="en-IN" sz="1800" b="1" dirty="0" smtClean="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function:</a:t>
            </a:r>
          </a:p>
          <a:p>
            <a:r>
              <a:rPr lang="en-IN" sz="1800" dirty="0">
                <a:latin typeface="Times New Roman" panose="02020603050405020304" pitchFamily="18" charset="0"/>
                <a:cs typeface="Times New Roman" panose="02020603050405020304" pitchFamily="18" charset="0"/>
              </a:rPr>
              <a:t>In the line 1 of the function, we are setting up nonce to total number transactions of your wallet address.</a:t>
            </a:r>
          </a:p>
          <a:p>
            <a:r>
              <a:rPr lang="en-IN" sz="1800" dirty="0">
                <a:latin typeface="Times New Roman" panose="02020603050405020304" pitchFamily="18" charset="0"/>
                <a:cs typeface="Times New Roman" panose="02020603050405020304" pitchFamily="18" charset="0"/>
              </a:rPr>
              <a:t>Next we are setting up a parameters required for transaction.</a:t>
            </a:r>
          </a:p>
          <a:p>
            <a:pPr marL="0" indent="0">
              <a:buNone/>
            </a:pPr>
            <a:r>
              <a:rPr lang="en-IN" sz="1800" dirty="0">
                <a:latin typeface="Times New Roman" panose="02020603050405020304" pitchFamily="18" charset="0"/>
                <a:cs typeface="Times New Roman" panose="02020603050405020304" pitchFamily="18" charset="0"/>
              </a:rPr>
              <a:t>	from – sender of the transaction</a:t>
            </a:r>
          </a:p>
          <a:p>
            <a:pPr marL="0" indent="0">
              <a:buNone/>
            </a:pPr>
            <a:r>
              <a:rPr lang="en-IN" sz="1800" dirty="0">
                <a:latin typeface="Times New Roman" panose="02020603050405020304" pitchFamily="18" charset="0"/>
                <a:cs typeface="Times New Roman" panose="02020603050405020304" pitchFamily="18" charset="0"/>
              </a:rPr>
              <a:t>	to – receiver of the transaction (contract address)</a:t>
            </a:r>
          </a:p>
          <a:p>
            <a:pPr marL="0" indent="0">
              <a:buNone/>
            </a:pPr>
            <a:r>
              <a:rPr lang="en-IN" sz="1800" dirty="0">
                <a:latin typeface="Times New Roman" panose="02020603050405020304" pitchFamily="18" charset="0"/>
                <a:cs typeface="Times New Roman" panose="02020603050405020304" pitchFamily="18" charset="0"/>
              </a:rPr>
              <a:t>	nonce – unique number required by miner to complete the transaction</a:t>
            </a:r>
          </a:p>
          <a:p>
            <a:pPr marL="0" indent="0">
              <a:buNone/>
            </a:pPr>
            <a:r>
              <a:rPr lang="en-IN" sz="1800" dirty="0" smtClean="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070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49" y="269420"/>
            <a:ext cx="11625943" cy="6359979"/>
          </a:xfrm>
        </p:spPr>
        <p:txBody>
          <a:bodyPr>
            <a:normAutofit/>
          </a:bodyPr>
          <a:lstStyle/>
          <a:p>
            <a:pPr marL="0" indent="0">
              <a:buNone/>
            </a:pP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gasLimit</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the maximum amount of gas we are willing to consume on a </a:t>
            </a:r>
            <a:r>
              <a:rPr lang="en-IN" sz="1800" dirty="0" smtClean="0">
                <a:latin typeface="Times New Roman" panose="02020603050405020304" pitchFamily="18" charset="0"/>
                <a:cs typeface="Times New Roman" panose="02020603050405020304" pitchFamily="18" charset="0"/>
              </a:rPr>
              <a:t>transaction</a:t>
            </a:r>
          </a:p>
          <a:p>
            <a:pPr marL="0" indent="0">
              <a:buNone/>
            </a:pPr>
            <a:r>
              <a:rPr lang="en-IN" sz="1800" dirty="0" smtClean="0">
                <a:latin typeface="Times New Roman" panose="02020603050405020304" pitchFamily="18" charset="0"/>
                <a:cs typeface="Times New Roman" panose="02020603050405020304" pitchFamily="18" charset="0"/>
              </a:rPr>
              <a:t>	value – price of the Non-fungible Token</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gasPrice</a:t>
            </a:r>
            <a:r>
              <a:rPr lang="en-IN" sz="1800" dirty="0">
                <a:latin typeface="Times New Roman" panose="02020603050405020304" pitchFamily="18" charset="0"/>
                <a:cs typeface="Times New Roman" panose="02020603050405020304" pitchFamily="18" charset="0"/>
              </a:rPr>
              <a:t> – how much we’re willing to pay per unit of gas</a:t>
            </a:r>
          </a:p>
          <a:p>
            <a:pPr marL="0" indent="0">
              <a:buNone/>
            </a:pPr>
            <a:r>
              <a:rPr lang="en-IN" sz="1800" dirty="0">
                <a:latin typeface="Times New Roman" panose="02020603050405020304" pitchFamily="18" charset="0"/>
                <a:cs typeface="Times New Roman" panose="02020603050405020304" pitchFamily="18" charset="0"/>
              </a:rPr>
              <a:t>	data – The encoded ABI byte code to send via a transaction</a:t>
            </a:r>
          </a:p>
          <a:p>
            <a:r>
              <a:rPr lang="en-IN" sz="1800" dirty="0">
                <a:latin typeface="Times New Roman" panose="02020603050405020304" pitchFamily="18" charset="0"/>
                <a:cs typeface="Times New Roman" panose="02020603050405020304" pitchFamily="18" charset="0"/>
              </a:rPr>
              <a:t>Next we set up a chain for the transaction, in our case we send our transaction to </a:t>
            </a:r>
            <a:r>
              <a:rPr lang="en-IN" sz="1800" dirty="0" err="1">
                <a:latin typeface="Times New Roman" panose="02020603050405020304" pitchFamily="18" charset="0"/>
                <a:cs typeface="Times New Roman" panose="02020603050405020304" pitchFamily="18" charset="0"/>
              </a:rPr>
              <a:t>ropsten</a:t>
            </a:r>
            <a:r>
              <a:rPr lang="en-IN" sz="1800" dirty="0">
                <a:latin typeface="Times New Roman" panose="02020603050405020304" pitchFamily="18" charset="0"/>
                <a:cs typeface="Times New Roman" panose="02020603050405020304" pitchFamily="18" charset="0"/>
              </a:rPr>
              <a:t> test network, so we set a chain to ‘</a:t>
            </a:r>
            <a:r>
              <a:rPr lang="en-IN" sz="1800" dirty="0" err="1">
                <a:latin typeface="Times New Roman" panose="02020603050405020304" pitchFamily="18" charset="0"/>
                <a:cs typeface="Times New Roman" panose="02020603050405020304" pitchFamily="18" charset="0"/>
              </a:rPr>
              <a:t>ropsten</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Every transaction made on-chain has to be signed and to sign the transaction we need a private key of the transaction sender. In our we are encoding the provided private key to hexadecimal using </a:t>
            </a:r>
            <a:r>
              <a:rPr lang="en-IN" sz="1800" dirty="0" err="1">
                <a:latin typeface="Times New Roman" panose="02020603050405020304" pitchFamily="18" charset="0"/>
                <a:cs typeface="Times New Roman" panose="02020603050405020304" pitchFamily="18" charset="0"/>
              </a:rPr>
              <a:t>Buffer.from</a:t>
            </a:r>
            <a:r>
              <a:rPr lang="en-IN" sz="1800" dirty="0">
                <a:latin typeface="Times New Roman" panose="02020603050405020304" pitchFamily="18" charset="0"/>
                <a:cs typeface="Times New Roman" panose="02020603050405020304" pitchFamily="18" charset="0"/>
              </a:rPr>
              <a:t>() method.</a:t>
            </a:r>
          </a:p>
          <a:p>
            <a:r>
              <a:rPr lang="en-IN" sz="1800" dirty="0">
                <a:latin typeface="Times New Roman" panose="02020603050405020304" pitchFamily="18" charset="0"/>
                <a:cs typeface="Times New Roman" panose="02020603050405020304" pitchFamily="18" charset="0"/>
              </a:rPr>
              <a:t>Next, we initiate a transaction with created parameters like </a:t>
            </a:r>
            <a:r>
              <a:rPr lang="en-IN" sz="1800" dirty="0" err="1">
                <a:latin typeface="Times New Roman" panose="02020603050405020304" pitchFamily="18" charset="0"/>
                <a:cs typeface="Times New Roman" panose="02020603050405020304" pitchFamily="18" charset="0"/>
              </a:rPr>
              <a:t>txParams</a:t>
            </a:r>
            <a:r>
              <a:rPr lang="en-IN" sz="1800" dirty="0">
                <a:latin typeface="Times New Roman" panose="02020603050405020304" pitchFamily="18" charset="0"/>
                <a:cs typeface="Times New Roman" panose="02020603050405020304" pitchFamily="18" charset="0"/>
              </a:rPr>
              <a:t> and common.</a:t>
            </a:r>
          </a:p>
          <a:p>
            <a:r>
              <a:rPr lang="en-IN" sz="1800" dirty="0">
                <a:latin typeface="Times New Roman" panose="02020603050405020304" pitchFamily="18" charset="0"/>
                <a:cs typeface="Times New Roman" panose="02020603050405020304" pitchFamily="18" charset="0"/>
              </a:rPr>
              <a:t>Next we sign the transaction using the encoded private key of the sender. Then, we serialize the transaction and then we convert it into a string which starts with ‘0x’. Final result would be the raw data needed to send the signed transaction to the </a:t>
            </a:r>
            <a:r>
              <a:rPr lang="en-IN" sz="1800" dirty="0" err="1">
                <a:latin typeface="Times New Roman" panose="02020603050405020304" pitchFamily="18" charset="0"/>
                <a:cs typeface="Times New Roman" panose="02020603050405020304" pitchFamily="18" charset="0"/>
              </a:rPr>
              <a:t>ethereum</a:t>
            </a:r>
            <a:r>
              <a:rPr lang="en-IN" sz="1800" dirty="0">
                <a:latin typeface="Times New Roman" panose="02020603050405020304" pitchFamily="18" charset="0"/>
                <a:cs typeface="Times New Roman" panose="02020603050405020304" pitchFamily="18" charset="0"/>
              </a:rPr>
              <a:t> test network.</a:t>
            </a:r>
          </a:p>
          <a:p>
            <a:r>
              <a:rPr lang="en-IN" sz="1800" dirty="0">
                <a:latin typeface="Times New Roman" panose="02020603050405020304" pitchFamily="18" charset="0"/>
                <a:cs typeface="Times New Roman" panose="02020603050405020304" pitchFamily="18" charset="0"/>
              </a:rPr>
              <a:t>Finally, we send the transaction to the </a:t>
            </a:r>
            <a:r>
              <a:rPr lang="en-IN" sz="1800" dirty="0" err="1">
                <a:latin typeface="Times New Roman" panose="02020603050405020304" pitchFamily="18" charset="0"/>
                <a:cs typeface="Times New Roman" panose="02020603050405020304" pitchFamily="18" charset="0"/>
              </a:rPr>
              <a:t>ethereum</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blockchain</a:t>
            </a:r>
            <a:r>
              <a:rPr lang="en-IN" sz="1800" dirty="0">
                <a:latin typeface="Times New Roman" panose="02020603050405020304" pitchFamily="18" charset="0"/>
                <a:cs typeface="Times New Roman" panose="02020603050405020304" pitchFamily="18" charset="0"/>
              </a:rPr>
              <a:t> using the web3.eth.sendSignedTransaction() method with one parameter (raw data) and </a:t>
            </a:r>
            <a:r>
              <a:rPr lang="en-IN" sz="1800" dirty="0" err="1">
                <a:latin typeface="Times New Roman" panose="02020603050405020304" pitchFamily="18" charset="0"/>
                <a:cs typeface="Times New Roman" panose="02020603050405020304" pitchFamily="18" charset="0"/>
              </a:rPr>
              <a:t>callback</a:t>
            </a:r>
            <a:r>
              <a:rPr lang="en-IN" sz="1800" dirty="0">
                <a:latin typeface="Times New Roman" panose="02020603050405020304" pitchFamily="18" charset="0"/>
                <a:cs typeface="Times New Roman" panose="02020603050405020304" pitchFamily="18" charset="0"/>
              </a:rPr>
              <a:t> function which will console log the transaction hash once </a:t>
            </a:r>
            <a:r>
              <a:rPr lang="en-IN" sz="1800" dirty="0" smtClean="0">
                <a:latin typeface="Times New Roman" panose="02020603050405020304" pitchFamily="18" charset="0"/>
                <a:cs typeface="Times New Roman" panose="02020603050405020304" pitchFamily="18" charset="0"/>
              </a:rPr>
              <a:t>the token have been transferred to the buyer.</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We can track the transaction using the hash in etherscan.io.</a:t>
            </a:r>
          </a:p>
          <a:p>
            <a:pPr marL="0" indent="0">
              <a:buNone/>
            </a:pPr>
            <a:endParaRPr lang="en-IN" sz="1800" dirty="0"/>
          </a:p>
        </p:txBody>
      </p:sp>
    </p:spTree>
    <p:extLst>
      <p:ext uri="{BB962C8B-B14F-4D97-AF65-F5344CB8AC3E}">
        <p14:creationId xmlns:p14="http://schemas.microsoft.com/office/powerpoint/2010/main" val="2191198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607" y="2577647"/>
            <a:ext cx="10537371" cy="1325563"/>
          </a:xfrm>
        </p:spPr>
        <p:txBody>
          <a:bodyPr/>
          <a:lstStyle/>
          <a:p>
            <a:r>
              <a:rPr lang="en-IN" dirty="0" smtClean="0"/>
              <a:t>Process of buying token in the Smart contract</a:t>
            </a:r>
            <a:endParaRPr lang="en-IN" dirty="0"/>
          </a:p>
        </p:txBody>
      </p:sp>
    </p:spTree>
    <p:extLst>
      <p:ext uri="{BB962C8B-B14F-4D97-AF65-F5344CB8AC3E}">
        <p14:creationId xmlns:p14="http://schemas.microsoft.com/office/powerpoint/2010/main" val="3868263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543" y="351064"/>
            <a:ext cx="10929257" cy="6237515"/>
          </a:xfrm>
        </p:spPr>
        <p:txBody>
          <a:bodyPr>
            <a:normAutofit/>
          </a:bodyPr>
          <a:lstStyle/>
          <a:p>
            <a:r>
              <a:rPr lang="en-IN" sz="1800" dirty="0" smtClean="0">
                <a:latin typeface="Times New Roman" panose="02020603050405020304" pitchFamily="18" charset="0"/>
                <a:cs typeface="Times New Roman" panose="02020603050405020304" pitchFamily="18" charset="0"/>
              </a:rPr>
              <a:t>The data we sent ‘</a:t>
            </a:r>
            <a:r>
              <a:rPr lang="en-IN" sz="1800" dirty="0" err="1" smtClean="0">
                <a:latin typeface="Times New Roman" panose="02020603050405020304" pitchFamily="18" charset="0"/>
                <a:cs typeface="Times New Roman" panose="02020603050405020304" pitchFamily="18" charset="0"/>
              </a:rPr>
              <a:t>nftContract.methods.buyImToken</a:t>
            </a:r>
            <a:r>
              <a:rPr lang="en-IN" sz="1800" dirty="0" smtClean="0">
                <a:latin typeface="Times New Roman" panose="02020603050405020304" pitchFamily="18" charset="0"/>
                <a:cs typeface="Times New Roman" panose="02020603050405020304" pitchFamily="18" charset="0"/>
              </a:rPr>
              <a:t>(</a:t>
            </a:r>
            <a:r>
              <a:rPr lang="en-IN" sz="1800" dirty="0" err="1" smtClean="0">
                <a:latin typeface="Times New Roman" panose="02020603050405020304" pitchFamily="18" charset="0"/>
                <a:cs typeface="Times New Roman" panose="02020603050405020304" pitchFamily="18" charset="0"/>
              </a:rPr>
              <a:t>tokenId</a:t>
            </a:r>
            <a:r>
              <a:rPr lang="en-IN" sz="1800" dirty="0" smtClean="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encodeABI</a:t>
            </a:r>
            <a:r>
              <a:rPr lang="en-IN" sz="1800" dirty="0">
                <a:latin typeface="Times New Roman" panose="02020603050405020304" pitchFamily="18" charset="0"/>
                <a:cs typeface="Times New Roman" panose="02020603050405020304" pitchFamily="18" charset="0"/>
              </a:rPr>
              <a:t>()</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will run the </a:t>
            </a:r>
            <a:r>
              <a:rPr lang="en-IN" sz="1800" dirty="0" smtClean="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buyImToken</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method on </a:t>
            </a:r>
            <a:r>
              <a:rPr lang="en-IN" sz="1800" dirty="0" smtClean="0">
                <a:latin typeface="Times New Roman" panose="02020603050405020304" pitchFamily="18" charset="0"/>
                <a:cs typeface="Times New Roman" panose="02020603050405020304" pitchFamily="18" charset="0"/>
              </a:rPr>
              <a:t>the smart contract.</a:t>
            </a:r>
          </a:p>
          <a:p>
            <a:r>
              <a:rPr lang="en-IN" sz="1800" dirty="0" err="1" smtClean="0">
                <a:latin typeface="Times New Roman" panose="02020603050405020304" pitchFamily="18" charset="0"/>
                <a:cs typeface="Times New Roman" panose="02020603050405020304" pitchFamily="18" charset="0"/>
              </a:rPr>
              <a:t>buyImToken</a:t>
            </a:r>
            <a:r>
              <a:rPr lang="en-IN" sz="1800" dirty="0" smtClean="0">
                <a:latin typeface="Times New Roman" panose="02020603050405020304" pitchFamily="18" charset="0"/>
                <a:cs typeface="Times New Roman" panose="02020603050405020304" pitchFamily="18" charset="0"/>
              </a:rPr>
              <a:t> function will look like the below code:</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function </a:t>
            </a:r>
            <a:r>
              <a:rPr lang="en-IN" sz="1800" dirty="0" err="1">
                <a:latin typeface="Times New Roman" panose="02020603050405020304" pitchFamily="18" charset="0"/>
                <a:cs typeface="Times New Roman" panose="02020603050405020304" pitchFamily="18" charset="0"/>
              </a:rPr>
              <a:t>buyImToken</a:t>
            </a:r>
            <a:r>
              <a:rPr lang="en-IN" sz="1800" dirty="0">
                <a:latin typeface="Times New Roman" panose="02020603050405020304" pitchFamily="18" charset="0"/>
                <a:cs typeface="Times New Roman" panose="02020603050405020304" pitchFamily="18" charset="0"/>
              </a:rPr>
              <a:t>(uint256 </a:t>
            </a:r>
            <a:r>
              <a:rPr lang="en-IN" sz="1800" dirty="0" err="1">
                <a:latin typeface="Times New Roman" panose="02020603050405020304" pitchFamily="18" charset="0"/>
                <a:cs typeface="Times New Roman" panose="02020603050405020304" pitchFamily="18" charset="0"/>
              </a:rPr>
              <a:t>tokenId</a:t>
            </a:r>
            <a:r>
              <a:rPr lang="en-IN" sz="1800" dirty="0">
                <a:latin typeface="Times New Roman" panose="02020603050405020304" pitchFamily="18" charset="0"/>
                <a:cs typeface="Times New Roman" panose="02020603050405020304" pitchFamily="18" charset="0"/>
              </a:rPr>
              <a:t>) public payable </a:t>
            </a:r>
            <a:r>
              <a:rPr lang="en-IN" sz="1800" dirty="0" smtClean="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require(</a:t>
            </a:r>
            <a:r>
              <a:rPr lang="en-IN" sz="1800" dirty="0" err="1" smtClean="0">
                <a:latin typeface="Times New Roman" panose="02020603050405020304" pitchFamily="18" charset="0"/>
                <a:cs typeface="Times New Roman" panose="02020603050405020304" pitchFamily="18" charset="0"/>
              </a:rPr>
              <a:t>msg.value</a:t>
            </a:r>
            <a:r>
              <a:rPr lang="en-IN" sz="1800" dirty="0">
                <a:latin typeface="Times New Roman" panose="02020603050405020304" pitchFamily="18" charset="0"/>
                <a:cs typeface="Times New Roman" panose="02020603050405020304" pitchFamily="18" charset="0"/>
              </a:rPr>
              <a:t> == _</a:t>
            </a:r>
            <a:r>
              <a:rPr lang="en-IN" sz="1800" dirty="0" err="1">
                <a:latin typeface="Times New Roman" panose="02020603050405020304" pitchFamily="18" charset="0"/>
                <a:cs typeface="Times New Roman" panose="02020603050405020304" pitchFamily="18" charset="0"/>
              </a:rPr>
              <a:t>tokenPrices</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tokenId</a:t>
            </a:r>
            <a:r>
              <a:rPr lang="en-IN" sz="1800" dirty="0">
                <a:latin typeface="Times New Roman" panose="02020603050405020304" pitchFamily="18" charset="0"/>
                <a:cs typeface="Times New Roman" panose="02020603050405020304" pitchFamily="18" charset="0"/>
              </a:rPr>
              <a:t>], 'Token price not met');</a:t>
            </a:r>
          </a:p>
          <a:p>
            <a:pPr marL="0" indent="0">
              <a:buNone/>
            </a:pP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uint256</a:t>
            </a:r>
            <a:r>
              <a:rPr lang="en-IN" sz="1800" dirty="0">
                <a:latin typeface="Times New Roman" panose="02020603050405020304" pitchFamily="18" charset="0"/>
                <a:cs typeface="Times New Roman" panose="02020603050405020304" pitchFamily="18" charset="0"/>
              </a:rPr>
              <a:t> amount = </a:t>
            </a:r>
            <a:r>
              <a:rPr lang="en-IN" sz="1800" dirty="0" err="1">
                <a:latin typeface="Times New Roman" panose="02020603050405020304" pitchFamily="18" charset="0"/>
                <a:cs typeface="Times New Roman" panose="02020603050405020304" pitchFamily="18" charset="0"/>
              </a:rPr>
              <a:t>msg.value</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address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tokenOwner</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ownerOf</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tokenId</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_</a:t>
            </a:r>
            <a:r>
              <a:rPr lang="en-IN" sz="1800" dirty="0">
                <a:latin typeface="Times New Roman" panose="02020603050405020304" pitchFamily="18" charset="0"/>
                <a:cs typeface="Times New Roman" panose="02020603050405020304" pitchFamily="18" charset="0"/>
              </a:rPr>
              <a:t>approve(_</a:t>
            </a:r>
            <a:r>
              <a:rPr lang="en-IN" sz="1800" dirty="0" err="1">
                <a:latin typeface="Times New Roman" panose="02020603050405020304" pitchFamily="18" charset="0"/>
                <a:cs typeface="Times New Roman" panose="02020603050405020304" pitchFamily="18" charset="0"/>
              </a:rPr>
              <a:t>msgSender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tokenId</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safeTransferFrom</a:t>
            </a:r>
            <a:r>
              <a:rPr lang="en-IN" sz="1800" dirty="0" smtClean="0">
                <a:latin typeface="Times New Roman" panose="02020603050405020304" pitchFamily="18" charset="0"/>
                <a:cs typeface="Times New Roman" panose="02020603050405020304" pitchFamily="18" charset="0"/>
              </a:rPr>
              <a:t>(</a:t>
            </a:r>
            <a:r>
              <a:rPr lang="en-IN" sz="1800" dirty="0" err="1" smtClean="0">
                <a:latin typeface="Times New Roman" panose="02020603050405020304" pitchFamily="18" charset="0"/>
                <a:cs typeface="Times New Roman" panose="02020603050405020304" pitchFamily="18" charset="0"/>
              </a:rPr>
              <a:t>tokenOwner</a:t>
            </a:r>
            <a:r>
              <a:rPr lang="en-IN" sz="1800" dirty="0">
                <a:latin typeface="Times New Roman" panose="02020603050405020304" pitchFamily="18" charset="0"/>
                <a:cs typeface="Times New Roman" panose="02020603050405020304" pitchFamily="18" charset="0"/>
              </a:rPr>
              <a:t>, _</a:t>
            </a:r>
            <a:r>
              <a:rPr lang="en-IN" sz="1800" dirty="0" err="1">
                <a:latin typeface="Times New Roman" panose="02020603050405020304" pitchFamily="18" charset="0"/>
                <a:cs typeface="Times New Roman" panose="02020603050405020304" pitchFamily="18" charset="0"/>
              </a:rPr>
              <a:t>msgSender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tokenId</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payable(</a:t>
            </a:r>
            <a:r>
              <a:rPr lang="en-IN" sz="1800" dirty="0" err="1" smtClean="0">
                <a:latin typeface="Times New Roman" panose="02020603050405020304" pitchFamily="18" charset="0"/>
                <a:cs typeface="Times New Roman" panose="02020603050405020304" pitchFamily="18" charset="0"/>
              </a:rPr>
              <a:t>tokenOwner</a:t>
            </a:r>
            <a:r>
              <a:rPr lang="en-IN" sz="1800" dirty="0">
                <a:latin typeface="Times New Roman" panose="02020603050405020304" pitchFamily="18" charset="0"/>
                <a:cs typeface="Times New Roman" panose="02020603050405020304" pitchFamily="18" charset="0"/>
              </a:rPr>
              <a:t>).transfer(amount);</a:t>
            </a:r>
          </a:p>
          <a:p>
            <a:pPr marL="0" indent="0">
              <a:buNone/>
            </a:pP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transactionCount</a:t>
            </a:r>
            <a:r>
              <a:rPr lang="en-IN" sz="1800" dirty="0">
                <a:latin typeface="Times New Roman" panose="02020603050405020304" pitchFamily="18" charset="0"/>
                <a:cs typeface="Times New Roman" panose="02020603050405020304" pitchFamily="18" charset="0"/>
              </a:rPr>
              <a:t> += 1;</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789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285750"/>
            <a:ext cx="11650436" cy="6376307"/>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	</a:t>
            </a:r>
            <a:endParaRPr lang="en-IN" sz="1800" dirty="0" smtClean="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function </a:t>
            </a:r>
            <a:r>
              <a:rPr lang="en-IN" sz="1800" dirty="0">
                <a:latin typeface="Times New Roman" panose="02020603050405020304" pitchFamily="18" charset="0"/>
                <a:cs typeface="Times New Roman" panose="02020603050405020304" pitchFamily="18" charset="0"/>
              </a:rPr>
              <a:t>_approve(address to, uint256 </a:t>
            </a:r>
            <a:r>
              <a:rPr lang="en-IN" sz="1800" dirty="0" err="1">
                <a:latin typeface="Times New Roman" panose="02020603050405020304" pitchFamily="18" charset="0"/>
                <a:cs typeface="Times New Roman" panose="02020603050405020304" pitchFamily="18" charset="0"/>
              </a:rPr>
              <a:t>tokenId</a:t>
            </a:r>
            <a:r>
              <a:rPr lang="en-IN" sz="1800" dirty="0">
                <a:latin typeface="Times New Roman" panose="02020603050405020304" pitchFamily="18" charset="0"/>
                <a:cs typeface="Times New Roman" panose="02020603050405020304" pitchFamily="18" charset="0"/>
              </a:rPr>
              <a:t>) internal virtual {</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_</a:t>
            </a:r>
            <a:r>
              <a:rPr lang="en-IN" sz="1800" dirty="0" err="1">
                <a:latin typeface="Times New Roman" panose="02020603050405020304" pitchFamily="18" charset="0"/>
                <a:cs typeface="Times New Roman" panose="02020603050405020304" pitchFamily="18" charset="0"/>
              </a:rPr>
              <a:t>tokenApprovals</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tokenId</a:t>
            </a:r>
            <a:r>
              <a:rPr lang="en-IN" sz="1800" dirty="0">
                <a:latin typeface="Times New Roman" panose="02020603050405020304" pitchFamily="18" charset="0"/>
                <a:cs typeface="Times New Roman" panose="02020603050405020304" pitchFamily="18" charset="0"/>
              </a:rPr>
              <a:t>] = to;</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emit </a:t>
            </a:r>
            <a:r>
              <a:rPr lang="en-IN" sz="1800" dirty="0">
                <a:latin typeface="Times New Roman" panose="02020603050405020304" pitchFamily="18" charset="0"/>
                <a:cs typeface="Times New Roman" panose="02020603050405020304" pitchFamily="18" charset="0"/>
              </a:rPr>
              <a:t>Approval(ERC721.ownerOf(</a:t>
            </a:r>
            <a:r>
              <a:rPr lang="en-IN" sz="1800" dirty="0" err="1">
                <a:latin typeface="Times New Roman" panose="02020603050405020304" pitchFamily="18" charset="0"/>
                <a:cs typeface="Times New Roman" panose="02020603050405020304" pitchFamily="18" charset="0"/>
              </a:rPr>
              <a:t>tokenId</a:t>
            </a:r>
            <a:r>
              <a:rPr lang="en-IN" sz="1800" dirty="0">
                <a:latin typeface="Times New Roman" panose="02020603050405020304" pitchFamily="18" charset="0"/>
                <a:cs typeface="Times New Roman" panose="02020603050405020304" pitchFamily="18" charset="0"/>
              </a:rPr>
              <a:t>), to, </a:t>
            </a:r>
            <a:r>
              <a:rPr lang="en-IN" sz="1800" dirty="0" err="1">
                <a:latin typeface="Times New Roman" panose="02020603050405020304" pitchFamily="18" charset="0"/>
                <a:cs typeface="Times New Roman" panose="02020603050405020304" pitchFamily="18" charset="0"/>
              </a:rPr>
              <a:t>tokenId</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p>
          <a:p>
            <a:pPr marL="0" indent="0">
              <a:buNone/>
            </a:pPr>
            <a:endParaRPr lang="en-IN" sz="1800" dirty="0" smtClean="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function </a:t>
            </a:r>
            <a:r>
              <a:rPr lang="en-IN" sz="1800" dirty="0" err="1">
                <a:latin typeface="Times New Roman" panose="02020603050405020304" pitchFamily="18" charset="0"/>
                <a:cs typeface="Times New Roman" panose="02020603050405020304" pitchFamily="18" charset="0"/>
              </a:rPr>
              <a:t>safeTransferFrom</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address </a:t>
            </a:r>
            <a:r>
              <a:rPr lang="en-IN" sz="1800" dirty="0">
                <a:latin typeface="Times New Roman" panose="02020603050405020304" pitchFamily="18" charset="0"/>
                <a:cs typeface="Times New Roman" panose="02020603050405020304" pitchFamily="18" charset="0"/>
              </a:rPr>
              <a:t>from,</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address </a:t>
            </a:r>
            <a:r>
              <a:rPr lang="en-IN" sz="1800" dirty="0">
                <a:latin typeface="Times New Roman" panose="02020603050405020304" pitchFamily="18" charset="0"/>
                <a:cs typeface="Times New Roman" panose="02020603050405020304" pitchFamily="18" charset="0"/>
              </a:rPr>
              <a:t>to,</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uint256 </a:t>
            </a:r>
            <a:r>
              <a:rPr lang="en-IN" sz="1800" dirty="0" err="1">
                <a:latin typeface="Times New Roman" panose="02020603050405020304" pitchFamily="18" charset="0"/>
                <a:cs typeface="Times New Roman" panose="02020603050405020304" pitchFamily="18" charset="0"/>
              </a:rPr>
              <a:t>tokenId</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public virtual override {</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safeTransferFrom</a:t>
            </a:r>
            <a:r>
              <a:rPr lang="en-IN" sz="1800" dirty="0" smtClean="0">
                <a:latin typeface="Times New Roman" panose="02020603050405020304" pitchFamily="18" charset="0"/>
                <a:cs typeface="Times New Roman" panose="02020603050405020304" pitchFamily="18" charset="0"/>
              </a:rPr>
              <a:t>(from</a:t>
            </a:r>
            <a:r>
              <a:rPr lang="en-IN" sz="1800" dirty="0">
                <a:latin typeface="Times New Roman" panose="02020603050405020304" pitchFamily="18" charset="0"/>
                <a:cs typeface="Times New Roman" panose="02020603050405020304" pitchFamily="18" charset="0"/>
              </a:rPr>
              <a:t>, to, </a:t>
            </a:r>
            <a:r>
              <a:rPr lang="en-IN" sz="1800" dirty="0" err="1">
                <a:latin typeface="Times New Roman" panose="02020603050405020304" pitchFamily="18" charset="0"/>
                <a:cs typeface="Times New Roman" panose="02020603050405020304" pitchFamily="18" charset="0"/>
              </a:rPr>
              <a:t>tokenId</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27181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29" y="244929"/>
            <a:ext cx="11683092" cy="6302828"/>
          </a:xfrm>
        </p:spPr>
        <p:txBody>
          <a:bodyPr>
            <a:normAutofit fontScale="85000" lnSpcReduction="20000"/>
          </a:bodyPr>
          <a:lstStyle/>
          <a:p>
            <a:pPr marL="0" indent="0">
              <a:buNone/>
            </a:pPr>
            <a:r>
              <a:rPr lang="en-IN" sz="1800" dirty="0">
                <a:latin typeface="Times New Roman" panose="02020603050405020304" pitchFamily="18" charset="0"/>
                <a:cs typeface="Times New Roman" panose="02020603050405020304" pitchFamily="18" charset="0"/>
              </a:rPr>
              <a:t>	</a:t>
            </a:r>
            <a:endParaRPr lang="en-IN" sz="1800" dirty="0" smtClean="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function </a:t>
            </a:r>
            <a:r>
              <a:rPr lang="en-IN" sz="1800" dirty="0" err="1">
                <a:latin typeface="Times New Roman" panose="02020603050405020304" pitchFamily="18" charset="0"/>
                <a:cs typeface="Times New Roman" panose="02020603050405020304" pitchFamily="18" charset="0"/>
              </a:rPr>
              <a:t>safeTransferFrom</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address from,</a:t>
            </a:r>
          </a:p>
          <a:p>
            <a:pPr marL="0" indent="0">
              <a:buNone/>
            </a:pPr>
            <a:r>
              <a:rPr lang="en-IN" sz="1800" dirty="0">
                <a:latin typeface="Times New Roman" panose="02020603050405020304" pitchFamily="18" charset="0"/>
                <a:cs typeface="Times New Roman" panose="02020603050405020304" pitchFamily="18" charset="0"/>
              </a:rPr>
              <a:t>        	    address to,</a:t>
            </a:r>
          </a:p>
          <a:p>
            <a:pPr marL="0" indent="0">
              <a:buNone/>
            </a:pPr>
            <a:r>
              <a:rPr lang="en-IN" sz="1800" dirty="0">
                <a:latin typeface="Times New Roman" panose="02020603050405020304" pitchFamily="18" charset="0"/>
                <a:cs typeface="Times New Roman" panose="02020603050405020304" pitchFamily="18" charset="0"/>
              </a:rPr>
              <a:t>        	    uint256 </a:t>
            </a:r>
            <a:r>
              <a:rPr lang="en-IN" sz="1800" dirty="0" err="1">
                <a:latin typeface="Times New Roman" panose="02020603050405020304" pitchFamily="18" charset="0"/>
                <a:cs typeface="Times New Roman" panose="02020603050405020304" pitchFamily="18" charset="0"/>
              </a:rPr>
              <a:t>tokenId</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bytes memory _data</a:t>
            </a:r>
          </a:p>
          <a:p>
            <a:pPr marL="0" indent="0">
              <a:buNone/>
            </a:pPr>
            <a:r>
              <a:rPr lang="en-IN" sz="1800" dirty="0">
                <a:latin typeface="Times New Roman" panose="02020603050405020304" pitchFamily="18" charset="0"/>
                <a:cs typeface="Times New Roman" panose="02020603050405020304" pitchFamily="18" charset="0"/>
              </a:rPr>
              <a:t>   	) public virtual override {</a:t>
            </a:r>
          </a:p>
          <a:p>
            <a:pPr marL="0" indent="0">
              <a:buNone/>
            </a:pPr>
            <a:r>
              <a:rPr lang="en-IN" sz="1800" dirty="0">
                <a:latin typeface="Times New Roman" panose="02020603050405020304" pitchFamily="18" charset="0"/>
                <a:cs typeface="Times New Roman" panose="02020603050405020304" pitchFamily="18" charset="0"/>
              </a:rPr>
              <a:t>        	        require(_</a:t>
            </a:r>
            <a:r>
              <a:rPr lang="en-IN" sz="1800" dirty="0" err="1">
                <a:latin typeface="Times New Roman" panose="02020603050405020304" pitchFamily="18" charset="0"/>
                <a:cs typeface="Times New Roman" panose="02020603050405020304" pitchFamily="18" charset="0"/>
              </a:rPr>
              <a:t>isApprovedOrOwner</a:t>
            </a:r>
            <a:r>
              <a:rPr lang="en-IN" sz="1800" dirty="0">
                <a:latin typeface="Times New Roman" panose="02020603050405020304" pitchFamily="18" charset="0"/>
                <a:cs typeface="Times New Roman" panose="02020603050405020304" pitchFamily="18" charset="0"/>
              </a:rPr>
              <a:t>(_</a:t>
            </a:r>
            <a:r>
              <a:rPr lang="en-IN" sz="1800" dirty="0" err="1">
                <a:latin typeface="Times New Roman" panose="02020603050405020304" pitchFamily="18" charset="0"/>
                <a:cs typeface="Times New Roman" panose="02020603050405020304" pitchFamily="18" charset="0"/>
              </a:rPr>
              <a:t>msgSender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tokenId</a:t>
            </a:r>
            <a:r>
              <a:rPr lang="en-IN" sz="1800" dirty="0">
                <a:latin typeface="Times New Roman" panose="02020603050405020304" pitchFamily="18" charset="0"/>
                <a:cs typeface="Times New Roman" panose="02020603050405020304" pitchFamily="18" charset="0"/>
              </a:rPr>
              <a:t>), "ERC721: transfer caller is not owner nor approved");</a:t>
            </a:r>
          </a:p>
          <a:p>
            <a:pPr marL="0" indent="0">
              <a:buNone/>
            </a:pPr>
            <a:r>
              <a:rPr lang="en-IN" sz="1800" dirty="0">
                <a:latin typeface="Times New Roman" panose="02020603050405020304" pitchFamily="18" charset="0"/>
                <a:cs typeface="Times New Roman" panose="02020603050405020304" pitchFamily="18" charset="0"/>
              </a:rPr>
              <a:t>        	        _</a:t>
            </a:r>
            <a:r>
              <a:rPr lang="en-IN" sz="1800" dirty="0" err="1">
                <a:latin typeface="Times New Roman" panose="02020603050405020304" pitchFamily="18" charset="0"/>
                <a:cs typeface="Times New Roman" panose="02020603050405020304" pitchFamily="18" charset="0"/>
              </a:rPr>
              <a:t>safeTransfer</a:t>
            </a:r>
            <a:r>
              <a:rPr lang="en-IN" sz="1800" dirty="0">
                <a:latin typeface="Times New Roman" panose="02020603050405020304" pitchFamily="18" charset="0"/>
                <a:cs typeface="Times New Roman" panose="02020603050405020304" pitchFamily="18" charset="0"/>
              </a:rPr>
              <a:t>(from, to, </a:t>
            </a:r>
            <a:r>
              <a:rPr lang="en-IN" sz="1800" dirty="0" err="1">
                <a:latin typeface="Times New Roman" panose="02020603050405020304" pitchFamily="18" charset="0"/>
                <a:cs typeface="Times New Roman" panose="02020603050405020304" pitchFamily="18" charset="0"/>
              </a:rPr>
              <a:t>tokenId</a:t>
            </a:r>
            <a:r>
              <a:rPr lang="en-IN" sz="1800" dirty="0">
                <a:latin typeface="Times New Roman" panose="02020603050405020304" pitchFamily="18" charset="0"/>
                <a:cs typeface="Times New Roman" panose="02020603050405020304" pitchFamily="18" charset="0"/>
              </a:rPr>
              <a:t>, _data);</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	function </a:t>
            </a:r>
            <a:r>
              <a:rPr lang="en-IN" sz="1800" dirty="0">
                <a:latin typeface="Times New Roman" panose="02020603050405020304" pitchFamily="18" charset="0"/>
                <a:cs typeface="Times New Roman" panose="02020603050405020304" pitchFamily="18" charset="0"/>
              </a:rPr>
              <a:t>_</a:t>
            </a:r>
            <a:r>
              <a:rPr lang="en-IN" sz="1800" dirty="0" err="1">
                <a:latin typeface="Times New Roman" panose="02020603050405020304" pitchFamily="18" charset="0"/>
                <a:cs typeface="Times New Roman" panose="02020603050405020304" pitchFamily="18" charset="0"/>
              </a:rPr>
              <a:t>safeTransfer</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address </a:t>
            </a:r>
            <a:r>
              <a:rPr lang="en-IN" sz="1800" dirty="0">
                <a:latin typeface="Times New Roman" panose="02020603050405020304" pitchFamily="18" charset="0"/>
                <a:cs typeface="Times New Roman" panose="02020603050405020304" pitchFamily="18" charset="0"/>
              </a:rPr>
              <a:t>from,</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address </a:t>
            </a:r>
            <a:r>
              <a:rPr lang="en-IN" sz="1800" dirty="0">
                <a:latin typeface="Times New Roman" panose="02020603050405020304" pitchFamily="18" charset="0"/>
                <a:cs typeface="Times New Roman" panose="02020603050405020304" pitchFamily="18" charset="0"/>
              </a:rPr>
              <a:t>to,</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uint256 </a:t>
            </a:r>
            <a:r>
              <a:rPr lang="en-IN" sz="1800" dirty="0" err="1">
                <a:latin typeface="Times New Roman" panose="02020603050405020304" pitchFamily="18" charset="0"/>
                <a:cs typeface="Times New Roman" panose="02020603050405020304" pitchFamily="18" charset="0"/>
              </a:rPr>
              <a:t>tokenId</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bytes </a:t>
            </a:r>
            <a:r>
              <a:rPr lang="en-IN" sz="1800" dirty="0">
                <a:latin typeface="Times New Roman" panose="02020603050405020304" pitchFamily="18" charset="0"/>
                <a:cs typeface="Times New Roman" panose="02020603050405020304" pitchFamily="18" charset="0"/>
              </a:rPr>
              <a:t>memory _data</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 </a:t>
            </a:r>
            <a:r>
              <a:rPr lang="en-IN" sz="1800" dirty="0">
                <a:latin typeface="Times New Roman" panose="02020603050405020304" pitchFamily="18" charset="0"/>
                <a:cs typeface="Times New Roman" panose="02020603050405020304" pitchFamily="18" charset="0"/>
              </a:rPr>
              <a:t>internal virtual {</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_</a:t>
            </a:r>
            <a:r>
              <a:rPr lang="en-IN" sz="1800" dirty="0">
                <a:latin typeface="Times New Roman" panose="02020603050405020304" pitchFamily="18" charset="0"/>
                <a:cs typeface="Times New Roman" panose="02020603050405020304" pitchFamily="18" charset="0"/>
              </a:rPr>
              <a:t>transfer(from, to, </a:t>
            </a:r>
            <a:r>
              <a:rPr lang="en-IN" sz="1800" dirty="0" err="1">
                <a:latin typeface="Times New Roman" panose="02020603050405020304" pitchFamily="18" charset="0"/>
                <a:cs typeface="Times New Roman" panose="02020603050405020304" pitchFamily="18" charset="0"/>
              </a:rPr>
              <a:t>tokenId</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require</a:t>
            </a:r>
            <a:r>
              <a:rPr lang="en-IN" sz="1800" dirty="0">
                <a:latin typeface="Times New Roman" panose="02020603050405020304" pitchFamily="18" charset="0"/>
                <a:cs typeface="Times New Roman" panose="02020603050405020304" pitchFamily="18" charset="0"/>
              </a:rPr>
              <a:t>(_checkOnERC721Received(from, to, </a:t>
            </a:r>
            <a:r>
              <a:rPr lang="en-IN" sz="1800" dirty="0" err="1">
                <a:latin typeface="Times New Roman" panose="02020603050405020304" pitchFamily="18" charset="0"/>
                <a:cs typeface="Times New Roman" panose="02020603050405020304" pitchFamily="18" charset="0"/>
              </a:rPr>
              <a:t>tokenId</a:t>
            </a:r>
            <a:r>
              <a:rPr lang="en-IN" sz="1800" dirty="0">
                <a:latin typeface="Times New Roman" panose="02020603050405020304" pitchFamily="18" charset="0"/>
                <a:cs typeface="Times New Roman" panose="02020603050405020304" pitchFamily="18" charset="0"/>
              </a:rPr>
              <a:t>, _data), "ERC721: transfer to non ERC721Receiver </a:t>
            </a:r>
            <a:r>
              <a:rPr lang="en-IN" sz="1800" dirty="0" smtClean="0">
                <a:latin typeface="Times New Roman" panose="02020603050405020304" pitchFamily="18" charset="0"/>
                <a:cs typeface="Times New Roman" panose="02020603050405020304" pitchFamily="18" charset="0"/>
              </a:rPr>
              <a:t>	                          	            implementer");   </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23691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093" y="253093"/>
            <a:ext cx="11560628" cy="6400800"/>
          </a:xfrm>
        </p:spPr>
        <p:txBody>
          <a:bodyPr>
            <a:normAutofit fontScale="62500" lnSpcReduction="20000"/>
          </a:bodyPr>
          <a:lstStyle/>
          <a:p>
            <a:pPr marL="0" indent="0">
              <a:buNone/>
            </a:pP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function </a:t>
            </a:r>
            <a:r>
              <a:rPr lang="en-IN" dirty="0">
                <a:latin typeface="Times New Roman" panose="02020603050405020304" pitchFamily="18" charset="0"/>
                <a:cs typeface="Times New Roman" panose="02020603050405020304" pitchFamily="18" charset="0"/>
              </a:rPr>
              <a:t>_transfer(</a:t>
            </a: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address </a:t>
            </a:r>
            <a:r>
              <a:rPr lang="en-IN" dirty="0">
                <a:latin typeface="Times New Roman" panose="02020603050405020304" pitchFamily="18" charset="0"/>
                <a:cs typeface="Times New Roman" panose="02020603050405020304" pitchFamily="18" charset="0"/>
              </a:rPr>
              <a:t>from,</a:t>
            </a: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address </a:t>
            </a:r>
            <a:r>
              <a:rPr lang="en-IN" dirty="0">
                <a:latin typeface="Times New Roman" panose="02020603050405020304" pitchFamily="18" charset="0"/>
                <a:cs typeface="Times New Roman" panose="02020603050405020304" pitchFamily="18" charset="0"/>
              </a:rPr>
              <a:t>to,</a:t>
            </a: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uint256 </a:t>
            </a:r>
            <a:r>
              <a:rPr lang="en-IN" dirty="0" err="1">
                <a:latin typeface="Times New Roman" panose="02020603050405020304" pitchFamily="18" charset="0"/>
                <a:cs typeface="Times New Roman" panose="02020603050405020304" pitchFamily="18" charset="0"/>
              </a:rPr>
              <a:t>tokenId</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internal virtual {</a:t>
            </a: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require(ERC721.ownerOf(</a:t>
            </a:r>
            <a:r>
              <a:rPr lang="en-IN" dirty="0" err="1" smtClean="0">
                <a:latin typeface="Times New Roman" panose="02020603050405020304" pitchFamily="18" charset="0"/>
                <a:cs typeface="Times New Roman" panose="02020603050405020304" pitchFamily="18" charset="0"/>
              </a:rPr>
              <a:t>tokenId</a:t>
            </a:r>
            <a:r>
              <a:rPr lang="en-IN" dirty="0">
                <a:latin typeface="Times New Roman" panose="02020603050405020304" pitchFamily="18" charset="0"/>
                <a:cs typeface="Times New Roman" panose="02020603050405020304" pitchFamily="18" charset="0"/>
              </a:rPr>
              <a:t>) == from, "ERC721: transfer of token that is not own");</a:t>
            </a: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require(to </a:t>
            </a:r>
            <a:r>
              <a:rPr lang="en-IN" dirty="0">
                <a:latin typeface="Times New Roman" panose="02020603050405020304" pitchFamily="18" charset="0"/>
                <a:cs typeface="Times New Roman" panose="02020603050405020304" pitchFamily="18" charset="0"/>
              </a:rPr>
              <a:t>!= address(0), "ERC721: transfer to the zero address");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_</a:t>
            </a:r>
            <a:r>
              <a:rPr lang="en-IN" dirty="0" err="1">
                <a:latin typeface="Times New Roman" panose="02020603050405020304" pitchFamily="18" charset="0"/>
                <a:cs typeface="Times New Roman" panose="02020603050405020304" pitchFamily="18" charset="0"/>
              </a:rPr>
              <a:t>beforeTokenTransfer</a:t>
            </a:r>
            <a:r>
              <a:rPr lang="en-IN" dirty="0">
                <a:latin typeface="Times New Roman" panose="02020603050405020304" pitchFamily="18" charset="0"/>
                <a:cs typeface="Times New Roman" panose="02020603050405020304" pitchFamily="18" charset="0"/>
              </a:rPr>
              <a:t>(from, to, </a:t>
            </a:r>
            <a:r>
              <a:rPr lang="en-IN" dirty="0" err="1">
                <a:latin typeface="Times New Roman" panose="02020603050405020304" pitchFamily="18" charset="0"/>
                <a:cs typeface="Times New Roman" panose="02020603050405020304" pitchFamily="18" charset="0"/>
              </a:rPr>
              <a:t>tokenId</a:t>
            </a:r>
            <a:r>
              <a:rPr lang="en-IN"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Clear approvals from the previous owner</a:t>
            </a: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_</a:t>
            </a:r>
            <a:r>
              <a:rPr lang="en-IN" dirty="0">
                <a:latin typeface="Times New Roman" panose="02020603050405020304" pitchFamily="18" charset="0"/>
                <a:cs typeface="Times New Roman" panose="02020603050405020304" pitchFamily="18" charset="0"/>
              </a:rPr>
              <a:t>approve(address(0), </a:t>
            </a:r>
            <a:r>
              <a:rPr lang="en-IN" dirty="0" err="1">
                <a:latin typeface="Times New Roman" panose="02020603050405020304" pitchFamily="18" charset="0"/>
                <a:cs typeface="Times New Roman" panose="02020603050405020304" pitchFamily="18" charset="0"/>
              </a:rPr>
              <a:t>tokenId</a:t>
            </a:r>
            <a:r>
              <a:rPr lang="en-IN"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_</a:t>
            </a:r>
            <a:r>
              <a:rPr lang="en-IN" dirty="0">
                <a:latin typeface="Times New Roman" panose="02020603050405020304" pitchFamily="18" charset="0"/>
                <a:cs typeface="Times New Roman" panose="02020603050405020304" pitchFamily="18" charset="0"/>
              </a:rPr>
              <a:t>balances[from] -= 1;</a:t>
            </a: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_</a:t>
            </a:r>
            <a:r>
              <a:rPr lang="en-IN" dirty="0">
                <a:latin typeface="Times New Roman" panose="02020603050405020304" pitchFamily="18" charset="0"/>
                <a:cs typeface="Times New Roman" panose="02020603050405020304" pitchFamily="18" charset="0"/>
              </a:rPr>
              <a:t>balances[to] += 1;</a:t>
            </a: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_</a:t>
            </a:r>
            <a:r>
              <a:rPr lang="en-IN" dirty="0">
                <a:latin typeface="Times New Roman" panose="02020603050405020304" pitchFamily="18" charset="0"/>
                <a:cs typeface="Times New Roman" panose="02020603050405020304" pitchFamily="18" charset="0"/>
              </a:rPr>
              <a:t>owners[</a:t>
            </a:r>
            <a:r>
              <a:rPr lang="en-IN" dirty="0" err="1">
                <a:latin typeface="Times New Roman" panose="02020603050405020304" pitchFamily="18" charset="0"/>
                <a:cs typeface="Times New Roman" panose="02020603050405020304" pitchFamily="18" charset="0"/>
              </a:rPr>
              <a:t>tokenId</a:t>
            </a:r>
            <a:r>
              <a:rPr lang="en-IN" dirty="0">
                <a:latin typeface="Times New Roman" panose="02020603050405020304" pitchFamily="18" charset="0"/>
                <a:cs typeface="Times New Roman" panose="02020603050405020304" pitchFamily="18" charset="0"/>
              </a:rPr>
              <a:t>] = to;</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emit </a:t>
            </a:r>
            <a:r>
              <a:rPr lang="en-IN" dirty="0">
                <a:latin typeface="Times New Roman" panose="02020603050405020304" pitchFamily="18" charset="0"/>
                <a:cs typeface="Times New Roman" panose="02020603050405020304" pitchFamily="18" charset="0"/>
              </a:rPr>
              <a:t>Transfer(from, to, </a:t>
            </a:r>
            <a:r>
              <a:rPr lang="en-IN" dirty="0" err="1">
                <a:latin typeface="Times New Roman" panose="02020603050405020304" pitchFamily="18" charset="0"/>
                <a:cs typeface="Times New Roman" panose="02020603050405020304" pitchFamily="18" charset="0"/>
              </a:rPr>
              <a:t>tokenId</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2568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243" y="269421"/>
            <a:ext cx="11576957" cy="6343650"/>
          </a:xfrm>
        </p:spPr>
        <p:txBody>
          <a:bodyPr>
            <a:normAutofit/>
          </a:bodyPr>
          <a:lstStyle/>
          <a:p>
            <a:pPr marL="0" indent="0">
              <a:buNone/>
            </a:pPr>
            <a:r>
              <a:rPr lang="en-IN" sz="1800" b="1" dirty="0" smtClean="0">
                <a:latin typeface="Times New Roman" panose="02020603050405020304" pitchFamily="18" charset="0"/>
                <a:cs typeface="Times New Roman" panose="02020603050405020304" pitchFamily="18" charset="0"/>
              </a:rPr>
              <a:t>Explanation:</a:t>
            </a:r>
          </a:p>
          <a:p>
            <a:pPr marL="342900" indent="-342900">
              <a:buAutoNum type="arabicParenR"/>
            </a:pPr>
            <a:r>
              <a:rPr lang="en-IN" sz="1800" dirty="0" smtClean="0">
                <a:latin typeface="Times New Roman" panose="02020603050405020304" pitchFamily="18" charset="0"/>
                <a:cs typeface="Times New Roman" panose="02020603050405020304" pitchFamily="18" charset="0"/>
              </a:rPr>
              <a:t>In the </a:t>
            </a:r>
            <a:r>
              <a:rPr lang="en-IN" sz="1800" dirty="0" err="1" smtClean="0">
                <a:latin typeface="Times New Roman" panose="02020603050405020304" pitchFamily="18" charset="0"/>
                <a:cs typeface="Times New Roman" panose="02020603050405020304" pitchFamily="18" charset="0"/>
              </a:rPr>
              <a:t>buyImToken</a:t>
            </a:r>
            <a:r>
              <a:rPr lang="en-IN" sz="1800" dirty="0" smtClean="0">
                <a:latin typeface="Times New Roman" panose="02020603050405020304" pitchFamily="18" charset="0"/>
                <a:cs typeface="Times New Roman" panose="02020603050405020304" pitchFamily="18" charset="0"/>
              </a:rPr>
              <a:t> method, first we check if the ether amount sent by the buyer is same as the token price. If it is, then we will proceed to next step</a:t>
            </a:r>
            <a:r>
              <a:rPr lang="en-IN" sz="1800" dirty="0">
                <a:latin typeface="Times New Roman" panose="02020603050405020304" pitchFamily="18" charset="0"/>
                <a:cs typeface="Times New Roman" panose="02020603050405020304" pitchFamily="18" charset="0"/>
              </a:rPr>
              <a:t>.</a:t>
            </a:r>
            <a:r>
              <a:rPr lang="en-IN" sz="1800" dirty="0" smtClean="0">
                <a:latin typeface="Times New Roman" panose="02020603050405020304" pitchFamily="18" charset="0"/>
                <a:cs typeface="Times New Roman" panose="02020603050405020304" pitchFamily="18" charset="0"/>
              </a:rPr>
              <a:t> If not, then the function would be reverted.</a:t>
            </a:r>
          </a:p>
          <a:p>
            <a:pPr marL="342900" indent="-342900">
              <a:buAutoNum type="arabicParenR"/>
            </a:pPr>
            <a:r>
              <a:rPr lang="en-IN" sz="1800" dirty="0" smtClean="0">
                <a:latin typeface="Times New Roman" panose="02020603050405020304" pitchFamily="18" charset="0"/>
                <a:cs typeface="Times New Roman" panose="02020603050405020304" pitchFamily="18" charset="0"/>
              </a:rPr>
              <a:t>Next, we assign the token owner to the </a:t>
            </a:r>
            <a:r>
              <a:rPr lang="en-IN" sz="1800" dirty="0" err="1" smtClean="0">
                <a:latin typeface="Times New Roman" panose="02020603050405020304" pitchFamily="18" charset="0"/>
                <a:cs typeface="Times New Roman" panose="02020603050405020304" pitchFamily="18" charset="0"/>
              </a:rPr>
              <a:t>tokenOwner</a:t>
            </a:r>
            <a:r>
              <a:rPr lang="en-IN" sz="1800" dirty="0" smtClean="0">
                <a:latin typeface="Times New Roman" panose="02020603050405020304" pitchFamily="18" charset="0"/>
                <a:cs typeface="Times New Roman" panose="02020603050405020304" pitchFamily="18" charset="0"/>
              </a:rPr>
              <a:t> variable using the function </a:t>
            </a:r>
            <a:r>
              <a:rPr lang="en-IN" sz="1800" dirty="0" err="1" smtClean="0">
                <a:latin typeface="Times New Roman" panose="02020603050405020304" pitchFamily="18" charset="0"/>
                <a:cs typeface="Times New Roman" panose="02020603050405020304" pitchFamily="18" charset="0"/>
              </a:rPr>
              <a:t>ownerof</a:t>
            </a:r>
            <a:r>
              <a:rPr lang="en-IN" sz="1800" dirty="0" smtClean="0">
                <a:latin typeface="Times New Roman" panose="02020603050405020304" pitchFamily="18" charset="0"/>
                <a:cs typeface="Times New Roman" panose="02020603050405020304" pitchFamily="18" charset="0"/>
              </a:rPr>
              <a:t>(</a:t>
            </a:r>
            <a:r>
              <a:rPr lang="en-IN" sz="1800" dirty="0" err="1" smtClean="0">
                <a:latin typeface="Times New Roman" panose="02020603050405020304" pitchFamily="18" charset="0"/>
                <a:cs typeface="Times New Roman" panose="02020603050405020304" pitchFamily="18" charset="0"/>
              </a:rPr>
              <a:t>tokenId</a:t>
            </a:r>
            <a:r>
              <a:rPr lang="en-IN" sz="1800" dirty="0" smtClean="0">
                <a:latin typeface="Times New Roman" panose="02020603050405020304" pitchFamily="18" charset="0"/>
                <a:cs typeface="Times New Roman" panose="02020603050405020304" pitchFamily="18" charset="0"/>
              </a:rPr>
              <a:t>) which will return the respective token owner address.</a:t>
            </a:r>
          </a:p>
          <a:p>
            <a:pPr marL="342900" indent="-342900">
              <a:buAutoNum type="arabicParenR"/>
            </a:pPr>
            <a:r>
              <a:rPr lang="en-IN" sz="1800" dirty="0" smtClean="0">
                <a:latin typeface="Times New Roman" panose="02020603050405020304" pitchFamily="18" charset="0"/>
                <a:cs typeface="Times New Roman" panose="02020603050405020304" pitchFamily="18" charset="0"/>
              </a:rPr>
              <a:t>In the next step, we approve the sender of the transaction to transfer the token on behalf of token owner.</a:t>
            </a:r>
          </a:p>
          <a:p>
            <a:pPr marL="342900" indent="-342900">
              <a:buFont typeface="Arial" panose="020B0604020202020204" pitchFamily="34" charset="0"/>
              <a:buAutoNum type="arabicParenR"/>
            </a:pPr>
            <a:r>
              <a:rPr lang="en-IN" sz="1800" dirty="0" smtClean="0">
                <a:latin typeface="Times New Roman" panose="02020603050405020304" pitchFamily="18" charset="0"/>
                <a:cs typeface="Times New Roman" panose="02020603050405020304" pitchFamily="18" charset="0"/>
              </a:rPr>
              <a:t>Then, we call the method </a:t>
            </a:r>
            <a:r>
              <a:rPr lang="en-IN" sz="1800" dirty="0" err="1" smtClean="0">
                <a:latin typeface="Times New Roman" panose="02020603050405020304" pitchFamily="18" charset="0"/>
                <a:cs typeface="Times New Roman" panose="02020603050405020304" pitchFamily="18" charset="0"/>
              </a:rPr>
              <a:t>safeTransferFrom</a:t>
            </a:r>
            <a:r>
              <a:rPr lang="en-IN" sz="1800" dirty="0" smtClean="0">
                <a:latin typeface="Times New Roman" panose="02020603050405020304" pitchFamily="18" charset="0"/>
                <a:cs typeface="Times New Roman" panose="02020603050405020304" pitchFamily="18" charset="0"/>
              </a:rPr>
              <a:t>(</a:t>
            </a:r>
            <a:r>
              <a:rPr lang="en-IN" sz="1800" dirty="0" err="1" smtClean="0">
                <a:latin typeface="Times New Roman" panose="02020603050405020304" pitchFamily="18" charset="0"/>
                <a:cs typeface="Times New Roman" panose="02020603050405020304" pitchFamily="18" charset="0"/>
              </a:rPr>
              <a:t>tokenOwner</a:t>
            </a:r>
            <a:r>
              <a:rPr lang="en-IN" sz="1800" dirty="0" smtClean="0">
                <a:latin typeface="Times New Roman" panose="02020603050405020304" pitchFamily="18" charset="0"/>
                <a:cs typeface="Times New Roman" panose="02020603050405020304" pitchFamily="18" charset="0"/>
              </a:rPr>
              <a:t>, buyer, </a:t>
            </a:r>
            <a:r>
              <a:rPr lang="en-IN" sz="1800" dirty="0" err="1" smtClean="0">
                <a:latin typeface="Times New Roman" panose="02020603050405020304" pitchFamily="18" charset="0"/>
                <a:cs typeface="Times New Roman" panose="02020603050405020304" pitchFamily="18" charset="0"/>
              </a:rPr>
              <a:t>tokenId</a:t>
            </a:r>
            <a:r>
              <a:rPr lang="en-IN" sz="1800" dirty="0" smtClean="0">
                <a:latin typeface="Times New Roman" panose="02020603050405020304" pitchFamily="18" charset="0"/>
                <a:cs typeface="Times New Roman" panose="02020603050405020304" pitchFamily="18" charset="0"/>
              </a:rPr>
              <a:t>) with the provided parameters. Then, this function will call another </a:t>
            </a:r>
            <a:r>
              <a:rPr lang="en-IN" sz="1800" dirty="0" err="1" smtClean="0">
                <a:latin typeface="Times New Roman" panose="02020603050405020304" pitchFamily="18" charset="0"/>
                <a:cs typeface="Times New Roman" panose="02020603050405020304" pitchFamily="18" charset="0"/>
              </a:rPr>
              <a:t>safeTransferFrom</a:t>
            </a:r>
            <a:r>
              <a:rPr lang="en-IN" sz="1800" dirty="0" smtClean="0">
                <a:latin typeface="Times New Roman" panose="02020603050405020304" pitchFamily="18" charset="0"/>
                <a:cs typeface="Times New Roman" panose="02020603050405020304" pitchFamily="18" charset="0"/>
              </a:rPr>
              <a:t>() method with extra parameter data = “”.</a:t>
            </a:r>
          </a:p>
          <a:p>
            <a:pPr marL="342900" indent="-342900">
              <a:buFont typeface="Arial" panose="020B0604020202020204" pitchFamily="34" charset="0"/>
              <a:buAutoNum type="arabicParenR"/>
            </a:pPr>
            <a:r>
              <a:rPr lang="en-IN" sz="1800" dirty="0" smtClean="0">
                <a:latin typeface="Times New Roman" panose="02020603050405020304" pitchFamily="18" charset="0"/>
                <a:cs typeface="Times New Roman" panose="02020603050405020304" pitchFamily="18" charset="0"/>
              </a:rPr>
              <a:t>The second </a:t>
            </a:r>
            <a:r>
              <a:rPr lang="en-IN" sz="1800" dirty="0" err="1">
                <a:latin typeface="Times New Roman" panose="02020603050405020304" pitchFamily="18" charset="0"/>
                <a:cs typeface="Times New Roman" panose="02020603050405020304" pitchFamily="18" charset="0"/>
              </a:rPr>
              <a:t>safeTransferFrom</a:t>
            </a:r>
            <a:r>
              <a:rPr lang="en-IN" sz="1800" dirty="0" smtClean="0">
                <a:latin typeface="Times New Roman" panose="02020603050405020304" pitchFamily="18" charset="0"/>
                <a:cs typeface="Times New Roman" panose="02020603050405020304" pitchFamily="18" charset="0"/>
              </a:rPr>
              <a:t>() method will check if the sender of the transaction is either an owner of the token or the approved addresses. Since we have approved the address in the step 3, it will pass this condition. Then it will call the </a:t>
            </a:r>
            <a:r>
              <a:rPr lang="en-IN" sz="1800" dirty="0">
                <a:latin typeface="Times New Roman" panose="02020603050405020304" pitchFamily="18" charset="0"/>
                <a:cs typeface="Times New Roman" panose="02020603050405020304" pitchFamily="18" charset="0"/>
              </a:rPr>
              <a:t>_</a:t>
            </a:r>
            <a:r>
              <a:rPr lang="en-IN" sz="1800" dirty="0" err="1" smtClean="0">
                <a:latin typeface="Times New Roman" panose="02020603050405020304" pitchFamily="18" charset="0"/>
                <a:cs typeface="Times New Roman" panose="02020603050405020304" pitchFamily="18" charset="0"/>
              </a:rPr>
              <a:t>safeTransfer</a:t>
            </a:r>
            <a:r>
              <a:rPr lang="en-IN" sz="1800" dirty="0" smtClean="0">
                <a:latin typeface="Times New Roman" panose="02020603050405020304" pitchFamily="18" charset="0"/>
                <a:cs typeface="Times New Roman" panose="02020603050405020304" pitchFamily="18" charset="0"/>
              </a:rPr>
              <a:t>() method.</a:t>
            </a:r>
          </a:p>
          <a:p>
            <a:pPr marL="342900" indent="-342900">
              <a:buFont typeface="Arial" panose="020B0604020202020204" pitchFamily="34" charset="0"/>
              <a:buAutoNum type="arabicParenR"/>
            </a:pPr>
            <a:r>
              <a:rPr lang="en-IN" sz="1800" dirty="0" smtClean="0">
                <a:latin typeface="Times New Roman" panose="02020603050405020304" pitchFamily="18" charset="0"/>
                <a:cs typeface="Times New Roman" panose="02020603050405020304" pitchFamily="18" charset="0"/>
              </a:rPr>
              <a:t>The </a:t>
            </a:r>
            <a:r>
              <a:rPr lang="en-IN" sz="1800" dirty="0">
                <a:latin typeface="Times New Roman" panose="02020603050405020304" pitchFamily="18" charset="0"/>
                <a:cs typeface="Times New Roman" panose="02020603050405020304" pitchFamily="18" charset="0"/>
              </a:rPr>
              <a:t>_</a:t>
            </a:r>
            <a:r>
              <a:rPr lang="en-IN" sz="1800" dirty="0" err="1">
                <a:latin typeface="Times New Roman" panose="02020603050405020304" pitchFamily="18" charset="0"/>
                <a:cs typeface="Times New Roman" panose="02020603050405020304" pitchFamily="18" charset="0"/>
              </a:rPr>
              <a:t>safeTransfer</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method will check if the receiver of the token is either a externally owned account or contract account. If it is an externally owned account it will pass the condition and proceed to next step. If it is a contract account, then it will check if the buyer address support the ERC721 protocol. If it supports the protocol, then it will pass the condition and proceed to the next step. If the buyer address does not support ERC721 protocol then the function would be reverted.</a:t>
            </a:r>
          </a:p>
          <a:p>
            <a:pPr marL="342900" indent="-342900">
              <a:buFont typeface="Arial" panose="020B0604020202020204" pitchFamily="34" charset="0"/>
              <a:buAutoNum type="arabicParenR"/>
            </a:pPr>
            <a:r>
              <a:rPr lang="en-IN" sz="1800" dirty="0" smtClean="0">
                <a:latin typeface="Times New Roman" panose="02020603050405020304" pitchFamily="18" charset="0"/>
                <a:cs typeface="Times New Roman" panose="02020603050405020304" pitchFamily="18" charset="0"/>
              </a:rPr>
              <a:t>Next, it will call the _transfer() function, in which it will check if ‘from’ address is the owner of the token and then it will check if buyer address is a zero address. If it passes these condition it will proceed to next step otherwise the function would be reverted.</a:t>
            </a:r>
          </a:p>
          <a:p>
            <a:pPr marL="342900" indent="-342900">
              <a:buFont typeface="Arial" panose="020B0604020202020204" pitchFamily="34" charset="0"/>
              <a:buAutoNum type="arabicParenR"/>
            </a:pPr>
            <a:r>
              <a:rPr lang="en-IN" sz="1800" dirty="0" smtClean="0">
                <a:latin typeface="Times New Roman" panose="02020603050405020304" pitchFamily="18" charset="0"/>
                <a:cs typeface="Times New Roman" panose="02020603050405020304" pitchFamily="18" charset="0"/>
              </a:rPr>
              <a:t>Then, the balances of the seller will be reduced to 1 and the balance of the buyer will be increased by one. Then the owner of the token will be changed to the buyer.</a:t>
            </a:r>
          </a:p>
          <a:p>
            <a:pPr marL="0" indent="0">
              <a:buNone/>
            </a:pPr>
            <a:endParaRPr lang="en-IN" sz="1800" dirty="0">
              <a:latin typeface="Times New Roman" panose="02020603050405020304" pitchFamily="18" charset="0"/>
              <a:cs typeface="Times New Roman" panose="02020603050405020304" pitchFamily="18" charset="0"/>
            </a:endParaRPr>
          </a:p>
          <a:p>
            <a:pPr marL="342900" indent="-342900">
              <a:buAutoNum type="arabicParenR"/>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421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914" y="310243"/>
            <a:ext cx="11650436" cy="6302828"/>
          </a:xfrm>
        </p:spPr>
        <p:txBody>
          <a:bodyPr>
            <a:normAutofit/>
          </a:bodyPr>
          <a:lstStyle/>
          <a:p>
            <a:pPr marL="0" indent="0">
              <a:buNone/>
            </a:pPr>
            <a:r>
              <a:rPr lang="en-IN" sz="1800" dirty="0" smtClean="0">
                <a:latin typeface="Times New Roman" panose="02020603050405020304" pitchFamily="18" charset="0"/>
                <a:cs typeface="Times New Roman" panose="02020603050405020304" pitchFamily="18" charset="0"/>
              </a:rPr>
              <a:t>9) Once the token is transferred from the seller to buyer, the token price (ether) will be credited to the seller by below the line in the </a:t>
            </a:r>
            <a:r>
              <a:rPr lang="en-IN" sz="1800" dirty="0" err="1" smtClean="0">
                <a:latin typeface="Times New Roman" panose="02020603050405020304" pitchFamily="18" charset="0"/>
                <a:cs typeface="Times New Roman" panose="02020603050405020304" pitchFamily="18" charset="0"/>
              </a:rPr>
              <a:t>buyImToken</a:t>
            </a:r>
            <a:r>
              <a:rPr lang="en-IN" sz="1800" dirty="0" smtClean="0">
                <a:latin typeface="Times New Roman" panose="02020603050405020304" pitchFamily="18" charset="0"/>
                <a:cs typeface="Times New Roman" panose="02020603050405020304" pitchFamily="18" charset="0"/>
              </a:rPr>
              <a:t>() method :</a:t>
            </a:r>
          </a:p>
          <a:p>
            <a:pPr marL="0" indent="0">
              <a:buNone/>
            </a:pPr>
            <a:r>
              <a:rPr lang="en-IN" sz="1800" dirty="0">
                <a:latin typeface="Times New Roman" panose="02020603050405020304" pitchFamily="18" charset="0"/>
                <a:cs typeface="Times New Roman" panose="02020603050405020304" pitchFamily="18" charset="0"/>
              </a:rPr>
              <a:t>	payable(</a:t>
            </a:r>
            <a:r>
              <a:rPr lang="en-IN" sz="1800" dirty="0" err="1">
                <a:latin typeface="Times New Roman" panose="02020603050405020304" pitchFamily="18" charset="0"/>
                <a:cs typeface="Times New Roman" panose="02020603050405020304" pitchFamily="18" charset="0"/>
              </a:rPr>
              <a:t>tokenOwner</a:t>
            </a:r>
            <a:r>
              <a:rPr lang="en-IN" sz="1800" dirty="0">
                <a:latin typeface="Times New Roman" panose="02020603050405020304" pitchFamily="18" charset="0"/>
                <a:cs typeface="Times New Roman" panose="02020603050405020304" pitchFamily="18" charset="0"/>
              </a:rPr>
              <a:t>).transfer(amount);</a:t>
            </a:r>
          </a:p>
          <a:p>
            <a:pPr marL="0" indent="0">
              <a:buNone/>
            </a:pPr>
            <a:endParaRPr lang="en-IN" sz="1800" dirty="0" smtClean="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10) Finally, it will emit the transfer event.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610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50" y="334736"/>
            <a:ext cx="11593286" cy="6286500"/>
          </a:xfrm>
        </p:spPr>
        <p:txBody>
          <a:bodyPr>
            <a:normAutofit fontScale="92500" lnSpcReduction="10000"/>
          </a:bodyPr>
          <a:lstStyle/>
          <a:p>
            <a:pPr marL="0" indent="0">
              <a:buNone/>
            </a:pPr>
            <a:r>
              <a:rPr lang="en-IN" sz="1600" dirty="0" smtClean="0">
                <a:latin typeface="Times New Roman" panose="02020603050405020304" pitchFamily="18" charset="0"/>
                <a:cs typeface="Times New Roman" panose="02020603050405020304" pitchFamily="18" charset="0"/>
              </a:rPr>
              <a:t>3) Next we get compiled information about the smart contact using the below code</a:t>
            </a:r>
            <a:r>
              <a:rPr lang="en-IN" sz="1600" dirty="0" smtClean="0">
                <a:latin typeface="Times New Roman" panose="02020603050405020304" pitchFamily="18" charset="0"/>
                <a:cs typeface="Times New Roman" panose="02020603050405020304" pitchFamily="18" charset="0"/>
              </a:rPr>
              <a:t>:</a:t>
            </a: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const</a:t>
            </a:r>
            <a:r>
              <a:rPr lang="en-IN" sz="1600" dirty="0">
                <a:latin typeface="Times New Roman" panose="02020603050405020304" pitchFamily="18" charset="0"/>
                <a:cs typeface="Times New Roman" panose="02020603050405020304" pitchFamily="18" charset="0"/>
              </a:rPr>
              <a:t> contract = require('../</a:t>
            </a:r>
            <a:r>
              <a:rPr lang="en-IN" sz="1600" dirty="0" err="1">
                <a:latin typeface="Times New Roman" panose="02020603050405020304" pitchFamily="18" charset="0"/>
                <a:cs typeface="Times New Roman" panose="02020603050405020304" pitchFamily="18" charset="0"/>
              </a:rPr>
              <a:t>artifacts</a:t>
            </a:r>
            <a:r>
              <a:rPr lang="en-IN" sz="1600" dirty="0">
                <a:latin typeface="Times New Roman" panose="02020603050405020304" pitchFamily="18" charset="0"/>
                <a:cs typeface="Times New Roman" panose="02020603050405020304" pitchFamily="18" charset="0"/>
              </a:rPr>
              <a:t>/contracts/</a:t>
            </a:r>
            <a:r>
              <a:rPr lang="en-IN" sz="1600" dirty="0" err="1">
                <a:latin typeface="Times New Roman" panose="02020603050405020304" pitchFamily="18" charset="0"/>
                <a:cs typeface="Times New Roman" panose="02020603050405020304" pitchFamily="18" charset="0"/>
              </a:rPr>
              <a:t>MyCustomContract.sol</a:t>
            </a:r>
            <a:r>
              <a:rPr lang="en-IN" sz="1600" dirty="0">
                <a:latin typeface="Times New Roman" panose="02020603050405020304" pitchFamily="18" charset="0"/>
                <a:cs typeface="Times New Roman" panose="02020603050405020304" pitchFamily="18" charset="0"/>
              </a:rPr>
              <a:t>/MyNftERC721Contract.json</a:t>
            </a:r>
            <a:r>
              <a:rPr lang="en-IN" sz="1600" dirty="0" smtClean="0">
                <a:latin typeface="Times New Roman" panose="02020603050405020304" pitchFamily="18" charset="0"/>
                <a:cs typeface="Times New Roman" panose="02020603050405020304" pitchFamily="18" charset="0"/>
              </a:rPr>
              <a:t>')</a:t>
            </a:r>
          </a:p>
          <a:p>
            <a:pPr marL="0" indent="0">
              <a:buNone/>
            </a:pPr>
            <a:r>
              <a:rPr lang="en-IN" sz="1600" dirty="0" smtClean="0">
                <a:latin typeface="Times New Roman" panose="02020603050405020304" pitchFamily="18" charset="0"/>
                <a:cs typeface="Times New Roman" panose="02020603050405020304" pitchFamily="18" charset="0"/>
              </a:rPr>
              <a:t>	The above folder structure will appear when you compile your smart contract with the command</a:t>
            </a:r>
          </a:p>
          <a:p>
            <a:pPr marL="0" indent="0">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a:t>
            </a:r>
            <a:r>
              <a:rPr lang="en-IN" sz="1600" dirty="0" err="1" smtClean="0">
                <a:latin typeface="Times New Roman" panose="02020603050405020304" pitchFamily="18" charset="0"/>
                <a:cs typeface="Times New Roman" panose="02020603050405020304" pitchFamily="18" charset="0"/>
              </a:rPr>
              <a:t>npx</a:t>
            </a:r>
            <a:r>
              <a:rPr lang="en-IN" sz="1600" dirty="0" smtClean="0">
                <a:latin typeface="Times New Roman" panose="02020603050405020304" pitchFamily="18" charset="0"/>
                <a:cs typeface="Times New Roman" panose="02020603050405020304" pitchFamily="18" charset="0"/>
              </a:rPr>
              <a:t> hardhat compile’.</a:t>
            </a:r>
            <a:endParaRPr lang="en-IN" sz="1600" dirty="0" smtClean="0">
              <a:latin typeface="Times New Roman" panose="02020603050405020304" pitchFamily="18" charset="0"/>
              <a:cs typeface="Times New Roman" panose="02020603050405020304" pitchFamily="18" charset="0"/>
            </a:endParaRP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4) Next we set an account address from which we are going to deploy our smart contract, this account will become an owner of the smart contract after deployment.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const</a:t>
            </a:r>
            <a:r>
              <a:rPr lang="en-IN" sz="1600" dirty="0">
                <a:latin typeface="Times New Roman" panose="02020603050405020304" pitchFamily="18" charset="0"/>
                <a:cs typeface="Times New Roman" panose="02020603050405020304" pitchFamily="18" charset="0"/>
              </a:rPr>
              <a:t> PUBLIC_KEY = </a:t>
            </a:r>
            <a:r>
              <a:rPr lang="en-IN" sz="1600" dirty="0" smtClean="0">
                <a:latin typeface="Times New Roman" panose="02020603050405020304" pitchFamily="18" charset="0"/>
                <a:cs typeface="Times New Roman" panose="02020603050405020304" pitchFamily="18" charset="0"/>
              </a:rPr>
              <a:t>“</a:t>
            </a:r>
            <a:r>
              <a:rPr lang="en-IN" sz="1600" dirty="0" err="1" smtClean="0">
                <a:latin typeface="Times New Roman" panose="02020603050405020304" pitchFamily="18" charset="0"/>
                <a:cs typeface="Times New Roman" panose="02020603050405020304" pitchFamily="18" charset="0"/>
              </a:rPr>
              <a:t>Your_Wallet_address</a:t>
            </a:r>
            <a:r>
              <a:rPr lang="en-IN" sz="1600" dirty="0" smtClean="0">
                <a:latin typeface="Times New Roman" panose="02020603050405020304" pitchFamily="18" charset="0"/>
                <a:cs typeface="Times New Roman" panose="02020603050405020304" pitchFamily="18" charset="0"/>
              </a:rPr>
              <a:t>“</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5) Then we setup the below function:</a:t>
            </a:r>
          </a:p>
          <a:p>
            <a:pPr marL="0" indent="0">
              <a:lnSpc>
                <a:spcPct val="120000"/>
              </a:lnSpc>
              <a:buNone/>
            </a:pPr>
            <a:r>
              <a:rPr lang="en-IN" sz="1600" dirty="0" smtClean="0">
                <a:latin typeface="Times New Roman" panose="02020603050405020304" pitchFamily="18" charset="0"/>
                <a:cs typeface="Times New Roman" panose="02020603050405020304" pitchFamily="18" charset="0"/>
              </a:rPr>
              <a:t>	</a:t>
            </a:r>
            <a:r>
              <a:rPr lang="en-IN" sz="1600" dirty="0" err="1" smtClean="0"/>
              <a:t>async</a:t>
            </a:r>
            <a:r>
              <a:rPr lang="en-IN" sz="1600" dirty="0" smtClean="0"/>
              <a:t> function deploy() {</a:t>
            </a:r>
          </a:p>
          <a:p>
            <a:pPr marL="0" indent="0">
              <a:lnSpc>
                <a:spcPct val="120000"/>
              </a:lnSpc>
              <a:buNone/>
            </a:pPr>
            <a:r>
              <a:rPr lang="en-IN" sz="1600" dirty="0" smtClean="0"/>
              <a:t>  	  </a:t>
            </a:r>
            <a:r>
              <a:rPr lang="en-IN" sz="1600" dirty="0" err="1" smtClean="0"/>
              <a:t>const</a:t>
            </a:r>
            <a:r>
              <a:rPr lang="en-IN" sz="1600" dirty="0" smtClean="0"/>
              <a:t> nonce = await web3.eth.getTransactionCount(PUBLIC_KEY, 'latest')</a:t>
            </a:r>
          </a:p>
          <a:p>
            <a:pPr marL="0" indent="0">
              <a:lnSpc>
                <a:spcPct val="120000"/>
              </a:lnSpc>
              <a:buNone/>
            </a:pPr>
            <a:r>
              <a:rPr lang="en-IN" sz="1600" dirty="0" smtClean="0"/>
              <a:t/>
            </a:r>
            <a:br>
              <a:rPr lang="en-IN" sz="1600" dirty="0" smtClean="0"/>
            </a:br>
            <a:r>
              <a:rPr lang="en-IN" sz="1600" dirty="0" smtClean="0"/>
              <a:t>  	  </a:t>
            </a:r>
            <a:r>
              <a:rPr lang="en-IN" sz="1600" dirty="0" err="1" smtClean="0"/>
              <a:t>const</a:t>
            </a:r>
            <a:r>
              <a:rPr lang="en-IN" sz="1600" dirty="0" smtClean="0"/>
              <a:t> </a:t>
            </a:r>
            <a:r>
              <a:rPr lang="en-IN" sz="1600" dirty="0" err="1" smtClean="0"/>
              <a:t>txParams</a:t>
            </a:r>
            <a:r>
              <a:rPr lang="en-IN" sz="1600" dirty="0" smtClean="0"/>
              <a:t> = {</a:t>
            </a:r>
          </a:p>
          <a:p>
            <a:pPr marL="0" indent="0">
              <a:lnSpc>
                <a:spcPct val="120000"/>
              </a:lnSpc>
              <a:buNone/>
            </a:pPr>
            <a:r>
              <a:rPr lang="en-IN" sz="1600" dirty="0" smtClean="0"/>
              <a:t>    	    nonce: nonce,</a:t>
            </a:r>
          </a:p>
          <a:p>
            <a:pPr marL="0" indent="0">
              <a:lnSpc>
                <a:spcPct val="120000"/>
              </a:lnSpc>
              <a:buNone/>
            </a:pPr>
            <a:r>
              <a:rPr lang="en-IN" sz="1600" dirty="0" smtClean="0"/>
              <a:t>    	    </a:t>
            </a:r>
            <a:r>
              <a:rPr lang="en-IN" sz="1600" dirty="0" err="1" smtClean="0"/>
              <a:t>gasLimit</a:t>
            </a:r>
            <a:r>
              <a:rPr lang="en-IN" sz="1600" dirty="0" smtClean="0"/>
              <a:t>: web3.utils.toHex(4000000),</a:t>
            </a:r>
          </a:p>
          <a:p>
            <a:pPr marL="0" indent="0">
              <a:lnSpc>
                <a:spcPct val="120000"/>
              </a:lnSpc>
              <a:buNone/>
            </a:pPr>
            <a:r>
              <a:rPr lang="en-IN" sz="1600" dirty="0" smtClean="0"/>
              <a:t>    	    </a:t>
            </a:r>
            <a:r>
              <a:rPr lang="en-IN" sz="1600" dirty="0" err="1" smtClean="0"/>
              <a:t>gasPrice</a:t>
            </a:r>
            <a:r>
              <a:rPr lang="en-IN" sz="1600" dirty="0" smtClean="0"/>
              <a:t>: web3.utils.toHex(web3.utils.toWei('30', '</a:t>
            </a:r>
            <a:r>
              <a:rPr lang="en-IN" sz="1600" dirty="0" err="1" smtClean="0"/>
              <a:t>gwei</a:t>
            </a:r>
            <a:r>
              <a:rPr lang="en-IN" sz="1600" dirty="0" smtClean="0"/>
              <a:t>')),</a:t>
            </a:r>
          </a:p>
          <a:p>
            <a:pPr marL="0" indent="0">
              <a:lnSpc>
                <a:spcPct val="120000"/>
              </a:lnSpc>
              <a:buNone/>
            </a:pPr>
            <a:r>
              <a:rPr lang="en-IN" sz="1600" dirty="0" smtClean="0"/>
              <a:t>    	    data: </a:t>
            </a:r>
            <a:r>
              <a:rPr lang="en-IN" sz="1600" dirty="0" err="1" smtClean="0"/>
              <a:t>contract.bytecode</a:t>
            </a:r>
            <a:r>
              <a:rPr lang="en-IN" sz="1600" dirty="0" smtClean="0"/>
              <a:t>,</a:t>
            </a:r>
          </a:p>
          <a:p>
            <a:pPr marL="0" indent="0">
              <a:lnSpc>
                <a:spcPct val="120000"/>
              </a:lnSpc>
              <a:buNone/>
            </a:pPr>
            <a:r>
              <a:rPr lang="en-IN" sz="1600" dirty="0" smtClean="0"/>
              <a:t>  	  }</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065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736" y="2447018"/>
            <a:ext cx="10515600" cy="1325563"/>
          </a:xfrm>
        </p:spPr>
        <p:txBody>
          <a:bodyPr/>
          <a:lstStyle/>
          <a:p>
            <a:pPr algn="ctr"/>
            <a:r>
              <a:rPr lang="en-IN" dirty="0" smtClean="0"/>
              <a:t>Process which happens after purchase</a:t>
            </a:r>
            <a:endParaRPr lang="en-IN" dirty="0"/>
          </a:p>
        </p:txBody>
      </p:sp>
    </p:spTree>
    <p:extLst>
      <p:ext uri="{BB962C8B-B14F-4D97-AF65-F5344CB8AC3E}">
        <p14:creationId xmlns:p14="http://schemas.microsoft.com/office/powerpoint/2010/main" val="2120486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735" y="236764"/>
            <a:ext cx="11536135" cy="6384472"/>
          </a:xfrm>
        </p:spPr>
        <p:txBody>
          <a:bodyPr>
            <a:normAutofit/>
          </a:bodyPr>
          <a:lstStyle/>
          <a:p>
            <a:r>
              <a:rPr lang="en-IN" sz="1800" dirty="0" smtClean="0">
                <a:latin typeface="Times New Roman" panose="02020603050405020304" pitchFamily="18" charset="0"/>
                <a:cs typeface="Times New Roman" panose="02020603050405020304" pitchFamily="18" charset="0"/>
              </a:rPr>
              <a:t>After the token was purchased by the buyer, the token will be moved to off-sale. And an option will be provided to a buyer to put the purchased token on sale. While putting the token on sale, buyer has an option to change the token price both off-chain and on-chain.</a:t>
            </a:r>
          </a:p>
          <a:p>
            <a:r>
              <a:rPr lang="en-IN" sz="1800" dirty="0" smtClean="0">
                <a:latin typeface="Times New Roman" panose="02020603050405020304" pitchFamily="18" charset="0"/>
                <a:cs typeface="Times New Roman" panose="02020603050405020304" pitchFamily="18" charset="0"/>
              </a:rPr>
              <a:t>On-chain, we have a function </a:t>
            </a:r>
            <a:r>
              <a:rPr lang="en-IN" sz="1800" dirty="0" err="1" smtClean="0">
                <a:latin typeface="Times New Roman" panose="02020603050405020304" pitchFamily="18" charset="0"/>
                <a:cs typeface="Times New Roman" panose="02020603050405020304" pitchFamily="18" charset="0"/>
              </a:rPr>
              <a:t>setTokenPrice</a:t>
            </a:r>
            <a:r>
              <a:rPr lang="en-IN" sz="1800" dirty="0" smtClean="0">
                <a:latin typeface="Times New Roman" panose="02020603050405020304" pitchFamily="18" charset="0"/>
                <a:cs typeface="Times New Roman" panose="02020603050405020304" pitchFamily="18" charset="0"/>
              </a:rPr>
              <a:t>() in the smart contract with which we should be able to change the token price.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346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093" y="114299"/>
            <a:ext cx="11789228" cy="6604907"/>
          </a:xfrm>
        </p:spPr>
        <p:txBody>
          <a:bodyPr>
            <a:normAutofit/>
          </a:bodyPr>
          <a:lstStyle/>
          <a:p>
            <a:pPr marL="0" indent="0">
              <a:lnSpc>
                <a:spcPct val="120000"/>
              </a:lnSpc>
              <a:buNone/>
            </a:pPr>
            <a:r>
              <a:rPr lang="en-IN" sz="1600" dirty="0"/>
              <a:t>  </a:t>
            </a:r>
          </a:p>
          <a:p>
            <a:pPr marL="0" indent="0">
              <a:lnSpc>
                <a:spcPct val="120000"/>
              </a:lnSpc>
              <a:buNone/>
            </a:pPr>
            <a:r>
              <a:rPr lang="en-IN" sz="1600" dirty="0"/>
              <a:t>  </a:t>
            </a:r>
            <a:r>
              <a:rPr lang="en-IN" sz="1600" dirty="0" err="1"/>
              <a:t>const</a:t>
            </a:r>
            <a:r>
              <a:rPr lang="en-IN" sz="1600" dirty="0"/>
              <a:t> common = new Common({ chain: '</a:t>
            </a:r>
            <a:r>
              <a:rPr lang="en-IN" sz="1600" dirty="0" err="1"/>
              <a:t>ropsten</a:t>
            </a:r>
            <a:r>
              <a:rPr lang="en-IN" sz="1600" dirty="0"/>
              <a:t>' })</a:t>
            </a:r>
          </a:p>
          <a:p>
            <a:pPr marL="0" indent="0">
              <a:lnSpc>
                <a:spcPct val="120000"/>
              </a:lnSpc>
              <a:buNone/>
            </a:pPr>
            <a:r>
              <a:rPr lang="en-IN" sz="1600" dirty="0"/>
              <a:t>  </a:t>
            </a:r>
          </a:p>
          <a:p>
            <a:pPr marL="0" indent="0">
              <a:lnSpc>
                <a:spcPct val="120000"/>
              </a:lnSpc>
              <a:buNone/>
            </a:pPr>
            <a:r>
              <a:rPr lang="en-IN" sz="1600" dirty="0"/>
              <a:t>  </a:t>
            </a:r>
            <a:r>
              <a:rPr lang="en-IN" sz="1600" dirty="0" err="1"/>
              <a:t>const</a:t>
            </a:r>
            <a:r>
              <a:rPr lang="en-IN" sz="1600" dirty="0"/>
              <a:t> </a:t>
            </a:r>
            <a:r>
              <a:rPr lang="en-IN" sz="1600" dirty="0" err="1"/>
              <a:t>privateKey</a:t>
            </a:r>
            <a:r>
              <a:rPr lang="en-IN" sz="1600" dirty="0"/>
              <a:t> = </a:t>
            </a:r>
            <a:r>
              <a:rPr lang="en-IN" sz="1600" dirty="0" err="1"/>
              <a:t>Buffer.from</a:t>
            </a:r>
            <a:r>
              <a:rPr lang="en-IN" sz="1600" dirty="0"/>
              <a:t>(</a:t>
            </a:r>
          </a:p>
          <a:p>
            <a:pPr marL="0" indent="0">
              <a:lnSpc>
                <a:spcPct val="120000"/>
              </a:lnSpc>
              <a:buNone/>
            </a:pPr>
            <a:r>
              <a:rPr lang="en-IN" sz="1600" dirty="0"/>
              <a:t>    </a:t>
            </a:r>
            <a:r>
              <a:rPr lang="en-IN" sz="1600" dirty="0" smtClean="0"/>
              <a:t>‘</a:t>
            </a:r>
            <a:r>
              <a:rPr lang="en-IN" sz="1600" dirty="0" err="1" smtClean="0"/>
              <a:t>private_key_of_the_provided_wallet_address</a:t>
            </a:r>
            <a:r>
              <a:rPr lang="en-IN" sz="1600" dirty="0" smtClean="0"/>
              <a:t>',</a:t>
            </a:r>
            <a:endParaRPr lang="en-IN" sz="1600" dirty="0"/>
          </a:p>
          <a:p>
            <a:pPr marL="0" indent="0">
              <a:lnSpc>
                <a:spcPct val="120000"/>
              </a:lnSpc>
              <a:buNone/>
            </a:pPr>
            <a:r>
              <a:rPr lang="en-IN" sz="1600" dirty="0"/>
              <a:t>    'hex',</a:t>
            </a:r>
          </a:p>
          <a:p>
            <a:pPr marL="0" indent="0">
              <a:lnSpc>
                <a:spcPct val="120000"/>
              </a:lnSpc>
              <a:buNone/>
            </a:pPr>
            <a:r>
              <a:rPr lang="en-IN" sz="1600" dirty="0"/>
              <a:t>  </a:t>
            </a:r>
            <a:r>
              <a:rPr lang="en-IN" sz="1600" dirty="0" smtClean="0"/>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const</a:t>
            </a: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tx</a:t>
            </a:r>
            <a:r>
              <a:rPr lang="en-IN" sz="1600" dirty="0" smtClean="0">
                <a:latin typeface="Times New Roman" panose="02020603050405020304" pitchFamily="18" charset="0"/>
                <a:cs typeface="Times New Roman" panose="02020603050405020304" pitchFamily="18" charset="0"/>
              </a:rPr>
              <a:t> = </a:t>
            </a:r>
            <a:r>
              <a:rPr lang="en-IN" sz="1600" dirty="0" err="1" smtClean="0">
                <a:latin typeface="Times New Roman" panose="02020603050405020304" pitchFamily="18" charset="0"/>
                <a:cs typeface="Times New Roman" panose="02020603050405020304" pitchFamily="18" charset="0"/>
              </a:rPr>
              <a:t>ethTx.Transaction.fromTxData</a:t>
            </a:r>
            <a:r>
              <a:rPr lang="en-IN" sz="1600" dirty="0" smtClean="0">
                <a:latin typeface="Times New Roman" panose="02020603050405020304" pitchFamily="18" charset="0"/>
                <a:cs typeface="Times New Roman" panose="02020603050405020304" pitchFamily="18" charset="0"/>
              </a:rPr>
              <a:t>(</a:t>
            </a:r>
            <a:r>
              <a:rPr lang="en-IN" sz="1600" dirty="0" err="1" smtClean="0">
                <a:latin typeface="Times New Roman" panose="02020603050405020304" pitchFamily="18" charset="0"/>
                <a:cs typeface="Times New Roman" panose="02020603050405020304" pitchFamily="18" charset="0"/>
              </a:rPr>
              <a:t>txParams</a:t>
            </a:r>
            <a:r>
              <a:rPr lang="en-IN" sz="1600" dirty="0" smtClean="0">
                <a:latin typeface="Times New Roman" panose="02020603050405020304" pitchFamily="18" charset="0"/>
                <a:cs typeface="Times New Roman" panose="02020603050405020304" pitchFamily="18" charset="0"/>
              </a:rPr>
              <a:t>, { common })</a:t>
            </a:r>
          </a:p>
          <a:p>
            <a:pPr marL="0" indent="0">
              <a:buNone/>
            </a:pP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const</a:t>
            </a: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signedTx</a:t>
            </a:r>
            <a:r>
              <a:rPr lang="en-IN" sz="1600" dirty="0" smtClean="0">
                <a:latin typeface="Times New Roman" panose="02020603050405020304" pitchFamily="18" charset="0"/>
                <a:cs typeface="Times New Roman" panose="02020603050405020304" pitchFamily="18" charset="0"/>
              </a:rPr>
              <a:t> = </a:t>
            </a:r>
            <a:r>
              <a:rPr lang="en-IN" sz="1600" dirty="0" err="1" smtClean="0">
                <a:latin typeface="Times New Roman" panose="02020603050405020304" pitchFamily="18" charset="0"/>
                <a:cs typeface="Times New Roman" panose="02020603050405020304" pitchFamily="18" charset="0"/>
              </a:rPr>
              <a:t>tx.sign</a:t>
            </a:r>
            <a:r>
              <a:rPr lang="en-IN" sz="1600" dirty="0" smtClean="0">
                <a:latin typeface="Times New Roman" panose="02020603050405020304" pitchFamily="18" charset="0"/>
                <a:cs typeface="Times New Roman" panose="02020603050405020304" pitchFamily="18" charset="0"/>
              </a:rPr>
              <a:t>(</a:t>
            </a:r>
            <a:r>
              <a:rPr lang="en-IN" sz="1600" dirty="0" err="1" smtClean="0">
                <a:latin typeface="Times New Roman" panose="02020603050405020304" pitchFamily="18" charset="0"/>
                <a:cs typeface="Times New Roman" panose="02020603050405020304" pitchFamily="18" charset="0"/>
              </a:rPr>
              <a:t>privateKey</a:t>
            </a:r>
            <a:r>
              <a:rPr lang="en-IN" sz="1600" dirty="0" smtClean="0">
                <a:latin typeface="Times New Roman" panose="02020603050405020304" pitchFamily="18" charset="0"/>
                <a:cs typeface="Times New Roman" panose="02020603050405020304" pitchFamily="18" charset="0"/>
              </a:rPr>
              <a:t>)</a:t>
            </a:r>
          </a:p>
          <a:p>
            <a:pPr marL="0" indent="0">
              <a:buNone/>
            </a:pP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const</a:t>
            </a: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serializedTx</a:t>
            </a:r>
            <a:r>
              <a:rPr lang="en-IN" sz="1600" dirty="0" smtClean="0">
                <a:latin typeface="Times New Roman" panose="02020603050405020304" pitchFamily="18" charset="0"/>
                <a:cs typeface="Times New Roman" panose="02020603050405020304" pitchFamily="18" charset="0"/>
              </a:rPr>
              <a:t> = </a:t>
            </a:r>
            <a:r>
              <a:rPr lang="en-IN" sz="1600" dirty="0" err="1" smtClean="0">
                <a:latin typeface="Times New Roman" panose="02020603050405020304" pitchFamily="18" charset="0"/>
                <a:cs typeface="Times New Roman" panose="02020603050405020304" pitchFamily="18" charset="0"/>
              </a:rPr>
              <a:t>signedTx.serialize</a:t>
            </a:r>
            <a:r>
              <a:rPr lang="en-IN" sz="1600" dirty="0" smtClean="0">
                <a:latin typeface="Times New Roman" panose="02020603050405020304" pitchFamily="18" charset="0"/>
                <a:cs typeface="Times New Roman" panose="02020603050405020304" pitchFamily="18" charset="0"/>
              </a:rPr>
              <a:t>()</a:t>
            </a:r>
          </a:p>
          <a:p>
            <a:pPr marL="0" indent="0">
              <a:buNone/>
            </a:pP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const</a:t>
            </a:r>
            <a:r>
              <a:rPr lang="en-IN" sz="1600" dirty="0" smtClean="0">
                <a:latin typeface="Times New Roman" panose="02020603050405020304" pitchFamily="18" charset="0"/>
                <a:cs typeface="Times New Roman" panose="02020603050405020304" pitchFamily="18" charset="0"/>
              </a:rPr>
              <a:t> raw = '0x' + </a:t>
            </a:r>
            <a:r>
              <a:rPr lang="en-IN" sz="1600" dirty="0" err="1" smtClean="0">
                <a:latin typeface="Times New Roman" panose="02020603050405020304" pitchFamily="18" charset="0"/>
                <a:cs typeface="Times New Roman" panose="02020603050405020304" pitchFamily="18" charset="0"/>
              </a:rPr>
              <a:t>serializedTx.toString</a:t>
            </a:r>
            <a:r>
              <a:rPr lang="en-IN" sz="1600" dirty="0" smtClean="0">
                <a:latin typeface="Times New Roman" panose="02020603050405020304" pitchFamily="18" charset="0"/>
                <a:cs typeface="Times New Roman" panose="02020603050405020304" pitchFamily="18" charset="0"/>
              </a:rPr>
              <a:t>('hex')</a:t>
            </a:r>
          </a:p>
          <a:p>
            <a:pPr marL="0" indent="0">
              <a:buNone/>
            </a:pPr>
            <a:r>
              <a:rPr lang="en-IN" sz="1600" dirty="0" smtClean="0">
                <a:latin typeface="Times New Roman" panose="02020603050405020304" pitchFamily="18" charset="0"/>
                <a:cs typeface="Times New Roman" panose="02020603050405020304" pitchFamily="18" charset="0"/>
              </a:rPr>
              <a:t>  </a:t>
            </a:r>
          </a:p>
          <a:p>
            <a:pPr marL="0" indent="0">
              <a:buNone/>
            </a:pPr>
            <a:r>
              <a:rPr lang="en-IN" sz="1600" dirty="0" smtClean="0">
                <a:latin typeface="Times New Roman" panose="02020603050405020304" pitchFamily="18" charset="0"/>
                <a:cs typeface="Times New Roman" panose="02020603050405020304" pitchFamily="18" charset="0"/>
              </a:rPr>
              <a:t>  web3.eth.sendSignedTransaction(raw, (err, </a:t>
            </a:r>
            <a:r>
              <a:rPr lang="en-IN" sz="1600" dirty="0" err="1" smtClean="0">
                <a:latin typeface="Times New Roman" panose="02020603050405020304" pitchFamily="18" charset="0"/>
                <a:cs typeface="Times New Roman" panose="02020603050405020304" pitchFamily="18" charset="0"/>
              </a:rPr>
              <a:t>txHash</a:t>
            </a:r>
            <a:r>
              <a:rPr lang="en-IN" sz="1600" dirty="0" smtClean="0">
                <a:latin typeface="Times New Roman" panose="02020603050405020304" pitchFamily="18" charset="0"/>
                <a:cs typeface="Times New Roman" panose="02020603050405020304" pitchFamily="18" charset="0"/>
              </a:rPr>
              <a:t>) =&gt; {</a:t>
            </a:r>
          </a:p>
          <a:p>
            <a:pPr marL="0" indent="0">
              <a:buNone/>
            </a:pPr>
            <a:r>
              <a:rPr lang="en-IN" sz="1600" dirty="0" smtClean="0">
                <a:latin typeface="Times New Roman" panose="02020603050405020304" pitchFamily="18" charset="0"/>
                <a:cs typeface="Times New Roman" panose="02020603050405020304" pitchFamily="18" charset="0"/>
              </a:rPr>
              <a:t>    console.log('err :', err, '</a:t>
            </a:r>
            <a:r>
              <a:rPr lang="en-IN" sz="1600" dirty="0" err="1" smtClean="0">
                <a:latin typeface="Times New Roman" panose="02020603050405020304" pitchFamily="18" charset="0"/>
                <a:cs typeface="Times New Roman" panose="02020603050405020304" pitchFamily="18" charset="0"/>
              </a:rPr>
              <a:t>taxHash</a:t>
            </a:r>
            <a:r>
              <a:rPr lang="en-IN" sz="1600" dirty="0" smtClean="0">
                <a:latin typeface="Times New Roman" panose="02020603050405020304" pitchFamily="18" charset="0"/>
                <a:cs typeface="Times New Roman" panose="02020603050405020304" pitchFamily="18" charset="0"/>
              </a:rPr>
              <a:t> :', </a:t>
            </a:r>
            <a:r>
              <a:rPr lang="en-IN" sz="1600" dirty="0" err="1" smtClean="0">
                <a:latin typeface="Times New Roman" panose="02020603050405020304" pitchFamily="18" charset="0"/>
                <a:cs typeface="Times New Roman" panose="02020603050405020304" pitchFamily="18" charset="0"/>
              </a:rPr>
              <a:t>txHash</a:t>
            </a:r>
            <a:r>
              <a:rPr lang="en-IN" sz="1600" dirty="0" smtClean="0">
                <a:latin typeface="Times New Roman" panose="02020603050405020304" pitchFamily="18" charset="0"/>
                <a:cs typeface="Times New Roman" panose="02020603050405020304" pitchFamily="18" charset="0"/>
              </a:rPr>
              <a:t>)</a:t>
            </a:r>
          </a:p>
          <a:p>
            <a:pPr marL="0" indent="0">
              <a:buNone/>
            </a:pPr>
            <a:r>
              <a:rPr lang="en-IN" sz="1600" dirty="0" smtClean="0">
                <a:latin typeface="Times New Roman" panose="02020603050405020304" pitchFamily="18" charset="0"/>
                <a:cs typeface="Times New Roman" panose="02020603050405020304" pitchFamily="18" charset="0"/>
              </a:rPr>
              <a:t>  })</a:t>
            </a:r>
          </a:p>
          <a:p>
            <a:pPr marL="0" indent="0">
              <a:buNone/>
            </a:pPr>
            <a:r>
              <a:rPr lang="en-IN" sz="1600" dirty="0" smtClean="0">
                <a:latin typeface="Times New Roman" panose="02020603050405020304" pitchFamily="18" charset="0"/>
                <a:cs typeface="Times New Roman" panose="02020603050405020304" pitchFamily="18" charset="0"/>
              </a:rPr>
              <a:t>}</a:t>
            </a:r>
          </a:p>
          <a:p>
            <a:pPr marL="0" indent="0">
              <a:lnSpc>
                <a:spcPct val="120000"/>
              </a:lnSpc>
              <a:buNone/>
            </a:pPr>
            <a:endParaRPr lang="en-IN" sz="1600" dirty="0"/>
          </a:p>
          <a:p>
            <a:pPr marL="0" indent="0">
              <a:lnSpc>
                <a:spcPct val="120000"/>
              </a:lnSpc>
              <a:buNone/>
            </a:pPr>
            <a:endParaRPr lang="en-IN" sz="1600" dirty="0"/>
          </a:p>
        </p:txBody>
      </p:sp>
    </p:spTree>
    <p:extLst>
      <p:ext uri="{BB962C8B-B14F-4D97-AF65-F5344CB8AC3E}">
        <p14:creationId xmlns:p14="http://schemas.microsoft.com/office/powerpoint/2010/main" val="2839842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913" y="253092"/>
            <a:ext cx="11609615" cy="6327321"/>
          </a:xfrm>
        </p:spPr>
        <p:txBody>
          <a:bodyPr>
            <a:normAutofit/>
          </a:bodyPr>
          <a:lstStyle/>
          <a:p>
            <a:pPr marL="0" indent="0">
              <a:buNone/>
            </a:pPr>
            <a:r>
              <a:rPr lang="en-IN" sz="1800" b="1" dirty="0" smtClean="0">
                <a:latin typeface="Times New Roman" panose="02020603050405020304" pitchFamily="18" charset="0"/>
                <a:cs typeface="Times New Roman" panose="02020603050405020304" pitchFamily="18" charset="0"/>
              </a:rPr>
              <a:t>Explanation for deploy function:</a:t>
            </a:r>
          </a:p>
          <a:p>
            <a:r>
              <a:rPr lang="en-IN" sz="1800" dirty="0" smtClean="0">
                <a:latin typeface="Times New Roman" panose="02020603050405020304" pitchFamily="18" charset="0"/>
                <a:cs typeface="Times New Roman" panose="02020603050405020304" pitchFamily="18" charset="0"/>
              </a:rPr>
              <a:t> In the line 1 of the function, we are setting up nonce to total number transactions of your wallet address.</a:t>
            </a:r>
          </a:p>
          <a:p>
            <a:r>
              <a:rPr lang="en-IN" sz="1800" dirty="0" smtClean="0">
                <a:latin typeface="Times New Roman" panose="02020603050405020304" pitchFamily="18" charset="0"/>
                <a:cs typeface="Times New Roman" panose="02020603050405020304" pitchFamily="18" charset="0"/>
              </a:rPr>
              <a:t>Next we are setting up a parameters required for transaction.</a:t>
            </a:r>
          </a:p>
          <a:p>
            <a:pPr marL="0" indent="0">
              <a:buNone/>
            </a:pPr>
            <a:r>
              <a:rPr lang="en-IN" sz="1800" dirty="0" smtClean="0">
                <a:latin typeface="Times New Roman" panose="02020603050405020304" pitchFamily="18" charset="0"/>
                <a:cs typeface="Times New Roman" panose="02020603050405020304" pitchFamily="18" charset="0"/>
              </a:rPr>
              <a:t>	nonce – unique number required </a:t>
            </a:r>
            <a:r>
              <a:rPr lang="en-IN" sz="1800" dirty="0" smtClean="0">
                <a:latin typeface="Times New Roman" panose="02020603050405020304" pitchFamily="18" charset="0"/>
                <a:cs typeface="Times New Roman" panose="02020603050405020304" pitchFamily="18" charset="0"/>
              </a:rPr>
              <a:t>by the </a:t>
            </a:r>
            <a:r>
              <a:rPr lang="en-IN" sz="1800" dirty="0" smtClean="0">
                <a:latin typeface="Times New Roman" panose="02020603050405020304" pitchFamily="18" charset="0"/>
                <a:cs typeface="Times New Roman" panose="02020603050405020304" pitchFamily="18" charset="0"/>
              </a:rPr>
              <a:t>miner </a:t>
            </a:r>
            <a:r>
              <a:rPr lang="en-IN" sz="1800" dirty="0" smtClean="0">
                <a:latin typeface="Times New Roman" panose="02020603050405020304" pitchFamily="18" charset="0"/>
                <a:cs typeface="Times New Roman" panose="02020603050405020304" pitchFamily="18" charset="0"/>
              </a:rPr>
              <a:t>to hash </a:t>
            </a:r>
            <a:r>
              <a:rPr lang="en-IN" sz="1800" dirty="0" smtClean="0">
                <a:latin typeface="Times New Roman" panose="02020603050405020304" pitchFamily="18" charset="0"/>
                <a:cs typeface="Times New Roman" panose="02020603050405020304" pitchFamily="18" charset="0"/>
              </a:rPr>
              <a:t>the </a:t>
            </a:r>
            <a:r>
              <a:rPr lang="en-IN" sz="1800" dirty="0" smtClean="0">
                <a:latin typeface="Times New Roman" panose="02020603050405020304" pitchFamily="18" charset="0"/>
                <a:cs typeface="Times New Roman" panose="02020603050405020304" pitchFamily="18" charset="0"/>
              </a:rPr>
              <a:t>transaction.(In our case, transaction count)</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gasLimit</a:t>
            </a:r>
            <a:r>
              <a:rPr lang="en-IN" sz="1800" dirty="0" smtClean="0">
                <a:latin typeface="Times New Roman" panose="02020603050405020304" pitchFamily="18" charset="0"/>
                <a:cs typeface="Times New Roman" panose="02020603050405020304" pitchFamily="18" charset="0"/>
              </a:rPr>
              <a:t> - the maximum amount of gas you are willing to consume on a transaction</a:t>
            </a:r>
          </a:p>
          <a:p>
            <a:pPr marL="0" indent="0">
              <a:buNone/>
            </a:pP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gasPrice</a:t>
            </a:r>
            <a:r>
              <a:rPr lang="en-IN" sz="1800" dirty="0" smtClean="0">
                <a:latin typeface="Times New Roman" panose="02020603050405020304" pitchFamily="18" charset="0"/>
                <a:cs typeface="Times New Roman" panose="02020603050405020304" pitchFamily="18" charset="0"/>
              </a:rPr>
              <a:t> – how much you’re willing to pay per unit of gas</a:t>
            </a:r>
          </a:p>
          <a:p>
            <a:pPr marL="0" indent="0">
              <a:buNone/>
            </a:pPr>
            <a:r>
              <a:rPr lang="en-IN" sz="1800" dirty="0" smtClean="0">
                <a:latin typeface="Times New Roman" panose="02020603050405020304" pitchFamily="18" charset="0"/>
                <a:cs typeface="Times New Roman" panose="02020603050405020304" pitchFamily="18" charset="0"/>
              </a:rPr>
              <a:t>	data – the bytecode of </a:t>
            </a:r>
            <a:r>
              <a:rPr lang="en-IN" sz="1800" dirty="0" smtClean="0">
                <a:latin typeface="Times New Roman" panose="02020603050405020304" pitchFamily="18" charset="0"/>
                <a:cs typeface="Times New Roman" panose="02020603050405020304" pitchFamily="18" charset="0"/>
              </a:rPr>
              <a:t>our</a:t>
            </a:r>
            <a:r>
              <a:rPr lang="en-IN" sz="1800"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smart contract</a:t>
            </a:r>
            <a:r>
              <a:rPr lang="en-IN" sz="1800" dirty="0" smtClean="0">
                <a:latin typeface="Times New Roman" panose="02020603050405020304" pitchFamily="18" charset="0"/>
                <a:cs typeface="Times New Roman" panose="02020603050405020304" pitchFamily="18" charset="0"/>
              </a:rPr>
              <a:t>.</a:t>
            </a:r>
            <a:endParaRPr lang="en-IN" sz="1800"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Next we set up a chain for the transaction, in our case we send our transaction to </a:t>
            </a:r>
            <a:r>
              <a:rPr lang="en-IN" sz="1800" dirty="0" err="1" smtClean="0">
                <a:latin typeface="Times New Roman" panose="02020603050405020304" pitchFamily="18" charset="0"/>
                <a:cs typeface="Times New Roman" panose="02020603050405020304" pitchFamily="18" charset="0"/>
              </a:rPr>
              <a:t>ropsten</a:t>
            </a:r>
            <a:r>
              <a:rPr lang="en-IN" sz="1800" dirty="0" smtClean="0">
                <a:latin typeface="Times New Roman" panose="02020603050405020304" pitchFamily="18" charset="0"/>
                <a:cs typeface="Times New Roman" panose="02020603050405020304" pitchFamily="18" charset="0"/>
              </a:rPr>
              <a:t> test network, so we set a chain to ‘</a:t>
            </a:r>
            <a:r>
              <a:rPr lang="en-IN" sz="1800" dirty="0" err="1" smtClean="0">
                <a:latin typeface="Times New Roman" panose="02020603050405020304" pitchFamily="18" charset="0"/>
                <a:cs typeface="Times New Roman" panose="02020603050405020304" pitchFamily="18" charset="0"/>
              </a:rPr>
              <a:t>ropsten</a:t>
            </a:r>
            <a:r>
              <a:rPr lang="en-IN" sz="1800" dirty="0" smtClean="0">
                <a:latin typeface="Times New Roman" panose="02020603050405020304" pitchFamily="18" charset="0"/>
                <a:cs typeface="Times New Roman" panose="02020603050405020304" pitchFamily="18" charset="0"/>
              </a:rPr>
              <a:t>’.</a:t>
            </a:r>
          </a:p>
          <a:p>
            <a:r>
              <a:rPr lang="en-IN" sz="1800" dirty="0" smtClean="0">
                <a:latin typeface="Times New Roman" panose="02020603050405020304" pitchFamily="18" charset="0"/>
                <a:cs typeface="Times New Roman" panose="02020603050405020304" pitchFamily="18" charset="0"/>
              </a:rPr>
              <a:t>Every transaction made on-chain has to be signed and to sign the transaction we need </a:t>
            </a:r>
            <a:r>
              <a:rPr lang="en-IN" sz="1800" dirty="0">
                <a:latin typeface="Times New Roman" panose="02020603050405020304" pitchFamily="18" charset="0"/>
                <a:cs typeface="Times New Roman" panose="02020603050405020304" pitchFamily="18" charset="0"/>
              </a:rPr>
              <a:t>a</a:t>
            </a:r>
            <a:r>
              <a:rPr lang="en-IN" sz="1800"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private key of the transaction sender. In </a:t>
            </a:r>
            <a:r>
              <a:rPr lang="en-IN" sz="1800" dirty="0" smtClean="0">
                <a:latin typeface="Times New Roman" panose="02020603050405020304" pitchFamily="18" charset="0"/>
                <a:cs typeface="Times New Roman" panose="02020603050405020304" pitchFamily="18" charset="0"/>
              </a:rPr>
              <a:t>our case, </a:t>
            </a:r>
            <a:r>
              <a:rPr lang="en-IN" sz="1800" dirty="0" smtClean="0">
                <a:latin typeface="Times New Roman" panose="02020603050405020304" pitchFamily="18" charset="0"/>
                <a:cs typeface="Times New Roman" panose="02020603050405020304" pitchFamily="18" charset="0"/>
              </a:rPr>
              <a:t>we are encoding the provided private key to hexadecimal using </a:t>
            </a:r>
            <a:r>
              <a:rPr lang="en-IN" sz="1800" dirty="0" err="1" smtClean="0">
                <a:latin typeface="Times New Roman" panose="02020603050405020304" pitchFamily="18" charset="0"/>
                <a:cs typeface="Times New Roman" panose="02020603050405020304" pitchFamily="18" charset="0"/>
              </a:rPr>
              <a:t>Buffer.from</a:t>
            </a:r>
            <a:r>
              <a:rPr lang="en-IN" sz="1800" dirty="0" smtClean="0">
                <a:latin typeface="Times New Roman" panose="02020603050405020304" pitchFamily="18" charset="0"/>
                <a:cs typeface="Times New Roman" panose="02020603050405020304" pitchFamily="18" charset="0"/>
              </a:rPr>
              <a:t>() method.</a:t>
            </a:r>
          </a:p>
          <a:p>
            <a:r>
              <a:rPr lang="en-IN" sz="1800" dirty="0" smtClean="0">
                <a:latin typeface="Times New Roman" panose="02020603050405020304" pitchFamily="18" charset="0"/>
                <a:cs typeface="Times New Roman" panose="02020603050405020304" pitchFamily="18" charset="0"/>
              </a:rPr>
              <a:t>Next, we initiate a transaction with created parameters like </a:t>
            </a:r>
            <a:r>
              <a:rPr lang="en-IN" sz="1800" dirty="0" err="1" smtClean="0">
                <a:latin typeface="Times New Roman" panose="02020603050405020304" pitchFamily="18" charset="0"/>
                <a:cs typeface="Times New Roman" panose="02020603050405020304" pitchFamily="18" charset="0"/>
              </a:rPr>
              <a:t>txParams</a:t>
            </a:r>
            <a:r>
              <a:rPr lang="en-IN" sz="1800" dirty="0" smtClean="0">
                <a:latin typeface="Times New Roman" panose="02020603050405020304" pitchFamily="18" charset="0"/>
                <a:cs typeface="Times New Roman" panose="02020603050405020304" pitchFamily="18" charset="0"/>
              </a:rPr>
              <a:t> and common.</a:t>
            </a:r>
          </a:p>
          <a:p>
            <a:r>
              <a:rPr lang="en-IN" sz="1800" dirty="0" smtClean="0">
                <a:latin typeface="Times New Roman" panose="02020603050405020304" pitchFamily="18" charset="0"/>
                <a:cs typeface="Times New Roman" panose="02020603050405020304" pitchFamily="18" charset="0"/>
              </a:rPr>
              <a:t>Next we sign the transaction using the encoded private key of the sender. Then, we serialize the transaction and then we convert it into a string which starts with ‘0x’. Final result would be the raw </a:t>
            </a:r>
            <a:r>
              <a:rPr lang="en-IN" sz="1800" dirty="0" smtClean="0">
                <a:latin typeface="Times New Roman" panose="02020603050405020304" pitchFamily="18" charset="0"/>
                <a:cs typeface="Times New Roman" panose="02020603050405020304" pitchFamily="18" charset="0"/>
              </a:rPr>
              <a:t>data which we will need </a:t>
            </a:r>
            <a:r>
              <a:rPr lang="en-IN" sz="1800" dirty="0" smtClean="0">
                <a:latin typeface="Times New Roman" panose="02020603050405020304" pitchFamily="18" charset="0"/>
                <a:cs typeface="Times New Roman" panose="02020603050405020304" pitchFamily="18" charset="0"/>
              </a:rPr>
              <a:t>to send the signed transaction to the </a:t>
            </a:r>
            <a:r>
              <a:rPr lang="en-IN" sz="1800" dirty="0" err="1" smtClean="0">
                <a:latin typeface="Times New Roman" panose="02020603050405020304" pitchFamily="18" charset="0"/>
                <a:cs typeface="Times New Roman" panose="02020603050405020304" pitchFamily="18" charset="0"/>
              </a:rPr>
              <a:t>ethereum</a:t>
            </a:r>
            <a:r>
              <a:rPr lang="en-IN" sz="1800" dirty="0" smtClean="0">
                <a:latin typeface="Times New Roman" panose="02020603050405020304" pitchFamily="18" charset="0"/>
                <a:cs typeface="Times New Roman" panose="02020603050405020304" pitchFamily="18" charset="0"/>
              </a:rPr>
              <a:t> test network.</a:t>
            </a:r>
          </a:p>
          <a:p>
            <a:r>
              <a:rPr lang="en-IN" sz="1800" dirty="0" smtClean="0">
                <a:latin typeface="Times New Roman" panose="02020603050405020304" pitchFamily="18" charset="0"/>
                <a:cs typeface="Times New Roman" panose="02020603050405020304" pitchFamily="18" charset="0"/>
              </a:rPr>
              <a:t>Finally, we send the transaction to the </a:t>
            </a:r>
            <a:r>
              <a:rPr lang="en-IN" sz="1800" dirty="0" err="1" smtClean="0">
                <a:latin typeface="Times New Roman" panose="02020603050405020304" pitchFamily="18" charset="0"/>
                <a:cs typeface="Times New Roman" panose="02020603050405020304" pitchFamily="18" charset="0"/>
              </a:rPr>
              <a:t>ethereum</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blockchain</a:t>
            </a:r>
            <a:r>
              <a:rPr lang="en-IN" sz="1800" dirty="0" smtClean="0">
                <a:latin typeface="Times New Roman" panose="02020603050405020304" pitchFamily="18" charset="0"/>
                <a:cs typeface="Times New Roman" panose="02020603050405020304" pitchFamily="18" charset="0"/>
              </a:rPr>
              <a:t> using the web3.eth.sendSignedTransaction() method with one parameter (raw data) and </a:t>
            </a:r>
            <a:r>
              <a:rPr lang="en-IN" sz="1800" dirty="0" err="1" smtClean="0">
                <a:latin typeface="Times New Roman" panose="02020603050405020304" pitchFamily="18" charset="0"/>
                <a:cs typeface="Times New Roman" panose="02020603050405020304" pitchFamily="18" charset="0"/>
              </a:rPr>
              <a:t>callback</a:t>
            </a:r>
            <a:r>
              <a:rPr lang="en-IN" sz="1800" dirty="0" smtClean="0">
                <a:latin typeface="Times New Roman" panose="02020603050405020304" pitchFamily="18" charset="0"/>
                <a:cs typeface="Times New Roman" panose="02020603050405020304" pitchFamily="18" charset="0"/>
              </a:rPr>
              <a:t> function which will console log the transaction hash once it has been created.</a:t>
            </a:r>
          </a:p>
          <a:p>
            <a:r>
              <a:rPr lang="en-IN" sz="1800" dirty="0" smtClean="0">
                <a:latin typeface="Times New Roman" panose="02020603050405020304" pitchFamily="18" charset="0"/>
                <a:cs typeface="Times New Roman" panose="02020603050405020304" pitchFamily="18" charset="0"/>
              </a:rPr>
              <a:t>We can track the transaction using the hash in etherscan.io.</a:t>
            </a:r>
          </a:p>
        </p:txBody>
      </p:sp>
    </p:spTree>
    <p:extLst>
      <p:ext uri="{BB962C8B-B14F-4D97-AF65-F5344CB8AC3E}">
        <p14:creationId xmlns:p14="http://schemas.microsoft.com/office/powerpoint/2010/main" val="1646894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436" y="220436"/>
            <a:ext cx="11772900" cy="6474278"/>
          </a:xfrm>
        </p:spPr>
        <p:txBody>
          <a:bodyPr>
            <a:normAutofit/>
          </a:bodyPr>
          <a:lstStyle/>
          <a:p>
            <a:pPr marL="0" indent="0">
              <a:buNone/>
            </a:pPr>
            <a:r>
              <a:rPr lang="en-IN" sz="1600" dirty="0" smtClean="0">
                <a:latin typeface="Times New Roman" panose="02020603050405020304" pitchFamily="18" charset="0"/>
                <a:cs typeface="Times New Roman" panose="02020603050405020304" pitchFamily="18" charset="0"/>
              </a:rPr>
              <a:t>6) Finally, we run the function deploy(). </a:t>
            </a:r>
            <a:r>
              <a:rPr lang="en-IN" sz="1600" b="1" dirty="0" smtClean="0">
                <a:latin typeface="Times New Roman" panose="02020603050405020304" pitchFamily="18" charset="0"/>
                <a:cs typeface="Times New Roman" panose="02020603050405020304" pitchFamily="18" charset="0"/>
              </a:rPr>
              <a:t>web3.eth.sendSignedTransaction</a:t>
            </a:r>
            <a:r>
              <a:rPr lang="en-IN" sz="1600" dirty="0" smtClean="0">
                <a:latin typeface="Times New Roman" panose="02020603050405020304" pitchFamily="18" charset="0"/>
                <a:cs typeface="Times New Roman" panose="02020603050405020304" pitchFamily="18" charset="0"/>
              </a:rPr>
              <a:t> function inside the deploy function has a </a:t>
            </a:r>
            <a:r>
              <a:rPr lang="en-IN" sz="1600" dirty="0" err="1" smtClean="0">
                <a:latin typeface="Times New Roman" panose="02020603050405020304" pitchFamily="18" charset="0"/>
                <a:cs typeface="Times New Roman" panose="02020603050405020304" pitchFamily="18" charset="0"/>
              </a:rPr>
              <a:t>callback</a:t>
            </a:r>
            <a:r>
              <a:rPr lang="en-IN" sz="1600" dirty="0" smtClean="0">
                <a:latin typeface="Times New Roman" panose="02020603050405020304" pitchFamily="18" charset="0"/>
                <a:cs typeface="Times New Roman" panose="02020603050405020304" pitchFamily="18" charset="0"/>
              </a:rPr>
              <a:t> function, it will console log the taxation hash once it has been created.</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7) Now we can track the transaction using this hash in etherscan.io. For this demonstration, we are deploying the smart contract in the </a:t>
            </a:r>
            <a:r>
              <a:rPr lang="en-IN" sz="1600" dirty="0" err="1" smtClean="0">
                <a:latin typeface="Times New Roman" panose="02020603050405020304" pitchFamily="18" charset="0"/>
                <a:cs typeface="Times New Roman" panose="02020603050405020304" pitchFamily="18" charset="0"/>
              </a:rPr>
              <a:t>ropsten</a:t>
            </a:r>
            <a:r>
              <a:rPr lang="en-IN" sz="1600" dirty="0" smtClean="0">
                <a:latin typeface="Times New Roman" panose="02020603050405020304" pitchFamily="18" charset="0"/>
                <a:cs typeface="Times New Roman" panose="02020603050405020304" pitchFamily="18" charset="0"/>
              </a:rPr>
              <a:t> test network. So, we should be able track this transaction in ropsten.etherscan.io.</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1976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243" y="1981654"/>
            <a:ext cx="10515600" cy="2753632"/>
          </a:xfrm>
        </p:spPr>
        <p:txBody>
          <a:bodyPr/>
          <a:lstStyle/>
          <a:p>
            <a:pPr algn="ctr"/>
            <a:r>
              <a:rPr lang="en-IN" dirty="0" smtClean="0"/>
              <a:t>Process of Creating a Non Fungible Token (ERC721)</a:t>
            </a:r>
            <a:endParaRPr lang="en-IN" dirty="0"/>
          </a:p>
        </p:txBody>
      </p:sp>
    </p:spTree>
    <p:extLst>
      <p:ext uri="{BB962C8B-B14F-4D97-AF65-F5344CB8AC3E}">
        <p14:creationId xmlns:p14="http://schemas.microsoft.com/office/powerpoint/2010/main" val="3964765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5557" y="514350"/>
            <a:ext cx="11487150" cy="6033406"/>
          </a:xfrm>
        </p:spPr>
        <p:txBody>
          <a:bodyPr>
            <a:normAutofit fontScale="92500" lnSpcReduction="20000"/>
          </a:bodyPr>
          <a:lstStyle/>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			NFT’s meta data like </a:t>
            </a:r>
            <a:r>
              <a:rPr lang="en-IN" sz="1600" dirty="0" smtClean="0">
                <a:latin typeface="Times New Roman" panose="02020603050405020304" pitchFamily="18" charset="0"/>
                <a:cs typeface="Times New Roman" panose="02020603050405020304" pitchFamily="18" charset="0"/>
              </a:rPr>
              <a:t>image, </a:t>
            </a:r>
            <a:r>
              <a:rPr lang="en-IN" sz="1600" dirty="0" smtClean="0">
                <a:latin typeface="Times New Roman" panose="02020603050405020304" pitchFamily="18" charset="0"/>
                <a:cs typeface="Times New Roman" panose="02020603050405020304" pitchFamily="18" charset="0"/>
              </a:rPr>
              <a:t>name, description, category will be stored off-chain.</a:t>
            </a:r>
          </a:p>
          <a:p>
            <a:pPr marL="0" indent="0">
              <a:buNone/>
            </a:pPr>
            <a:r>
              <a:rPr lang="en-IN" sz="1600" dirty="0" smtClean="0">
                <a:latin typeface="Times New Roman" panose="02020603050405020304" pitchFamily="18" charset="0"/>
                <a:cs typeface="Times New Roman" panose="02020603050405020304" pitchFamily="18" charset="0"/>
              </a:rPr>
              <a:t>User creates an </a:t>
            </a:r>
            <a:r>
              <a:rPr lang="en-IN" sz="1600" dirty="0" err="1" smtClean="0">
                <a:latin typeface="Times New Roman" panose="02020603050405020304" pitchFamily="18" charset="0"/>
                <a:cs typeface="Times New Roman" panose="02020603050405020304" pitchFamily="18" charset="0"/>
              </a:rPr>
              <a:t>Nft</a:t>
            </a:r>
            <a:endParaRPr lang="en-IN" sz="1600" dirty="0" smtClean="0">
              <a:latin typeface="Times New Roman" panose="02020603050405020304" pitchFamily="18" charset="0"/>
              <a:cs typeface="Times New Roman" panose="02020603050405020304" pitchFamily="18" charset="0"/>
            </a:endParaRP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And data like token Id, token </a:t>
            </a:r>
            <a:r>
              <a:rPr lang="en-IN" sz="1600" dirty="0" smtClean="0">
                <a:latin typeface="Times New Roman" panose="02020603050405020304" pitchFamily="18" charset="0"/>
                <a:cs typeface="Times New Roman" panose="02020603050405020304" pitchFamily="18" charset="0"/>
              </a:rPr>
              <a:t>owner, token price </a:t>
            </a:r>
            <a:r>
              <a:rPr lang="en-IN" sz="1600" dirty="0" smtClean="0">
                <a:latin typeface="Times New Roman" panose="02020603050405020304" pitchFamily="18" charset="0"/>
                <a:cs typeface="Times New Roman" panose="02020603050405020304" pitchFamily="18" charset="0"/>
              </a:rPr>
              <a:t>will be stored on-chain.</a:t>
            </a: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b="1" dirty="0" err="1" smtClean="0">
                <a:latin typeface="Times New Roman" panose="02020603050405020304" pitchFamily="18" charset="0"/>
                <a:cs typeface="Times New Roman" panose="02020603050405020304" pitchFamily="18" charset="0"/>
              </a:rPr>
              <a:t>Npm</a:t>
            </a:r>
            <a:r>
              <a:rPr lang="en-IN" sz="1600" b="1" dirty="0" smtClean="0">
                <a:latin typeface="Times New Roman" panose="02020603050405020304" pitchFamily="18" charset="0"/>
                <a:cs typeface="Times New Roman" panose="02020603050405020304" pitchFamily="18" charset="0"/>
              </a:rPr>
              <a:t> packages needed to create a non-fungible token (ERC721):</a:t>
            </a:r>
          </a:p>
          <a:p>
            <a:pPr marL="0" indent="0">
              <a:buNone/>
            </a:pPr>
            <a:endParaRPr lang="en-IN" sz="1600" b="1" dirty="0" smtClean="0">
              <a:latin typeface="Times New Roman" panose="02020603050405020304" pitchFamily="18" charset="0"/>
              <a:cs typeface="Times New Roman" panose="02020603050405020304" pitchFamily="18" charset="0"/>
            </a:endParaRPr>
          </a:p>
          <a:p>
            <a:pPr marL="342900" indent="-342900">
              <a:buAutoNum type="arabicParenR"/>
            </a:pPr>
            <a:r>
              <a:rPr lang="en-IN" sz="1600" dirty="0" smtClean="0">
                <a:latin typeface="Times New Roman" panose="02020603050405020304" pitchFamily="18" charset="0"/>
                <a:cs typeface="Times New Roman" panose="02020603050405020304" pitchFamily="18" charset="0"/>
              </a:rPr>
              <a:t>Web3.js  	-  web3.js is a collection of libraries that allow you to interact with a local or remote </a:t>
            </a:r>
            <a:r>
              <a:rPr lang="en-IN" sz="1600" dirty="0" err="1" smtClean="0">
                <a:latin typeface="Times New Roman" panose="02020603050405020304" pitchFamily="18" charset="0"/>
                <a:cs typeface="Times New Roman" panose="02020603050405020304" pitchFamily="18" charset="0"/>
              </a:rPr>
              <a:t>ethereum</a:t>
            </a:r>
            <a:r>
              <a:rPr lang="en-IN" sz="1600" dirty="0" smtClean="0">
                <a:latin typeface="Times New Roman" panose="02020603050405020304" pitchFamily="18" charset="0"/>
                <a:cs typeface="Times New Roman" panose="02020603050405020304" pitchFamily="18" charset="0"/>
              </a:rPr>
              <a:t> node using HTTP, IPC 		    	    or </a:t>
            </a:r>
            <a:r>
              <a:rPr lang="en-IN" sz="1600" dirty="0" err="1" smtClean="0">
                <a:latin typeface="Times New Roman" panose="02020603050405020304" pitchFamily="18" charset="0"/>
                <a:cs typeface="Times New Roman" panose="02020603050405020304" pitchFamily="18" charset="0"/>
              </a:rPr>
              <a:t>WebSocket</a:t>
            </a:r>
            <a:r>
              <a:rPr lang="en-IN" sz="1600" dirty="0" smtClean="0">
                <a:latin typeface="Times New Roman" panose="02020603050405020304" pitchFamily="18" charset="0"/>
                <a:cs typeface="Times New Roman" panose="02020603050405020304" pitchFamily="18" charset="0"/>
              </a:rPr>
              <a:t>.</a:t>
            </a:r>
          </a:p>
          <a:p>
            <a:pPr marL="342900" indent="-342900">
              <a:buAutoNum type="arabicParenR"/>
            </a:pPr>
            <a:r>
              <a:rPr lang="en-IN" sz="1600" dirty="0" smtClean="0">
                <a:latin typeface="Times New Roman" panose="02020603050405020304" pitchFamily="18" charset="0"/>
                <a:cs typeface="Times New Roman" panose="02020603050405020304" pitchFamily="18" charset="0"/>
              </a:rPr>
              <a:t>@</a:t>
            </a:r>
            <a:r>
              <a:rPr lang="en-IN" sz="1600" dirty="0" err="1" smtClean="0">
                <a:latin typeface="Times New Roman" panose="02020603050405020304" pitchFamily="18" charset="0"/>
                <a:cs typeface="Times New Roman" panose="02020603050405020304" pitchFamily="18" charset="0"/>
              </a:rPr>
              <a:t>ethereumjs</a:t>
            </a:r>
            <a:r>
              <a:rPr lang="en-IN" sz="1600" dirty="0" smtClean="0">
                <a:latin typeface="Times New Roman" panose="02020603050405020304" pitchFamily="18" charset="0"/>
                <a:cs typeface="Times New Roman" panose="02020603050405020304" pitchFamily="18" charset="0"/>
              </a:rPr>
              <a:t>/</a:t>
            </a:r>
            <a:r>
              <a:rPr lang="en-IN" sz="1600" dirty="0" err="1" smtClean="0">
                <a:latin typeface="Times New Roman" panose="02020603050405020304" pitchFamily="18" charset="0"/>
                <a:cs typeface="Times New Roman" panose="02020603050405020304" pitchFamily="18" charset="0"/>
              </a:rPr>
              <a:t>tx</a:t>
            </a:r>
            <a:r>
              <a:rPr lang="en-IN" sz="1600" dirty="0" smtClean="0">
                <a:latin typeface="Times New Roman" panose="02020603050405020304" pitchFamily="18" charset="0"/>
                <a:cs typeface="Times New Roman" panose="02020603050405020304" pitchFamily="18" charset="0"/>
              </a:rPr>
              <a:t> 	-  to sign the transaction.</a:t>
            </a: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b="1" dirty="0" smtClean="0">
                <a:latin typeface="Times New Roman" panose="02020603050405020304" pitchFamily="18" charset="0"/>
                <a:cs typeface="Times New Roman" panose="02020603050405020304" pitchFamily="18" charset="0"/>
              </a:rPr>
              <a:t>Code Implementation</a:t>
            </a:r>
            <a:r>
              <a:rPr lang="en-IN" sz="1600" b="1" dirty="0" smtClean="0">
                <a:latin typeface="Times New Roman" panose="02020603050405020304" pitchFamily="18" charset="0"/>
                <a:cs typeface="Times New Roman" panose="02020603050405020304" pitchFamily="18" charset="0"/>
              </a:rPr>
              <a:t>:</a:t>
            </a:r>
            <a:endParaRPr lang="en-IN" sz="1600" b="1"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1) We import web3.js and @</a:t>
            </a:r>
            <a:r>
              <a:rPr lang="en-IN" sz="1600" dirty="0" err="1" smtClean="0">
                <a:latin typeface="Times New Roman" panose="02020603050405020304" pitchFamily="18" charset="0"/>
                <a:cs typeface="Times New Roman" panose="02020603050405020304" pitchFamily="18" charset="0"/>
              </a:rPr>
              <a:t>ethereumjs</a:t>
            </a:r>
            <a:r>
              <a:rPr lang="en-IN" sz="1600" dirty="0" smtClean="0">
                <a:latin typeface="Times New Roman" panose="02020603050405020304" pitchFamily="18" charset="0"/>
                <a:cs typeface="Times New Roman" panose="02020603050405020304" pitchFamily="18" charset="0"/>
              </a:rPr>
              <a:t>/</a:t>
            </a:r>
            <a:r>
              <a:rPr lang="en-IN" sz="1600" dirty="0" err="1" smtClean="0">
                <a:latin typeface="Times New Roman" panose="02020603050405020304" pitchFamily="18" charset="0"/>
                <a:cs typeface="Times New Roman" panose="02020603050405020304" pitchFamily="18" charset="0"/>
              </a:rPr>
              <a:t>tx</a:t>
            </a:r>
            <a:r>
              <a:rPr lang="en-IN" sz="1600" dirty="0" smtClean="0">
                <a:latin typeface="Times New Roman" panose="02020603050405020304" pitchFamily="18" charset="0"/>
                <a:cs typeface="Times New Roman" panose="02020603050405020304" pitchFamily="18" charset="0"/>
              </a:rPr>
              <a:t> using the following code:</a:t>
            </a:r>
          </a:p>
          <a:p>
            <a:pPr marL="0" indent="0">
              <a:buNone/>
            </a:pP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const</a:t>
            </a: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ethTx</a:t>
            </a:r>
            <a:r>
              <a:rPr lang="en-IN" sz="1600" dirty="0" smtClean="0">
                <a:latin typeface="Times New Roman" panose="02020603050405020304" pitchFamily="18" charset="0"/>
                <a:cs typeface="Times New Roman" panose="02020603050405020304" pitchFamily="18" charset="0"/>
              </a:rPr>
              <a:t> = require('@</a:t>
            </a:r>
            <a:r>
              <a:rPr lang="en-IN" sz="1600" dirty="0" err="1" smtClean="0">
                <a:latin typeface="Times New Roman" panose="02020603050405020304" pitchFamily="18" charset="0"/>
                <a:cs typeface="Times New Roman" panose="02020603050405020304" pitchFamily="18" charset="0"/>
              </a:rPr>
              <a:t>ethereumjs</a:t>
            </a:r>
            <a:r>
              <a:rPr lang="en-IN" sz="1600" dirty="0" smtClean="0">
                <a:latin typeface="Times New Roman" panose="02020603050405020304" pitchFamily="18" charset="0"/>
                <a:cs typeface="Times New Roman" panose="02020603050405020304" pitchFamily="18" charset="0"/>
              </a:rPr>
              <a:t>/</a:t>
            </a:r>
            <a:r>
              <a:rPr lang="en-IN" sz="1600" dirty="0" err="1" smtClean="0">
                <a:latin typeface="Times New Roman" panose="02020603050405020304" pitchFamily="18" charset="0"/>
                <a:cs typeface="Times New Roman" panose="02020603050405020304" pitchFamily="18" charset="0"/>
              </a:rPr>
              <a:t>tx</a:t>
            </a:r>
            <a:r>
              <a:rPr lang="en-IN" sz="1600" dirty="0" smtClean="0">
                <a:latin typeface="Times New Roman" panose="02020603050405020304" pitchFamily="18" charset="0"/>
                <a:cs typeface="Times New Roman" panose="02020603050405020304" pitchFamily="18" charset="0"/>
              </a:rPr>
              <a:t>')</a:t>
            </a:r>
          </a:p>
          <a:p>
            <a:pPr marL="0" indent="0">
              <a:buNone/>
            </a:pP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const</a:t>
            </a:r>
            <a:r>
              <a:rPr lang="en-IN" sz="1600" dirty="0" smtClean="0">
                <a:latin typeface="Times New Roman" panose="02020603050405020304" pitchFamily="18" charset="0"/>
                <a:cs typeface="Times New Roman" panose="02020603050405020304" pitchFamily="18" charset="0"/>
              </a:rPr>
              <a:t> Common = require('@</a:t>
            </a:r>
            <a:r>
              <a:rPr lang="en-IN" sz="1600" dirty="0" err="1" smtClean="0">
                <a:latin typeface="Times New Roman" panose="02020603050405020304" pitchFamily="18" charset="0"/>
                <a:cs typeface="Times New Roman" panose="02020603050405020304" pitchFamily="18" charset="0"/>
              </a:rPr>
              <a:t>ethereumjs</a:t>
            </a:r>
            <a:r>
              <a:rPr lang="en-IN" sz="1600" dirty="0" smtClean="0">
                <a:latin typeface="Times New Roman" panose="02020603050405020304" pitchFamily="18" charset="0"/>
                <a:cs typeface="Times New Roman" panose="02020603050405020304" pitchFamily="18" charset="0"/>
              </a:rPr>
              <a:t>/common').default</a:t>
            </a:r>
          </a:p>
          <a:p>
            <a:pPr marL="0" indent="0">
              <a:buNone/>
            </a:pP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const</a:t>
            </a:r>
            <a:r>
              <a:rPr lang="en-IN" sz="1600" dirty="0" smtClean="0">
                <a:latin typeface="Times New Roman" panose="02020603050405020304" pitchFamily="18" charset="0"/>
                <a:cs typeface="Times New Roman" panose="02020603050405020304" pitchFamily="18" charset="0"/>
              </a:rPr>
              <a:t> Web3 = require('web3'); </a:t>
            </a: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2) Next we setup up a provider to connect with a </a:t>
            </a:r>
            <a:r>
              <a:rPr lang="en-IN" sz="1600" dirty="0" err="1" smtClean="0">
                <a:latin typeface="Times New Roman" panose="02020603050405020304" pitchFamily="18" charset="0"/>
                <a:cs typeface="Times New Roman" panose="02020603050405020304" pitchFamily="18" charset="0"/>
              </a:rPr>
              <a:t>ethereum</a:t>
            </a:r>
            <a:r>
              <a:rPr lang="en-IN" sz="1600" dirty="0" smtClean="0">
                <a:latin typeface="Times New Roman" panose="02020603050405020304" pitchFamily="18" charset="0"/>
                <a:cs typeface="Times New Roman" panose="02020603050405020304" pitchFamily="18" charset="0"/>
              </a:rPr>
              <a:t> node. In the below code, we are setting up </a:t>
            </a:r>
            <a:r>
              <a:rPr lang="en-IN" sz="1600" dirty="0" err="1" smtClean="0">
                <a:latin typeface="Times New Roman" panose="02020603050405020304" pitchFamily="18" charset="0"/>
                <a:cs typeface="Times New Roman" panose="02020603050405020304" pitchFamily="18" charset="0"/>
              </a:rPr>
              <a:t>infura</a:t>
            </a:r>
            <a:r>
              <a:rPr lang="en-IN" sz="1600" dirty="0" smtClean="0">
                <a:latin typeface="Times New Roman" panose="02020603050405020304" pitchFamily="18" charset="0"/>
                <a:cs typeface="Times New Roman" panose="02020603050405020304" pitchFamily="18" charset="0"/>
              </a:rPr>
              <a:t> API as our provider. </a:t>
            </a:r>
            <a:r>
              <a:rPr lang="en-IN" sz="1600" dirty="0" err="1" smtClean="0">
                <a:latin typeface="Times New Roman" panose="02020603050405020304" pitchFamily="18" charset="0"/>
                <a:cs typeface="Times New Roman" panose="02020603050405020304" pitchFamily="18" charset="0"/>
              </a:rPr>
              <a:t>Infura's</a:t>
            </a:r>
            <a:r>
              <a:rPr lang="en-IN" sz="1600" dirty="0" smtClean="0">
                <a:latin typeface="Times New Roman" panose="02020603050405020304" pitchFamily="18" charset="0"/>
                <a:cs typeface="Times New Roman" panose="02020603050405020304" pitchFamily="18" charset="0"/>
              </a:rPr>
              <a:t> development suite provides instant, scalable API access to the </a:t>
            </a:r>
            <a:r>
              <a:rPr lang="en-IN" sz="1600" dirty="0" err="1" smtClean="0">
                <a:latin typeface="Times New Roman" panose="02020603050405020304" pitchFamily="18" charset="0"/>
                <a:cs typeface="Times New Roman" panose="02020603050405020304" pitchFamily="18" charset="0"/>
              </a:rPr>
              <a:t>Ethereum</a:t>
            </a:r>
            <a:r>
              <a:rPr lang="en-IN" sz="1600" dirty="0" smtClean="0">
                <a:latin typeface="Times New Roman" panose="02020603050405020304" pitchFamily="18" charset="0"/>
                <a:cs typeface="Times New Roman" panose="02020603050405020304" pitchFamily="18" charset="0"/>
              </a:rPr>
              <a:t>.</a:t>
            </a:r>
          </a:p>
          <a:p>
            <a:pPr marL="0" indent="0">
              <a:buNone/>
            </a:pP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const</a:t>
            </a:r>
            <a:r>
              <a:rPr lang="en-IN" sz="1600" dirty="0" smtClean="0">
                <a:latin typeface="Times New Roman" panose="02020603050405020304" pitchFamily="18" charset="0"/>
                <a:cs typeface="Times New Roman" panose="02020603050405020304" pitchFamily="18" charset="0"/>
              </a:rPr>
              <a:t> web3 = new Web3('https://ropsten.infura.io/v3/</a:t>
            </a:r>
            <a:r>
              <a:rPr lang="en-IN" sz="1600" dirty="0" err="1" smtClean="0">
                <a:latin typeface="Times New Roman" panose="02020603050405020304" pitchFamily="18" charset="0"/>
                <a:cs typeface="Times New Roman" panose="02020603050405020304" pitchFamily="18" charset="0"/>
              </a:rPr>
              <a:t>You_Project_id</a:t>
            </a: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cxnSp>
        <p:nvCxnSpPr>
          <p:cNvPr id="5" name="Elbow Connector 4"/>
          <p:cNvCxnSpPr/>
          <p:nvPr/>
        </p:nvCxnSpPr>
        <p:spPr>
          <a:xfrm>
            <a:off x="2269671" y="1322614"/>
            <a:ext cx="775608" cy="5388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flipV="1">
            <a:off x="2269671" y="849086"/>
            <a:ext cx="767443" cy="4735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518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29" y="261257"/>
            <a:ext cx="11699421" cy="6343650"/>
          </a:xfrm>
        </p:spPr>
        <p:txBody>
          <a:bodyPr>
            <a:normAutofit/>
          </a:bodyPr>
          <a:lstStyle/>
          <a:p>
            <a:pPr marL="0" indent="0">
              <a:buNone/>
            </a:pPr>
            <a:r>
              <a:rPr lang="en-IN" sz="1800" dirty="0" smtClean="0">
                <a:latin typeface="Times New Roman" panose="02020603050405020304" pitchFamily="18" charset="0"/>
                <a:cs typeface="Times New Roman" panose="02020603050405020304" pitchFamily="18" charset="0"/>
              </a:rPr>
              <a:t>3) Next we get compiled information about the smart contact using the below code:</a:t>
            </a:r>
          </a:p>
          <a:p>
            <a:pPr marL="0" indent="0">
              <a:buNone/>
            </a:pP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const</a:t>
            </a:r>
            <a:r>
              <a:rPr lang="en-IN" sz="1800" dirty="0" smtClean="0">
                <a:latin typeface="Times New Roman" panose="02020603050405020304" pitchFamily="18" charset="0"/>
                <a:cs typeface="Times New Roman" panose="02020603050405020304" pitchFamily="18" charset="0"/>
              </a:rPr>
              <a:t> contract = require('../</a:t>
            </a:r>
            <a:r>
              <a:rPr lang="en-IN" sz="1800" dirty="0" err="1" smtClean="0">
                <a:latin typeface="Times New Roman" panose="02020603050405020304" pitchFamily="18" charset="0"/>
                <a:cs typeface="Times New Roman" panose="02020603050405020304" pitchFamily="18" charset="0"/>
              </a:rPr>
              <a:t>artifacts</a:t>
            </a:r>
            <a:r>
              <a:rPr lang="en-IN" sz="1800" dirty="0" smtClean="0">
                <a:latin typeface="Times New Roman" panose="02020603050405020304" pitchFamily="18" charset="0"/>
                <a:cs typeface="Times New Roman" panose="02020603050405020304" pitchFamily="18" charset="0"/>
              </a:rPr>
              <a:t>/contracts/</a:t>
            </a:r>
            <a:r>
              <a:rPr lang="en-IN" sz="1800" dirty="0" err="1" smtClean="0">
                <a:latin typeface="Times New Roman" panose="02020603050405020304" pitchFamily="18" charset="0"/>
                <a:cs typeface="Times New Roman" panose="02020603050405020304" pitchFamily="18" charset="0"/>
              </a:rPr>
              <a:t>MyCustomContract.sol</a:t>
            </a:r>
            <a:r>
              <a:rPr lang="en-IN" sz="1800" dirty="0" smtClean="0">
                <a:latin typeface="Times New Roman" panose="02020603050405020304" pitchFamily="18" charset="0"/>
                <a:cs typeface="Times New Roman" panose="02020603050405020304" pitchFamily="18" charset="0"/>
              </a:rPr>
              <a:t>/MyNftERC721Contract.json') </a:t>
            </a:r>
          </a:p>
          <a:p>
            <a:pPr marL="0" indent="0">
              <a:buNone/>
            </a:pPr>
            <a:endParaRPr lang="en-IN" sz="1800" dirty="0" smtClean="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4) Then we set the contract address in which we are going to create our non-fungible token.</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const</a:t>
            </a:r>
            <a:r>
              <a:rPr lang="en-IN" sz="1800" dirty="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contractAddress</a:t>
            </a:r>
            <a:r>
              <a:rPr lang="en-IN" sz="1800" dirty="0">
                <a:latin typeface="Times New Roman" panose="02020603050405020304" pitchFamily="18" charset="0"/>
                <a:cs typeface="Times New Roman" panose="02020603050405020304" pitchFamily="18" charset="0"/>
              </a:rPr>
              <a:t> = </a:t>
            </a:r>
            <a:r>
              <a:rPr lang="en-IN" sz="1800" dirty="0" smtClean="0">
                <a:latin typeface="Times New Roman" panose="02020603050405020304" pitchFamily="18" charset="0"/>
                <a:cs typeface="Times New Roman" panose="02020603050405020304" pitchFamily="18" charset="0"/>
              </a:rPr>
              <a:t>“</a:t>
            </a:r>
            <a:r>
              <a:rPr lang="en-IN" sz="1800" dirty="0" err="1" smtClean="0">
                <a:latin typeface="Times New Roman" panose="02020603050405020304" pitchFamily="18" charset="0"/>
                <a:cs typeface="Times New Roman" panose="02020603050405020304" pitchFamily="18" charset="0"/>
              </a:rPr>
              <a:t>contract_address</a:t>
            </a:r>
            <a:r>
              <a:rPr lang="en-IN" sz="1800" dirty="0" smtClean="0">
                <a:latin typeface="Times New Roman" panose="02020603050405020304" pitchFamily="18" charset="0"/>
                <a:cs typeface="Times New Roman" panose="02020603050405020304" pitchFamily="18" charset="0"/>
              </a:rPr>
              <a:t>“</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5) Now we establish a connection to interact with our smart contract on </a:t>
            </a:r>
            <a:r>
              <a:rPr lang="en-IN" sz="1800" dirty="0" err="1" smtClean="0">
                <a:latin typeface="Times New Roman" panose="02020603050405020304" pitchFamily="18" charset="0"/>
                <a:cs typeface="Times New Roman" panose="02020603050405020304" pitchFamily="18" charset="0"/>
              </a:rPr>
              <a:t>ethereum</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blockchain</a:t>
            </a:r>
            <a:r>
              <a:rPr lang="en-IN" sz="1800" dirty="0" smtClean="0">
                <a:latin typeface="Times New Roman" panose="02020603050405020304" pitchFamily="18" charset="0"/>
                <a:cs typeface="Times New Roman" panose="02020603050405020304" pitchFamily="18" charset="0"/>
              </a:rPr>
              <a:t> using the below code:</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const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nftContract</a:t>
            </a:r>
            <a:r>
              <a:rPr lang="en-IN" sz="1800" dirty="0">
                <a:latin typeface="Times New Roman" panose="02020603050405020304" pitchFamily="18" charset="0"/>
                <a:cs typeface="Times New Roman" panose="02020603050405020304" pitchFamily="18" charset="0"/>
              </a:rPr>
              <a:t> = new web3.eth.Contract(</a:t>
            </a:r>
            <a:r>
              <a:rPr lang="en-IN" sz="1800" dirty="0" err="1">
                <a:latin typeface="Times New Roman" panose="02020603050405020304" pitchFamily="18" charset="0"/>
                <a:cs typeface="Times New Roman" panose="02020603050405020304" pitchFamily="18" charset="0"/>
              </a:rPr>
              <a:t>contract.abi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contractAddress</a:t>
            </a:r>
            <a:r>
              <a:rPr lang="en-IN" sz="1800" dirty="0" smtClean="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contract.api</a:t>
            </a:r>
            <a:r>
              <a:rPr lang="en-IN" sz="1800" dirty="0" smtClean="0">
                <a:latin typeface="Times New Roman" panose="02020603050405020304" pitchFamily="18" charset="0"/>
                <a:cs typeface="Times New Roman" panose="02020603050405020304" pitchFamily="18" charset="0"/>
              </a:rPr>
              <a:t>  - Application Binary Interface for the smart contract.</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6) We setup a account address with which we are going to create our non-fungible token.</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const</a:t>
            </a:r>
            <a:r>
              <a:rPr lang="en-IN" sz="1800" dirty="0">
                <a:latin typeface="Times New Roman" panose="02020603050405020304" pitchFamily="18" charset="0"/>
                <a:cs typeface="Times New Roman" panose="02020603050405020304" pitchFamily="18" charset="0"/>
              </a:rPr>
              <a:t> PUBLIC_KEY = </a:t>
            </a:r>
            <a:r>
              <a:rPr lang="en-IN" sz="1800" dirty="0" smtClean="0">
                <a:latin typeface="Times New Roman" panose="02020603050405020304" pitchFamily="18" charset="0"/>
                <a:cs typeface="Times New Roman" panose="02020603050405020304" pitchFamily="18" charset="0"/>
              </a:rPr>
              <a:t>“</a:t>
            </a:r>
            <a:r>
              <a:rPr lang="en-IN" sz="1800" dirty="0" err="1" smtClean="0">
                <a:latin typeface="Times New Roman" panose="02020603050405020304" pitchFamily="18" charset="0"/>
                <a:cs typeface="Times New Roman" panose="02020603050405020304" pitchFamily="18" charset="0"/>
              </a:rPr>
              <a:t>your_wallet_address</a:t>
            </a:r>
            <a:r>
              <a:rPr lang="en-IN" sz="1800" dirty="0" smtClean="0">
                <a:latin typeface="Times New Roman" panose="02020603050405020304" pitchFamily="18" charset="0"/>
                <a:cs typeface="Times New Roman" panose="02020603050405020304" pitchFamily="18" charset="0"/>
              </a:rPr>
              <a:t>“</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7) Then we setup the below function:</a:t>
            </a:r>
            <a:endParaRPr lang="en-IN" sz="18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632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TotalTime>
  <Words>766</Words>
  <Application>Microsoft Office PowerPoint</Application>
  <PresentationFormat>Widescreen</PresentationFormat>
  <Paragraphs>339</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Process of Smart Contract Deployment</vt:lpstr>
      <vt:lpstr>PowerPoint Presentation</vt:lpstr>
      <vt:lpstr>PowerPoint Presentation</vt:lpstr>
      <vt:lpstr>PowerPoint Presentation</vt:lpstr>
      <vt:lpstr>PowerPoint Presentation</vt:lpstr>
      <vt:lpstr>PowerPoint Presentation</vt:lpstr>
      <vt:lpstr>Process of Creating a Non Fungible Token (ERC721)</vt:lpstr>
      <vt:lpstr>PowerPoint Presentation</vt:lpstr>
      <vt:lpstr>PowerPoint Presentation</vt:lpstr>
      <vt:lpstr>PowerPoint Presentation</vt:lpstr>
      <vt:lpstr>PowerPoint Presentation</vt:lpstr>
      <vt:lpstr>PowerPoint Presentation</vt:lpstr>
      <vt:lpstr>Creation process of an NFT in the Ethereum Virtual Machine.</vt:lpstr>
      <vt:lpstr>PowerPoint Presentation</vt:lpstr>
      <vt:lpstr>PowerPoint Presentation</vt:lpstr>
      <vt:lpstr>PowerPoint Presentation</vt:lpstr>
      <vt:lpstr>Process of Buying a Non-fungible Token (ERC721)</vt:lpstr>
      <vt:lpstr>PowerPoint Presentation</vt:lpstr>
      <vt:lpstr>PowerPoint Presentation</vt:lpstr>
      <vt:lpstr>PowerPoint Presentation</vt:lpstr>
      <vt:lpstr>PowerPoint Presentation</vt:lpstr>
      <vt:lpstr>PowerPoint Presentation</vt:lpstr>
      <vt:lpstr>Process of buying token in the Smart contract</vt:lpstr>
      <vt:lpstr>PowerPoint Presentation</vt:lpstr>
      <vt:lpstr>PowerPoint Presentation</vt:lpstr>
      <vt:lpstr>PowerPoint Presentation</vt:lpstr>
      <vt:lpstr>PowerPoint Presentation</vt:lpstr>
      <vt:lpstr>PowerPoint Presentation</vt:lpstr>
      <vt:lpstr>PowerPoint Presentation</vt:lpstr>
      <vt:lpstr>Process which happens after purchase</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of Smart Contract Deployment</dc:title>
  <dc:creator>Prady</dc:creator>
  <cp:lastModifiedBy>Prady</cp:lastModifiedBy>
  <cp:revision>63</cp:revision>
  <dcterms:created xsi:type="dcterms:W3CDTF">2021-09-15T05:31:25Z</dcterms:created>
  <dcterms:modified xsi:type="dcterms:W3CDTF">2021-09-16T10:54:29Z</dcterms:modified>
</cp:coreProperties>
</file>