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opu\Downloads\nm%20project\employee_data%20POOJA%20.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POOJA .xlsm]Sheet1!PivotTable1</c:name>
    <c:fmtId val="5"/>
  </c:pivotSource>
  <c:chart>
    <c:autoTitleDeleted val="0"/>
    <c:pivotFmts>
      <c:pivotFmt>
        <c:idx val="0"/>
      </c:pivotFmt>
      <c:pivotFmt>
        <c:idx val="1"/>
      </c:pivotFmt>
      <c:pivotFmt>
        <c:idx val="2"/>
      </c:pivotFmt>
      <c:pivotFmt>
        <c:idx val="3"/>
      </c:pivotFmt>
      <c:pivotFmt>
        <c:idx val="4"/>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782-42A2-B7D2-2F9C11917808}"/>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782-42A2-B7D2-2F9C11917808}"/>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2782-42A2-B7D2-2F9C11917808}"/>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2782-42A2-B7D2-2F9C11917808}"/>
            </c:ext>
          </c:extLst>
        </c:ser>
        <c:ser>
          <c:idx val="4"/>
          <c:order val="4"/>
          <c:tx>
            <c:strRef>
              <c:f>Sheet1!$F$3:$F$4</c:f>
              <c:strCache>
                <c:ptCount val="1"/>
                <c:pt idx="0">
                  <c:v>(blank)</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2782-42A2-B7D2-2F9C11917808}"/>
            </c:ext>
          </c:extLst>
        </c:ser>
        <c:dLbls>
          <c:showLegendKey val="0"/>
          <c:showVal val="0"/>
          <c:showCatName val="0"/>
          <c:showSerName val="0"/>
          <c:showPercent val="0"/>
          <c:showBubbleSize val="0"/>
        </c:dLbls>
        <c:gapWidth val="150"/>
        <c:shape val="box"/>
        <c:axId val="1756230624"/>
        <c:axId val="1756223552"/>
        <c:axId val="0"/>
      </c:bar3DChart>
      <c:catAx>
        <c:axId val="175623062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6223552"/>
        <c:crosses val="autoZero"/>
        <c:auto val="1"/>
        <c:lblAlgn val="ctr"/>
        <c:lblOffset val="100"/>
        <c:noMultiLvlLbl val="0"/>
      </c:catAx>
      <c:valAx>
        <c:axId val="1756223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6230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POOJA .xlsm]Sheet1!PivotTable1</c:name>
    <c:fmtId val="-1"/>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Sheet1!$B$3:$B$4</c:f>
              <c:strCache>
                <c:ptCount val="1"/>
                <c:pt idx="0">
                  <c:v>HIGH</c:v>
                </c:pt>
              </c:strCache>
            </c:strRef>
          </c:tx>
          <c:spPr>
            <a:ln w="28575" cap="rnd">
              <a:solidFill>
                <a:schemeClr val="accent1"/>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11D7-4A4F-9631-B3A58F6B6E7A}"/>
            </c:ext>
          </c:extLst>
        </c:ser>
        <c:ser>
          <c:idx val="1"/>
          <c:order val="1"/>
          <c:tx>
            <c:strRef>
              <c:f>Sheet1!$C$3:$C$4</c:f>
              <c:strCache>
                <c:ptCount val="1"/>
                <c:pt idx="0">
                  <c:v>LOW</c:v>
                </c:pt>
              </c:strCache>
            </c:strRef>
          </c:tx>
          <c:spPr>
            <a:ln w="28575" cap="rnd">
              <a:solidFill>
                <a:schemeClr val="accent2"/>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11D7-4A4F-9631-B3A58F6B6E7A}"/>
            </c:ext>
          </c:extLst>
        </c:ser>
        <c:ser>
          <c:idx val="2"/>
          <c:order val="2"/>
          <c:tx>
            <c:strRef>
              <c:f>Sheet1!$D$3:$D$4</c:f>
              <c:strCache>
                <c:ptCount val="1"/>
                <c:pt idx="0">
                  <c:v>MED</c:v>
                </c:pt>
              </c:strCache>
            </c:strRef>
          </c:tx>
          <c:spPr>
            <a:ln w="28575" cap="rnd">
              <a:solidFill>
                <a:schemeClr val="accent3"/>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11D7-4A4F-9631-B3A58F6B6E7A}"/>
            </c:ext>
          </c:extLst>
        </c:ser>
        <c:ser>
          <c:idx val="3"/>
          <c:order val="3"/>
          <c:tx>
            <c:strRef>
              <c:f>Sheet1!$E$3:$E$4</c:f>
              <c:strCache>
                <c:ptCount val="1"/>
                <c:pt idx="0">
                  <c:v>VERY HIGH</c:v>
                </c:pt>
              </c:strCache>
            </c:strRef>
          </c:tx>
          <c:spPr>
            <a:ln w="28575" cap="rnd">
              <a:solidFill>
                <a:schemeClr val="accent4"/>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11D7-4A4F-9631-B3A58F6B6E7A}"/>
            </c:ext>
          </c:extLst>
        </c:ser>
        <c:ser>
          <c:idx val="4"/>
          <c:order val="4"/>
          <c:tx>
            <c:strRef>
              <c:f>Sheet1!$F$3:$F$4</c:f>
              <c:strCache>
                <c:ptCount val="1"/>
                <c:pt idx="0">
                  <c:v>(blank)</c:v>
                </c:pt>
              </c:strCache>
            </c:strRef>
          </c:tx>
          <c:spPr>
            <a:ln w="28575" cap="rnd">
              <a:solidFill>
                <a:schemeClr val="accent5"/>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smooth val="0"/>
          <c:extLst>
            <c:ext xmlns:c16="http://schemas.microsoft.com/office/drawing/2014/chart" uri="{C3380CC4-5D6E-409C-BE32-E72D297353CC}">
              <c16:uniqueId val="{00000004-11D7-4A4F-9631-B3A58F6B6E7A}"/>
            </c:ext>
          </c:extLst>
        </c:ser>
        <c:dLbls>
          <c:showLegendKey val="0"/>
          <c:showVal val="0"/>
          <c:showCatName val="0"/>
          <c:showSerName val="0"/>
          <c:showPercent val="0"/>
          <c:showBubbleSize val="0"/>
        </c:dLbls>
        <c:smooth val="0"/>
        <c:axId val="1896070672"/>
        <c:axId val="1896066512"/>
      </c:lineChart>
      <c:catAx>
        <c:axId val="1896070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066512"/>
        <c:crosses val="autoZero"/>
        <c:auto val="1"/>
        <c:lblAlgn val="ctr"/>
        <c:lblOffset val="100"/>
        <c:noMultiLvlLbl val="0"/>
      </c:catAx>
      <c:valAx>
        <c:axId val="189606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070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357608"/>
            <a:ext cx="8610600" cy="2308324"/>
          </a:xfrm>
          <a:prstGeom prst="rect">
            <a:avLst/>
          </a:prstGeom>
          <a:noFill/>
        </p:spPr>
        <p:txBody>
          <a:bodyPr wrap="square" rtlCol="0">
            <a:spAutoFit/>
          </a:bodyPr>
          <a:lstStyle/>
          <a:p>
            <a:r>
              <a:rPr lang="en-US" sz="2400" dirty="0"/>
              <a:t>STUDENT NAME: </a:t>
            </a:r>
            <a:r>
              <a:rPr lang="en-US" sz="2400" dirty="0">
                <a:solidFill>
                  <a:srgbClr val="00B0F0"/>
                </a:solidFill>
              </a:rPr>
              <a:t>HARITHA. K</a:t>
            </a:r>
          </a:p>
          <a:p>
            <a:r>
              <a:rPr lang="en-US" sz="2400" dirty="0"/>
              <a:t>REGISTER NO</a:t>
            </a:r>
            <a:r>
              <a:rPr lang="en-US" sz="2400"/>
              <a:t>: </a:t>
            </a:r>
            <a:r>
              <a:rPr lang="en-US" sz="2400">
                <a:solidFill>
                  <a:srgbClr val="00B0F0"/>
                </a:solidFill>
              </a:rPr>
              <a:t>122203930</a:t>
            </a:r>
            <a:endParaRPr lang="en-US" sz="2400" dirty="0">
              <a:solidFill>
                <a:srgbClr val="00B0F0"/>
              </a:solidFill>
            </a:endParaRPr>
          </a:p>
          <a:p>
            <a:r>
              <a:rPr lang="en-US" sz="2400" dirty="0"/>
              <a:t>DEPARTMENT: </a:t>
            </a:r>
            <a:r>
              <a:rPr lang="en-US" sz="2400" dirty="0">
                <a:solidFill>
                  <a:srgbClr val="00B0F0"/>
                </a:solidFill>
              </a:rPr>
              <a:t>B.COM CORPORATE SECRETARYSHIP </a:t>
            </a:r>
          </a:p>
          <a:p>
            <a:r>
              <a:rPr lang="en-US" sz="2400" dirty="0"/>
              <a:t>COLLEGE: </a:t>
            </a:r>
            <a:r>
              <a:rPr lang="en-US" sz="2400" dirty="0">
                <a:solidFill>
                  <a:srgbClr val="00B0F0"/>
                </a:solidFill>
              </a:rPr>
              <a:t>SHRI SHANKARLAL SUNDARBAI SHASUN JAIN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p:cNvSpPr>
            <a:spLocks noGrp="1"/>
          </p:cNvSpPr>
          <p:nvPr>
            <p:ph type="body" idx="1"/>
          </p:nvPr>
        </p:nvSpPr>
        <p:spPr>
          <a:xfrm>
            <a:off x="533018" y="1204496"/>
            <a:ext cx="10972800" cy="5262979"/>
          </a:xfrm>
        </p:spPr>
        <p:txBody>
          <a:bodyPr/>
          <a:lstStyle/>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1) DATA COLLECTION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data has been collected through </a:t>
            </a:r>
            <a:r>
              <a:rPr lang="en-US" dirty="0" err="1">
                <a:solidFill>
                  <a:schemeClr val="tx1"/>
                </a:solidFill>
                <a:latin typeface="Times New Roman" panose="02020603050405020304" pitchFamily="18" charset="0"/>
                <a:cs typeface="Times New Roman" panose="02020603050405020304" pitchFamily="18" charset="0"/>
              </a:rPr>
              <a:t>Edunet</a:t>
            </a:r>
            <a:r>
              <a:rPr lang="en-US" dirty="0">
                <a:solidFill>
                  <a:schemeClr val="tx1"/>
                </a:solidFill>
                <a:latin typeface="Times New Roman" panose="02020603050405020304" pitchFamily="18" charset="0"/>
                <a:cs typeface="Times New Roman" panose="02020603050405020304" pitchFamily="18" charset="0"/>
              </a:rPr>
              <a:t> dash board.</a:t>
            </a:r>
          </a:p>
          <a:p>
            <a:pPr marL="285750" indent="-285750">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2) FEATURE COLLECTION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3) DATA CLEANING</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Filtering of those missing values.</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4)CALCULATION OF PERFORMANCE LEVEL</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5)SUMMARY OF PIVOT LEVEL</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6)VISUALIZATION: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p:cNvSpPr>
            <a:spLocks noGrp="1"/>
          </p:cNvSpPr>
          <p:nvPr>
            <p:ph type="body" idx="1"/>
          </p:nvPr>
        </p:nvSpPr>
        <p:spPr>
          <a:xfrm>
            <a:off x="609600" y="1577340"/>
            <a:ext cx="10972800" cy="1107996"/>
          </a:xfrm>
        </p:spPr>
        <p:txBody>
          <a:bodyPr/>
          <a:lstStyle/>
          <a:p>
            <a:r>
              <a:rPr lang="en-US" dirty="0">
                <a:latin typeface="Times New Roman" panose="02020603050405020304" pitchFamily="18" charset="0"/>
                <a:cs typeface="Times New Roman" panose="02020603050405020304" pitchFamily="18" charset="0"/>
              </a:rPr>
              <a:t>FORMULAS: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=IF(AND(Z8&gt;=5),"VERY HIGH",IF(AND(Z8&gt;=4),"HIGH",IF(AND(Z8&gt;=3),"MED","LOW")))</a:t>
            </a:r>
          </a:p>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2" name="Chart 11"/>
          <p:cNvGraphicFramePr>
            <a:graphicFrameLocks/>
          </p:cNvGraphicFramePr>
          <p:nvPr>
            <p:extLst>
              <p:ext uri="{D42A27DB-BD31-4B8C-83A1-F6EECF244321}">
                <p14:modId xmlns:p14="http://schemas.microsoft.com/office/powerpoint/2010/main" val="508741717"/>
              </p:ext>
            </p:extLst>
          </p:nvPr>
        </p:nvGraphicFramePr>
        <p:xfrm>
          <a:off x="732241" y="2576541"/>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3988312246"/>
              </p:ext>
            </p:extLst>
          </p:nvPr>
        </p:nvGraphicFramePr>
        <p:xfrm>
          <a:off x="5243368" y="2500341"/>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9067800" cy="4431983"/>
          </a:xfrm>
        </p:spPr>
        <p:txBody>
          <a:bodyPr/>
          <a:lstStyle/>
          <a:p>
            <a:r>
              <a:rPr lang="en-US" sz="2400" dirty="0">
                <a:latin typeface="Times New Roman" panose="02020603050405020304" pitchFamily="18" charset="0"/>
                <a:cs typeface="Times New Roman" panose="02020603050405020304" pitchFamily="18" charset="0"/>
              </a:rPr>
              <a:t>In conclusion, elevating your employee performance analysis solution involves leveraging cutting-edge technology and innovative features to deliver comprehensive and actionable insights. By integrating advanced analytics, personalized dashboards, sentiment analysis, and real-time feedback, you can provide a richer and more engaging experience for users. Incorporating predictive analytics and seamless system integration ensures that your solution not only tracks performance effectively but also anticipates future needs. Engaging visualizations and gamification elements further enhance user interaction, making performance analysis both insightful and motivating. This approach will not only improve performance management but also drive organizational success by fostering a more informed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743787" y="1371628"/>
            <a:ext cx="7162800" cy="4431983"/>
          </a:xfrm>
        </p:spPr>
        <p:txBody>
          <a:bodyPr/>
          <a:lstStyle/>
          <a:p>
            <a:r>
              <a:rPr lang="en-US" sz="2400" dirty="0">
                <a:latin typeface="Times New Roman" panose="02020603050405020304" pitchFamily="18" charset="0"/>
                <a:cs typeface="Times New Roman" panose="02020603050405020304" pitchFamily="18" charset="0"/>
              </a:rPr>
              <a:t>The problem in employee performance analysis lies in the inconsistency and subjectivity of evaluation metrics, leading to biased assessments and ineffective feedback. Traditional systems often provide feedback too late to facilitate timely improvements, and they fail to fully utilize available performance data, resulting in missed opportunities for growth. Additionally, these systems often lack engagement and personalization, leading to employee disengagement and reduced productivity. Without addressing these issues, performance analysis fails to effectively support individual development and organizational success.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98788" y="1605909"/>
            <a:ext cx="8654761"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project focuses on developing a comprehensive and innovative employee performance analysis solution designed to address the critical challenges in traditional performance evaluation methods. By leveraging advanced analytics, real-time feedback, and personalized insights, the solution aims to create a more accurate, engaging, and impactful performance management process. The project will integrate AI-driven recommendations, gamification, and mobile accessibility to enhance user experience and drive continuous improvement. The ultimate goal is to empower employees with the tools they need to succeed while aligning their growth with the organization's strategic objectives, resulting in increased productivity, engagement, and overall business success.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3693319"/>
          </a:xfrm>
        </p:spPr>
        <p: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Executives/Senior Leadership</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HR Department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Managers/Supervisors </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Training and Development Teams</a:t>
            </a:r>
          </a:p>
          <a:p>
            <a:endParaRPr lang="en-US"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Rectangle 1"/>
          <p:cNvSpPr>
            <a:spLocks noGrp="1" noChangeArrowheads="1"/>
          </p:cNvSpPr>
          <p:nvPr>
            <p:ph type="body" idx="1"/>
          </p:nvPr>
        </p:nvSpPr>
        <p:spPr bwMode="auto">
          <a:xfrm>
            <a:off x="3008345" y="1118711"/>
            <a:ext cx="800411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rtl="0" eaLnBrk="0" fontAlgn="base" hangingPunct="0">
              <a:spcBef>
                <a:spcPct val="0"/>
              </a:spcBef>
              <a:spcAft>
                <a:spcPct val="0"/>
              </a:spcAft>
            </a:pPr>
            <a:r>
              <a:rPr lang="en-US" altLang="en-US" sz="2400" dirty="0">
                <a:solidFill>
                  <a:schemeClr val="tx1"/>
                </a:solidFill>
                <a:latin typeface="Times New Roman" panose="02020603050405020304" pitchFamily="18" charset="0"/>
                <a:cs typeface="Times New Roman" panose="02020603050405020304" pitchFamily="18" charset="0"/>
              </a:rPr>
              <a:t>Our solution offers exceptional value through:</a:t>
            </a:r>
          </a:p>
          <a:p>
            <a:pPr lvl="0" algn="l" rtl="0" eaLnBrk="0" fontAlgn="base" hangingPunct="0">
              <a:spcBef>
                <a:spcPct val="0"/>
              </a:spcBef>
              <a:spcAft>
                <a:spcPct val="0"/>
              </a:spcAft>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r>
              <a:rPr lang="en-US" altLang="en-US" sz="2400" b="1" dirty="0">
                <a:solidFill>
                  <a:schemeClr val="tx1"/>
                </a:solidFill>
                <a:latin typeface="Times New Roman" panose="02020603050405020304" pitchFamily="18" charset="0"/>
                <a:cs typeface="Times New Roman" panose="02020603050405020304" pitchFamily="18" charset="0"/>
              </a:rPr>
              <a:t>1. Advanced Analytics and Personalization:</a:t>
            </a:r>
            <a:r>
              <a:rPr lang="en-US" altLang="en-US" sz="2400" dirty="0">
                <a:solidFill>
                  <a:schemeClr val="tx1"/>
                </a:solidFill>
                <a:latin typeface="Times New Roman" panose="02020603050405020304" pitchFamily="18" charset="0"/>
                <a:cs typeface="Times New Roman" panose="02020603050405020304" pitchFamily="18" charset="0"/>
              </a:rPr>
              <a:t> It combines AI-driven insights with customizable dashboards, providing a deep, data-driven understanding of employee performance and tailored recommendations to drive growth.</a:t>
            </a:r>
          </a:p>
          <a:p>
            <a:pPr lvl="0" algn="l" rtl="0" eaLnBrk="0" fontAlgn="base" hangingPunct="0">
              <a:spcBef>
                <a:spcPct val="0"/>
              </a:spcBef>
              <a:spcAft>
                <a:spcPct val="0"/>
              </a:spcAft>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r>
              <a:rPr lang="en-US" altLang="en-US" sz="2400" b="1" dirty="0">
                <a:solidFill>
                  <a:schemeClr val="tx1"/>
                </a:solidFill>
                <a:latin typeface="Times New Roman" panose="02020603050405020304" pitchFamily="18" charset="0"/>
                <a:cs typeface="Times New Roman" panose="02020603050405020304" pitchFamily="18" charset="0"/>
              </a:rPr>
              <a:t>2. Holistic Integration and Engagement: </a:t>
            </a:r>
            <a:r>
              <a:rPr lang="en-US" altLang="en-US" sz="2400" dirty="0">
                <a:solidFill>
                  <a:schemeClr val="tx1"/>
                </a:solidFill>
                <a:latin typeface="Times New Roman" panose="02020603050405020304" pitchFamily="18" charset="0"/>
                <a:cs typeface="Times New Roman" panose="02020603050405020304" pitchFamily="18" charset="0"/>
              </a:rPr>
              <a:t>By integrating sentiment analysis, real-time feedback, and engaging visualizations, it delivers a comprehensive view of performance, enhances user experience, and motivates employees, leading to improved organizational outcomes.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 data set taken from the KAGGLE.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dataset, out of 26 data I took only 9 features out of it.</a:t>
            </a:r>
          </a:p>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The selected 10 features are listed below:</a:t>
            </a:r>
          </a:p>
          <a:p>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ID</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First name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Last name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Business unit</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Type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Status</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Gender Code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Performance Score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Current employee rating</a:t>
            </a:r>
          </a:p>
          <a:p>
            <a:endParaRPr lang="en-US" dirty="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401073" y="1219834"/>
            <a:ext cx="7409677" cy="3693319"/>
          </a:xfrm>
        </p:spPr>
        <p:txBody>
          <a:bodyPr/>
          <a:lstStyle/>
          <a:p>
            <a:r>
              <a:rPr lang="en-US" sz="2400" dirty="0">
                <a:latin typeface="Times New Roman" panose="02020603050405020304" pitchFamily="18" charset="0"/>
                <a:cs typeface="Times New Roman" panose="02020603050405020304" pitchFamily="18" charset="0"/>
              </a:rPr>
              <a:t>To make your employee performance analysis solution truly stand out, focus on incorporating advanced analytics and AI to uncover deeper insights and predict future trends. Personalize dashboards to allow managers to visualize data in a way that suits their needs, and integrate sentiment analysis to provide a qualitative perspective on employee engagement. Include benchmarking and comparison features to contextualize performance data, and offer actionable insights and recommendations based on the findings. Enhance user experience with engaging visualizations and consider adding gamification elements to make the process more interactive and motivating.</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803</Words>
  <Application>Microsoft Office PowerPoint</Application>
  <PresentationFormat>Widescreen</PresentationFormat>
  <Paragraphs>93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KM</cp:lastModifiedBy>
  <cp:revision>19</cp:revision>
  <dcterms:created xsi:type="dcterms:W3CDTF">2024-03-29T15:07:22Z</dcterms:created>
  <dcterms:modified xsi:type="dcterms:W3CDTF">2024-09-10T17:01:20Z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