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71" r:id="rId19"/>
    <p:sldId id="267" r:id="rId20"/>
    <p:sldId id="268" r:id="rId21"/>
    <p:sldId id="269" r:id="rId22"/>
    <p:sldId id="270" r:id="rId23"/>
  </p:sldIdLst>
  <p:sldSz cx="10080625" cy="5670550"/>
  <p:notesSz cx="7772400" cy="100584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1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tângulo 265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Retângulo 266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8" name="Imagem 8"/>
          <p:cNvPicPr/>
          <p:nvPr/>
        </p:nvPicPr>
        <p:blipFill>
          <a:blip r:embed="rId2"/>
          <a:stretch/>
        </p:blipFill>
        <p:spPr>
          <a:xfrm>
            <a:off x="1980000" y="101880"/>
            <a:ext cx="6117120" cy="2119320"/>
          </a:xfrm>
          <a:prstGeom prst="rect">
            <a:avLst/>
          </a:prstGeom>
          <a:ln w="0">
            <a:noFill/>
          </a:ln>
        </p:spPr>
      </p:pic>
      <p:sp>
        <p:nvSpPr>
          <p:cNvPr id="269" name="Conexão reta 12"/>
          <p:cNvSpPr/>
          <p:nvPr/>
        </p:nvSpPr>
        <p:spPr>
          <a:xfrm>
            <a:off x="1260000" y="2160000"/>
            <a:ext cx="766800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Retângulo 269"/>
          <p:cNvSpPr/>
          <p:nvPr/>
        </p:nvSpPr>
        <p:spPr>
          <a:xfrm>
            <a:off x="2340000" y="2253960"/>
            <a:ext cx="522756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Algoritmos e Estruturas de Dados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71" name="Retângulo 270"/>
          <p:cNvSpPr/>
          <p:nvPr/>
        </p:nvSpPr>
        <p:spPr>
          <a:xfrm>
            <a:off x="1987129" y="3390416"/>
            <a:ext cx="5933301" cy="12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Trabalho realizado por: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Nuno Afonso Anjos Pereira - up202007865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Pedro Miguel Magalhães Nunes – up202004714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pt-PT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Vitor</a:t>
            </a:r>
            <a:r>
              <a:rPr lang="pt-PT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Manuel da Silva Cavaleiro – up202004724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72" name="Retângulo 271"/>
          <p:cNvSpPr/>
          <p:nvPr/>
        </p:nvSpPr>
        <p:spPr>
          <a:xfrm>
            <a:off x="2525040" y="2833431"/>
            <a:ext cx="4857480" cy="59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Navegação nos transportes públicos do Porto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tângulo 291"/>
          <p:cNvSpPr/>
          <p:nvPr/>
        </p:nvSpPr>
        <p:spPr>
          <a:xfrm>
            <a:off x="540000" y="0"/>
            <a:ext cx="9070560" cy="94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93" name="Retângulo 292"/>
          <p:cNvSpPr/>
          <p:nvPr/>
        </p:nvSpPr>
        <p:spPr>
          <a:xfrm>
            <a:off x="540000" y="1260360"/>
            <a:ext cx="9071280" cy="371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 cálculo do “melhor” caminho, o processo de computação conta com a mudança de autocarro e também trajeto pedestre, de uma paragem a outra, se estas estiverem a uma distância pré-definida uma da outra (o cliente pode escolher);</a:t>
            </a:r>
            <a:endParaRPr lang="en-US" sz="2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Está implementado uma função(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travelPossibleTicket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que consegue determinar se o andante que o cliente possui, tem zonas suficientes para cumprir o trajeto que o cliente deseja;    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tângulo 293"/>
          <p:cNvSpPr/>
          <p:nvPr/>
        </p:nvSpPr>
        <p:spPr>
          <a:xfrm>
            <a:off x="504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95" name="Retângulo 294"/>
          <p:cNvSpPr/>
          <p:nvPr/>
        </p:nvSpPr>
        <p:spPr>
          <a:xfrm>
            <a:off x="503280" y="1128898"/>
            <a:ext cx="9069120" cy="431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fontScale="83500" lnSpcReduction="20000"/>
          </a:bodyPr>
          <a:lstStyle/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 menu do utilizador inclui do ponto de vista do cliente 10 funcionalidades:</a:t>
            </a:r>
            <a:endParaRPr lang="en-US" sz="24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Listar as paragens;</a:t>
            </a:r>
            <a:endParaRPr lang="en-US" sz="24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Listar as linhas de autocarro;</a:t>
            </a:r>
            <a:endParaRPr lang="en-US" sz="24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Mostrar o caminho com menor distância percorrida(a origem e o destino podem ser paragens ou coordenadas);</a:t>
            </a:r>
            <a:endParaRPr lang="en-US" sz="24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Mostrar o caminho com menos paragem percorridas(a origem e o destino podem ser paragens ou coordenadas);</a:t>
            </a:r>
            <a:endParaRPr lang="en-US" sz="24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Mostrar o caminho com menos zonas percorridas(a origem e o destino podem ser paragens ou coordenadas);</a:t>
            </a:r>
            <a:endParaRPr lang="en-US" sz="24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Confirmar se o título do cliente tem zonas suficientes para o caminho pretende percorrer; </a:t>
            </a:r>
            <a:endParaRPr lang="en-US" sz="24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Alterar a distância que o cliente está disposto a andar.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0E75D-D11B-4B1D-BB94-963EDC0F6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72" y="226080"/>
            <a:ext cx="9033228" cy="946440"/>
          </a:xfrm>
        </p:spPr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60A5635-D5E1-4ABB-A950-8EBE5630C384}"/>
              </a:ext>
            </a:extLst>
          </p:cNvPr>
          <p:cNvSpPr txBox="1"/>
          <p:nvPr/>
        </p:nvSpPr>
        <p:spPr>
          <a:xfrm>
            <a:off x="542772" y="1172520"/>
            <a:ext cx="8615898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 menu do utilizador inclui do ponto de vista do cliente 2 funcionalidades:</a:t>
            </a:r>
            <a:endParaRPr lang="en-U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Tornar ativa/inativa uma paragem;</a:t>
            </a: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pc="-1" dirty="0">
                <a:solidFill>
                  <a:srgbClr val="000000"/>
                </a:solidFill>
                <a:latin typeface="Arial"/>
              </a:rPr>
              <a:t>Tornar ativa/inativa uma linha;</a:t>
            </a:r>
            <a:endParaRPr lang="en-US" sz="1800" b="0" strike="noStrike" spc="-1" dirty="0">
              <a:latin typeface="Arial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0200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tângulo 295"/>
          <p:cNvSpPr/>
          <p:nvPr/>
        </p:nvSpPr>
        <p:spPr>
          <a:xfrm>
            <a:off x="479425" y="1192415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Exemplo de utilização: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97" name="Retângulo 296"/>
          <p:cNvSpPr/>
          <p:nvPr/>
        </p:nvSpPr>
        <p:spPr>
          <a:xfrm>
            <a:off x="504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282C6B-1571-4BA3-B605-3F95B6A4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0" y="1754816"/>
            <a:ext cx="4490875" cy="383166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9E7B45A-9B9F-461D-A388-D9EACD1A7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815" y="2229449"/>
            <a:ext cx="4561369" cy="28823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tângulo 299"/>
          <p:cNvSpPr/>
          <p:nvPr/>
        </p:nvSpPr>
        <p:spPr>
          <a:xfrm>
            <a:off x="504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Destaques de funcionalidades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1" name="CaixaDeTexto 300"/>
          <p:cNvSpPr txBox="1"/>
          <p:nvPr/>
        </p:nvSpPr>
        <p:spPr>
          <a:xfrm>
            <a:off x="462263" y="1317811"/>
            <a:ext cx="9151874" cy="183613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b="0" strike="noStrike" spc="-1" dirty="0" err="1">
                <a:latin typeface="Arial"/>
              </a:rPr>
              <a:t>Cálculo</a:t>
            </a:r>
            <a:r>
              <a:rPr lang="en-US" sz="2200" b="0" strike="noStrike" spc="-1" dirty="0">
                <a:latin typeface="Arial"/>
              </a:rPr>
              <a:t> </a:t>
            </a:r>
            <a:r>
              <a:rPr lang="en-US" sz="2200" b="0" strike="noStrike" spc="-1" dirty="0" err="1">
                <a:latin typeface="Arial"/>
              </a:rPr>
              <a:t>em</a:t>
            </a:r>
            <a:r>
              <a:rPr lang="en-US" sz="2200" b="0" strike="noStrike" spc="-1" dirty="0">
                <a:latin typeface="Arial"/>
              </a:rPr>
              <a:t> tempo de </a:t>
            </a:r>
            <a:r>
              <a:rPr lang="en-US" sz="2200" b="0" strike="noStrike" spc="-1" dirty="0" err="1">
                <a:latin typeface="Arial"/>
              </a:rPr>
              <a:t>execução</a:t>
            </a:r>
            <a:r>
              <a:rPr lang="en-US" sz="2200" b="0" strike="noStrike" spc="-1" dirty="0">
                <a:latin typeface="Arial"/>
              </a:rPr>
              <a:t> de edges que </a:t>
            </a:r>
            <a:r>
              <a:rPr lang="en-US" sz="2200" b="0" strike="noStrike" spc="-1" dirty="0" err="1">
                <a:latin typeface="Arial"/>
              </a:rPr>
              <a:t>representam</a:t>
            </a:r>
            <a:r>
              <a:rPr lang="en-US" sz="2200" b="0" strike="noStrike" spc="-1" dirty="0">
                <a:latin typeface="Arial"/>
              </a:rPr>
              <a:t> </a:t>
            </a:r>
            <a:r>
              <a:rPr lang="en-US" sz="2200" b="0" strike="noStrike" spc="-1" dirty="0" err="1">
                <a:latin typeface="Arial"/>
              </a:rPr>
              <a:t>caminhos</a:t>
            </a:r>
            <a:r>
              <a:rPr lang="en-US" sz="2200" b="0" strike="noStrike" spc="-1" dirty="0">
                <a:latin typeface="Arial"/>
              </a:rPr>
              <a:t> a </a:t>
            </a:r>
            <a:r>
              <a:rPr lang="en-US" sz="2200" b="0" strike="noStrike" spc="-1" dirty="0" err="1">
                <a:latin typeface="Arial"/>
              </a:rPr>
              <a:t>pé</a:t>
            </a:r>
            <a:r>
              <a:rPr lang="en-US" sz="2200" b="0" strike="noStrike" spc="-1" dirty="0">
                <a:latin typeface="Arial"/>
              </a:rPr>
              <a:t>, </a:t>
            </a:r>
            <a:r>
              <a:rPr lang="en-US" sz="2200" b="0" strike="noStrike" spc="-1" dirty="0" err="1">
                <a:latin typeface="Arial"/>
              </a:rPr>
              <a:t>permite</a:t>
            </a:r>
            <a:r>
              <a:rPr lang="en-US" sz="2200" b="0" strike="noStrike" spc="-1" dirty="0">
                <a:latin typeface="Arial"/>
              </a:rPr>
              <a:t> mudar </a:t>
            </a:r>
            <a:r>
              <a:rPr lang="en-US" sz="2200" b="0" strike="noStrike" spc="-1" dirty="0" err="1">
                <a:latin typeface="Arial"/>
              </a:rPr>
              <a:t>dinamicamente</a:t>
            </a:r>
            <a:r>
              <a:rPr lang="en-US" sz="2200" b="0" strike="noStrike" spc="-1" dirty="0">
                <a:latin typeface="Arial"/>
              </a:rPr>
              <a:t> o </a:t>
            </a:r>
            <a:r>
              <a:rPr lang="en-US" sz="2200" b="0" strike="noStrike" spc="-1" dirty="0" err="1">
                <a:latin typeface="Arial"/>
              </a:rPr>
              <a:t>grafo</a:t>
            </a:r>
            <a:r>
              <a:rPr lang="en-US" sz="2200" b="0" strike="noStrike" spc="-1" dirty="0">
                <a:latin typeface="Arial"/>
              </a:rPr>
              <a:t> de </a:t>
            </a:r>
            <a:r>
              <a:rPr lang="en-US" sz="2200" b="0" strike="noStrike" spc="-1" dirty="0" err="1">
                <a:latin typeface="Arial"/>
              </a:rPr>
              <a:t>acordo</a:t>
            </a:r>
            <a:r>
              <a:rPr lang="en-US" sz="2200" b="0" strike="noStrike" spc="-1" dirty="0">
                <a:latin typeface="Arial"/>
              </a:rPr>
              <a:t> com a </a:t>
            </a:r>
            <a:r>
              <a:rPr lang="en-US" sz="2200" b="0" strike="noStrike" spc="-1" dirty="0" err="1">
                <a:latin typeface="Arial"/>
              </a:rPr>
              <a:t>vontade</a:t>
            </a:r>
            <a:r>
              <a:rPr lang="en-US" sz="2200" b="0" strike="noStrike" spc="-1" dirty="0">
                <a:latin typeface="Arial"/>
              </a:rPr>
              <a:t> do </a:t>
            </a:r>
            <a:r>
              <a:rPr lang="en-US" sz="2200" b="0" strike="noStrike" spc="-1" dirty="0" err="1">
                <a:latin typeface="Arial"/>
              </a:rPr>
              <a:t>utilizador</a:t>
            </a:r>
            <a:r>
              <a:rPr lang="en-US" sz="2200" b="0" strike="noStrike" spc="-1" dirty="0"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tângulo 301"/>
          <p:cNvSpPr/>
          <p:nvPr/>
        </p:nvSpPr>
        <p:spPr>
          <a:xfrm>
            <a:off x="504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Retângulo 302"/>
          <p:cNvSpPr/>
          <p:nvPr/>
        </p:nvSpPr>
        <p:spPr>
          <a:xfrm>
            <a:off x="504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Principais dificuldades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4" name="Retângulo 303"/>
          <p:cNvSpPr/>
          <p:nvPr/>
        </p:nvSpPr>
        <p:spPr>
          <a:xfrm>
            <a:off x="422364" y="1215910"/>
            <a:ext cx="9231671" cy="445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Representação do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dataset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no grafo, especialmente na implementação das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edges</a:t>
            </a:r>
            <a:r>
              <a:rPr lang="pt-PT" sz="2200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US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tângulo 304"/>
          <p:cNvSpPr/>
          <p:nvPr/>
        </p:nvSpPr>
        <p:spPr>
          <a:xfrm>
            <a:off x="504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Retângulo 305"/>
          <p:cNvSpPr/>
          <p:nvPr/>
        </p:nvSpPr>
        <p:spPr>
          <a:xfrm>
            <a:off x="504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Valorizações extra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7" name="Retângulo 306"/>
          <p:cNvSpPr/>
          <p:nvPr/>
        </p:nvSpPr>
        <p:spPr>
          <a:xfrm>
            <a:off x="504000" y="1081196"/>
            <a:ext cx="9070920" cy="445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Como proposto, implementámos viagens diurnas/noturnas;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spc="-1" dirty="0">
                <a:solidFill>
                  <a:srgbClr val="000000"/>
                </a:solidFill>
                <a:latin typeface="Arial"/>
                <a:ea typeface="DejaVu Sans"/>
              </a:rPr>
              <a:t>Implementamos também a possibilidade de fechar uma paragem/linha, bem como torná-la ativa de novo;</a:t>
            </a:r>
            <a:endParaRPr lang="pt-PT" sz="2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tângulo 272"/>
          <p:cNvSpPr/>
          <p:nvPr/>
        </p:nvSpPr>
        <p:spPr>
          <a:xfrm>
            <a:off x="540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Diagrama das classes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74" name="Imagem 273"/>
          <p:cNvPicPr/>
          <p:nvPr/>
        </p:nvPicPr>
        <p:blipFill>
          <a:blip r:embed="rId2"/>
          <a:stretch/>
        </p:blipFill>
        <p:spPr>
          <a:xfrm>
            <a:off x="1143000" y="1371960"/>
            <a:ext cx="7534080" cy="2514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tângulo 274"/>
          <p:cNvSpPr/>
          <p:nvPr/>
        </p:nvSpPr>
        <p:spPr>
          <a:xfrm>
            <a:off x="468720" y="-4572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Leitura do </a:t>
            </a:r>
            <a:r>
              <a:rPr lang="pt-PT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dataset</a:t>
            </a:r>
            <a:r>
              <a:rPr lang="pt-PT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76" name="Retângulo 275"/>
          <p:cNvSpPr/>
          <p:nvPr/>
        </p:nvSpPr>
        <p:spPr>
          <a:xfrm>
            <a:off x="504000" y="13266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Retângulo 276"/>
          <p:cNvSpPr/>
          <p:nvPr/>
        </p:nvSpPr>
        <p:spPr>
          <a:xfrm>
            <a:off x="504000" y="1058230"/>
            <a:ext cx="9069120" cy="467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fontScale="92000"/>
          </a:bodyPr>
          <a:lstStyle/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Os ficheiros .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csv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que compõem o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dataset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devem ser colocados num diretório “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”;</a:t>
            </a: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leitura do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dataset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é realizada no construtor da classe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BusCompany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US" sz="22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leitura dos dados é feita a partir da ferramenta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utils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::file::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readFile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que retorna um vetor de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strings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(cada elemento é uma linha do ficheiro);</a:t>
            </a:r>
            <a:endParaRPr lang="en-US" sz="22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classe Stop possui um método responsável por processar a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string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 paragem(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parseLine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), tal como a classe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BusLine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no caso da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string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 linha;</a:t>
            </a:r>
            <a:endParaRPr lang="en-US" sz="22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informação da paragem é carregada num objeto da classe Stop(informação usada para criar os nodes);</a:t>
            </a:r>
            <a:endParaRPr lang="en-US" sz="22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Os dados de uma aresta são carregados num objeto da classe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BusLine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(informação usada para criar as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edges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tângulo 277"/>
          <p:cNvSpPr/>
          <p:nvPr/>
        </p:nvSpPr>
        <p:spPr>
          <a:xfrm>
            <a:off x="649080" y="-4572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Representação do dataset</a:t>
            </a:r>
            <a:r>
              <a:rPr lang="pt-P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79" name="Retângulo 278"/>
          <p:cNvSpPr/>
          <p:nvPr/>
        </p:nvSpPr>
        <p:spPr>
          <a:xfrm>
            <a:off x="505752" y="1138522"/>
            <a:ext cx="9069120" cy="431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fontScale="88000"/>
          </a:bodyPr>
          <a:lstStyle/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 </a:t>
            </a:r>
            <a:r>
              <a:rPr lang="pt-P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dataset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é caracterizado por dois grafos direcionados, um para a rede noturna e outro para a rede diurna, na classe </a:t>
            </a:r>
            <a:r>
              <a:rPr lang="pt-P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BusCompany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US" sz="24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Os vértices dos grafos estão representados por um </a:t>
            </a:r>
            <a:r>
              <a:rPr lang="pt-P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unordered_map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onde a chave corresponde ao código da paragem e o valor corresponde ao node(</a:t>
            </a:r>
            <a:r>
              <a:rPr lang="pt-P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struct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Node);</a:t>
            </a:r>
            <a:endParaRPr lang="en-US" sz="24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Cada nó guarda um apontador para uma paragem, a lista de arestas, uma variável booleana </a:t>
            </a:r>
            <a:r>
              <a:rPr lang="pt-P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visited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outras variáveis usadas nos algoritmos;</a:t>
            </a:r>
            <a:endParaRPr lang="en-US" sz="24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 arestas dispõem de uma variável que guarda o destino(código da paragem), a distância e um código que identifica a linha de autocarro usada. Foram adicionadas algumas arestas que representam o caminho pedestre até uma paragem, dentro de uma distância pré-definida.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Imagem 279"/>
          <p:cNvPicPr/>
          <p:nvPr/>
        </p:nvPicPr>
        <p:blipFill>
          <a:blip r:embed="rId2"/>
          <a:stretch/>
        </p:blipFill>
        <p:spPr>
          <a:xfrm>
            <a:off x="5193720" y="1260000"/>
            <a:ext cx="4345200" cy="2836080"/>
          </a:xfrm>
          <a:prstGeom prst="rect">
            <a:avLst/>
          </a:prstGeom>
          <a:ln w="0">
            <a:noFill/>
          </a:ln>
        </p:spPr>
      </p:pic>
      <p:sp>
        <p:nvSpPr>
          <p:cNvPr id="281" name="Retângulo 280"/>
          <p:cNvSpPr/>
          <p:nvPr/>
        </p:nvSpPr>
        <p:spPr>
          <a:xfrm>
            <a:off x="468000" y="180000"/>
            <a:ext cx="3850920" cy="86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Grafo diurno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2" name="Retângulo 281"/>
          <p:cNvSpPr/>
          <p:nvPr/>
        </p:nvSpPr>
        <p:spPr>
          <a:xfrm>
            <a:off x="5328000" y="180000"/>
            <a:ext cx="3850920" cy="86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Grafo noturno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83" name="Imagem 282"/>
          <p:cNvPicPr/>
          <p:nvPr/>
        </p:nvPicPr>
        <p:blipFill>
          <a:blip r:embed="rId3"/>
          <a:stretch/>
        </p:blipFill>
        <p:spPr>
          <a:xfrm>
            <a:off x="360000" y="1390680"/>
            <a:ext cx="4211280" cy="2748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tângulo 283"/>
          <p:cNvSpPr/>
          <p:nvPr/>
        </p:nvSpPr>
        <p:spPr>
          <a:xfrm>
            <a:off x="540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5" name="Retângulo 284"/>
          <p:cNvSpPr/>
          <p:nvPr/>
        </p:nvSpPr>
        <p:spPr>
          <a:xfrm>
            <a:off x="505752" y="1138793"/>
            <a:ext cx="9069120" cy="467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fontScale="89500" lnSpcReduction="20000"/>
          </a:bodyPr>
          <a:lstStyle/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 algoritmo de </a:t>
            </a:r>
            <a:r>
              <a:rPr lang="pt-P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dijkstra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é implementado com o recurso  a </a:t>
            </a:r>
            <a:r>
              <a:rPr lang="pt-P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red-black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P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trees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(set), se assumirmos que o número de arestas é superior ao número de vértices, a complexidade é de O(|E| log |V|);</a:t>
            </a:r>
            <a:endParaRPr lang="en-US" sz="24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Nota: O algoritmo calcula as distâncias e caminhos para todos os nós, no entanto, de maneira a deixar o SSSP completo, não cessa o processo assim que chega ao destino. </a:t>
            </a:r>
            <a:endParaRPr lang="en-US" sz="24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Os algoritmos BFS implementados são baseados no pseudocódigo apresentado na aula </a:t>
            </a:r>
            <a:r>
              <a:rPr lang="pt-P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téorica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pelo que apresentam complexidade  O(|E| + |V|);</a:t>
            </a:r>
            <a:endParaRPr lang="en-US" sz="24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 computação do “melhor caminho” admitimos que a origem e  o destino são paragens;</a:t>
            </a:r>
            <a:endParaRPr lang="en-US" sz="24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Também está implementado o método </a:t>
            </a:r>
            <a:r>
              <a:rPr lang="pt-P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nearbyStops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que retorna as paragens mais próximas de uma coordenada(pode ser fornecida pelo utilizador ou pode ser uma paragem). Apresenta complexidade O(|V|);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tângulo 285"/>
          <p:cNvSpPr/>
          <p:nvPr/>
        </p:nvSpPr>
        <p:spPr>
          <a:xfrm>
            <a:off x="540000" y="0"/>
            <a:ext cx="9070560" cy="94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7" name="Retângulo 286"/>
          <p:cNvSpPr/>
          <p:nvPr/>
        </p:nvSpPr>
        <p:spPr>
          <a:xfrm>
            <a:off x="504000" y="1260000"/>
            <a:ext cx="9070560" cy="341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“Melhor” caminho por distância percorrida:</a:t>
            </a: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Método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minDistance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(devolve a menor distância), executa o algoritmo de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dijkstra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. Apresenta complexidade de 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O(|E| log |V|);</a:t>
            </a:r>
            <a:endParaRPr lang="en-US" sz="2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Método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minDistancePath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(devolve o trajeto, com menor distância, ao longo dos vértices), executa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o algoritmo de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dijkstra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e monta o caminho a partir do vértice final(uso de apontadores para o vértice anterior). Apresenta complexidade de 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O(|E| log |V|).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Retângulo 287"/>
          <p:cNvSpPr/>
          <p:nvPr/>
        </p:nvSpPr>
        <p:spPr>
          <a:xfrm>
            <a:off x="540000" y="0"/>
            <a:ext cx="9070560" cy="94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9" name="Retângulo 288"/>
          <p:cNvSpPr/>
          <p:nvPr/>
        </p:nvSpPr>
        <p:spPr>
          <a:xfrm>
            <a:off x="540000" y="1260000"/>
            <a:ext cx="9071280" cy="371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“Melhor” caminho por número de paragens percorridas:</a:t>
            </a: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Método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minStops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(devolve o menor número de paragens percorridas), aplica o algoritmo BFS. Apresenta complexidade de 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O(|E| + |V|);</a:t>
            </a:r>
            <a:endParaRPr lang="en-US" sz="2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Método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minStopsPath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(devolve o trajeto, com menor número de paragens percorridas, ao longo dos vértices), 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aplica o algoritmo BFS e monta o caminho a partir do vértice final(uso de apontadores para o vértice anterior) . Apresenta complexidade de 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O(|E| + |V|).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tângulo 289"/>
          <p:cNvSpPr/>
          <p:nvPr/>
        </p:nvSpPr>
        <p:spPr>
          <a:xfrm>
            <a:off x="540000" y="0"/>
            <a:ext cx="9070560" cy="94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91" name="Retângulo 290"/>
          <p:cNvSpPr/>
          <p:nvPr/>
        </p:nvSpPr>
        <p:spPr>
          <a:xfrm>
            <a:off x="540000" y="1260360"/>
            <a:ext cx="9071280" cy="371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“Melhor” caminho por número de zonas percorridas:</a:t>
            </a: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Método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minZones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(devolve o menor número de zonas percorridas), aplica o algoritmo de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dijkstra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. Apresenta complexidade de 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O(|E| log |V|);</a:t>
            </a:r>
            <a:endParaRPr lang="en-US" sz="2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Método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minZonesPath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(devolve o trajeto, com menor número de zonas percorridas, ao longo dos vértices), 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aplica o algoritmo de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dijkstra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e monta o caminho a partir do vértice final(uso de apontadores para o vértice anterior) . Apresenta complexidade de 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O(|E| log |V|).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1019</Words>
  <Application>Microsoft Office PowerPoint</Application>
  <PresentationFormat>Personalizados</PresentationFormat>
  <Paragraphs>65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7</vt:i4>
      </vt:variant>
      <vt:variant>
        <vt:lpstr>Títulos dos diapositivos</vt:lpstr>
      </vt:variant>
      <vt:variant>
        <vt:i4>16</vt:i4>
      </vt:variant>
    </vt:vector>
  </HeadingPairs>
  <TitlesOfParts>
    <vt:vector size="27" baseType="lpstr">
      <vt:lpstr>Arial</vt:lpstr>
      <vt:lpstr>Calibri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Interface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Pedro Nunes</cp:lastModifiedBy>
  <cp:revision>24</cp:revision>
  <dcterms:created xsi:type="dcterms:W3CDTF">2022-01-27T01:38:32Z</dcterms:created>
  <dcterms:modified xsi:type="dcterms:W3CDTF">2022-01-30T18:23:57Z</dcterms:modified>
  <dc:language>pt-PT</dc:language>
</cp:coreProperties>
</file>