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0560" cy="438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0560" cy="438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0560" cy="438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PT" sz="4400" spc="-1" strike="noStrike">
                <a:latin typeface="Arial"/>
              </a:rPr>
              <a:t>Clique para editar o formato do título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PT" sz="4400" spc="-1" strike="noStrike">
                <a:latin typeface="Arial"/>
              </a:rPr>
              <a:t>Clique para editar o formato do título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PT" sz="1800" spc="-1" strike="noStrike">
                <a:latin typeface="Arial"/>
              </a:rPr>
              <a:t>Clique para editar o formato do título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latin typeface="Arial"/>
              </a:rPr>
              <a:t>Clique para editar o formato de texto dos tópicos</a:t>
            </a:r>
            <a:endParaRPr b="0" lang="pt-PT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latin typeface="Arial"/>
              </a:rPr>
              <a:t>Segundo nível de tópicos</a:t>
            </a:r>
            <a:endParaRPr b="0" lang="pt-PT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latin typeface="Arial"/>
              </a:rPr>
              <a:t>Terceiro nível de tópicos</a:t>
            </a:r>
            <a:endParaRPr b="0" lang="pt-PT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latin typeface="Arial"/>
              </a:rPr>
              <a:t>Quarto nível de tópicos</a:t>
            </a:r>
            <a:endParaRPr b="0" lang="pt-PT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latin typeface="Arial"/>
              </a:rPr>
              <a:t>Quinto nível de tópicos</a:t>
            </a:r>
            <a:endParaRPr b="0" lang="pt-PT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latin typeface="Arial"/>
              </a:rPr>
              <a:t>Sexto nível de tópicos</a:t>
            </a:r>
            <a:endParaRPr b="0" lang="pt-PT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latin typeface="Arial"/>
              </a:rPr>
              <a:t>Sétimo nível de tópicos</a:t>
            </a:r>
            <a:endParaRPr b="0" lang="pt-PT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6" name="Imagem 8" descr=""/>
          <p:cNvPicPr/>
          <p:nvPr/>
        </p:nvPicPr>
        <p:blipFill>
          <a:blip r:embed="rId1"/>
          <a:stretch/>
        </p:blipFill>
        <p:spPr>
          <a:xfrm>
            <a:off x="1980000" y="101880"/>
            <a:ext cx="6119280" cy="2121480"/>
          </a:xfrm>
          <a:prstGeom prst="rect">
            <a:avLst/>
          </a:prstGeom>
          <a:ln w="0">
            <a:noFill/>
          </a:ln>
        </p:spPr>
      </p:pic>
      <p:sp>
        <p:nvSpPr>
          <p:cNvPr id="117" name="Conexão reta 12"/>
          <p:cNvSpPr/>
          <p:nvPr/>
        </p:nvSpPr>
        <p:spPr>
          <a:xfrm>
            <a:off x="1260000" y="2160000"/>
            <a:ext cx="7668000" cy="36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18" name=""/>
          <p:cNvSpPr/>
          <p:nvPr/>
        </p:nvSpPr>
        <p:spPr>
          <a:xfrm>
            <a:off x="2480760" y="2253960"/>
            <a:ext cx="5088960" cy="44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pt-P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Algoritmos e Estruturas de Dados</a:t>
            </a:r>
            <a:endParaRPr b="0" lang="pt-PT" sz="2800" spc="-1" strike="noStrike">
              <a:latin typeface="Arial"/>
            </a:endParaRPr>
          </a:p>
        </p:txBody>
      </p:sp>
      <p:sp>
        <p:nvSpPr>
          <p:cNvPr id="119" name=""/>
          <p:cNvSpPr/>
          <p:nvPr/>
        </p:nvSpPr>
        <p:spPr>
          <a:xfrm>
            <a:off x="2584800" y="3347640"/>
            <a:ext cx="4619520" cy="12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pt-P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pt-P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pt-PT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Trabalho realizado por:</a:t>
            </a:r>
            <a:endParaRPr b="0" lang="pt-P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pt-PT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Nuno Afonso Anjos Pereira - up202007865</a:t>
            </a:r>
            <a:endParaRPr b="0" lang="pt-P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pt-PT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Pedro Miguel Magalhães Nunes – up202004714</a:t>
            </a:r>
            <a:endParaRPr b="0" lang="pt-P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pt-PT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Vitor Manuel da Silva Cavaleiro – up202004724</a:t>
            </a:r>
            <a:endParaRPr b="0" lang="pt-PT" sz="1400" spc="-1" strike="noStrike">
              <a:latin typeface="Arial"/>
            </a:endParaRPr>
          </a:p>
        </p:txBody>
      </p:sp>
      <p:sp>
        <p:nvSpPr>
          <p:cNvPr id="120" name=""/>
          <p:cNvSpPr/>
          <p:nvPr/>
        </p:nvSpPr>
        <p:spPr>
          <a:xfrm>
            <a:off x="2584800" y="2817720"/>
            <a:ext cx="47948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Navegação nos transportes públicos do Porto</a:t>
            </a:r>
            <a:endParaRPr b="0" lang="pt-P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"/>
          <p:cNvSpPr/>
          <p:nvPr/>
        </p:nvSpPr>
        <p:spPr>
          <a:xfrm>
            <a:off x="540000" y="0"/>
            <a:ext cx="9070560" cy="94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Diagrama das classes</a:t>
            </a:r>
            <a:endParaRPr b="0" lang="pt-PT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"/>
          <p:cNvSpPr/>
          <p:nvPr/>
        </p:nvSpPr>
        <p:spPr>
          <a:xfrm>
            <a:off x="468720" y="-45720"/>
            <a:ext cx="9070560" cy="94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Leitura do dataset</a:t>
            </a:r>
            <a:r>
              <a:rPr b="0" lang="pt-PT" sz="4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123" name="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"/>
          <p:cNvSpPr/>
          <p:nvPr/>
        </p:nvSpPr>
        <p:spPr>
          <a:xfrm>
            <a:off x="504000" y="1326600"/>
            <a:ext cx="9071280" cy="425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A leitura do dataset é realizada no construtor da classe busCompany, onde a informação é guardado no grafo network;</a:t>
            </a:r>
            <a:endParaRPr b="0" lang="pt-PT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A leitura dos dados é feita a partir da ferramenta utils::File::readFile que retorna um vetor de strings(cada elemento é uma linha do ficheiro);</a:t>
            </a:r>
            <a:endParaRPr b="0" lang="pt-PT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Cada paragem é carregada num objeto da classe stop(informação usada para criar os nós);</a:t>
            </a:r>
            <a:endParaRPr b="0" lang="pt-PT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Os dados das linhas são carregados nos objetos da classe busLine (informação usada para criar as linhas).</a:t>
            </a:r>
            <a:endParaRPr b="0" lang="pt-PT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"/>
          <p:cNvSpPr/>
          <p:nvPr/>
        </p:nvSpPr>
        <p:spPr>
          <a:xfrm>
            <a:off x="649080" y="-45720"/>
            <a:ext cx="9070560" cy="94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3200" spc="-1" strike="noStrike">
                <a:latin typeface="Arial"/>
              </a:rPr>
              <a:t>Representação do dataset</a:t>
            </a:r>
            <a:r>
              <a:rPr b="0" lang="pt-PT" sz="4400" spc="-1" strike="noStrike">
                <a:latin typeface="Arial"/>
              </a:rPr>
              <a:t> 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126" name="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O dataset é caracterizado dois grafos direcionados, um para a rede noturna e outro para a rede diurna;</a:t>
            </a:r>
            <a:endParaRPr b="0" lang="pt-PT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Os vértices dos grafos estão representados por um unordered_map, onde a chave corresponde ao código da paragem e o valor corresponde ao node(struct Node);</a:t>
            </a:r>
            <a:endParaRPr b="0" lang="pt-PT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-Cada nó guarda um apontador para uma paragem, a lista de arestas, uma variável booleana visited e outras variáveis usadas nos algoritmos;</a:t>
            </a:r>
            <a:endParaRPr b="0" lang="pt-PT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As arestas dispõem de uma variável que guarda o destino(código da paragem), a distância e um código que identifica a aresta.</a:t>
            </a:r>
            <a:endParaRPr b="0" lang="pt-PT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"/>
          <p:cNvSpPr/>
          <p:nvPr/>
        </p:nvSpPr>
        <p:spPr>
          <a:xfrm>
            <a:off x="540000" y="0"/>
            <a:ext cx="9070560" cy="94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3200" spc="-1" strike="noStrike">
                <a:latin typeface="Arial"/>
              </a:rPr>
              <a:t>Funcionalidades e algoritmos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128" name="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1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3-6 slides</a:t>
            </a:r>
            <a:endParaRPr b="0" lang="pt-PT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Origem/Destino: diretamente uma paragem para outra? de um local/conjunto de paragens para outro local? outros?</a:t>
            </a:r>
            <a:endParaRPr b="0" lang="pt-PT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Conceito de "melhor" caminho: nº de paragens? distância? nº mudanças de linha? nº zonas? outros?</a:t>
            </a:r>
            <a:endParaRPr b="0" lang="pt-PT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Mudança de autocarro: apenas numa mesma paragem? andar a pé até paragem vizinha? outros?</a:t>
            </a:r>
            <a:endParaRPr b="0" lang="pt-PT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"/>
          <p:cNvSpPr/>
          <p:nvPr/>
        </p:nvSpPr>
        <p:spPr>
          <a:xfrm>
            <a:off x="504000" y="0"/>
            <a:ext cx="9070560" cy="94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3200" spc="-1" strike="noStrike">
                <a:latin typeface="Arial"/>
              </a:rPr>
              <a:t>Interface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130" name="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1-2 slides</a:t>
            </a:r>
            <a:endParaRPr b="0" lang="pt-PT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pode incluir exemplo de utilização</a:t>
            </a:r>
            <a:endParaRPr b="0" lang="pt-PT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"/>
          <p:cNvSpPr/>
          <p:nvPr/>
        </p:nvSpPr>
        <p:spPr>
          <a:xfrm>
            <a:off x="504000" y="134280"/>
            <a:ext cx="9070560" cy="94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3200" spc="-1" strike="noStrike">
                <a:latin typeface="Arial"/>
              </a:rPr>
              <a:t>Destaques de  funcionalidades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132" name="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1 slide</a:t>
            </a:r>
            <a:endParaRPr b="0" lang="pt-PT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"/>
          <p:cNvSpPr/>
          <p:nvPr/>
        </p:nvSpPr>
        <p:spPr>
          <a:xfrm>
            <a:off x="360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3200" spc="-1" strike="noStrike">
                <a:latin typeface="Arial"/>
              </a:rPr>
              <a:t>Principais dificuldades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134" name=""/>
          <p:cNvSpPr/>
          <p:nvPr/>
        </p:nvSpPr>
        <p:spPr>
          <a:xfrm>
            <a:off x="504000" y="1031760"/>
            <a:ext cx="9071280" cy="184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1 slide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135" name=""/>
          <p:cNvSpPr/>
          <p:nvPr/>
        </p:nvSpPr>
        <p:spPr>
          <a:xfrm>
            <a:off x="289080" y="2700000"/>
            <a:ext cx="9070560" cy="94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3200" spc="-1" strike="noStrike">
                <a:latin typeface="Arial"/>
              </a:rPr>
              <a:t>Esforço dos elementos do grupo</a:t>
            </a:r>
            <a:endParaRPr b="0" lang="pt-PT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Application>LibreOffice/7.1.1.2$Windows_X86_64 LibreOffice_project/fe0b08f4af1bacafe4c7ecc87ce55bb426164676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2022-01-27T01:38:32Z</dcterms:created>
  <dc:creator/>
  <dc:description/>
  <dc:language>pt-PT</dc:language>
  <cp:lastModifiedBy/>
  <dcterms:modified xsi:type="dcterms:W3CDTF">2022-01-29T02:11:17Z</dcterms:modified>
  <cp:revision>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