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6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PT" sz="1800" spc="-1" strike="noStrike">
                <a:latin typeface="Arial"/>
              </a:rPr>
              <a:t>Clique para editar o formato do título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PT" sz="1800" spc="-1" strike="noStrike">
                <a:latin typeface="Arial"/>
              </a:rPr>
              <a:t>Clique para editar o formato do título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Clique para editar o formato de texto dos tópicos</a:t>
            </a:r>
            <a:endParaRPr b="0" lang="pt-P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latin typeface="Arial"/>
              </a:rPr>
              <a:t>Segundo nível de tópicos</a:t>
            </a:r>
            <a:endParaRPr b="0" lang="pt-P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Terceiro nível de tópicos</a:t>
            </a:r>
            <a:endParaRPr b="0" lang="pt-P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latin typeface="Arial"/>
              </a:rPr>
              <a:t>Quarto nível de tópicos</a:t>
            </a:r>
            <a:endParaRPr b="0" lang="pt-P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Quinto nível de tópicos</a:t>
            </a:r>
            <a:endParaRPr b="0" lang="pt-P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Sexto nível de tópicos</a:t>
            </a:r>
            <a:endParaRPr b="0" lang="pt-P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Sétimo nível de tópicos</a:t>
            </a:r>
            <a:endParaRPr b="0" lang="pt-PT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"/>
          <p:cNvSpPr/>
          <p:nvPr/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"/>
          <p:cNvSpPr/>
          <p:nvPr/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8" name="Imagem 8" descr=""/>
          <p:cNvPicPr/>
          <p:nvPr/>
        </p:nvPicPr>
        <p:blipFill>
          <a:blip r:embed="rId1"/>
          <a:stretch/>
        </p:blipFill>
        <p:spPr>
          <a:xfrm>
            <a:off x="1980000" y="101880"/>
            <a:ext cx="6117480" cy="2119680"/>
          </a:xfrm>
          <a:prstGeom prst="rect">
            <a:avLst/>
          </a:prstGeom>
          <a:ln w="0">
            <a:noFill/>
          </a:ln>
        </p:spPr>
      </p:pic>
      <p:sp>
        <p:nvSpPr>
          <p:cNvPr id="269" name="Conexão reta 12"/>
          <p:cNvSpPr/>
          <p:nvPr/>
        </p:nvSpPr>
        <p:spPr>
          <a:xfrm>
            <a:off x="1260000" y="2160000"/>
            <a:ext cx="7668000" cy="3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0" name=""/>
          <p:cNvSpPr/>
          <p:nvPr/>
        </p:nvSpPr>
        <p:spPr>
          <a:xfrm>
            <a:off x="2340000" y="2253960"/>
            <a:ext cx="5227920" cy="44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Algoritmos e Estruturas de Dados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271" name=""/>
          <p:cNvSpPr/>
          <p:nvPr/>
        </p:nvSpPr>
        <p:spPr>
          <a:xfrm>
            <a:off x="2584800" y="3347640"/>
            <a:ext cx="4617720" cy="12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Trabalho realizado por:</a:t>
            </a:r>
            <a:endParaRPr b="0" lang="pt-P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Nuno Afonso Anjos Pereira - up202007865</a:t>
            </a:r>
            <a:endParaRPr b="0" lang="pt-P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Pedro Miguel Magalhães Nunes – up202004714</a:t>
            </a:r>
            <a:endParaRPr b="0" lang="pt-P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Vitor Manuel da Silva Cavaleiro – up202004724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272" name=""/>
          <p:cNvSpPr/>
          <p:nvPr/>
        </p:nvSpPr>
        <p:spPr>
          <a:xfrm>
            <a:off x="2520000" y="2817720"/>
            <a:ext cx="4857840" cy="6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Navegação nos transportes públicos do Porto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"/>
          <p:cNvSpPr/>
          <p:nvPr/>
        </p:nvSpPr>
        <p:spPr>
          <a:xfrm>
            <a:off x="540000" y="0"/>
            <a:ext cx="907092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Funcionalidades e algoritmos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292" name=""/>
          <p:cNvSpPr/>
          <p:nvPr/>
        </p:nvSpPr>
        <p:spPr>
          <a:xfrm>
            <a:off x="540000" y="1260360"/>
            <a:ext cx="9071640" cy="37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No calculo do “melhor” caminho, o processo de computação conta com a mudança  de autocarro e também trajeto pedestre, de uma paragem a outra, se estas estiverem a uma distância a pré-definida(o cliente pode escolher);</a:t>
            </a:r>
            <a:endParaRPr b="0" lang="pt-PT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Está implementado uma função(travelPossibleTicket) que consegue determinar se o andante que o cliente possui, tem zonas suficientes para cumprir o trajeto que o cliente deseja;    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"/>
          <p:cNvSpPr/>
          <p:nvPr/>
        </p:nvSpPr>
        <p:spPr>
          <a:xfrm>
            <a:off x="504000" y="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294" name=""/>
          <p:cNvSpPr/>
          <p:nvPr/>
        </p:nvSpPr>
        <p:spPr>
          <a:xfrm>
            <a:off x="504000" y="1080000"/>
            <a:ext cx="9069480" cy="43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5000"/>
          </a:bodyPr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 menu do utilizador inclui do ponto de vista do cliente 10 funcionalidades:</a:t>
            </a:r>
            <a:endParaRPr b="0" lang="pt-PT" sz="24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Listar as paragens;</a:t>
            </a:r>
            <a:endParaRPr b="0" lang="pt-PT" sz="24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Listar as linhas de autocarro;</a:t>
            </a:r>
            <a:endParaRPr b="0" lang="pt-PT" sz="24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Mostrar o caminho com menor distância percorrida(a origem e o destino podem ser paragens ou coordenadas);</a:t>
            </a:r>
            <a:endParaRPr b="0" lang="pt-PT" sz="24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Mostrar o caminho com menos paragem percorridas(a origem e o destino podem ser paragens ou coordenadas);</a:t>
            </a:r>
            <a:endParaRPr b="0" lang="pt-PT" sz="24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Mostrar o caminho com menos zonas percorridas(a origem e o destino podem ser paragens ou coordenadas);</a:t>
            </a:r>
            <a:endParaRPr b="0" lang="pt-PT" sz="24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Confirmar se o título do cliente tem zonas suficientes para o caminho pretende percorrer; </a:t>
            </a:r>
            <a:endParaRPr b="0" lang="pt-PT" sz="24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Alterar a distância que o cliente está disposto a andar.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"/>
          <p:cNvSpPr/>
          <p:nvPr/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Exemplo de utilização: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296" name=""/>
          <p:cNvSpPr/>
          <p:nvPr/>
        </p:nvSpPr>
        <p:spPr>
          <a:xfrm>
            <a:off x="504000" y="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"/>
          <p:cNvSpPr/>
          <p:nvPr/>
        </p:nvSpPr>
        <p:spPr>
          <a:xfrm>
            <a:off x="504000" y="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Destaques de funcionalidades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"/>
          <p:cNvSpPr/>
          <p:nvPr/>
        </p:nvSpPr>
        <p:spPr>
          <a:xfrm>
            <a:off x="504000" y="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"/>
          <p:cNvSpPr/>
          <p:nvPr/>
        </p:nvSpPr>
        <p:spPr>
          <a:xfrm>
            <a:off x="504000" y="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Principais dificuldades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300" name=""/>
          <p:cNvSpPr/>
          <p:nvPr/>
        </p:nvSpPr>
        <p:spPr>
          <a:xfrm>
            <a:off x="504000" y="944280"/>
            <a:ext cx="9071280" cy="44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Representação do dataset no grafo, especialmente na implementação dos nós;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"/>
          <p:cNvSpPr/>
          <p:nvPr/>
        </p:nvSpPr>
        <p:spPr>
          <a:xfrm>
            <a:off x="540000" y="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Diagrama das classes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"/>
          <p:cNvSpPr/>
          <p:nvPr/>
        </p:nvSpPr>
        <p:spPr>
          <a:xfrm>
            <a:off x="468720" y="-4572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Leitura do dataset</a:t>
            </a:r>
            <a:r>
              <a:rPr b="0" lang="pt-PT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275" name=""/>
          <p:cNvSpPr/>
          <p:nvPr/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"/>
          <p:cNvSpPr/>
          <p:nvPr/>
        </p:nvSpPr>
        <p:spPr>
          <a:xfrm>
            <a:off x="504000" y="898920"/>
            <a:ext cx="9069480" cy="46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4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leitura do dataset é realizada no construtor da classe BusCompany;</a:t>
            </a:r>
            <a:endParaRPr b="0" lang="pt-PT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leitura dos dados é feita a partir da ferramenta utils::file::readFile que retorna um vetor de strings(cada elemento é uma linha do ficheiro);</a:t>
            </a:r>
            <a:endParaRPr b="0" lang="pt-PT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classe Stop possui um método responsável por processar a string da paragem(parseLine), tal como a classe BusLine no caso da string da linha;</a:t>
            </a:r>
            <a:endParaRPr b="0" lang="pt-PT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informação da paragem é carregada num objeto da classe Stop(informação usada para criar os nodes);</a:t>
            </a:r>
            <a:endParaRPr b="0" lang="pt-PT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Os dados de uma aresta são carregados num objeto da classe BusLine (informação usada para criar as edges).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"/>
          <p:cNvSpPr/>
          <p:nvPr/>
        </p:nvSpPr>
        <p:spPr>
          <a:xfrm>
            <a:off x="649080" y="-4572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Representação do dataset</a:t>
            </a:r>
            <a:r>
              <a:rPr b="0" lang="pt-PT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278" name=""/>
          <p:cNvSpPr/>
          <p:nvPr/>
        </p:nvSpPr>
        <p:spPr>
          <a:xfrm>
            <a:off x="504000" y="898920"/>
            <a:ext cx="9069480" cy="432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3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 dataset é caracterizado por dois grafos direcionados, um para a rede noturna e outro para a rede diurna, na classe BusCompany;</a:t>
            </a:r>
            <a:endParaRPr b="0" lang="pt-PT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Os vértices dos grafos estão representados por um unordered_map, onde a chave corresponde ao código da paragem e o valor corresponde ao node(struct Node);</a:t>
            </a:r>
            <a:endParaRPr b="0" lang="pt-PT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Cada nó guarda um apontador para uma paragem, a lista de arestas, uma variável booleana visited e outras variáveis usadas nos algoritmos;</a:t>
            </a:r>
            <a:endParaRPr b="0" lang="pt-PT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As arestas dispõem de uma variável que guarda o destino(código da paragem), a distância e um código que identifica a linha de autocarro usada. Foram adicionadas algumas arestas que representam o caminho pedestre até uma paragem, dentro de uma distância pré-definida.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" descr=""/>
          <p:cNvPicPr/>
          <p:nvPr/>
        </p:nvPicPr>
        <p:blipFill>
          <a:blip r:embed="rId1"/>
          <a:stretch/>
        </p:blipFill>
        <p:spPr>
          <a:xfrm>
            <a:off x="5193720" y="1260000"/>
            <a:ext cx="4345560" cy="2836440"/>
          </a:xfrm>
          <a:prstGeom prst="rect">
            <a:avLst/>
          </a:prstGeom>
          <a:ln w="0">
            <a:noFill/>
          </a:ln>
        </p:spPr>
      </p:pic>
      <p:sp>
        <p:nvSpPr>
          <p:cNvPr id="280" name=""/>
          <p:cNvSpPr/>
          <p:nvPr/>
        </p:nvSpPr>
        <p:spPr>
          <a:xfrm>
            <a:off x="468000" y="180000"/>
            <a:ext cx="3851280" cy="86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Grafo diurno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281" name=""/>
          <p:cNvSpPr/>
          <p:nvPr/>
        </p:nvSpPr>
        <p:spPr>
          <a:xfrm>
            <a:off x="5328000" y="180000"/>
            <a:ext cx="3851280" cy="86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Grafo noturno</a:t>
            </a:r>
            <a:endParaRPr b="0" lang="pt-PT" sz="3200" spc="-1" strike="noStrike">
              <a:latin typeface="Arial"/>
            </a:endParaRPr>
          </a:p>
        </p:txBody>
      </p:sp>
      <p:pic>
        <p:nvPicPr>
          <p:cNvPr id="282" name="" descr=""/>
          <p:cNvPicPr/>
          <p:nvPr/>
        </p:nvPicPr>
        <p:blipFill>
          <a:blip r:embed="rId2"/>
          <a:stretch/>
        </p:blipFill>
        <p:spPr>
          <a:xfrm>
            <a:off x="360000" y="1390680"/>
            <a:ext cx="4211640" cy="274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"/>
          <p:cNvSpPr/>
          <p:nvPr/>
        </p:nvSpPr>
        <p:spPr>
          <a:xfrm>
            <a:off x="540000" y="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Funcionalidades e algoritmos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284" name=""/>
          <p:cNvSpPr/>
          <p:nvPr/>
        </p:nvSpPr>
        <p:spPr>
          <a:xfrm>
            <a:off x="504000" y="900000"/>
            <a:ext cx="9069480" cy="46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5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 algoritmo de dijkstra é implementado com o recurso  a red-black trees(set), se assumirmos que o número de arestas é superior ao número de vértices, a complexidade é de O(|E| log |V|);</a:t>
            </a:r>
            <a:endParaRPr b="0" lang="pt-PT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Nota: O algoritmo calcula as distâncias e caminhos para todos os nós, no entanto, de maneira a deixar o SSSP completo, não cessa o processo assim que chega ao destino. </a:t>
            </a:r>
            <a:endParaRPr b="0" lang="pt-PT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Os algoritmos BFS implementados são baseados no pseudocódigo apresentado na aula téorica, pelo que apresentam complexidade  O(|E| + |V|);</a:t>
            </a:r>
            <a:endParaRPr b="0" lang="pt-PT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Na computação do “melhor caminho” admitimos que a origem e  o destino são paragens;</a:t>
            </a:r>
            <a:endParaRPr b="0" lang="pt-PT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Também está implementado o método nearbyStops que retorna as paragens mais próximas de uma coordenada(pode ser fornecida pelo utilizador ou pode ser uma paragem). Apresenta complexidade O(|V|);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"/>
          <p:cNvSpPr/>
          <p:nvPr/>
        </p:nvSpPr>
        <p:spPr>
          <a:xfrm>
            <a:off x="540000" y="0"/>
            <a:ext cx="907092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Funcionalidades e algoritmos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286" name=""/>
          <p:cNvSpPr/>
          <p:nvPr/>
        </p:nvSpPr>
        <p:spPr>
          <a:xfrm>
            <a:off x="504000" y="1260000"/>
            <a:ext cx="9070920" cy="34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Melhor” caminho por distância percorrida:</a:t>
            </a:r>
            <a:endParaRPr b="0" lang="pt-PT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- Método minDistance(devolve a menor distância), executa o algoritmo de dijkstra. Apresenta complexidade de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O(|E| log |V|);</a:t>
            </a:r>
            <a:endParaRPr b="0" lang="pt-PT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Método minDistancePath(devolve o trajeto, com menor distância, ao longo dos vértices), executa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o algoritmo de dijkstra e monta o caminho a partir do vértice final(uso de apontadores para o vértice anterior). Apresenta complexidade de                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O(|E| log |V|).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"/>
          <p:cNvSpPr/>
          <p:nvPr/>
        </p:nvSpPr>
        <p:spPr>
          <a:xfrm>
            <a:off x="540000" y="0"/>
            <a:ext cx="907092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Funcionalidades e algoritmos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288" name=""/>
          <p:cNvSpPr/>
          <p:nvPr/>
        </p:nvSpPr>
        <p:spPr>
          <a:xfrm>
            <a:off x="540000" y="1260000"/>
            <a:ext cx="9071640" cy="37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Melhor” caminho por número de paragens percorridas:</a:t>
            </a:r>
            <a:endParaRPr b="0" lang="pt-PT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- Método minStops(devolve o menor número de paragens percorridas), aplica o algoritmo BFS. Apresenta complexidade de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O(|E| + |V|);</a:t>
            </a:r>
            <a:endParaRPr b="0" lang="pt-PT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Método minStopsPath(devolve o trajeto, com menor número de paragens percorridas, ao longo dos vértices),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aplica o algoritmo BFS e monta o caminho a partir do vértice final(uso de apontadores para o vértice anterior) . Apresenta complexidade de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O(|E| + |V|).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"/>
          <p:cNvSpPr/>
          <p:nvPr/>
        </p:nvSpPr>
        <p:spPr>
          <a:xfrm>
            <a:off x="540000" y="0"/>
            <a:ext cx="907092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Funcionalidades e algoritmos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290" name=""/>
          <p:cNvSpPr/>
          <p:nvPr/>
        </p:nvSpPr>
        <p:spPr>
          <a:xfrm>
            <a:off x="540000" y="1260360"/>
            <a:ext cx="9071640" cy="37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Melhor” caminho por número de zonas percorridas:</a:t>
            </a:r>
            <a:endParaRPr b="0" lang="pt-PT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- Método minZones(devolve o menor número de zonas percorridas), aplica o algoritmo de dijkstra. Apresenta complexidade de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O(|E| log |V|);</a:t>
            </a:r>
            <a:endParaRPr b="0" lang="pt-PT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Método minZonesPath(devolve o trajeto, com menor número de zonas percorridas, ao longo dos vértices),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aplica o algoritmo de dijkstra e monta o caminho a partir do vértice final(uso de apontadores para o vértice anterior) . Apresenta complexidade de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O(|E| log |V|).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Application>LibreOffice/7.1.1.2$Windows_X86_64 LibreOffice_project/fe0b08f4af1bacafe4c7ecc87ce55bb426164676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2022-01-27T01:38:32Z</dcterms:created>
  <dc:creator/>
  <dc:description/>
  <dc:language>pt-PT</dc:language>
  <cp:lastModifiedBy/>
  <dcterms:modified xsi:type="dcterms:W3CDTF">2022-01-29T20:59:30Z</dcterms:modified>
  <cp:revision>12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