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74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8C5ED-AED6-4A22-AC00-49F6D18C1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83A70F-F09F-4792-B6CC-9CA675AA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CF0F0F-7AED-41B5-80FE-38F4F5C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50CE3-D423-4061-A866-8E5C3FB8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7DA0B5-6625-40F8-A27B-339E4FCE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4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CBEB-1524-46FB-8DE3-4B5E8D7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7313A2-6CF0-424B-839F-651EFF03B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4D5804-4F64-42B0-BEC0-47BC0C47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AC0CBC-740B-4519-B2D1-D18B6965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891777-BB3F-4454-BE06-949FE1E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5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A7BB7-3FED-4677-8504-1B83D7E0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AB20FB-540E-41D3-A9CB-E0825CEF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A7109F-3728-437D-8DD4-E18FC4FE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1D06CA-B089-44B3-AA3A-53B7B43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8184B1-19BD-4BD1-A45C-5CB3DAC4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4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807AC-2939-49B5-81F7-766FF679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2EDEF-5BFB-4652-8AAE-7913247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A998D6-8D69-42A3-919E-66B63A6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48811C-780C-4FFB-A31A-CD80E74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1F22A-76A2-43E5-8DFD-626C1099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54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9D2A4-2E33-47CD-89ED-F2AA5B1E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E9CC09-D10C-42FE-91F2-14AAB25A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9E48F8-8D28-465A-A47D-03DAC7E1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A17A30-25F8-4729-AEBA-3480DE1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34942B-2D72-43C6-B53D-85427231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1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2E2E-6593-4F6F-926A-BB8A1DB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35C6-1E3A-46E1-946D-C77A93AD7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0299F0-C67E-47A8-AF4C-FA2615BF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75302B-BDDE-4E77-9251-C6C95DDF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D29CB-0EA6-4E94-814B-200C0A6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CD409B-874D-4F6E-B3D0-1259A219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55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7B76-4D35-4096-A545-AD8FFC27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A2B357-3A81-4EFC-A0EC-C126581E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12379C-0E76-41E4-9BCE-E59B92C14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BC3F33-2A38-4A54-9DEA-ED07FC56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EF9A30-77A1-4911-AA36-7121AEF14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0A4C7AF-8572-499F-9C04-E860E14E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3E2C32-EB33-49AD-A4A2-22D92419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4A2B8C0-449C-4A96-961E-ACE2C954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1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35AB7-A97A-4ACA-A828-A1678CC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923DE99-FB51-48D6-A036-FB7166D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22743A7-FD12-4DFC-B4D8-DA25A945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9859B8-DAF4-47E9-80D4-119C51B8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50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49D99FA-5997-4D20-93BB-9768EAD5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2FA434E-10A9-4D55-A5DF-85876B20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144E13-BFBA-47FF-B823-17208869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69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210D-B80E-43C1-A8E4-EEAE8F96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6E0FBB-EF02-4517-9680-9C810AF9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3483E2-7171-4AE1-B488-D40929DE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AFEA77-E78F-4500-B536-0F4D393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3A4594-FE53-407A-A330-3920FCC8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BFF4E1-7957-410C-8638-56037555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87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06C66-B3F1-4C0A-88C2-031570B5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C874AE-EBE2-4B3D-A427-AC28F8741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1D37DF-A580-4083-99CC-291C3D5D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C4EA64-C697-4F11-A59A-9E8511C5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BED1F5-EF87-4159-843A-11043094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16230C-078F-40FD-82C4-780A7C37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0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4EA3164-157C-4171-A45A-FE271692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8224C0-063E-4975-8226-5A7906BA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5DC843-BA08-4EE1-A75F-106235FA1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AD3022-2777-4790-9F72-2D1B715E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9BEDC7-D3B1-44EA-826E-6A2CC86BB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62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CA593-FBB1-44B8-87C7-2CFF9F86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4562"/>
          </a:xfrm>
        </p:spPr>
        <p:txBody>
          <a:bodyPr/>
          <a:lstStyle/>
          <a:p>
            <a:r>
              <a:rPr lang="pt-PT" dirty="0"/>
              <a:t>DA – Projeto 1 G12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454088-9EA9-4629-9459-CC12C2A3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6925"/>
            <a:ext cx="9144000" cy="685800"/>
          </a:xfrm>
        </p:spPr>
        <p:txBody>
          <a:bodyPr/>
          <a:lstStyle/>
          <a:p>
            <a:r>
              <a:rPr lang="pt-PT" dirty="0"/>
              <a:t>Logística Urbana para Entrega de Mercadorias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075294-194F-4941-981B-22872892B585}"/>
              </a:ext>
            </a:extLst>
          </p:cNvPr>
          <p:cNvSpPr txBox="1"/>
          <p:nvPr/>
        </p:nvSpPr>
        <p:spPr>
          <a:xfrm>
            <a:off x="10258425" y="5076826"/>
            <a:ext cx="193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Realizado por:</a:t>
            </a:r>
          </a:p>
          <a:p>
            <a:endParaRPr lang="pt-PT" dirty="0"/>
          </a:p>
          <a:p>
            <a:r>
              <a:rPr lang="pt-PT" dirty="0"/>
              <a:t>João Pereira</a:t>
            </a:r>
          </a:p>
          <a:p>
            <a:r>
              <a:rPr lang="pt-PT" dirty="0"/>
              <a:t>Jorge Sousa</a:t>
            </a:r>
          </a:p>
          <a:p>
            <a:r>
              <a:rPr lang="pt-PT" dirty="0"/>
              <a:t>Nuno Pereira</a:t>
            </a:r>
          </a:p>
        </p:txBody>
      </p:sp>
    </p:spTree>
    <p:extLst>
      <p:ext uri="{BB962C8B-B14F-4D97-AF65-F5344CB8AC3E}">
        <p14:creationId xmlns:p14="http://schemas.microsoft.com/office/powerpoint/2010/main" val="282022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1783-8BE7-41E4-BBFB-2F4869B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CD9802-94BF-4B8D-8FD9-BF0EC780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Nas experiências efetuadas, observamos uma melhor eficiência na 2ª variante, em que se divide o produto do peso pelo volume pelo custo do transporte.</a:t>
            </a:r>
          </a:p>
        </p:txBody>
      </p:sp>
    </p:spTree>
    <p:extLst>
      <p:ext uri="{BB962C8B-B14F-4D97-AF65-F5344CB8AC3E}">
        <p14:creationId xmlns:p14="http://schemas.microsoft.com/office/powerpoint/2010/main" val="64187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B5718-469E-4842-8828-82DD7D44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3 - Formalização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C485500-0484-4B0C-B38F-D3F2FA46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PT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X</a:t>
                </a:r>
                <a:r>
                  <a:rPr lang="pt-PT" baseline="-25000" dirty="0"/>
                  <a:t>i</a:t>
                </a:r>
                <a:r>
                  <a:rPr lang="pt-PT" dirty="0"/>
                  <a:t> é 1  se a encomenda i foi entregue, senão 0.</a:t>
                </a:r>
              </a:p>
              <a:p>
                <a:r>
                  <a:rPr lang="pt-PT" dirty="0"/>
                  <a:t>Minimizar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pt-PT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pt-PT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PT" dirty="0"/>
                  <a:t>, em que T</a:t>
                </a:r>
                <a:r>
                  <a:rPr lang="pt-PT" baseline="-25000" dirty="0"/>
                  <a:t>i</a:t>
                </a:r>
                <a:r>
                  <a:rPr lang="pt-PT" dirty="0"/>
                  <a:t> é o tempo de entrega da encomenda i.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C485500-0484-4B0C-B38F-D3F2FA46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4F60CE6-76D2-4C8A-B234-0C88A8E700DD}"/>
                  </a:ext>
                </a:extLst>
              </p:cNvPr>
              <p:cNvSpPr txBox="1"/>
              <p:nvPr/>
            </p:nvSpPr>
            <p:spPr>
              <a:xfrm>
                <a:off x="-1190625" y="3520093"/>
                <a:ext cx="6096000" cy="3222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PT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PT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ⅈ⋅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PT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=1, </m:t>
                                        </m:r>
                                        <m:r>
                                          <a:rPr lang="pt-PT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PT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pt-PT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pt-PT" b="0" i="1" baseline="-25000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nary>
                                    <m:r>
                                      <a:rPr lang="pt-PT" i="1" dirty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pt-PT" b="0" i="1" dirty="0" smtClean="0">
                                        <a:latin typeface="Cambria Math" panose="02040503050406030204" pitchFamily="18" charset="0"/>
                                      </a:rPr>
                                      <m:t>8 ∗3600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PT" b="0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𝑧𝑗𝑖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∈{0, 1}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4F60CE6-76D2-4C8A-B234-0C88A8E7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0625" y="3520093"/>
                <a:ext cx="6096000" cy="3222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B71B2B6-E16E-43FF-A171-1C0F7AC0A7C4}"/>
              </a:ext>
            </a:extLst>
          </p:cNvPr>
          <p:cNvSpPr txBox="1"/>
          <p:nvPr/>
        </p:nvSpPr>
        <p:spPr>
          <a:xfrm>
            <a:off x="3276600" y="4003576"/>
            <a:ext cx="780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, onde: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</a:t>
            </a:r>
            <a:r>
              <a:rPr lang="pt-PT" sz="2400" baseline="-25000" dirty="0" err="1"/>
              <a:t>j</a:t>
            </a:r>
            <a:r>
              <a:rPr lang="pt-PT" sz="2400" dirty="0"/>
              <a:t> é o peso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</a:t>
            </a:r>
            <a:r>
              <a:rPr lang="pt-PT" sz="2400" baseline="-25000" dirty="0"/>
              <a:t>i</a:t>
            </a:r>
            <a:r>
              <a:rPr lang="pt-PT" sz="2400" dirty="0"/>
              <a:t> é o peso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V</a:t>
            </a:r>
            <a:r>
              <a:rPr lang="pt-PT" sz="2400" baseline="-25000" dirty="0" err="1"/>
              <a:t>j</a:t>
            </a:r>
            <a:r>
              <a:rPr lang="pt-PT" sz="2400" dirty="0"/>
              <a:t> é o volume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v</a:t>
            </a:r>
            <a:r>
              <a:rPr lang="pt-PT" sz="2400" baseline="-25000" dirty="0"/>
              <a:t>i</a:t>
            </a:r>
            <a:r>
              <a:rPr lang="pt-PT" sz="2400" dirty="0"/>
              <a:t> é o volume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z</a:t>
            </a:r>
            <a:r>
              <a:rPr lang="pt-PT" sz="2400" baseline="-25000" dirty="0" err="1"/>
              <a:t>ji</a:t>
            </a:r>
            <a:r>
              <a:rPr lang="pt-PT" sz="2400" dirty="0"/>
              <a:t> é 1 se a encomenda i pertence ao estafeta j, senão 0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16199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D466-085B-4EE3-A77E-6A8C9FE3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92700-8928-4D19-AFF8-0C3BBBD7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Ordenamos as encomendas por ordem crescente de tempo de entrega.</a:t>
            </a:r>
          </a:p>
          <a:p>
            <a:r>
              <a:rPr lang="pt-PT" dirty="0"/>
              <a:t>Enquanto a soma dos tempos de entrega das encomendas não excede 8 horas, selecionamos encomendas para serem entregues.</a:t>
            </a:r>
          </a:p>
        </p:txBody>
      </p:sp>
    </p:spTree>
    <p:extLst>
      <p:ext uri="{BB962C8B-B14F-4D97-AF65-F5344CB8AC3E}">
        <p14:creationId xmlns:p14="http://schemas.microsoft.com/office/powerpoint/2010/main" val="11464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702A-DC80-4358-8A4C-55923BF4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994F13-690D-4BF3-BF1E-DF8F1C70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complexidade temporal da ordenação das encomendas é (E log E), em que E representa o número de encomendas.</a:t>
            </a:r>
          </a:p>
          <a:p>
            <a:r>
              <a:rPr lang="pt-PT" dirty="0"/>
              <a:t>A complexidade temporal da seleção de encomendas para serem entregues é O(E).</a:t>
            </a:r>
          </a:p>
        </p:txBody>
      </p:sp>
    </p:spTree>
    <p:extLst>
      <p:ext uri="{BB962C8B-B14F-4D97-AF65-F5344CB8AC3E}">
        <p14:creationId xmlns:p14="http://schemas.microsoft.com/office/powerpoint/2010/main" val="65623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F2C43-3249-4471-81AD-165EEEF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0DA812-F4C1-464A-9F00-2858BE09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Desta forma, estamos a maximizar o número de encomendas entregues enquanto mantemos o tempo médio de entrega o mínimo possível.</a:t>
            </a:r>
          </a:p>
        </p:txBody>
      </p:sp>
    </p:spTree>
    <p:extLst>
      <p:ext uri="{BB962C8B-B14F-4D97-AF65-F5344CB8AC3E}">
        <p14:creationId xmlns:p14="http://schemas.microsoft.com/office/powerpoint/2010/main" val="413715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EF03-1172-4466-9B55-CDEAFC8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algorítmica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81AF53-B423-4602-ADDC-773ADF36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solução mais trivial para atribuir encomendas a estafetas seria fazer dois for </a:t>
            </a:r>
            <a:r>
              <a:rPr lang="pt-PT" dirty="0" err="1"/>
              <a:t>loops</a:t>
            </a:r>
            <a:r>
              <a:rPr lang="pt-PT" dirty="0"/>
              <a:t>, um que percorre os estafetas e outro que percorre as encomendas, o que se traduziria em complexidade temporal O(V * E).</a:t>
            </a:r>
          </a:p>
          <a:p>
            <a:r>
              <a:rPr lang="pt-PT" dirty="0"/>
              <a:t>Com o nosso algoritmo, conseguimos complexidade temporal de  </a:t>
            </a:r>
          </a:p>
          <a:p>
            <a:pPr marL="0" indent="0">
              <a:buNone/>
            </a:pPr>
            <a:r>
              <a:rPr lang="pt-PT" dirty="0"/>
              <a:t>O(V + E) num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loop</a:t>
            </a:r>
            <a:r>
              <a:rPr lang="pt-PT" dirty="0"/>
              <a:t>.</a:t>
            </a:r>
          </a:p>
          <a:p>
            <a:r>
              <a:rPr lang="pt-PT" dirty="0"/>
              <a:t>Esta última operação é especialmente dominada pelas encomendas, que normalmente se encontram em maior número.</a:t>
            </a:r>
          </a:p>
        </p:txBody>
      </p:sp>
    </p:spTree>
    <p:extLst>
      <p:ext uri="{BB962C8B-B14F-4D97-AF65-F5344CB8AC3E}">
        <p14:creationId xmlns:p14="http://schemas.microsoft.com/office/powerpoint/2010/main" val="91395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F475-72A7-4C38-81AD-F569E430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9E687A-4633-4573-AC81-E852F325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600"/>
          </a:xfrm>
        </p:spPr>
        <p:txBody>
          <a:bodyPr/>
          <a:lstStyle/>
          <a:p>
            <a:r>
              <a:rPr lang="pt-PT" dirty="0"/>
              <a:t>Conseguir traduzir algoritmos para código em C++.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78EEA23-A391-4C33-884D-93BA083C2BAF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Esforço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C14CF2A-A5BE-4804-86A2-1A69D3E082CA}"/>
              </a:ext>
            </a:extLst>
          </p:cNvPr>
          <p:cNvSpPr txBox="1">
            <a:spLocks/>
          </p:cNvSpPr>
          <p:nvPr/>
        </p:nvSpPr>
        <p:spPr>
          <a:xfrm>
            <a:off x="838200" y="3914776"/>
            <a:ext cx="10515600" cy="197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7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ED1E-A195-4D86-9D68-F63D266B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809108-65B1-496D-AE4D-7B1127F9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9112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empresa tem estafetas ao seu dispor para efetuar a entrega de encomendas não-expresso. Cada estafeta tem um limite de peso e volume que pode transportar.</a:t>
            </a:r>
          </a:p>
          <a:p>
            <a:r>
              <a:rPr lang="pt-PT" dirty="0"/>
              <a:t>A empresa tem uma carrinha para a entrega de encomendas expresso sem limite de peso ou volume.</a:t>
            </a:r>
          </a:p>
          <a:p>
            <a:r>
              <a:rPr lang="pt-PT" dirty="0"/>
              <a:t>A cada encomenda entregue está associado uma recompensa.</a:t>
            </a:r>
          </a:p>
          <a:p>
            <a:r>
              <a:rPr lang="pt-PT" dirty="0"/>
              <a:t>Cada estafeta tem um custo.</a:t>
            </a:r>
          </a:p>
          <a:p>
            <a:r>
              <a:rPr lang="pt-PT" dirty="0"/>
              <a:t>O objetivo é tornar as operações de logística urbana da empresa o mais eficiente possível, tendo em conta diferentes cenários:</a:t>
            </a:r>
          </a:p>
          <a:p>
            <a:pPr lvl="1"/>
            <a:r>
              <a:rPr lang="pt-PT" dirty="0"/>
              <a:t>Otimização do número de estafetas</a:t>
            </a:r>
          </a:p>
          <a:p>
            <a:pPr lvl="1"/>
            <a:r>
              <a:rPr lang="pt-PT" dirty="0"/>
              <a:t>Otimização do lucro da empresa</a:t>
            </a:r>
          </a:p>
          <a:p>
            <a:pPr lvl="1"/>
            <a:r>
              <a:rPr lang="pt-PT" dirty="0"/>
              <a:t>Otimização das entregas expresso</a:t>
            </a:r>
          </a:p>
        </p:txBody>
      </p:sp>
    </p:spTree>
    <p:extLst>
      <p:ext uri="{BB962C8B-B14F-4D97-AF65-F5344CB8AC3E}">
        <p14:creationId xmlns:p14="http://schemas.microsoft.com/office/powerpoint/2010/main" val="215709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ED4EC-A41A-4B0D-8DD9-9004D67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Formalização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B83EF2E-9797-4F26-9601-62E9C9618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375"/>
                <a:ext cx="10515600" cy="4700588"/>
              </a:xfrm>
            </p:spPr>
            <p:txBody>
              <a:bodyPr>
                <a:normAutofit/>
              </a:bodyPr>
              <a:lstStyle/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PT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X</a:t>
                </a:r>
                <a:r>
                  <a:rPr lang="pt-PT" baseline="-25000" dirty="0"/>
                  <a:t>i</a:t>
                </a:r>
                <a:r>
                  <a:rPr lang="pt-PT" dirty="0"/>
                  <a:t> é 1  se a encomenda i foi entregue, senão 0.</a:t>
                </a:r>
              </a:p>
              <a:p>
                <a:r>
                  <a:rPr lang="pt-PT" dirty="0"/>
                  <a:t>Minimizar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PT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</a:t>
                </a:r>
                <a:r>
                  <a:rPr lang="pt-PT" dirty="0" err="1"/>
                  <a:t>Y</a:t>
                </a:r>
                <a:r>
                  <a:rPr lang="pt-PT" baseline="-25000" dirty="0" err="1"/>
                  <a:t>i</a:t>
                </a:r>
                <a:r>
                  <a:rPr lang="pt-PT" dirty="0"/>
                  <a:t> é 1 se o estafeta i foi usado, senão 0.</a:t>
                </a:r>
              </a:p>
              <a:p>
                <a:r>
                  <a:rPr lang="pt-PT" dirty="0"/>
                  <a:t>Sujeito a:</a:t>
                </a:r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	</a:t>
                </a:r>
              </a:p>
              <a:p>
                <a:pPr marL="0" indent="0">
                  <a:buNone/>
                </a:pPr>
                <a:r>
                  <a:rPr lang="pt-PT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B83EF2E-9797-4F26-9601-62E9C9618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375"/>
                <a:ext cx="10515600" cy="4700588"/>
              </a:xfrm>
              <a:blipFill>
                <a:blip r:embed="rId2"/>
                <a:stretch>
                  <a:fillRect l="-1043" t="-20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DF507FA-16F2-49C7-83E2-F5B4AE4274E0}"/>
                  </a:ext>
                </a:extLst>
              </p:cNvPr>
              <p:cNvSpPr txBox="1"/>
              <p:nvPr/>
            </p:nvSpPr>
            <p:spPr>
              <a:xfrm>
                <a:off x="542924" y="3648075"/>
                <a:ext cx="2943226" cy="2318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PT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PT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ⅈ⋅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PT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∈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PT" b="0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𝑧𝑗𝑖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∈{0, 1}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PT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DF507FA-16F2-49C7-83E2-F5B4AE42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" y="3648075"/>
                <a:ext cx="2943226" cy="2318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862EA5EE-FC87-43E4-A400-0A56EA0D4C10}"/>
              </a:ext>
            </a:extLst>
          </p:cNvPr>
          <p:cNvSpPr txBox="1"/>
          <p:nvPr/>
        </p:nvSpPr>
        <p:spPr>
          <a:xfrm>
            <a:off x="3390900" y="3658143"/>
            <a:ext cx="780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, onde: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</a:t>
            </a:r>
            <a:r>
              <a:rPr lang="pt-PT" sz="2400" baseline="-25000" dirty="0" err="1"/>
              <a:t>j</a:t>
            </a:r>
            <a:r>
              <a:rPr lang="pt-PT" sz="2400" dirty="0"/>
              <a:t> é o peso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</a:t>
            </a:r>
            <a:r>
              <a:rPr lang="pt-PT" sz="2400" baseline="-25000" dirty="0"/>
              <a:t>i</a:t>
            </a:r>
            <a:r>
              <a:rPr lang="pt-PT" sz="2400" dirty="0"/>
              <a:t> é o peso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V</a:t>
            </a:r>
            <a:r>
              <a:rPr lang="pt-PT" sz="2400" baseline="-25000" dirty="0" err="1"/>
              <a:t>j</a:t>
            </a:r>
            <a:r>
              <a:rPr lang="pt-PT" sz="2400" dirty="0"/>
              <a:t> é o volume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v</a:t>
            </a:r>
            <a:r>
              <a:rPr lang="pt-PT" sz="2400" baseline="-25000" dirty="0"/>
              <a:t>i</a:t>
            </a:r>
            <a:r>
              <a:rPr lang="pt-PT" sz="2400" dirty="0"/>
              <a:t> é o volume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z</a:t>
            </a:r>
            <a:r>
              <a:rPr lang="pt-PT" sz="2400" baseline="-25000" dirty="0" err="1"/>
              <a:t>ji</a:t>
            </a:r>
            <a:r>
              <a:rPr lang="pt-PT" sz="2400" dirty="0"/>
              <a:t> é 1 se a encomenda i pertence ao estafeta j, senão 0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0848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DF31B-7C36-4052-A8DB-A41E3242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67406C-A16F-4E5B-8CA9-2192D2CD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Na primeira opção, ordenamos as encomendas e os estafetas por ordem decrescente de volume.</a:t>
            </a:r>
          </a:p>
          <a:p>
            <a:r>
              <a:rPr lang="pt-PT" dirty="0"/>
              <a:t>Na segunda opção, ordenamos as encomendas e os estafetas por ordem decrescente de peso.</a:t>
            </a:r>
          </a:p>
          <a:p>
            <a:r>
              <a:rPr lang="pt-PT" dirty="0"/>
              <a:t>Na terceira opção, ordenamos as encomendas e os estafetas por ordem decrescente de peso * volume.</a:t>
            </a:r>
          </a:p>
          <a:p>
            <a:r>
              <a:rPr lang="pt-PT" dirty="0"/>
              <a:t>Na quarta e quinta opções, apenas trocamos a ordem pela qual as encomendas são ordenadas.</a:t>
            </a:r>
          </a:p>
          <a:p>
            <a:r>
              <a:rPr lang="pt-PT" dirty="0"/>
              <a:t>Atribuímos encomendas a um estafeta até este não conseguir transportar mais, até acabarem os estafetas ou as encomendas.</a:t>
            </a:r>
          </a:p>
          <a:p>
            <a:r>
              <a:rPr lang="pt-PT" dirty="0"/>
              <a:t>Esta solução é baseada no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Bin </a:t>
            </a:r>
            <a:r>
              <a:rPr lang="pt-PT" dirty="0" err="1"/>
              <a:t>Packing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85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486CE-5A93-43F0-9043-13C5AF3C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5F2A2E-FEE2-4742-95E2-7C0CD032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ordenações têm complexidade O(V log V + E log E).</a:t>
            </a:r>
          </a:p>
          <a:p>
            <a:r>
              <a:rPr lang="pt-PT" dirty="0"/>
              <a:t>A atribuição de encomendas a estafetas tem complexidade O(V * E) no pior dos casos, em que V representa os estafetas e </a:t>
            </a:r>
            <a:r>
              <a:rPr lang="pt-PT" dirty="0" err="1"/>
              <a:t>E</a:t>
            </a:r>
            <a:r>
              <a:rPr lang="pt-PT" dirty="0"/>
              <a:t> as encomendas.</a:t>
            </a:r>
          </a:p>
        </p:txBody>
      </p:sp>
    </p:spTree>
    <p:extLst>
      <p:ext uri="{BB962C8B-B14F-4D97-AF65-F5344CB8AC3E}">
        <p14:creationId xmlns:p14="http://schemas.microsoft.com/office/powerpoint/2010/main" val="400915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0387F-48DE-4DC8-9B2E-DE7E44C9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E987A0-2F02-4BFF-9E39-B4A4FDAA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melhores resultados foram obtidas com a ordenação das encomendas por ordem decrescente, não havendo diferenças notáveis entre ordenar por volume ou por peso nos </a:t>
            </a:r>
            <a:r>
              <a:rPr lang="pt-PT" dirty="0" err="1"/>
              <a:t>datasets</a:t>
            </a:r>
            <a:r>
              <a:rPr lang="pt-PT" dirty="0"/>
              <a:t> analisados.</a:t>
            </a:r>
          </a:p>
        </p:txBody>
      </p:sp>
    </p:spTree>
    <p:extLst>
      <p:ext uri="{BB962C8B-B14F-4D97-AF65-F5344CB8AC3E}">
        <p14:creationId xmlns:p14="http://schemas.microsoft.com/office/powerpoint/2010/main" val="314935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C19DE-3536-4ED6-83DB-FF896135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2 - Formalização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366BF4E-CCB5-4152-90E3-6D8FCAA27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PT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PT" dirty="0"/>
                  <a:t>, em que L representa o lucro da encomenda i entregue pelo estafeta j.</a:t>
                </a:r>
              </a:p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PT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X</a:t>
                </a:r>
                <a:r>
                  <a:rPr lang="pt-PT" baseline="-25000" dirty="0"/>
                  <a:t>i</a:t>
                </a:r>
                <a:r>
                  <a:rPr lang="pt-PT" dirty="0"/>
                  <a:t> é 1  se a encomenda i foi entregue, senão 0.</a:t>
                </a:r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366BF4E-CCB5-4152-90E3-6D8FCAA27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63E0F1A-CD40-45A5-AF9C-03E0E4BF7C79}"/>
                  </a:ext>
                </a:extLst>
              </p:cNvPr>
              <p:cNvSpPr txBox="1"/>
              <p:nvPr/>
            </p:nvSpPr>
            <p:spPr>
              <a:xfrm>
                <a:off x="-1133475" y="3710593"/>
                <a:ext cx="6096000" cy="2420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PT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PT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ⅈ⋅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PT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pt-PT" i="1" baseline="-25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PT" b="0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𝑧𝑗𝑖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∈{0, 1}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63E0F1A-CD40-45A5-AF9C-03E0E4BF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3475" y="3710593"/>
                <a:ext cx="6096000" cy="2420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57CB2EB-375B-4F53-A514-612B345A7114}"/>
              </a:ext>
            </a:extLst>
          </p:cNvPr>
          <p:cNvSpPr txBox="1"/>
          <p:nvPr/>
        </p:nvSpPr>
        <p:spPr>
          <a:xfrm>
            <a:off x="3409950" y="3823125"/>
            <a:ext cx="780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, onde: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</a:t>
            </a:r>
            <a:r>
              <a:rPr lang="pt-PT" sz="2400" baseline="-25000" dirty="0" err="1"/>
              <a:t>j</a:t>
            </a:r>
            <a:r>
              <a:rPr lang="pt-PT" sz="2400" dirty="0"/>
              <a:t> é o peso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</a:t>
            </a:r>
            <a:r>
              <a:rPr lang="pt-PT" sz="2400" baseline="-25000" dirty="0"/>
              <a:t>i</a:t>
            </a:r>
            <a:r>
              <a:rPr lang="pt-PT" sz="2400" dirty="0"/>
              <a:t> é o peso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V</a:t>
            </a:r>
            <a:r>
              <a:rPr lang="pt-PT" sz="2400" baseline="-25000" dirty="0" err="1"/>
              <a:t>j</a:t>
            </a:r>
            <a:r>
              <a:rPr lang="pt-PT" sz="2400" dirty="0"/>
              <a:t> é o volume máximo que o estafeta j pode transportar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v</a:t>
            </a:r>
            <a:r>
              <a:rPr lang="pt-PT" sz="2400" baseline="-25000" dirty="0"/>
              <a:t>i</a:t>
            </a:r>
            <a:r>
              <a:rPr lang="pt-PT" sz="2400" dirty="0"/>
              <a:t> é o volume da encomenda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z</a:t>
            </a:r>
            <a:r>
              <a:rPr lang="pt-PT" sz="2400" baseline="-25000" dirty="0" err="1"/>
              <a:t>ji</a:t>
            </a:r>
            <a:r>
              <a:rPr lang="pt-PT" sz="2400" dirty="0"/>
              <a:t> é 1 se a encomenda i pertence ao estafeta j, senão 0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46378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9B53-2793-4009-B687-C6C3208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E51A9C-A4D0-4ADC-BFED-14FF341F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Implementamos 2 variantes para este cenário.</a:t>
            </a:r>
          </a:p>
          <a:p>
            <a:r>
              <a:rPr lang="pt-PT" dirty="0"/>
              <a:t>Na primeira, ordenamos as encomendas por ordem decrescente pela fórmula: peso * volume * recompensa. Ordenamos os estafetas por ordem crescente pela fórmula: peso * volume * custo.</a:t>
            </a:r>
          </a:p>
          <a:p>
            <a:r>
              <a:rPr lang="pt-PT" dirty="0"/>
              <a:t>Na segunda, ordenamos as encomendas por ordem crescente pela fórmula: peso * volume / recompensa. Ordenamos os estafetas por ordem decrescente pela fórmula: peso * volume / custo.</a:t>
            </a:r>
          </a:p>
          <a:p>
            <a:r>
              <a:rPr lang="pt-PT" dirty="0"/>
              <a:t>Nas duas variantes, atribuímos encomendas a estafetas até estes não poderem transportar mais, até as encomendas ou o estafetas se esgotarem.</a:t>
            </a:r>
          </a:p>
          <a:p>
            <a:r>
              <a:rPr lang="pt-PT" dirty="0"/>
              <a:t>Esta solução é baseada no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Bin </a:t>
            </a:r>
            <a:r>
              <a:rPr lang="pt-PT" dirty="0" err="1"/>
              <a:t>Packing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88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E28C-6EE9-49F5-A1DC-00CDB48D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06ACC0-DD3C-4491-9F85-1554F9FD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ordenações têm complexidade O(V log V + E log E).</a:t>
            </a:r>
          </a:p>
          <a:p>
            <a:r>
              <a:rPr lang="pt-PT" dirty="0"/>
              <a:t>A atribuição de encomendas a estafetas tem complexidade O(V * E) no pior dos casos, em que V são os estafetas e </a:t>
            </a:r>
            <a:r>
              <a:rPr lang="pt-PT" dirty="0" err="1"/>
              <a:t>E</a:t>
            </a:r>
            <a:r>
              <a:rPr lang="pt-PT" dirty="0"/>
              <a:t> as encomendas.</a:t>
            </a:r>
          </a:p>
        </p:txBody>
      </p:sp>
    </p:spTree>
    <p:extLst>
      <p:ext uri="{BB962C8B-B14F-4D97-AF65-F5344CB8AC3E}">
        <p14:creationId xmlns:p14="http://schemas.microsoft.com/office/powerpoint/2010/main" val="3392007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977</Words>
  <Application>Microsoft Office PowerPoint</Application>
  <PresentationFormat>Ecrã Panorâmico</PresentationFormat>
  <Paragraphs>90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DA – Projeto 1 G12</vt:lpstr>
      <vt:lpstr>Problema</vt:lpstr>
      <vt:lpstr>Cenário 1 - Formalização</vt:lpstr>
      <vt:lpstr>Cenário 1 – Algoritmos relevantes</vt:lpstr>
      <vt:lpstr>Cenário 1 – Análise da complexidade</vt:lpstr>
      <vt:lpstr>Cenário 1 - Resultados</vt:lpstr>
      <vt:lpstr>Cenário 2 - Formalização</vt:lpstr>
      <vt:lpstr>Cenário 2 – Algoritmos relevantes</vt:lpstr>
      <vt:lpstr>Cenário 2 – Análise da complexidade</vt:lpstr>
      <vt:lpstr>Cenário 2 - Resultados</vt:lpstr>
      <vt:lpstr>Cenário 3 - Formalização</vt:lpstr>
      <vt:lpstr>Cenário 3 – Algoritmos relevantes</vt:lpstr>
      <vt:lpstr>Cenário 3 – Análise da complexidade</vt:lpstr>
      <vt:lpstr>Cenário 3 - Resultados</vt:lpstr>
      <vt:lpstr>Solução algorítmica em destaque</vt:lpstr>
      <vt:lpstr>Principais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– Projeto 1 G12</dc:title>
  <dc:creator>Jorge Daniel de Almeida Sousa</dc:creator>
  <cp:lastModifiedBy>Jorge Daniel de Almeida Sousa</cp:lastModifiedBy>
  <cp:revision>36</cp:revision>
  <dcterms:created xsi:type="dcterms:W3CDTF">2022-04-19T09:48:51Z</dcterms:created>
  <dcterms:modified xsi:type="dcterms:W3CDTF">2022-04-21T18:16:52Z</dcterms:modified>
</cp:coreProperties>
</file>