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C5ED-AED6-4A22-AC00-49F6D18C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3A70F-F09F-4792-B6CC-9CA675AA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F0F0F-7AED-41B5-80FE-38F4F5C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50CE3-D423-4061-A866-8E5C3FB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7DA0B5-6625-40F8-A27B-339E4FCE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4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CBEB-1524-46FB-8DE3-4B5E8D7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7313A2-6CF0-424B-839F-651EFF03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D5804-4F64-42B0-BEC0-47BC0C4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C0CBC-740B-4519-B2D1-D18B6965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891777-BB3F-4454-BE06-949FE1E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A7BB7-3FED-4677-8504-1B83D7E0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AB20FB-540E-41D3-A9CB-E0825CEF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7109F-3728-437D-8DD4-E18FC4FE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1D06CA-B089-44B3-AA3A-53B7B43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8184B1-19BD-4BD1-A45C-5CB3DAC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7AC-2939-49B5-81F7-766FF67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2EDEF-5BFB-4652-8AAE-7913247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A998D6-8D69-42A3-919E-66B63A6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48811C-780C-4FFB-A31A-CD80E74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1F22A-76A2-43E5-8DFD-626C10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5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D2A4-2E33-47CD-89ED-F2AA5B1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E9CC09-D10C-42FE-91F2-14AAB25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9E48F8-8D28-465A-A47D-03DAC7E1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A17A30-25F8-4729-AEBA-3480DE1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34942B-2D72-43C6-B53D-8542723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2E2E-6593-4F6F-926A-BB8A1DB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35C6-1E3A-46E1-946D-C77A93AD7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0299F0-C67E-47A8-AF4C-FA2615BF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75302B-BDDE-4E77-9251-C6C95DD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D29CB-0EA6-4E94-814B-200C0A6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CD409B-874D-4F6E-B3D0-1259A21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5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7B76-4D35-4096-A545-AD8FFC2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A2B357-3A81-4EFC-A0EC-C126581E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12379C-0E76-41E4-9BCE-E59B92C14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BC3F33-2A38-4A54-9DEA-ED07FC56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EF9A30-77A1-4911-AA36-7121AEF14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A4C7AF-8572-499F-9C04-E860E14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3E2C32-EB33-49AD-A4A2-22D9241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A2B8C0-449C-4A96-961E-ACE2C95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1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5AB7-A97A-4ACA-A828-A1678CC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23DE99-FB51-48D6-A036-FB7166D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22743A7-FD12-4DFC-B4D8-DA25A945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9859B8-DAF4-47E9-80D4-119C51B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5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9D99FA-5997-4D20-93BB-9768EAD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A434E-10A9-4D55-A5DF-85876B2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144E13-BFBA-47FF-B823-17208869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9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210D-B80E-43C1-A8E4-EEAE8F96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6E0FBB-EF02-4517-9680-9C810AF9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3483E2-7171-4AE1-B488-D40929DE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AFEA77-E78F-4500-B536-0F4D393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A4594-FE53-407A-A330-3920FCC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FF4E1-7957-410C-8638-5603755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87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6C66-B3F1-4C0A-88C2-031570B5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C874AE-EBE2-4B3D-A427-AC28F874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D37DF-A580-4083-99CC-291C3D5D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C4EA64-C697-4F11-A59A-9E8511C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BED1F5-EF87-4159-843A-11043094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16230C-078F-40FD-82C4-780A7C37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0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4EA3164-157C-4171-A45A-FE27169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224C0-063E-4975-8226-5A7906B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5DC843-BA08-4EE1-A75F-106235FA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AD3022-2777-4790-9F72-2D1B715E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9BEDC7-D3B1-44EA-826E-6A2CC86BB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A593-FBB1-44B8-87C7-2CFF9F86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4562"/>
          </a:xfrm>
        </p:spPr>
        <p:txBody>
          <a:bodyPr/>
          <a:lstStyle/>
          <a:p>
            <a:r>
              <a:rPr lang="pt-PT" dirty="0"/>
              <a:t>DA – Projeto 1 G12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54088-9EA9-4629-9459-CC12C2A3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925"/>
            <a:ext cx="9144000" cy="685800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75294-194F-4941-981B-22872892B585}"/>
              </a:ext>
            </a:extLst>
          </p:cNvPr>
          <p:cNvSpPr txBox="1"/>
          <p:nvPr/>
        </p:nvSpPr>
        <p:spPr>
          <a:xfrm>
            <a:off x="10258425" y="5076826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por:</a:t>
            </a:r>
          </a:p>
          <a:p>
            <a:endParaRPr lang="pt-PT" dirty="0"/>
          </a:p>
          <a:p>
            <a:r>
              <a:rPr lang="pt-PT" dirty="0"/>
              <a:t>João Pereira</a:t>
            </a:r>
          </a:p>
          <a:p>
            <a:r>
              <a:rPr lang="pt-PT" dirty="0"/>
              <a:t>Jorge Sousa</a:t>
            </a:r>
          </a:p>
          <a:p>
            <a:r>
              <a:rPr lang="pt-PT" dirty="0"/>
              <a:t>Nuno Pereira</a:t>
            </a:r>
          </a:p>
        </p:txBody>
      </p:sp>
    </p:spTree>
    <p:extLst>
      <p:ext uri="{BB962C8B-B14F-4D97-AF65-F5344CB8AC3E}">
        <p14:creationId xmlns:p14="http://schemas.microsoft.com/office/powerpoint/2010/main" val="282022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1783-8BE7-41E4-BBFB-2F4869B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CD9802-94BF-4B8D-8FD9-BF0EC78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a diferença entre o número de encomendas e o número de estafetas for significativo, a melhor opção é ordenar as encomendas por ordem decrescente, quer de volume, peso ou volume * peso.</a:t>
            </a:r>
          </a:p>
          <a:p>
            <a:r>
              <a:rPr lang="pt-PT" dirty="0"/>
              <a:t>Caso contrário, a melhor opção é ordená-las por ordem crescente.</a:t>
            </a:r>
          </a:p>
          <a:p>
            <a:r>
              <a:rPr lang="pt-PT" dirty="0"/>
              <a:t>Apesar dos resultados serem semelhantes nos cenários 1 e 2, não podemos concluir que uma otimização do número de estafetas implica uma otimização do lucro da empresa.</a:t>
            </a:r>
          </a:p>
        </p:txBody>
      </p:sp>
    </p:spTree>
    <p:extLst>
      <p:ext uri="{BB962C8B-B14F-4D97-AF65-F5344CB8AC3E}">
        <p14:creationId xmlns:p14="http://schemas.microsoft.com/office/powerpoint/2010/main" val="64187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B5718-469E-4842-8828-82DD7D44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Formalização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C485500-0484-4B0C-B38F-D3F2FA46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r>
                  <a:rPr lang="pt-PT" dirty="0"/>
                  <a:t>Minimizar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PT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PT" dirty="0"/>
                  <a:t>, em que T</a:t>
                </a:r>
                <a:r>
                  <a:rPr lang="pt-PT" baseline="-25000" dirty="0"/>
                  <a:t>i</a:t>
                </a:r>
                <a:r>
                  <a:rPr lang="pt-PT" dirty="0"/>
                  <a:t> é o tempo de entrega da encomenda i.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C485500-0484-4B0C-B38F-D3F2FA46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4F60CE6-76D2-4C8A-B234-0C88A8E700DD}"/>
                  </a:ext>
                </a:extLst>
              </p:cNvPr>
              <p:cNvSpPr txBox="1"/>
              <p:nvPr/>
            </p:nvSpPr>
            <p:spPr>
              <a:xfrm>
                <a:off x="-1190625" y="3520093"/>
                <a:ext cx="6096000" cy="3222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=1, </m:t>
                                        </m:r>
                                        <m:r>
                                          <a:rPr lang="pt-PT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pt-PT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pt-PT" b="0" i="1" baseline="-25000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nary>
                                    <m:r>
                                      <a:rPr lang="pt-PT" i="1" dirty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pt-PT" b="0" i="1" dirty="0" smtClean="0">
                                        <a:latin typeface="Cambria Math" panose="02040503050406030204" pitchFamily="18" charset="0"/>
                                      </a:rPr>
                                      <m:t>8 ∗3600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4F60CE6-76D2-4C8A-B234-0C88A8E7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625" y="3520093"/>
                <a:ext cx="609600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B71B2B6-E16E-43FF-A171-1C0F7AC0A7C4}"/>
              </a:ext>
            </a:extLst>
          </p:cNvPr>
          <p:cNvSpPr txBox="1"/>
          <p:nvPr/>
        </p:nvSpPr>
        <p:spPr>
          <a:xfrm>
            <a:off x="3276600" y="4003576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6199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466-085B-4EE3-A77E-6A8C9FE3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92700-8928-4D19-AFF8-0C3BBBD7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Ordenamos as encomendas por ordem crescente de tempo de entrega.</a:t>
            </a:r>
          </a:p>
          <a:p>
            <a:r>
              <a:rPr lang="pt-PT" dirty="0"/>
              <a:t>Enquanto a soma dos tempos de entrega das encomendas não excede 8 horas, selecionamos encomendas para serem entregues.</a:t>
            </a:r>
          </a:p>
        </p:txBody>
      </p:sp>
    </p:spTree>
    <p:extLst>
      <p:ext uri="{BB962C8B-B14F-4D97-AF65-F5344CB8AC3E}">
        <p14:creationId xmlns:p14="http://schemas.microsoft.com/office/powerpoint/2010/main" val="11464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702A-DC80-4358-8A4C-55923B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994F13-690D-4BF3-BF1E-DF8F1C7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complexidade temporal da ordenação das encomendas é (E log E), em que E representa o número de encomendas.</a:t>
            </a:r>
          </a:p>
          <a:p>
            <a:r>
              <a:rPr lang="pt-PT" dirty="0"/>
              <a:t>A complexidade temporal da seleção de encomendas para serem entregues é O(E).</a:t>
            </a:r>
          </a:p>
        </p:txBody>
      </p:sp>
    </p:spTree>
    <p:extLst>
      <p:ext uri="{BB962C8B-B14F-4D97-AF65-F5344CB8AC3E}">
        <p14:creationId xmlns:p14="http://schemas.microsoft.com/office/powerpoint/2010/main" val="65623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2C43-3249-4471-81AD-165EEEF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0DA812-F4C1-464A-9F00-2858BE09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Desta forma, estamos a maximizar o número de encomendas entregues enquanto mantemos o tempo médio de entrega o mínimo possível.</a:t>
            </a:r>
          </a:p>
        </p:txBody>
      </p:sp>
    </p:spTree>
    <p:extLst>
      <p:ext uri="{BB962C8B-B14F-4D97-AF65-F5344CB8AC3E}">
        <p14:creationId xmlns:p14="http://schemas.microsoft.com/office/powerpoint/2010/main" val="413715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EF03-1172-4466-9B55-CDEAFC8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algorítmica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1AF53-B423-4602-ADDC-773ADF36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solução mais trivial para atribuir encomendas a estafetas seria fazer dois for </a:t>
            </a:r>
            <a:r>
              <a:rPr lang="pt-PT" dirty="0" err="1"/>
              <a:t>loops</a:t>
            </a:r>
            <a:r>
              <a:rPr lang="pt-PT" dirty="0"/>
              <a:t>, um que percorre os estafetas e outro que percorre as encomendas, o que se traduziria em complexidade temporal O(V * E).</a:t>
            </a:r>
          </a:p>
          <a:p>
            <a:r>
              <a:rPr lang="pt-PT" dirty="0"/>
              <a:t>Com o nosso algoritmo, conseguimos complexidade temporal de  </a:t>
            </a:r>
          </a:p>
          <a:p>
            <a:pPr marL="0" indent="0">
              <a:buNone/>
            </a:pPr>
            <a:r>
              <a:rPr lang="pt-PT" dirty="0"/>
              <a:t>O(V + E) num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.</a:t>
            </a:r>
          </a:p>
          <a:p>
            <a:r>
              <a:rPr lang="pt-PT" dirty="0"/>
              <a:t>Esta última operação é especialmente dominada pelas encomendas, que normalmente se encontram em maior número.</a:t>
            </a:r>
          </a:p>
        </p:txBody>
      </p:sp>
    </p:spTree>
    <p:extLst>
      <p:ext uri="{BB962C8B-B14F-4D97-AF65-F5344CB8AC3E}">
        <p14:creationId xmlns:p14="http://schemas.microsoft.com/office/powerpoint/2010/main" val="91395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F475-72A7-4C38-81AD-F569E43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9E687A-4633-4573-AC81-E852F32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r>
              <a:rPr lang="pt-PT" dirty="0"/>
              <a:t>Conseguir traduzir algoritmos para código em C++.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78EEA23-A391-4C33-884D-93BA083C2BAF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Esforço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C14CF2A-A5BE-4804-86A2-1A69D3E082CA}"/>
              </a:ext>
            </a:extLst>
          </p:cNvPr>
          <p:cNvSpPr txBox="1">
            <a:spLocks/>
          </p:cNvSpPr>
          <p:nvPr/>
        </p:nvSpPr>
        <p:spPr>
          <a:xfrm>
            <a:off x="838200" y="3914776"/>
            <a:ext cx="10515600" cy="197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7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ED1E-A195-4D86-9D68-F63D266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809108-65B1-496D-AE4D-7B1127F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empresa tem estafetas ao seu dispor para efetuar a entrega de encomendas não-expresso. Cada estafeta tem um limite de peso e volume que pode transportar.</a:t>
            </a:r>
          </a:p>
          <a:p>
            <a:r>
              <a:rPr lang="pt-PT" dirty="0"/>
              <a:t>A empresa tem uma carrinha para a entrega de encomendas expresso sem limite de peso ou volume.</a:t>
            </a:r>
          </a:p>
          <a:p>
            <a:r>
              <a:rPr lang="pt-PT" dirty="0"/>
              <a:t>A cada encomenda entregue está associada uma recompensa.</a:t>
            </a:r>
          </a:p>
          <a:p>
            <a:r>
              <a:rPr lang="pt-PT" dirty="0"/>
              <a:t>Cada estafeta tem um custo.</a:t>
            </a:r>
          </a:p>
          <a:p>
            <a:r>
              <a:rPr lang="pt-PT" dirty="0"/>
              <a:t>O objetivo é tornar as operações de logística urbana da empresa o mais eficiente possível, tendo em conta diferentes cenários:</a:t>
            </a:r>
          </a:p>
          <a:p>
            <a:pPr lvl="1"/>
            <a:r>
              <a:rPr lang="pt-PT" dirty="0"/>
              <a:t>Otimização do número de estafetas</a:t>
            </a:r>
          </a:p>
          <a:p>
            <a:pPr lvl="1"/>
            <a:r>
              <a:rPr lang="pt-PT" dirty="0"/>
              <a:t>Otimização do lucro da empresa</a:t>
            </a:r>
          </a:p>
          <a:p>
            <a:pPr lvl="1"/>
            <a:r>
              <a:rPr lang="pt-PT" dirty="0"/>
              <a:t>Otimização das entregas expresso</a:t>
            </a:r>
          </a:p>
        </p:txBody>
      </p:sp>
    </p:spTree>
    <p:extLst>
      <p:ext uri="{BB962C8B-B14F-4D97-AF65-F5344CB8AC3E}">
        <p14:creationId xmlns:p14="http://schemas.microsoft.com/office/powerpoint/2010/main" val="21570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ED4EC-A41A-4B0D-8DD9-9004D67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Formalização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r>
                  <a:rPr lang="pt-PT" dirty="0"/>
                  <a:t>Minimizar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PT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</a:t>
                </a:r>
                <a:r>
                  <a:rPr lang="pt-PT" dirty="0" err="1"/>
                  <a:t>Y</a:t>
                </a:r>
                <a:r>
                  <a:rPr lang="pt-PT" baseline="-25000" dirty="0" err="1"/>
                  <a:t>i</a:t>
                </a:r>
                <a:r>
                  <a:rPr lang="pt-PT" dirty="0"/>
                  <a:t> é 1 se o estafeta i foi usado, senão 0.</a:t>
                </a:r>
              </a:p>
              <a:p>
                <a:r>
                  <a:rPr lang="pt-PT" dirty="0"/>
                  <a:t>Sujeito a: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	</a:t>
                </a:r>
              </a:p>
              <a:p>
                <a:pPr marL="0" indent="0">
                  <a:buNone/>
                </a:pPr>
                <a:r>
                  <a:rPr lang="pt-PT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  <a:blipFill>
                <a:blip r:embed="rId2"/>
                <a:stretch>
                  <a:fillRect l="-1043" t="-20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/>
              <p:nvPr/>
            </p:nvSpPr>
            <p:spPr>
              <a:xfrm>
                <a:off x="542924" y="3648075"/>
                <a:ext cx="2943226" cy="2318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PT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3648075"/>
                <a:ext cx="2943226" cy="2318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62EA5EE-FC87-43E4-A400-0A56EA0D4C10}"/>
              </a:ext>
            </a:extLst>
          </p:cNvPr>
          <p:cNvSpPr txBox="1"/>
          <p:nvPr/>
        </p:nvSpPr>
        <p:spPr>
          <a:xfrm>
            <a:off x="3390900" y="3658143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848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F31B-7C36-4052-A8DB-A41E324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Algoritmos relevantes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21703F2-B0DD-4085-8761-A5BFABF0454D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Implementamos 3 variantes para este cenário.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primeira, ordenamos os estafetas por ordem decrescente de volume e as encomendas por:</a:t>
            </a:r>
          </a:p>
          <a:p>
            <a:pPr lvl="1"/>
            <a:r>
              <a:rPr lang="pt-PT" dirty="0"/>
              <a:t>Ordem crescente de volume</a:t>
            </a:r>
          </a:p>
          <a:p>
            <a:pPr lvl="1"/>
            <a:r>
              <a:rPr lang="pt-PT" dirty="0"/>
              <a:t>Ordem decrescente de volume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segunda, ordenamos os estafetas por ordem decrescente de peso e as encomendas por:</a:t>
            </a:r>
          </a:p>
          <a:p>
            <a:pPr lvl="1"/>
            <a:r>
              <a:rPr lang="pt-PT" dirty="0"/>
              <a:t>Ordem crescente de peso</a:t>
            </a:r>
          </a:p>
          <a:p>
            <a:pPr lvl="1"/>
            <a:r>
              <a:rPr lang="pt-PT" dirty="0"/>
              <a:t>Ordem decrescente de peso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terceira, ordenamos os estafetas por ordem decrescente de</a:t>
            </a:r>
          </a:p>
          <a:p>
            <a:pPr marL="0" indent="0">
              <a:buNone/>
            </a:pPr>
            <a:r>
              <a:rPr lang="pt-PT" dirty="0"/>
              <a:t>        peso * volume e as encomendas por:</a:t>
            </a:r>
          </a:p>
          <a:p>
            <a:pPr lvl="1"/>
            <a:r>
              <a:rPr lang="pt-PT" dirty="0"/>
              <a:t>Ordem crescente de peso * volume</a:t>
            </a:r>
          </a:p>
          <a:p>
            <a:pPr lvl="1"/>
            <a:r>
              <a:rPr lang="pt-PT" dirty="0"/>
              <a:t>Ordem decrescente de peso * volume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PT" dirty="0"/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8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86CE-5A93-43F0-9043-13C5AF3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5F2A2E-FEE2-4742-95E2-7C0CD032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representa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40091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387F-48DE-4DC8-9B2E-DE7E44C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E987A0-2F02-4BFF-9E39-B4A4FDAA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a diferença entre o número de encomendas e o número de estafetas for significativo, a melhor opção é ordenar as encomendas por ordem decrescente, quer de volume, peso ou volume * peso.</a:t>
            </a:r>
          </a:p>
          <a:p>
            <a:r>
              <a:rPr lang="pt-PT" dirty="0"/>
              <a:t>Caso contrário, a melhor opção é ordená-las por ordem crescente.</a:t>
            </a:r>
          </a:p>
        </p:txBody>
      </p:sp>
    </p:spTree>
    <p:extLst>
      <p:ext uri="{BB962C8B-B14F-4D97-AF65-F5344CB8AC3E}">
        <p14:creationId xmlns:p14="http://schemas.microsoft.com/office/powerpoint/2010/main" val="314935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C19DE-3536-4ED6-83DB-FF896135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Formalização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366BF4E-CCB5-4152-90E3-6D8FCAA27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PT" dirty="0"/>
                  <a:t>, em que L representa o lucro da encomenda i entregue pelo estafeta k.</a:t>
                </a:r>
              </a:p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366BF4E-CCB5-4152-90E3-6D8FCAA27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3E0F1A-CD40-45A5-AF9C-03E0E4BF7C79}"/>
                  </a:ext>
                </a:extLst>
              </p:cNvPr>
              <p:cNvSpPr txBox="1"/>
              <p:nvPr/>
            </p:nvSpPr>
            <p:spPr>
              <a:xfrm>
                <a:off x="-1133475" y="3710593"/>
                <a:ext cx="6096000" cy="2420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pt-PT" i="1" baseline="-25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3E0F1A-CD40-45A5-AF9C-03E0E4BF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3475" y="3710593"/>
                <a:ext cx="6096000" cy="2420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57CB2EB-375B-4F53-A514-612B345A7114}"/>
              </a:ext>
            </a:extLst>
          </p:cNvPr>
          <p:cNvSpPr txBox="1"/>
          <p:nvPr/>
        </p:nvSpPr>
        <p:spPr>
          <a:xfrm>
            <a:off x="3409950" y="3823125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4637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9B53-2793-4009-B687-C6C3208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51A9C-A4D0-4ADC-BFED-14FF341F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10175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Implementamos 3 variantes para este cenário.</a:t>
            </a:r>
          </a:p>
          <a:p>
            <a:pPr marL="0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primeira, ordenamos os estafetas por ordem decrescente de volume / custo e as encomendas por:</a:t>
            </a:r>
          </a:p>
          <a:p>
            <a:pPr lvl="1"/>
            <a:r>
              <a:rPr lang="pt-PT" dirty="0"/>
              <a:t>Ordem crescente de volume</a:t>
            </a:r>
          </a:p>
          <a:p>
            <a:pPr lvl="1"/>
            <a:r>
              <a:rPr lang="pt-PT" dirty="0"/>
              <a:t>Ordem decrescente de volume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segunda, ordenamos os estafetas por ordem decrescente de peso / custo e as encomendas por:</a:t>
            </a:r>
          </a:p>
          <a:p>
            <a:pPr lvl="1"/>
            <a:r>
              <a:rPr lang="pt-PT" dirty="0"/>
              <a:t>Ordem crescente de peso</a:t>
            </a:r>
          </a:p>
          <a:p>
            <a:pPr lvl="1"/>
            <a:r>
              <a:rPr lang="pt-PT" dirty="0"/>
              <a:t>Ordem decrescente de peso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Na terceira, ordenamos os estafetas por ordem decrescente de </a:t>
            </a:r>
          </a:p>
          <a:p>
            <a:pPr marL="0" indent="0">
              <a:buNone/>
            </a:pPr>
            <a:r>
              <a:rPr lang="pt-PT" dirty="0"/>
              <a:t>        peso * volume / custo e as encomendas por:</a:t>
            </a:r>
          </a:p>
          <a:p>
            <a:pPr lvl="1"/>
            <a:r>
              <a:rPr lang="pt-PT" dirty="0"/>
              <a:t>Ordem crescente de peso * volume</a:t>
            </a:r>
          </a:p>
          <a:p>
            <a:pPr lvl="1"/>
            <a:r>
              <a:rPr lang="pt-PT" dirty="0"/>
              <a:t>Ordem decrescente de peso * volume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E28C-6EE9-49F5-A1DC-00CDB48D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06ACC0-DD3C-4491-9F85-1554F9FD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são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3392007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1042</Words>
  <Application>Microsoft Office PowerPoint</Application>
  <PresentationFormat>Ecrã Panorâmico</PresentationFormat>
  <Paragraphs>110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DA – Projeto 1 G12</vt:lpstr>
      <vt:lpstr>Problema</vt:lpstr>
      <vt:lpstr>Cenário 1 - Formalização</vt:lpstr>
      <vt:lpstr>Cenário 1 – Algoritmos relevantes</vt:lpstr>
      <vt:lpstr>Cenário 1 – Análise da complexidade</vt:lpstr>
      <vt:lpstr>Cenário 1 - Resultados</vt:lpstr>
      <vt:lpstr>Cenário 2 - Formalização</vt:lpstr>
      <vt:lpstr>Cenário 2 – Algoritmos relevantes</vt:lpstr>
      <vt:lpstr>Cenário 2 – Análise da complexidade</vt:lpstr>
      <vt:lpstr>Cenário 2 - Resultados</vt:lpstr>
      <vt:lpstr>Cenário 3 - Formalização</vt:lpstr>
      <vt:lpstr>Cenário 3 – Algoritmos relevantes</vt:lpstr>
      <vt:lpstr>Cenário 3 – Análise da complexidade</vt:lpstr>
      <vt:lpstr>Cenário 3 - Resultados</vt:lpstr>
      <vt:lpstr>Solução algorítmica em destaque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– Projeto 1 G12</dc:title>
  <dc:creator>Jorge Daniel de Almeida Sousa</dc:creator>
  <cp:lastModifiedBy>Jorge Daniel de Almeida Sousa</cp:lastModifiedBy>
  <cp:revision>45</cp:revision>
  <dcterms:created xsi:type="dcterms:W3CDTF">2022-04-19T09:48:51Z</dcterms:created>
  <dcterms:modified xsi:type="dcterms:W3CDTF">2022-04-21T19:04:12Z</dcterms:modified>
</cp:coreProperties>
</file>