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2_E8A2E8.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2" r:id="rId3"/>
    <p:sldId id="276" r:id="rId4"/>
    <p:sldId id="271" r:id="rId5"/>
    <p:sldId id="272" r:id="rId6"/>
    <p:sldId id="273" r:id="rId7"/>
    <p:sldId id="274" r:id="rId8"/>
    <p:sldId id="275" r:id="rId9"/>
    <p:sldId id="263" r:id="rId10"/>
    <p:sldId id="264" r:id="rId11"/>
    <p:sldId id="260" r:id="rId12"/>
    <p:sldId id="267" r:id="rId13"/>
    <p:sldId id="269" r:id="rId14"/>
    <p:sldId id="266" r:id="rId15"/>
    <p:sldId id="268" r:id="rId16"/>
    <p:sldId id="257" r:id="rId17"/>
    <p:sldId id="259" r:id="rId18"/>
    <p:sldId id="261" r:id="rId19"/>
    <p:sldId id="265" r:id="rId20"/>
    <p:sldId id="270"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F27B60-BC1F-752D-8136-055C1F37DE1D}" name="naava w" initials="nw" userId="c0a2fe0039751cb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7286" autoAdjust="0"/>
  </p:normalViewPr>
  <p:slideViewPr>
    <p:cSldViewPr snapToGrid="0">
      <p:cViewPr varScale="1">
        <p:scale>
          <a:sx n="49" d="100"/>
          <a:sy n="49" d="100"/>
        </p:scale>
        <p:origin x="200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ava G Wasserman [student]" userId="d512b8d4-0cc1-4cdc-b8c6-3bd4898103df" providerId="ADAL" clId="{411F7F94-FD6B-4D71-B416-E2592067B3C7}"/>
    <pc:docChg chg="modSld">
      <pc:chgData name="Naava G Wasserman [student]" userId="d512b8d4-0cc1-4cdc-b8c6-3bd4898103df" providerId="ADAL" clId="{411F7F94-FD6B-4D71-B416-E2592067B3C7}" dt="2022-01-02T21:50:46.521" v="0" actId="20577"/>
      <pc:docMkLst>
        <pc:docMk/>
      </pc:docMkLst>
      <pc:sldChg chg="modSp mod">
        <pc:chgData name="Naava G Wasserman [student]" userId="d512b8d4-0cc1-4cdc-b8c6-3bd4898103df" providerId="ADAL" clId="{411F7F94-FD6B-4D71-B416-E2592067B3C7}" dt="2022-01-02T21:50:46.521" v="0" actId="20577"/>
        <pc:sldMkLst>
          <pc:docMk/>
          <pc:sldMk cId="1402011669" sldId="257"/>
        </pc:sldMkLst>
        <pc:spChg chg="mod">
          <ac:chgData name="Naava G Wasserman [student]" userId="d512b8d4-0cc1-4cdc-b8c6-3bd4898103df" providerId="ADAL" clId="{411F7F94-FD6B-4D71-B416-E2592067B3C7}" dt="2022-01-02T21:50:46.521" v="0" actId="20577"/>
          <ac:spMkLst>
            <pc:docMk/>
            <pc:sldMk cId="1402011669" sldId="257"/>
            <ac:spMk id="71" creationId="{8B0FA793-AC56-45D8-8502-9C849060FA4D}"/>
          </ac:spMkLst>
        </pc:spChg>
      </pc:sldChg>
    </pc:docChg>
  </pc:docChgLst>
</pc:chgInfo>
</file>

<file path=ppt/comments/modernComment_102_E8A2E8.xml><?xml version="1.0" encoding="utf-8"?>
<p188:cmLst xmlns:a="http://schemas.openxmlformats.org/drawingml/2006/main" xmlns:r="http://schemas.openxmlformats.org/officeDocument/2006/relationships" xmlns:p188="http://schemas.microsoft.com/office/powerpoint/2018/8/main">
  <p188:cm id="{BF3F3DA7-6254-411C-A63B-D472E9260336}" authorId="{0BF27B60-BC1F-752D-8136-055C1F37DE1D}" created="2022-01-02T04:30:25.624">
    <ac:deMkLst xmlns:ac="http://schemas.microsoft.com/office/drawing/2013/main/command">
      <pc:docMk xmlns:pc="http://schemas.microsoft.com/office/powerpoint/2013/main/command"/>
      <pc:sldMk xmlns:pc="http://schemas.microsoft.com/office/powerpoint/2013/main/command" cId="15246056" sldId="258"/>
      <ac:spMk id="2" creationId="{D71A3784-25DF-45CF-B723-130FF3D31FB7}"/>
    </ac:deMkLst>
    <p188:txBody>
      <a:bodyPr/>
      <a:lstStyle/>
      <a:p>
        <a:r>
          <a:rPr lang="en-US"/>
          <a:t>do we have a thing that will only allocate the amount of space that was asked for and SUBTRACT that amount from amount of free space that was found and then update free space accordingly?</a:t>
        </a:r>
      </a:p>
    </p188:txBody>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F38893-9ADD-4F98-A573-472A8305084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6BE0651-338D-4142-8ACA-98575A17446B}">
      <dgm:prSet/>
      <dgm:spPr/>
      <dgm:t>
        <a:bodyPr anchor="ctr"/>
        <a:lstStyle/>
        <a:p>
          <a:r>
            <a:rPr lang="en-US" dirty="0"/>
            <a:t>C-syntax (structures and pointers)</a:t>
          </a:r>
        </a:p>
      </dgm:t>
    </dgm:pt>
    <dgm:pt modelId="{1916A08F-E14C-4D71-999E-B8C337B8EFD8}" type="parTrans" cxnId="{CC661020-7BD4-47E9-BCF6-7CC14EB386F0}">
      <dgm:prSet/>
      <dgm:spPr/>
      <dgm:t>
        <a:bodyPr/>
        <a:lstStyle/>
        <a:p>
          <a:endParaRPr lang="en-US"/>
        </a:p>
      </dgm:t>
    </dgm:pt>
    <dgm:pt modelId="{8FB776BF-58E0-442E-9B4B-76BF0598E7B8}" type="sibTrans" cxnId="{CC661020-7BD4-47E9-BCF6-7CC14EB386F0}">
      <dgm:prSet/>
      <dgm:spPr/>
      <dgm:t>
        <a:bodyPr/>
        <a:lstStyle/>
        <a:p>
          <a:endParaRPr lang="en-US"/>
        </a:p>
      </dgm:t>
    </dgm:pt>
    <dgm:pt modelId="{E8876049-672F-47FC-B5BD-60DE115EE150}">
      <dgm:prSet/>
      <dgm:spPr/>
      <dgm:t>
        <a:bodyPr anchor="ctr"/>
        <a:lstStyle/>
        <a:p>
          <a:r>
            <a:rPr lang="en-US" dirty="0"/>
            <a:t>Understanding what malloc() and free() do behind the scenes</a:t>
          </a:r>
        </a:p>
      </dgm:t>
    </dgm:pt>
    <dgm:pt modelId="{6C53436B-EA20-4BF9-B7F4-0CF15A2D6B29}" type="parTrans" cxnId="{20ACC615-4E0B-45D1-A2F3-D3D320ABBC42}">
      <dgm:prSet/>
      <dgm:spPr/>
      <dgm:t>
        <a:bodyPr/>
        <a:lstStyle/>
        <a:p>
          <a:endParaRPr lang="en-US"/>
        </a:p>
      </dgm:t>
    </dgm:pt>
    <dgm:pt modelId="{63862E30-7D87-4CCF-9A26-4D5E32C8A8AD}" type="sibTrans" cxnId="{20ACC615-4E0B-45D1-A2F3-D3D320ABBC42}">
      <dgm:prSet/>
      <dgm:spPr/>
      <dgm:t>
        <a:bodyPr/>
        <a:lstStyle/>
        <a:p>
          <a:endParaRPr lang="en-US"/>
        </a:p>
      </dgm:t>
    </dgm:pt>
    <dgm:pt modelId="{AB24F683-34FC-48FD-92E1-525EB1DA7BFD}">
      <dgm:prSet/>
      <dgm:spPr/>
      <dgm:t>
        <a:bodyPr anchor="ctr"/>
        <a:lstStyle/>
        <a:p>
          <a:pPr algn="l"/>
          <a:r>
            <a:rPr lang="en-US" dirty="0" err="1"/>
            <a:t>Github</a:t>
          </a:r>
          <a:r>
            <a:rPr lang="en-US" dirty="0"/>
            <a:t> – how to use it</a:t>
          </a:r>
        </a:p>
      </dgm:t>
    </dgm:pt>
    <dgm:pt modelId="{DBFF0F97-D825-47AF-ABCD-5560D2DB56C9}" type="parTrans" cxnId="{5F1AE00C-1CD4-498A-8AAA-C8FBB634B289}">
      <dgm:prSet/>
      <dgm:spPr/>
      <dgm:t>
        <a:bodyPr/>
        <a:lstStyle/>
        <a:p>
          <a:endParaRPr lang="en-US"/>
        </a:p>
      </dgm:t>
    </dgm:pt>
    <dgm:pt modelId="{5E34B3BC-CE1F-49FD-941B-E40203904CA7}" type="sibTrans" cxnId="{5F1AE00C-1CD4-498A-8AAA-C8FBB634B289}">
      <dgm:prSet/>
      <dgm:spPr/>
      <dgm:t>
        <a:bodyPr/>
        <a:lstStyle/>
        <a:p>
          <a:endParaRPr lang="en-US"/>
        </a:p>
      </dgm:t>
    </dgm:pt>
    <dgm:pt modelId="{C9B38398-98A5-4E41-8BF2-6E2C52EBAD01}">
      <dgm:prSet/>
      <dgm:spPr/>
      <dgm:t>
        <a:bodyPr anchor="ctr"/>
        <a:lstStyle/>
        <a:p>
          <a:r>
            <a:rPr lang="en-US" dirty="0"/>
            <a:t>Fun – getting code to work</a:t>
          </a:r>
        </a:p>
      </dgm:t>
    </dgm:pt>
    <dgm:pt modelId="{421ACD5F-0A83-4279-83B8-6385D3EF1BB4}" type="sibTrans" cxnId="{382DB0B3-786C-412D-AE24-7B2164AEC8CF}">
      <dgm:prSet/>
      <dgm:spPr/>
      <dgm:t>
        <a:bodyPr/>
        <a:lstStyle/>
        <a:p>
          <a:endParaRPr lang="en-US"/>
        </a:p>
      </dgm:t>
    </dgm:pt>
    <dgm:pt modelId="{DC38422B-7F47-4728-A7B5-53B8FC465D9A}" type="parTrans" cxnId="{382DB0B3-786C-412D-AE24-7B2164AEC8CF}">
      <dgm:prSet/>
      <dgm:spPr/>
      <dgm:t>
        <a:bodyPr/>
        <a:lstStyle/>
        <a:p>
          <a:endParaRPr lang="en-US"/>
        </a:p>
      </dgm:t>
    </dgm:pt>
    <dgm:pt modelId="{F9EE3A8A-4F80-45CF-B781-8368BA6230D8}" type="pres">
      <dgm:prSet presAssocID="{8BF38893-9ADD-4F98-A573-472A8305084E}" presName="vert0" presStyleCnt="0">
        <dgm:presLayoutVars>
          <dgm:dir/>
          <dgm:animOne val="branch"/>
          <dgm:animLvl val="lvl"/>
        </dgm:presLayoutVars>
      </dgm:prSet>
      <dgm:spPr/>
    </dgm:pt>
    <dgm:pt modelId="{AB274E59-C36A-43B2-92AC-C0DFD7D85FCC}" type="pres">
      <dgm:prSet presAssocID="{26BE0651-338D-4142-8ACA-98575A17446B}" presName="thickLine" presStyleLbl="alignNode1" presStyleIdx="0" presStyleCnt="4"/>
      <dgm:spPr/>
    </dgm:pt>
    <dgm:pt modelId="{9F050539-5323-440C-9D18-1A8135586DD7}" type="pres">
      <dgm:prSet presAssocID="{26BE0651-338D-4142-8ACA-98575A17446B}" presName="horz1" presStyleCnt="0"/>
      <dgm:spPr/>
    </dgm:pt>
    <dgm:pt modelId="{9E03A6DD-2103-4789-B69C-E8EC1C82637D}" type="pres">
      <dgm:prSet presAssocID="{26BE0651-338D-4142-8ACA-98575A17446B}" presName="tx1" presStyleLbl="revTx" presStyleIdx="0" presStyleCnt="4"/>
      <dgm:spPr/>
    </dgm:pt>
    <dgm:pt modelId="{0164BE58-3CCB-4EFB-A96A-33126C70248E}" type="pres">
      <dgm:prSet presAssocID="{26BE0651-338D-4142-8ACA-98575A17446B}" presName="vert1" presStyleCnt="0"/>
      <dgm:spPr/>
    </dgm:pt>
    <dgm:pt modelId="{387A3DB6-1A26-43B7-9C07-50F16560BFC9}" type="pres">
      <dgm:prSet presAssocID="{E8876049-672F-47FC-B5BD-60DE115EE150}" presName="thickLine" presStyleLbl="alignNode1" presStyleIdx="1" presStyleCnt="4"/>
      <dgm:spPr/>
    </dgm:pt>
    <dgm:pt modelId="{B6B5C857-FF02-468C-848C-70B075A2A22A}" type="pres">
      <dgm:prSet presAssocID="{E8876049-672F-47FC-B5BD-60DE115EE150}" presName="horz1" presStyleCnt="0"/>
      <dgm:spPr/>
    </dgm:pt>
    <dgm:pt modelId="{1282389D-EFC9-4C06-AC01-0BD60E35647E}" type="pres">
      <dgm:prSet presAssocID="{E8876049-672F-47FC-B5BD-60DE115EE150}" presName="tx1" presStyleLbl="revTx" presStyleIdx="1" presStyleCnt="4"/>
      <dgm:spPr/>
    </dgm:pt>
    <dgm:pt modelId="{99CC6CAD-3496-4BAC-9703-C0CAF6C6F06A}" type="pres">
      <dgm:prSet presAssocID="{E8876049-672F-47FC-B5BD-60DE115EE150}" presName="vert1" presStyleCnt="0"/>
      <dgm:spPr/>
    </dgm:pt>
    <dgm:pt modelId="{01B40E8D-BBBA-4D4B-839B-10491F898E57}" type="pres">
      <dgm:prSet presAssocID="{AB24F683-34FC-48FD-92E1-525EB1DA7BFD}" presName="thickLine" presStyleLbl="alignNode1" presStyleIdx="2" presStyleCnt="4"/>
      <dgm:spPr/>
    </dgm:pt>
    <dgm:pt modelId="{ED0005AB-52A4-4C76-87D3-5EC84578AF1B}" type="pres">
      <dgm:prSet presAssocID="{AB24F683-34FC-48FD-92E1-525EB1DA7BFD}" presName="horz1" presStyleCnt="0"/>
      <dgm:spPr/>
    </dgm:pt>
    <dgm:pt modelId="{6673D49A-4D36-4F09-901F-1805301B9AF9}" type="pres">
      <dgm:prSet presAssocID="{AB24F683-34FC-48FD-92E1-525EB1DA7BFD}" presName="tx1" presStyleLbl="revTx" presStyleIdx="2" presStyleCnt="4"/>
      <dgm:spPr/>
    </dgm:pt>
    <dgm:pt modelId="{C93C2BE1-D26F-415D-9DD3-DE8BA043716D}" type="pres">
      <dgm:prSet presAssocID="{AB24F683-34FC-48FD-92E1-525EB1DA7BFD}" presName="vert1" presStyleCnt="0"/>
      <dgm:spPr/>
    </dgm:pt>
    <dgm:pt modelId="{0CA96836-376F-41C7-B7EB-1F5549FEAAD6}" type="pres">
      <dgm:prSet presAssocID="{C9B38398-98A5-4E41-8BF2-6E2C52EBAD01}" presName="thickLine" presStyleLbl="alignNode1" presStyleIdx="3" presStyleCnt="4"/>
      <dgm:spPr/>
    </dgm:pt>
    <dgm:pt modelId="{0E301590-200E-4FDE-9120-C6AAC735BF19}" type="pres">
      <dgm:prSet presAssocID="{C9B38398-98A5-4E41-8BF2-6E2C52EBAD01}" presName="horz1" presStyleCnt="0"/>
      <dgm:spPr/>
    </dgm:pt>
    <dgm:pt modelId="{B015852A-0258-4D64-9118-050A5ABAD931}" type="pres">
      <dgm:prSet presAssocID="{C9B38398-98A5-4E41-8BF2-6E2C52EBAD01}" presName="tx1" presStyleLbl="revTx" presStyleIdx="3" presStyleCnt="4"/>
      <dgm:spPr/>
    </dgm:pt>
    <dgm:pt modelId="{054A0E6D-943A-439F-87EA-755FA0C754E8}" type="pres">
      <dgm:prSet presAssocID="{C9B38398-98A5-4E41-8BF2-6E2C52EBAD01}" presName="vert1" presStyleCnt="0"/>
      <dgm:spPr/>
    </dgm:pt>
  </dgm:ptLst>
  <dgm:cxnLst>
    <dgm:cxn modelId="{4DDA7F0C-C031-41A2-9731-B22EDFCD0F46}" type="presOf" srcId="{AB24F683-34FC-48FD-92E1-525EB1DA7BFD}" destId="{6673D49A-4D36-4F09-901F-1805301B9AF9}" srcOrd="0" destOrd="0" presId="urn:microsoft.com/office/officeart/2008/layout/LinedList"/>
    <dgm:cxn modelId="{5F1AE00C-1CD4-498A-8AAA-C8FBB634B289}" srcId="{8BF38893-9ADD-4F98-A573-472A8305084E}" destId="{AB24F683-34FC-48FD-92E1-525EB1DA7BFD}" srcOrd="2" destOrd="0" parTransId="{DBFF0F97-D825-47AF-ABCD-5560D2DB56C9}" sibTransId="{5E34B3BC-CE1F-49FD-941B-E40203904CA7}"/>
    <dgm:cxn modelId="{17F7860E-9AE7-43EF-81B1-C4B4689A8B25}" type="presOf" srcId="{C9B38398-98A5-4E41-8BF2-6E2C52EBAD01}" destId="{B015852A-0258-4D64-9118-050A5ABAD931}" srcOrd="0" destOrd="0" presId="urn:microsoft.com/office/officeart/2008/layout/LinedList"/>
    <dgm:cxn modelId="{20ACC615-4E0B-45D1-A2F3-D3D320ABBC42}" srcId="{8BF38893-9ADD-4F98-A573-472A8305084E}" destId="{E8876049-672F-47FC-B5BD-60DE115EE150}" srcOrd="1" destOrd="0" parTransId="{6C53436B-EA20-4BF9-B7F4-0CF15A2D6B29}" sibTransId="{63862E30-7D87-4CCF-9A26-4D5E32C8A8AD}"/>
    <dgm:cxn modelId="{CC661020-7BD4-47E9-BCF6-7CC14EB386F0}" srcId="{8BF38893-9ADD-4F98-A573-472A8305084E}" destId="{26BE0651-338D-4142-8ACA-98575A17446B}" srcOrd="0" destOrd="0" parTransId="{1916A08F-E14C-4D71-999E-B8C337B8EFD8}" sibTransId="{8FB776BF-58E0-442E-9B4B-76BF0598E7B8}"/>
    <dgm:cxn modelId="{D2FFCB95-0BEF-47FB-B4BE-6ABC53FEDAFB}" type="presOf" srcId="{8BF38893-9ADD-4F98-A573-472A8305084E}" destId="{F9EE3A8A-4F80-45CF-B781-8368BA6230D8}" srcOrd="0" destOrd="0" presId="urn:microsoft.com/office/officeart/2008/layout/LinedList"/>
    <dgm:cxn modelId="{382DB0B3-786C-412D-AE24-7B2164AEC8CF}" srcId="{8BF38893-9ADD-4F98-A573-472A8305084E}" destId="{C9B38398-98A5-4E41-8BF2-6E2C52EBAD01}" srcOrd="3" destOrd="0" parTransId="{DC38422B-7F47-4728-A7B5-53B8FC465D9A}" sibTransId="{421ACD5F-0A83-4279-83B8-6385D3EF1BB4}"/>
    <dgm:cxn modelId="{7F33B9F0-7724-4016-8690-71A8EC4D3F69}" type="presOf" srcId="{E8876049-672F-47FC-B5BD-60DE115EE150}" destId="{1282389D-EFC9-4C06-AC01-0BD60E35647E}" srcOrd="0" destOrd="0" presId="urn:microsoft.com/office/officeart/2008/layout/LinedList"/>
    <dgm:cxn modelId="{2E567BFB-1D2A-4031-A887-C383767C49EC}" type="presOf" srcId="{26BE0651-338D-4142-8ACA-98575A17446B}" destId="{9E03A6DD-2103-4789-B69C-E8EC1C82637D}" srcOrd="0" destOrd="0" presId="urn:microsoft.com/office/officeart/2008/layout/LinedList"/>
    <dgm:cxn modelId="{5F074330-33C4-4AAA-A3A1-C38388A2831F}" type="presParOf" srcId="{F9EE3A8A-4F80-45CF-B781-8368BA6230D8}" destId="{AB274E59-C36A-43B2-92AC-C0DFD7D85FCC}" srcOrd="0" destOrd="0" presId="urn:microsoft.com/office/officeart/2008/layout/LinedList"/>
    <dgm:cxn modelId="{EEB470AE-C7DA-48EF-B8A0-0747AC45201A}" type="presParOf" srcId="{F9EE3A8A-4F80-45CF-B781-8368BA6230D8}" destId="{9F050539-5323-440C-9D18-1A8135586DD7}" srcOrd="1" destOrd="0" presId="urn:microsoft.com/office/officeart/2008/layout/LinedList"/>
    <dgm:cxn modelId="{483C899A-B1FB-4939-BDC7-FEE940656D12}" type="presParOf" srcId="{9F050539-5323-440C-9D18-1A8135586DD7}" destId="{9E03A6DD-2103-4789-B69C-E8EC1C82637D}" srcOrd="0" destOrd="0" presId="urn:microsoft.com/office/officeart/2008/layout/LinedList"/>
    <dgm:cxn modelId="{1AB4D116-A69A-4BBF-8654-1FEFEE5434D3}" type="presParOf" srcId="{9F050539-5323-440C-9D18-1A8135586DD7}" destId="{0164BE58-3CCB-4EFB-A96A-33126C70248E}" srcOrd="1" destOrd="0" presId="urn:microsoft.com/office/officeart/2008/layout/LinedList"/>
    <dgm:cxn modelId="{09046842-19A5-40E0-AEAB-60E2FFE1549E}" type="presParOf" srcId="{F9EE3A8A-4F80-45CF-B781-8368BA6230D8}" destId="{387A3DB6-1A26-43B7-9C07-50F16560BFC9}" srcOrd="2" destOrd="0" presId="urn:microsoft.com/office/officeart/2008/layout/LinedList"/>
    <dgm:cxn modelId="{0A713F26-C95A-42DC-8923-8619AFD41DFC}" type="presParOf" srcId="{F9EE3A8A-4F80-45CF-B781-8368BA6230D8}" destId="{B6B5C857-FF02-468C-848C-70B075A2A22A}" srcOrd="3" destOrd="0" presId="urn:microsoft.com/office/officeart/2008/layout/LinedList"/>
    <dgm:cxn modelId="{B6F8E9AC-8273-4E90-8320-3E0E9EFA9947}" type="presParOf" srcId="{B6B5C857-FF02-468C-848C-70B075A2A22A}" destId="{1282389D-EFC9-4C06-AC01-0BD60E35647E}" srcOrd="0" destOrd="0" presId="urn:microsoft.com/office/officeart/2008/layout/LinedList"/>
    <dgm:cxn modelId="{4562F374-6E04-4C10-89AC-7B0584C3BAB1}" type="presParOf" srcId="{B6B5C857-FF02-468C-848C-70B075A2A22A}" destId="{99CC6CAD-3496-4BAC-9703-C0CAF6C6F06A}" srcOrd="1" destOrd="0" presId="urn:microsoft.com/office/officeart/2008/layout/LinedList"/>
    <dgm:cxn modelId="{344ACD42-F967-445C-823F-B4AE584772E5}" type="presParOf" srcId="{F9EE3A8A-4F80-45CF-B781-8368BA6230D8}" destId="{01B40E8D-BBBA-4D4B-839B-10491F898E57}" srcOrd="4" destOrd="0" presId="urn:microsoft.com/office/officeart/2008/layout/LinedList"/>
    <dgm:cxn modelId="{9D4945E2-376F-4AC3-A39A-0D1100FA7DD2}" type="presParOf" srcId="{F9EE3A8A-4F80-45CF-B781-8368BA6230D8}" destId="{ED0005AB-52A4-4C76-87D3-5EC84578AF1B}" srcOrd="5" destOrd="0" presId="urn:microsoft.com/office/officeart/2008/layout/LinedList"/>
    <dgm:cxn modelId="{65F0B7F3-7117-4197-A04A-8A32FC4DCB1F}" type="presParOf" srcId="{ED0005AB-52A4-4C76-87D3-5EC84578AF1B}" destId="{6673D49A-4D36-4F09-901F-1805301B9AF9}" srcOrd="0" destOrd="0" presId="urn:microsoft.com/office/officeart/2008/layout/LinedList"/>
    <dgm:cxn modelId="{92DA8458-D927-455A-9C1F-F173C87769CB}" type="presParOf" srcId="{ED0005AB-52A4-4C76-87D3-5EC84578AF1B}" destId="{C93C2BE1-D26F-415D-9DD3-DE8BA043716D}" srcOrd="1" destOrd="0" presId="urn:microsoft.com/office/officeart/2008/layout/LinedList"/>
    <dgm:cxn modelId="{06B883D1-CDCE-4870-A46E-5FC5B8B0AF92}" type="presParOf" srcId="{F9EE3A8A-4F80-45CF-B781-8368BA6230D8}" destId="{0CA96836-376F-41C7-B7EB-1F5549FEAAD6}" srcOrd="6" destOrd="0" presId="urn:microsoft.com/office/officeart/2008/layout/LinedList"/>
    <dgm:cxn modelId="{D6D935CC-D7B2-46B6-8CBD-29C3B499B12B}" type="presParOf" srcId="{F9EE3A8A-4F80-45CF-B781-8368BA6230D8}" destId="{0E301590-200E-4FDE-9120-C6AAC735BF19}" srcOrd="7" destOrd="0" presId="urn:microsoft.com/office/officeart/2008/layout/LinedList"/>
    <dgm:cxn modelId="{3D8F1576-8102-4355-9280-84E75844566B}" type="presParOf" srcId="{0E301590-200E-4FDE-9120-C6AAC735BF19}" destId="{B015852A-0258-4D64-9118-050A5ABAD931}" srcOrd="0" destOrd="0" presId="urn:microsoft.com/office/officeart/2008/layout/LinedList"/>
    <dgm:cxn modelId="{75D92540-01E9-4780-A924-49421F25F8A1}" type="presParOf" srcId="{0E301590-200E-4FDE-9120-C6AAC735BF19}" destId="{054A0E6D-943A-439F-87EA-755FA0C754E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74E59-C36A-43B2-92AC-C0DFD7D85FCC}">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3A6DD-2103-4789-B69C-E8EC1C82637D}">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C-syntax (structures and pointers)</a:t>
          </a:r>
        </a:p>
      </dsp:txBody>
      <dsp:txXfrm>
        <a:off x="0" y="0"/>
        <a:ext cx="6492875" cy="1276350"/>
      </dsp:txXfrm>
    </dsp:sp>
    <dsp:sp modelId="{387A3DB6-1A26-43B7-9C07-50F16560BFC9}">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82389D-EFC9-4C06-AC01-0BD60E35647E}">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Understanding what malloc() and free() do behind the scenes</a:t>
          </a:r>
        </a:p>
      </dsp:txBody>
      <dsp:txXfrm>
        <a:off x="0" y="1276350"/>
        <a:ext cx="6492875" cy="1276350"/>
      </dsp:txXfrm>
    </dsp:sp>
    <dsp:sp modelId="{01B40E8D-BBBA-4D4B-839B-10491F898E57}">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3D49A-4D36-4F09-901F-1805301B9AF9}">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err="1"/>
            <a:t>Github</a:t>
          </a:r>
          <a:r>
            <a:rPr lang="en-US" sz="3500" kern="1200" dirty="0"/>
            <a:t> – how to use it</a:t>
          </a:r>
        </a:p>
      </dsp:txBody>
      <dsp:txXfrm>
        <a:off x="0" y="2552700"/>
        <a:ext cx="6492875" cy="1276350"/>
      </dsp:txXfrm>
    </dsp:sp>
    <dsp:sp modelId="{0CA96836-376F-41C7-B7EB-1F5549FEAAD6}">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5852A-0258-4D64-9118-050A5ABAD931}">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Fun – getting code to work</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20371-B117-4F41-AEEE-7705DF4536D6}"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9292E-5B32-4B37-8ECF-E2455E59A77C}" type="slidenum">
              <a:rPr lang="en-US" smtClean="0"/>
              <a:t>‹#›</a:t>
            </a:fld>
            <a:endParaRPr lang="en-US"/>
          </a:p>
        </p:txBody>
      </p:sp>
    </p:spTree>
    <p:extLst>
      <p:ext uri="{BB962C8B-B14F-4D97-AF65-F5344CB8AC3E}">
        <p14:creationId xmlns:p14="http://schemas.microsoft.com/office/powerpoint/2010/main" val="312809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a:t>
            </a:r>
          </a:p>
        </p:txBody>
      </p:sp>
      <p:sp>
        <p:nvSpPr>
          <p:cNvPr id="4" name="Slide Number Placeholder 3"/>
          <p:cNvSpPr>
            <a:spLocks noGrp="1"/>
          </p:cNvSpPr>
          <p:nvPr>
            <p:ph type="sldNum" sz="quarter" idx="5"/>
          </p:nvPr>
        </p:nvSpPr>
        <p:spPr/>
        <p:txBody>
          <a:bodyPr/>
          <a:lstStyle/>
          <a:p>
            <a:fld id="{2039292E-5B32-4B37-8ECF-E2455E59A77C}" type="slidenum">
              <a:rPr lang="en-US" smtClean="0"/>
              <a:t>1</a:t>
            </a:fld>
            <a:endParaRPr lang="en-US"/>
          </a:p>
        </p:txBody>
      </p:sp>
    </p:spTree>
    <p:extLst>
      <p:ext uri="{BB962C8B-B14F-4D97-AF65-F5344CB8AC3E}">
        <p14:creationId xmlns:p14="http://schemas.microsoft.com/office/powerpoint/2010/main" val="641701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 through to find if there are memory locations in the </a:t>
            </a:r>
            <a:r>
              <a:rPr lang="en-US" dirty="0" err="1"/>
              <a:t>my_memory</a:t>
            </a:r>
            <a:r>
              <a:rPr lang="en-US" dirty="0"/>
              <a:t> array before or after the block of memory that you just freed by checking for those addresses of memory in the linked lists and seeing if their block sizes match with the amount of free space in the array. If so, put the two blocks of memory together so that there is a larger one block of free memory saved in the linked list. We need to remember to update the nodes and pointers appropriately. </a:t>
            </a:r>
          </a:p>
        </p:txBody>
      </p:sp>
      <p:sp>
        <p:nvSpPr>
          <p:cNvPr id="4" name="Slide Number Placeholder 3"/>
          <p:cNvSpPr>
            <a:spLocks noGrp="1"/>
          </p:cNvSpPr>
          <p:nvPr>
            <p:ph type="sldNum" sz="quarter" idx="5"/>
          </p:nvPr>
        </p:nvSpPr>
        <p:spPr/>
        <p:txBody>
          <a:bodyPr/>
          <a:lstStyle/>
          <a:p>
            <a:fld id="{2039292E-5B32-4B37-8ECF-E2455E59A77C}" type="slidenum">
              <a:rPr lang="en-US" smtClean="0"/>
              <a:t>14</a:t>
            </a:fld>
            <a:endParaRPr lang="en-US"/>
          </a:p>
        </p:txBody>
      </p:sp>
    </p:spTree>
    <p:extLst>
      <p:ext uri="{BB962C8B-B14F-4D97-AF65-F5344CB8AC3E}">
        <p14:creationId xmlns:p14="http://schemas.microsoft.com/office/powerpoint/2010/main" val="3474950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kept the first layer of the trees in order, so the first node will be the smallest and the last one will be the largest of the blocks.  </a:t>
            </a:r>
          </a:p>
        </p:txBody>
      </p:sp>
      <p:sp>
        <p:nvSpPr>
          <p:cNvPr id="4" name="Slide Number Placeholder 3"/>
          <p:cNvSpPr>
            <a:spLocks noGrp="1"/>
          </p:cNvSpPr>
          <p:nvPr>
            <p:ph type="sldNum" sz="quarter" idx="5"/>
          </p:nvPr>
        </p:nvSpPr>
        <p:spPr/>
        <p:txBody>
          <a:bodyPr/>
          <a:lstStyle/>
          <a:p>
            <a:fld id="{2039292E-5B32-4B37-8ECF-E2455E59A77C}" type="slidenum">
              <a:rPr lang="en-US" smtClean="0"/>
              <a:t>15</a:t>
            </a:fld>
            <a:endParaRPr lang="en-US"/>
          </a:p>
        </p:txBody>
      </p:sp>
    </p:spTree>
    <p:extLst>
      <p:ext uri="{BB962C8B-B14F-4D97-AF65-F5344CB8AC3E}">
        <p14:creationId xmlns:p14="http://schemas.microsoft.com/office/powerpoint/2010/main" val="2912017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help with the free-</a:t>
            </a:r>
            <a:r>
              <a:rPr lang="en-US" dirty="0" err="1"/>
              <a:t>ing</a:t>
            </a:r>
            <a:r>
              <a:rPr lang="en-US" dirty="0"/>
              <a:t> up process. Remove node resets pointers as necessary and free gets rid of the node</a:t>
            </a:r>
          </a:p>
        </p:txBody>
      </p:sp>
      <p:sp>
        <p:nvSpPr>
          <p:cNvPr id="4" name="Slide Number Placeholder 3"/>
          <p:cNvSpPr>
            <a:spLocks noGrp="1"/>
          </p:cNvSpPr>
          <p:nvPr>
            <p:ph type="sldNum" sz="quarter" idx="5"/>
          </p:nvPr>
        </p:nvSpPr>
        <p:spPr/>
        <p:txBody>
          <a:bodyPr/>
          <a:lstStyle/>
          <a:p>
            <a:fld id="{2039292E-5B32-4B37-8ECF-E2455E59A77C}" type="slidenum">
              <a:rPr lang="en-US" smtClean="0"/>
              <a:t>17</a:t>
            </a:fld>
            <a:endParaRPr lang="en-US"/>
          </a:p>
        </p:txBody>
      </p:sp>
    </p:spTree>
    <p:extLst>
      <p:ext uri="{BB962C8B-B14F-4D97-AF65-F5344CB8AC3E}">
        <p14:creationId xmlns:p14="http://schemas.microsoft.com/office/powerpoint/2010/main" val="14039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39292E-5B32-4B37-8ECF-E2455E59A77C}" type="slidenum">
              <a:rPr lang="en-US" smtClean="0"/>
              <a:t>19</a:t>
            </a:fld>
            <a:endParaRPr lang="en-US"/>
          </a:p>
        </p:txBody>
      </p:sp>
    </p:spTree>
    <p:extLst>
      <p:ext uri="{BB962C8B-B14F-4D97-AF65-F5344CB8AC3E}">
        <p14:creationId xmlns:p14="http://schemas.microsoft.com/office/powerpoint/2010/main" val="65052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the project was to</a:t>
            </a:r>
          </a:p>
        </p:txBody>
      </p:sp>
      <p:sp>
        <p:nvSpPr>
          <p:cNvPr id="4" name="Slide Number Placeholder 3"/>
          <p:cNvSpPr>
            <a:spLocks noGrp="1"/>
          </p:cNvSpPr>
          <p:nvPr>
            <p:ph type="sldNum" sz="quarter" idx="5"/>
          </p:nvPr>
        </p:nvSpPr>
        <p:spPr/>
        <p:txBody>
          <a:bodyPr/>
          <a:lstStyle/>
          <a:p>
            <a:fld id="{2039292E-5B32-4B37-8ECF-E2455E59A77C}" type="slidenum">
              <a:rPr lang="en-US" smtClean="0"/>
              <a:t>2</a:t>
            </a:fld>
            <a:endParaRPr lang="en-US"/>
          </a:p>
        </p:txBody>
      </p:sp>
    </p:spTree>
    <p:extLst>
      <p:ext uri="{BB962C8B-B14F-4D97-AF65-F5344CB8AC3E}">
        <p14:creationId xmlns:p14="http://schemas.microsoft.com/office/powerpoint/2010/main" val="280068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39292E-5B32-4B37-8ECF-E2455E59A77C}" type="slidenum">
              <a:rPr lang="en-US" smtClean="0"/>
              <a:t>3</a:t>
            </a:fld>
            <a:endParaRPr lang="en-US"/>
          </a:p>
        </p:txBody>
      </p:sp>
    </p:spTree>
    <p:extLst>
      <p:ext uri="{BB962C8B-B14F-4D97-AF65-F5344CB8AC3E}">
        <p14:creationId xmlns:p14="http://schemas.microsoft.com/office/powerpoint/2010/main" val="3476492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Solution: </a:t>
            </a:r>
            <a:r>
              <a:rPr lang="en-US" b="1" dirty="0"/>
              <a:t>Array to index</a:t>
            </a:r>
            <a:r>
              <a:rPr lang="en-US" dirty="0"/>
              <a:t> into based on </a:t>
            </a:r>
            <a:r>
              <a:rPr lang="en-US" dirty="0" err="1"/>
              <a:t>blockSize</a:t>
            </a:r>
            <a:r>
              <a:rPr lang="en-US" dirty="0"/>
              <a:t>. Each array index will point to a </a:t>
            </a:r>
            <a:r>
              <a:rPr lang="en-US" b="1" dirty="0"/>
              <a:t>linked list of nodes</a:t>
            </a:r>
            <a:r>
              <a:rPr lang="en-US" dirty="0"/>
              <a:t> with memory addresses where that free or allocated block is located.</a:t>
            </a:r>
          </a:p>
          <a:p>
            <a:endParaRPr lang="en-US" dirty="0"/>
          </a:p>
          <a:p>
            <a:r>
              <a:rPr lang="en-US" dirty="0"/>
              <a:t>Best Case: O(constant) –if there would be at most one node in each linked list, it’s the same as indexing into the array since there is only one node attached to each position.</a:t>
            </a:r>
          </a:p>
          <a:p>
            <a:r>
              <a:rPr lang="en-US" dirty="0"/>
              <a:t>Worst Case: O(n) – all block sizes are of equal size and in one linked list. It would have to iterate through the entire linked list in order to get to the correct spot.</a:t>
            </a:r>
          </a:p>
          <a:p>
            <a:r>
              <a:rPr lang="en-US" b="1" dirty="0"/>
              <a:t>Problem: Too much memory </a:t>
            </a:r>
            <a:r>
              <a:rPr lang="en-US" dirty="0"/>
              <a:t>– need N size array for free and allocated lists. Therefore, would always need at least 3*N memory - </a:t>
            </a:r>
            <a:r>
              <a:rPr lang="en-US" b="1" dirty="0" err="1"/>
              <a:t>my_memory</a:t>
            </a:r>
            <a:r>
              <a:rPr lang="en-US" b="1" dirty="0"/>
              <a:t>, free, and allocated.</a:t>
            </a:r>
          </a:p>
        </p:txBody>
      </p:sp>
      <p:sp>
        <p:nvSpPr>
          <p:cNvPr id="4" name="Slide Number Placeholder 3"/>
          <p:cNvSpPr>
            <a:spLocks noGrp="1"/>
          </p:cNvSpPr>
          <p:nvPr>
            <p:ph type="sldNum" sz="quarter" idx="5"/>
          </p:nvPr>
        </p:nvSpPr>
        <p:spPr/>
        <p:txBody>
          <a:bodyPr/>
          <a:lstStyle/>
          <a:p>
            <a:fld id="{CFAADEC6-8F8D-4305-AA89-BEA2CBCF8414}" type="slidenum">
              <a:rPr lang="en-US" smtClean="0"/>
              <a:t>4</a:t>
            </a:fld>
            <a:endParaRPr lang="en-US"/>
          </a:p>
        </p:txBody>
      </p:sp>
    </p:spTree>
    <p:extLst>
      <p:ext uri="{BB962C8B-B14F-4D97-AF65-F5344CB8AC3E}">
        <p14:creationId xmlns:p14="http://schemas.microsoft.com/office/powerpoint/2010/main" val="121669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an ordered linked list to store the status of each block. Each node will contain the block size and memory address as well as a pointer to the next and previous node (the pointer to the previous node is only there to make it easier to remove and add nodes to the middle of the list).</a:t>
            </a:r>
          </a:p>
          <a:p>
            <a:endParaRPr lang="en-US" dirty="0"/>
          </a:p>
          <a:p>
            <a:r>
              <a:rPr lang="en-US" dirty="0"/>
              <a:t>Both the worst and best case scenarios for Big O would be: O(n) – need to traverse the single layer </a:t>
            </a:r>
            <a:r>
              <a:rPr lang="en-US" dirty="0" err="1"/>
              <a:t>linkedlist</a:t>
            </a:r>
            <a:r>
              <a:rPr lang="en-US" dirty="0"/>
              <a:t>.</a:t>
            </a:r>
          </a:p>
          <a:p>
            <a:endParaRPr lang="en-US" dirty="0"/>
          </a:p>
          <a:p>
            <a:r>
              <a:rPr lang="en-US" dirty="0"/>
              <a:t>Let’s see if we can do it any faster by using trees.</a:t>
            </a:r>
          </a:p>
        </p:txBody>
      </p:sp>
      <p:sp>
        <p:nvSpPr>
          <p:cNvPr id="4" name="Slide Number Placeholder 3"/>
          <p:cNvSpPr>
            <a:spLocks noGrp="1"/>
          </p:cNvSpPr>
          <p:nvPr>
            <p:ph type="sldNum" sz="quarter" idx="5"/>
          </p:nvPr>
        </p:nvSpPr>
        <p:spPr/>
        <p:txBody>
          <a:bodyPr/>
          <a:lstStyle/>
          <a:p>
            <a:fld id="{CFAADEC6-8F8D-4305-AA89-BEA2CBCF8414}" type="slidenum">
              <a:rPr lang="en-US" smtClean="0"/>
              <a:t>5</a:t>
            </a:fld>
            <a:endParaRPr lang="en-US"/>
          </a:p>
        </p:txBody>
      </p:sp>
    </p:spTree>
    <p:extLst>
      <p:ext uri="{BB962C8B-B14F-4D97-AF65-F5344CB8AC3E}">
        <p14:creationId xmlns:p14="http://schemas.microsoft.com/office/powerpoint/2010/main" val="371558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tree.</a:t>
            </a:r>
          </a:p>
          <a:p>
            <a:r>
              <a:rPr lang="en-US" dirty="0"/>
              <a:t>Each layer breaks down the block size by half. The leaves (i.e. bottom layer) will be a linked list containing the block sizes and the memory addresses (because there may be multiple block sizes of the same size).</a:t>
            </a:r>
          </a:p>
          <a:p>
            <a:endParaRPr lang="en-US" dirty="0"/>
          </a:p>
          <a:p>
            <a:r>
              <a:rPr lang="en-US" dirty="0"/>
              <a:t>Problem:</a:t>
            </a:r>
          </a:p>
          <a:p>
            <a:pPr marL="0" indent="0">
              <a:buNone/>
            </a:pPr>
            <a:r>
              <a:rPr lang="en-US" dirty="0"/>
              <a:t>Determining number of layers. Let’s say that N=10,000. How many layers should there be? </a:t>
            </a:r>
          </a:p>
          <a:p>
            <a:pPr marL="685800" lvl="1" indent="-228600">
              <a:buAutoNum type="arabicParenR"/>
            </a:pPr>
            <a:r>
              <a:rPr lang="en-US" dirty="0"/>
              <a:t>If we want the tree to keep narrowing down the </a:t>
            </a:r>
            <a:r>
              <a:rPr lang="en-US" dirty="0" err="1"/>
              <a:t>blockSize</a:t>
            </a:r>
            <a:r>
              <a:rPr lang="en-US" dirty="0"/>
              <a:t> from 10,000 -&gt; 5,000 -&gt; 2500 -&gt; etc. That would be a large tree using a lot of memory. </a:t>
            </a:r>
          </a:p>
          <a:p>
            <a:pPr marL="685800" lvl="1" indent="-228600">
              <a:buAutoNum type="arabicParenR"/>
            </a:pPr>
            <a:r>
              <a:rPr lang="en-US" dirty="0"/>
              <a:t>The converse, too few nodes means that the linked lists in the leaves will be large and same problem as previous slide (too much time). </a:t>
            </a:r>
          </a:p>
        </p:txBody>
      </p:sp>
      <p:sp>
        <p:nvSpPr>
          <p:cNvPr id="4" name="Slide Number Placeholder 3"/>
          <p:cNvSpPr>
            <a:spLocks noGrp="1"/>
          </p:cNvSpPr>
          <p:nvPr>
            <p:ph type="sldNum" sz="quarter" idx="5"/>
          </p:nvPr>
        </p:nvSpPr>
        <p:spPr/>
        <p:txBody>
          <a:bodyPr/>
          <a:lstStyle/>
          <a:p>
            <a:fld id="{CFAADEC6-8F8D-4305-AA89-BEA2CBCF8414}" type="slidenum">
              <a:rPr lang="en-US" smtClean="0"/>
              <a:t>6</a:t>
            </a:fld>
            <a:endParaRPr lang="en-US"/>
          </a:p>
        </p:txBody>
      </p:sp>
    </p:spTree>
    <p:extLst>
      <p:ext uri="{BB962C8B-B14F-4D97-AF65-F5344CB8AC3E}">
        <p14:creationId xmlns:p14="http://schemas.microsoft.com/office/powerpoint/2010/main" val="330554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solution: Have </a:t>
            </a:r>
            <a:r>
              <a:rPr lang="en-US" b="1" dirty="0"/>
              <a:t>2 layers of linked lists</a:t>
            </a:r>
            <a:r>
              <a:rPr lang="en-US" dirty="0"/>
              <a:t>:</a:t>
            </a:r>
          </a:p>
          <a:p>
            <a:r>
              <a:rPr lang="en-US" dirty="0"/>
              <a:t>1</a:t>
            </a:r>
            <a:r>
              <a:rPr lang="en-US" baseline="30000" dirty="0"/>
              <a:t>st</a:t>
            </a:r>
            <a:r>
              <a:rPr lang="en-US" dirty="0"/>
              <a:t> finds the correct block size. The</a:t>
            </a:r>
            <a:r>
              <a:rPr lang="en-US" b="1" dirty="0"/>
              <a:t> 2</a:t>
            </a:r>
            <a:r>
              <a:rPr lang="en-US" b="1" baseline="30000" dirty="0"/>
              <a:t>nd</a:t>
            </a:r>
            <a:r>
              <a:rPr lang="en-US" b="1" dirty="0"/>
              <a:t> finds </a:t>
            </a:r>
            <a:r>
              <a:rPr lang="en-US" dirty="0"/>
              <a:t>the correct memory address to the</a:t>
            </a:r>
            <a:r>
              <a:rPr lang="en-US" b="1" dirty="0"/>
              <a:t> </a:t>
            </a:r>
            <a:r>
              <a:rPr lang="en-US" b="1" dirty="0" err="1"/>
              <a:t>my_memory</a:t>
            </a:r>
            <a:r>
              <a:rPr lang="en-US" b="1" dirty="0"/>
              <a:t>. </a:t>
            </a:r>
          </a:p>
          <a:p>
            <a:r>
              <a:rPr lang="en-US" dirty="0"/>
              <a:t>Both layers are linked lists, so as to reduce the memory usage, although they form a two-layer tree. </a:t>
            </a:r>
          </a:p>
          <a:p>
            <a:r>
              <a:rPr lang="en-US" dirty="0"/>
              <a:t>For example, at the start of the program, </a:t>
            </a:r>
            <a:r>
              <a:rPr lang="en-US" dirty="0" err="1"/>
              <a:t>my_free</a:t>
            </a:r>
            <a:r>
              <a:rPr lang="en-US" dirty="0"/>
              <a:t> tree has one node and </a:t>
            </a:r>
            <a:r>
              <a:rPr lang="en-US" dirty="0" err="1"/>
              <a:t>my_alloc</a:t>
            </a:r>
            <a:r>
              <a:rPr lang="en-US" dirty="0"/>
              <a:t> is empty. When a process tries to allocate some memory in the </a:t>
            </a:r>
            <a:r>
              <a:rPr lang="en-US" dirty="0" err="1"/>
              <a:t>my_memory</a:t>
            </a:r>
            <a:r>
              <a:rPr lang="en-US" dirty="0"/>
              <a:t> array, the free tree is queried for a block that is equal to or greater than that size and the free space is broken down into an allocate block and free block – each one going into their respective trees.</a:t>
            </a:r>
          </a:p>
          <a:p>
            <a:r>
              <a:rPr lang="en-US" dirty="0"/>
              <a:t>We can see another example in more detail next slide.</a:t>
            </a:r>
          </a:p>
          <a:p>
            <a:endParaRPr lang="en-US" dirty="0"/>
          </a:p>
          <a:p>
            <a:r>
              <a:rPr lang="en-US" dirty="0"/>
              <a:t>Big O: The only time that the memory usage will for sure be greater than the other solutions is if there are N calls to </a:t>
            </a:r>
            <a:r>
              <a:rPr lang="en-US" dirty="0" err="1"/>
              <a:t>my_malloc</a:t>
            </a:r>
            <a:r>
              <a:rPr lang="en-US" dirty="0"/>
              <a:t> each for 1 byte (</a:t>
            </a:r>
            <a:r>
              <a:rPr lang="en-US" dirty="0" err="1"/>
              <a:t>blockSize</a:t>
            </a:r>
            <a:r>
              <a:rPr lang="en-US" dirty="0"/>
              <a:t>). That will cause there to be only one node in the first layer and N nodes in the second layer. But aside from that, it’s O(log N).</a:t>
            </a:r>
          </a:p>
        </p:txBody>
      </p:sp>
      <p:sp>
        <p:nvSpPr>
          <p:cNvPr id="4" name="Slide Number Placeholder 3"/>
          <p:cNvSpPr>
            <a:spLocks noGrp="1"/>
          </p:cNvSpPr>
          <p:nvPr>
            <p:ph type="sldNum" sz="quarter" idx="5"/>
          </p:nvPr>
        </p:nvSpPr>
        <p:spPr/>
        <p:txBody>
          <a:bodyPr/>
          <a:lstStyle/>
          <a:p>
            <a:fld id="{CFAADEC6-8F8D-4305-AA89-BEA2CBCF8414}" type="slidenum">
              <a:rPr lang="en-US" smtClean="0"/>
              <a:t>7</a:t>
            </a:fld>
            <a:endParaRPr lang="en-US"/>
          </a:p>
        </p:txBody>
      </p:sp>
    </p:spTree>
    <p:extLst>
      <p:ext uri="{BB962C8B-B14F-4D97-AF65-F5344CB8AC3E}">
        <p14:creationId xmlns:p14="http://schemas.microsoft.com/office/powerpoint/2010/main" val="971258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ADEC6-8F8D-4305-AA89-BEA2CBCF8414}" type="slidenum">
              <a:rPr lang="en-US" smtClean="0"/>
              <a:t>8</a:t>
            </a:fld>
            <a:endParaRPr lang="en-US"/>
          </a:p>
        </p:txBody>
      </p:sp>
    </p:spTree>
    <p:extLst>
      <p:ext uri="{BB962C8B-B14F-4D97-AF65-F5344CB8AC3E}">
        <p14:creationId xmlns:p14="http://schemas.microsoft.com/office/powerpoint/2010/main" val="228797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39292E-5B32-4B37-8ECF-E2455E59A77C}" type="slidenum">
              <a:rPr lang="en-US" smtClean="0"/>
              <a:t>9</a:t>
            </a:fld>
            <a:endParaRPr lang="en-US"/>
          </a:p>
        </p:txBody>
      </p:sp>
    </p:spTree>
    <p:extLst>
      <p:ext uri="{BB962C8B-B14F-4D97-AF65-F5344CB8AC3E}">
        <p14:creationId xmlns:p14="http://schemas.microsoft.com/office/powerpoint/2010/main" val="274582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C142-93B4-46D5-B3F0-017E8D860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2FFE2A-40FE-4E62-85F3-BD6DAB5C5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3FFCC0-74C4-4805-934D-6729C72825B0}"/>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5" name="Footer Placeholder 4">
            <a:extLst>
              <a:ext uri="{FF2B5EF4-FFF2-40B4-BE49-F238E27FC236}">
                <a16:creationId xmlns:a16="http://schemas.microsoft.com/office/drawing/2014/main" id="{4ECD7880-2CFD-431B-9410-4EF32CE85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907AE-F606-4011-A015-F914EB62C8CB}"/>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303459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90F1-1CFF-457B-A97C-F126F09E2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2ABCEE-F583-416A-BBB5-B8AB257052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DD1DB-B31E-41DE-AAB3-C3BA3A01BA50}"/>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5" name="Footer Placeholder 4">
            <a:extLst>
              <a:ext uri="{FF2B5EF4-FFF2-40B4-BE49-F238E27FC236}">
                <a16:creationId xmlns:a16="http://schemas.microsoft.com/office/drawing/2014/main" id="{96355E53-98AF-4CCC-9E8E-A68EFA73E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CE759-B5E7-4F44-A023-B10178B58B6B}"/>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233759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E6ED4B-65A2-4011-A22C-2E2AAE6F68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66B50-C641-4E2F-8DBE-168951C94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375B3-1088-47B8-B3F1-49CFB754FA71}"/>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5" name="Footer Placeholder 4">
            <a:extLst>
              <a:ext uri="{FF2B5EF4-FFF2-40B4-BE49-F238E27FC236}">
                <a16:creationId xmlns:a16="http://schemas.microsoft.com/office/drawing/2014/main" id="{A35187B2-574D-40FE-9932-1255EC1CA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C6EF1-268E-46FE-A429-1FA428DFC084}"/>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101974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3DAC-20DE-4E1E-B722-6CAAD2820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A2A53-EE96-4F56-9448-20B04145A8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A6B00-03B7-4E76-8048-8DBD3D1857DC}"/>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5" name="Footer Placeholder 4">
            <a:extLst>
              <a:ext uri="{FF2B5EF4-FFF2-40B4-BE49-F238E27FC236}">
                <a16:creationId xmlns:a16="http://schemas.microsoft.com/office/drawing/2014/main" id="{760F2457-8D82-4F2D-A86C-A9BB15536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66FC4-7CCC-4135-ADDA-B9EFACE6EDC4}"/>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206275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25FD-F2BC-4A63-A035-F205C3631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F126FC-565D-450E-9970-93C53C2D0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82796-C674-44CD-8F54-06D802BA61DC}"/>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5" name="Footer Placeholder 4">
            <a:extLst>
              <a:ext uri="{FF2B5EF4-FFF2-40B4-BE49-F238E27FC236}">
                <a16:creationId xmlns:a16="http://schemas.microsoft.com/office/drawing/2014/main" id="{62CD07D5-1488-45F3-9D63-8FD0F4A40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6950-B093-4B8A-87EB-4AA39512AF3A}"/>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337406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D10A-8583-4380-B635-62BFC31D6E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2F2069-0699-4924-809B-36672F87CB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ECAB8F-384B-44DE-908F-6580865A8D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8EF0D5-DE2C-41DD-B66D-F7B06B14CF40}"/>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6" name="Footer Placeholder 5">
            <a:extLst>
              <a:ext uri="{FF2B5EF4-FFF2-40B4-BE49-F238E27FC236}">
                <a16:creationId xmlns:a16="http://schemas.microsoft.com/office/drawing/2014/main" id="{0EB2B950-4ED6-43E1-A26D-130283B55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C135C-8646-4673-9B26-1D5C63C4F44F}"/>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362579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FD58-55B1-4D3D-A6AB-0EB81A80AB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8ED195-7608-46E9-8A1B-CED498B89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1F9A3-4765-4B95-9B8E-29EAE75949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EA017-FF02-4F32-B6C8-5F2C234718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6ECB9-D905-4D60-89B1-DD9E91DFCD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C8BB92-DC8E-4452-B1BB-55A168ADB066}"/>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8" name="Footer Placeholder 7">
            <a:extLst>
              <a:ext uri="{FF2B5EF4-FFF2-40B4-BE49-F238E27FC236}">
                <a16:creationId xmlns:a16="http://schemas.microsoft.com/office/drawing/2014/main" id="{353544B4-D82D-4328-9770-1EDBA59AB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9457B4-0FB8-479C-AC08-2D9EF270A163}"/>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75772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24AC-6BBD-4087-A006-E65FD81458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A41151-4F21-4D3D-9A43-0D7C362910F8}"/>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4" name="Footer Placeholder 3">
            <a:extLst>
              <a:ext uri="{FF2B5EF4-FFF2-40B4-BE49-F238E27FC236}">
                <a16:creationId xmlns:a16="http://schemas.microsoft.com/office/drawing/2014/main" id="{E75C65C3-72E6-42A5-94B2-947A2183E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CEBE4F-1481-4022-BFD9-744596287267}"/>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289429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F71438-4620-420C-B304-4BBB1801F9A0}"/>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3" name="Footer Placeholder 2">
            <a:extLst>
              <a:ext uri="{FF2B5EF4-FFF2-40B4-BE49-F238E27FC236}">
                <a16:creationId xmlns:a16="http://schemas.microsoft.com/office/drawing/2014/main" id="{54F12437-05EF-456A-93A8-CCC9E17363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9D4F48-0213-4FEC-8D68-D8712B201E44}"/>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420130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9D4F-9A04-4D5E-8599-8EDF1BFF0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6DE7B4-AD1F-4607-AED2-5CE9C3F56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41632D-2418-4123-A3CE-9F142B3E1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F785F-2E4B-49E0-87C4-1F99D3611701}"/>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6" name="Footer Placeholder 5">
            <a:extLst>
              <a:ext uri="{FF2B5EF4-FFF2-40B4-BE49-F238E27FC236}">
                <a16:creationId xmlns:a16="http://schemas.microsoft.com/office/drawing/2014/main" id="{C1CC5A0E-C87B-4F9C-9954-D89853515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F4F76-C3E5-4E9A-80EF-5D461CE940F8}"/>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324300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29B5-38C8-4B87-A450-BBEAA8FBE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393E4-F25D-4FEE-AC56-0072F3C90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340310-DDD3-4D34-BFA2-EF8EECAA9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9BD87-C3AE-4643-8A8A-921070F5F82E}"/>
              </a:ext>
            </a:extLst>
          </p:cNvPr>
          <p:cNvSpPr>
            <a:spLocks noGrp="1"/>
          </p:cNvSpPr>
          <p:nvPr>
            <p:ph type="dt" sz="half" idx="10"/>
          </p:nvPr>
        </p:nvSpPr>
        <p:spPr/>
        <p:txBody>
          <a:bodyPr/>
          <a:lstStyle/>
          <a:p>
            <a:fld id="{4F4FA40D-0789-487C-89D6-5182558BB6EA}" type="datetimeFigureOut">
              <a:rPr lang="en-US" smtClean="0"/>
              <a:t>1/9/2022</a:t>
            </a:fld>
            <a:endParaRPr lang="en-US"/>
          </a:p>
        </p:txBody>
      </p:sp>
      <p:sp>
        <p:nvSpPr>
          <p:cNvPr id="6" name="Footer Placeholder 5">
            <a:extLst>
              <a:ext uri="{FF2B5EF4-FFF2-40B4-BE49-F238E27FC236}">
                <a16:creationId xmlns:a16="http://schemas.microsoft.com/office/drawing/2014/main" id="{46F3F5AD-D667-4A30-BE88-78922A61B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EE316-5BB1-4FD9-A676-0149E4A967B1}"/>
              </a:ext>
            </a:extLst>
          </p:cNvPr>
          <p:cNvSpPr>
            <a:spLocks noGrp="1"/>
          </p:cNvSpPr>
          <p:nvPr>
            <p:ph type="sldNum" sz="quarter" idx="12"/>
          </p:nvPr>
        </p:nvSpPr>
        <p:spPr/>
        <p:txBody>
          <a:bodyPr/>
          <a:lstStyle/>
          <a:p>
            <a:fld id="{45793D06-D108-4EE4-82DD-C8FDD5312E5E}" type="slidenum">
              <a:rPr lang="en-US" smtClean="0"/>
              <a:t>‹#›</a:t>
            </a:fld>
            <a:endParaRPr lang="en-US"/>
          </a:p>
        </p:txBody>
      </p:sp>
    </p:spTree>
    <p:extLst>
      <p:ext uri="{BB962C8B-B14F-4D97-AF65-F5344CB8AC3E}">
        <p14:creationId xmlns:p14="http://schemas.microsoft.com/office/powerpoint/2010/main" val="40034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2E8B9-5C0E-46FC-8473-A19BBCA47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3ACA67-B6D0-474C-95DB-998A6C053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AFCA7-89AB-4F3E-A470-3A5FDA658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FA40D-0789-487C-89D6-5182558BB6EA}" type="datetimeFigureOut">
              <a:rPr lang="en-US" smtClean="0"/>
              <a:t>1/9/2022</a:t>
            </a:fld>
            <a:endParaRPr lang="en-US"/>
          </a:p>
        </p:txBody>
      </p:sp>
      <p:sp>
        <p:nvSpPr>
          <p:cNvPr id="5" name="Footer Placeholder 4">
            <a:extLst>
              <a:ext uri="{FF2B5EF4-FFF2-40B4-BE49-F238E27FC236}">
                <a16:creationId xmlns:a16="http://schemas.microsoft.com/office/drawing/2014/main" id="{6A1F5CDF-F6C8-4A36-B072-15F74B802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F8629F-42EF-4BCD-9BC7-2B18DA3FC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93D06-D108-4EE4-82DD-C8FDD5312E5E}" type="slidenum">
              <a:rPr lang="en-US" smtClean="0"/>
              <a:t>‹#›</a:t>
            </a:fld>
            <a:endParaRPr lang="en-US"/>
          </a:p>
        </p:txBody>
      </p:sp>
    </p:spTree>
    <p:extLst>
      <p:ext uri="{BB962C8B-B14F-4D97-AF65-F5344CB8AC3E}">
        <p14:creationId xmlns:p14="http://schemas.microsoft.com/office/powerpoint/2010/main" val="162952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aava613/SemesterProject/blob/eb9a13458034fc882be71b5b2bda73c7c25702f0/MyMallocAndFree.c#L5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aava613/SemesterProject/blob/eb9a13458034fc882be71b5b2bda73c7c25702f0/MyMallocAndFree.c#L25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Naava613/SemesterProject/blob/eb9a13458034fc882be71b5b2bda73c7c25702f0/MyMallocAndFree.c#L25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Naava613/SemesterProject/blob/eb9a13458034fc882be71b5b2bda73c7c25702f0/MyMallocAndFree.c#L25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aava613/SemesterProject/blob/eb9a13458034fc882be71b5b2bda73c7c25702f0/MyMallocAndFree.c#L11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Naava613/SemesterProject/blob/eb9a13458034fc882be71b5b2bda73c7c25702f0/MyMallocAndFree.c#L122"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02_E8A2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1D7D2-B07F-40B5-871B-01CE08DC2310}"/>
              </a:ext>
            </a:extLst>
          </p:cNvPr>
          <p:cNvSpPr>
            <a:spLocks noGrp="1"/>
          </p:cNvSpPr>
          <p:nvPr>
            <p:ph type="ctrTitle"/>
          </p:nvPr>
        </p:nvSpPr>
        <p:spPr>
          <a:xfrm>
            <a:off x="880281" y="921452"/>
            <a:ext cx="4985018" cy="3268639"/>
          </a:xfrm>
        </p:spPr>
        <p:txBody>
          <a:bodyPr anchor="b">
            <a:normAutofit/>
          </a:bodyPr>
          <a:lstStyle/>
          <a:p>
            <a:pPr algn="l"/>
            <a:r>
              <a:rPr lang="en-US" sz="7200"/>
              <a:t>Memory Allocator</a:t>
            </a:r>
          </a:p>
        </p:txBody>
      </p:sp>
      <p:sp>
        <p:nvSpPr>
          <p:cNvPr id="3" name="Subtitle 2">
            <a:extLst>
              <a:ext uri="{FF2B5EF4-FFF2-40B4-BE49-F238E27FC236}">
                <a16:creationId xmlns:a16="http://schemas.microsoft.com/office/drawing/2014/main" id="{AB62112E-47AB-490C-9D1C-F419344AAFE2}"/>
              </a:ext>
            </a:extLst>
          </p:cNvPr>
          <p:cNvSpPr>
            <a:spLocks noGrp="1"/>
          </p:cNvSpPr>
          <p:nvPr>
            <p:ph type="subTitle" idx="1"/>
          </p:nvPr>
        </p:nvSpPr>
        <p:spPr>
          <a:xfrm>
            <a:off x="880281" y="4285129"/>
            <a:ext cx="4985017" cy="1420409"/>
          </a:xfrm>
        </p:spPr>
        <p:txBody>
          <a:bodyPr anchor="t">
            <a:normAutofit/>
          </a:bodyPr>
          <a:lstStyle/>
          <a:p>
            <a:pPr algn="l"/>
            <a:r>
              <a:rPr lang="en-US"/>
              <a:t>Computer Systems</a:t>
            </a:r>
          </a:p>
          <a:p>
            <a:pPr algn="l"/>
            <a:r>
              <a:rPr lang="en-US"/>
              <a:t>Semester Project</a:t>
            </a:r>
          </a:p>
          <a:p>
            <a:pPr algn="l"/>
            <a:r>
              <a:rPr lang="en-US"/>
              <a:t>Fall 2021</a:t>
            </a:r>
          </a:p>
        </p:txBody>
      </p:sp>
      <p:sp>
        <p:nvSpPr>
          <p:cNvPr id="21" name="Freeform: Shape 9">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83985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A12A40-07A5-44BF-87CE-C450CE92B3A1}"/>
              </a:ext>
            </a:extLst>
          </p:cNvPr>
          <p:cNvSpPr>
            <a:spLocks noGrp="1"/>
          </p:cNvSpPr>
          <p:nvPr>
            <p:ph type="title"/>
          </p:nvPr>
        </p:nvSpPr>
        <p:spPr>
          <a:xfrm>
            <a:off x="643467" y="321734"/>
            <a:ext cx="10905066" cy="1135737"/>
          </a:xfrm>
        </p:spPr>
        <p:txBody>
          <a:bodyPr>
            <a:normAutofit/>
          </a:bodyPr>
          <a:lstStyle/>
          <a:p>
            <a:r>
              <a:rPr lang="en-US" sz="3600" dirty="0" err="1">
                <a:hlinkClick r:id="rId2">
                  <a:extLst>
                    <a:ext uri="{A12FA001-AC4F-418D-AE19-62706E023703}">
                      <ahyp:hlinkClr xmlns:ahyp="http://schemas.microsoft.com/office/drawing/2018/hyperlinkcolor" val="tx"/>
                    </a:ext>
                  </a:extLst>
                </a:hlinkClick>
              </a:rPr>
              <a:t>My_Malloc</a:t>
            </a:r>
            <a:endParaRPr lang="en-US" sz="3600" dirty="0"/>
          </a:p>
        </p:txBody>
      </p:sp>
      <p:sp>
        <p:nvSpPr>
          <p:cNvPr id="3" name="Content Placeholder 2">
            <a:extLst>
              <a:ext uri="{FF2B5EF4-FFF2-40B4-BE49-F238E27FC236}">
                <a16:creationId xmlns:a16="http://schemas.microsoft.com/office/drawing/2014/main" id="{24050A85-11BF-43CD-8056-D621DD7056A7}"/>
              </a:ext>
            </a:extLst>
          </p:cNvPr>
          <p:cNvSpPr>
            <a:spLocks noGrp="1"/>
          </p:cNvSpPr>
          <p:nvPr>
            <p:ph idx="1"/>
          </p:nvPr>
        </p:nvSpPr>
        <p:spPr>
          <a:xfrm>
            <a:off x="643469" y="1782981"/>
            <a:ext cx="4008384" cy="4393982"/>
          </a:xfrm>
        </p:spPr>
        <p:txBody>
          <a:bodyPr>
            <a:normAutofit/>
          </a:bodyPr>
          <a:lstStyle/>
          <a:p>
            <a:r>
              <a:rPr lang="en-US" sz="1700" dirty="0"/>
              <a:t>Find the first place that has enough free space</a:t>
            </a:r>
          </a:p>
          <a:p>
            <a:pPr lvl="1"/>
            <a:r>
              <a:rPr lang="en-US" sz="1700" dirty="0"/>
              <a:t>Loop through linked list</a:t>
            </a:r>
          </a:p>
          <a:p>
            <a:r>
              <a:rPr lang="en-US" sz="1700" dirty="0"/>
              <a:t>Update the lists appropriately</a:t>
            </a:r>
          </a:p>
          <a:p>
            <a:pPr lvl="1"/>
            <a:r>
              <a:rPr lang="en-US" sz="1700" dirty="0"/>
              <a:t>When allocate memory, it’s not free anymore</a:t>
            </a:r>
          </a:p>
          <a:p>
            <a:pPr lvl="1"/>
            <a:r>
              <a:rPr lang="en-US" sz="1700" dirty="0"/>
              <a:t>Take that block out of free and add to allocated list</a:t>
            </a:r>
          </a:p>
          <a:p>
            <a:pPr lvl="2"/>
            <a:r>
              <a:rPr lang="en-US" sz="1700" dirty="0"/>
              <a:t>Might need to adjust second layer</a:t>
            </a:r>
          </a:p>
          <a:p>
            <a:pPr lvl="2"/>
            <a:r>
              <a:rPr lang="en-US" sz="1700" dirty="0"/>
              <a:t>Adjust pointers of the nodes</a:t>
            </a:r>
          </a:p>
          <a:p>
            <a:pPr lvl="2"/>
            <a:r>
              <a:rPr lang="en-US" sz="1700" dirty="0"/>
              <a:t>Remove nodes as needed – take away the block in the first layer if not pointing to anything anymore</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3CF4B37-5137-4F49-BAD6-6A4DF04CC5AE}"/>
              </a:ext>
            </a:extLst>
          </p:cNvPr>
          <p:cNvPicPr>
            <a:picLocks noChangeAspect="1"/>
          </p:cNvPicPr>
          <p:nvPr/>
        </p:nvPicPr>
        <p:blipFill>
          <a:blip r:embed="rId3"/>
          <a:stretch>
            <a:fillRect/>
          </a:stretch>
        </p:blipFill>
        <p:spPr>
          <a:xfrm>
            <a:off x="5295320" y="1861308"/>
            <a:ext cx="6253212" cy="3814458"/>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6353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892F3-DD6A-496A-A4CB-CE9129D55FE9}"/>
              </a:ext>
            </a:extLst>
          </p:cNvPr>
          <p:cNvSpPr>
            <a:spLocks noGrp="1"/>
          </p:cNvSpPr>
          <p:nvPr>
            <p:ph type="title"/>
          </p:nvPr>
        </p:nvSpPr>
        <p:spPr>
          <a:xfrm>
            <a:off x="1006900" y="1188637"/>
            <a:ext cx="3141430" cy="4480726"/>
          </a:xfrm>
        </p:spPr>
        <p:txBody>
          <a:bodyPr>
            <a:normAutofit/>
          </a:bodyPr>
          <a:lstStyle/>
          <a:p>
            <a:pPr algn="r"/>
            <a:r>
              <a:rPr lang="en-US" sz="6600" dirty="0">
                <a:hlinkClick r:id="rId2"/>
              </a:rPr>
              <a:t>My Free</a:t>
            </a:r>
            <a:endParaRPr lang="en-US" sz="66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6ABB9E-623A-4F7D-939F-B62319AF3A2A}"/>
              </a:ext>
            </a:extLst>
          </p:cNvPr>
          <p:cNvSpPr>
            <a:spLocks noGrp="1"/>
          </p:cNvSpPr>
          <p:nvPr>
            <p:ph idx="1"/>
          </p:nvPr>
        </p:nvSpPr>
        <p:spPr>
          <a:xfrm>
            <a:off x="5138928" y="1338729"/>
            <a:ext cx="4795584" cy="4180542"/>
          </a:xfrm>
        </p:spPr>
        <p:txBody>
          <a:bodyPr anchor="ctr">
            <a:normAutofit/>
          </a:bodyPr>
          <a:lstStyle/>
          <a:p>
            <a:r>
              <a:rPr lang="en-US" sz="2400"/>
              <a:t>Free the node that had the data from allocated tree</a:t>
            </a:r>
          </a:p>
          <a:p>
            <a:r>
              <a:rPr lang="en-US" sz="2400"/>
              <a:t>Add that amount of space to the free tree</a:t>
            </a:r>
          </a:p>
          <a:p>
            <a:r>
              <a:rPr lang="en-US" sz="2400"/>
              <a:t>Coalesce</a:t>
            </a:r>
          </a:p>
          <a:p>
            <a:pPr lvl="1"/>
            <a:r>
              <a:rPr lang="en-US" dirty="0"/>
              <a:t>if there are two free spaces next to each other in the </a:t>
            </a:r>
            <a:r>
              <a:rPr lang="en-US"/>
              <a:t>my_memory</a:t>
            </a:r>
            <a:r>
              <a:rPr lang="en-US" dirty="0"/>
              <a:t> array</a:t>
            </a:r>
          </a:p>
        </p:txBody>
      </p:sp>
    </p:spTree>
    <p:extLst>
      <p:ext uri="{BB962C8B-B14F-4D97-AF65-F5344CB8AC3E}">
        <p14:creationId xmlns:p14="http://schemas.microsoft.com/office/powerpoint/2010/main" val="213699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FA6B3-F88F-4A74-BE0E-390581B3219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err="1">
                <a:solidFill>
                  <a:schemeClr val="bg1"/>
                </a:solidFill>
                <a:latin typeface="+mj-lt"/>
                <a:ea typeface="+mj-ea"/>
                <a:cs typeface="+mj-cs"/>
                <a:hlinkClick r:id="rId2">
                  <a:extLst>
                    <a:ext uri="{A12FA001-AC4F-418D-AE19-62706E023703}">
                      <ahyp:hlinkClr xmlns:ahyp="http://schemas.microsoft.com/office/drawing/2018/hyperlinkcolor" val="tx"/>
                    </a:ext>
                  </a:extLst>
                </a:hlinkClick>
              </a:rPr>
              <a:t>My_free</a:t>
            </a:r>
            <a:endParaRPr lang="en-US" sz="4800" kern="1200" dirty="0">
              <a:solidFill>
                <a:schemeClr val="bg1"/>
              </a:solidFill>
              <a:latin typeface="+mj-lt"/>
              <a:ea typeface="+mj-ea"/>
              <a:cs typeface="+mj-cs"/>
            </a:endParaRPr>
          </a:p>
        </p:txBody>
      </p:sp>
      <p:sp>
        <p:nvSpPr>
          <p:cNvPr id="45" name="Content Placeholder 29">
            <a:extLst>
              <a:ext uri="{FF2B5EF4-FFF2-40B4-BE49-F238E27FC236}">
                <a16:creationId xmlns:a16="http://schemas.microsoft.com/office/drawing/2014/main" id="{9F71EC9B-B36F-4622-8322-E5178EE63CE0}"/>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dirty="0">
                <a:solidFill>
                  <a:srgbClr val="FFFFFF"/>
                </a:solidFill>
                <a:latin typeface="+mn-lt"/>
                <a:ea typeface="+mn-ea"/>
                <a:cs typeface="+mn-cs"/>
              </a:rPr>
              <a:t>Search through allocated </a:t>
            </a:r>
            <a:r>
              <a:rPr lang="en-US" sz="2000" dirty="0">
                <a:solidFill>
                  <a:srgbClr val="FFFFFF"/>
                </a:solidFill>
              </a:rPr>
              <a:t>tree</a:t>
            </a:r>
            <a:r>
              <a:rPr lang="en-US" sz="2000" kern="1200" dirty="0">
                <a:solidFill>
                  <a:srgbClr val="FFFFFF"/>
                </a:solidFill>
                <a:latin typeface="+mn-lt"/>
                <a:ea typeface="+mn-ea"/>
                <a:cs typeface="+mn-cs"/>
              </a:rPr>
              <a:t> to find the node to free</a:t>
            </a:r>
          </a:p>
        </p:txBody>
      </p:sp>
      <p:cxnSp>
        <p:nvCxnSpPr>
          <p:cNvPr id="52" name="Straight Connector 5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FDF6670-1B66-4C1C-9B31-F1ADFC598F48}"/>
              </a:ext>
            </a:extLst>
          </p:cNvPr>
          <p:cNvPicPr>
            <a:picLocks noChangeAspect="1"/>
          </p:cNvPicPr>
          <p:nvPr/>
        </p:nvPicPr>
        <p:blipFill>
          <a:blip r:embed="rId3"/>
          <a:stretch>
            <a:fillRect/>
          </a:stretch>
        </p:blipFill>
        <p:spPr>
          <a:xfrm>
            <a:off x="5153822" y="533027"/>
            <a:ext cx="6553545" cy="5799887"/>
          </a:xfrm>
          <a:prstGeom prst="rect">
            <a:avLst/>
          </a:prstGeom>
        </p:spPr>
      </p:pic>
    </p:spTree>
    <p:extLst>
      <p:ext uri="{BB962C8B-B14F-4D97-AF65-F5344CB8AC3E}">
        <p14:creationId xmlns:p14="http://schemas.microsoft.com/office/powerpoint/2010/main" val="290722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FA6B3-F88F-4A74-BE0E-390581B3219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000" kern="1200" dirty="0" err="1">
                <a:solidFill>
                  <a:schemeClr val="bg1"/>
                </a:solidFill>
                <a:latin typeface="+mj-lt"/>
                <a:ea typeface="+mj-ea"/>
                <a:cs typeface="+mj-cs"/>
                <a:hlinkClick r:id="rId2">
                  <a:extLst>
                    <a:ext uri="{A12FA001-AC4F-418D-AE19-62706E023703}">
                      <ahyp:hlinkClr xmlns:ahyp="http://schemas.microsoft.com/office/drawing/2018/hyperlinkcolor" val="tx"/>
                    </a:ext>
                  </a:extLst>
                </a:hlinkClick>
              </a:rPr>
              <a:t>My_free</a:t>
            </a:r>
            <a:r>
              <a:rPr lang="en-US" sz="3000" kern="1200" dirty="0">
                <a:solidFill>
                  <a:schemeClr val="bg1"/>
                </a:solidFill>
                <a:latin typeface="+mj-lt"/>
                <a:ea typeface="+mj-ea"/>
                <a:cs typeface="+mj-cs"/>
              </a:rPr>
              <a:t> (</a:t>
            </a:r>
            <a:r>
              <a:rPr lang="en-US" sz="3000" kern="1200" dirty="0" err="1">
                <a:solidFill>
                  <a:schemeClr val="bg1"/>
                </a:solidFill>
                <a:latin typeface="+mj-lt"/>
                <a:ea typeface="+mj-ea"/>
                <a:cs typeface="+mj-cs"/>
              </a:rPr>
              <a:t>cont</a:t>
            </a:r>
            <a:r>
              <a:rPr lang="en-US" sz="3000" kern="1200" dirty="0">
                <a:solidFill>
                  <a:schemeClr val="bg1"/>
                </a:solidFill>
                <a:latin typeface="+mj-lt"/>
                <a:ea typeface="+mj-ea"/>
                <a:cs typeface="+mj-cs"/>
              </a:rPr>
              <a:t>)</a:t>
            </a:r>
          </a:p>
        </p:txBody>
      </p:sp>
      <p:sp>
        <p:nvSpPr>
          <p:cNvPr id="45" name="Content Placeholder 29">
            <a:extLst>
              <a:ext uri="{FF2B5EF4-FFF2-40B4-BE49-F238E27FC236}">
                <a16:creationId xmlns:a16="http://schemas.microsoft.com/office/drawing/2014/main" id="{9F71EC9B-B36F-4622-8322-E5178EE63CE0}"/>
              </a:ext>
            </a:extLst>
          </p:cNvPr>
          <p:cNvSpPr>
            <a:spLocks noGrp="1"/>
          </p:cNvSpPr>
          <p:nvPr>
            <p:ph idx="1"/>
          </p:nvPr>
        </p:nvSpPr>
        <p:spPr>
          <a:xfrm>
            <a:off x="1524000" y="1548499"/>
            <a:ext cx="9144000" cy="420001"/>
          </a:xfrm>
        </p:spPr>
        <p:txBody>
          <a:bodyPr vert="horz" lIns="91440" tIns="45720" rIns="91440" bIns="45720" rtlCol="0">
            <a:normAutofit/>
          </a:bodyPr>
          <a:lstStyle/>
          <a:p>
            <a:pPr marL="0" indent="0" algn="ctr">
              <a:buNone/>
            </a:pPr>
            <a:r>
              <a:rPr lang="en-US" sz="2000" kern="1200" dirty="0">
                <a:solidFill>
                  <a:srgbClr val="62D1FA"/>
                </a:solidFill>
                <a:latin typeface="+mn-lt"/>
                <a:ea typeface="+mn-ea"/>
                <a:cs typeface="+mn-cs"/>
              </a:rPr>
              <a:t>Adjust pointers and free nodes as necessary</a:t>
            </a:r>
          </a:p>
        </p:txBody>
      </p:sp>
      <p:cxnSp>
        <p:nvCxnSpPr>
          <p:cNvPr id="61" name="Straight Connector 6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09615055-7A5A-4D89-93FD-2CB38A530D1E}"/>
              </a:ext>
            </a:extLst>
          </p:cNvPr>
          <p:cNvPicPr>
            <a:picLocks noChangeAspect="1"/>
          </p:cNvPicPr>
          <p:nvPr/>
        </p:nvPicPr>
        <p:blipFill>
          <a:blip r:embed="rId3"/>
          <a:stretch>
            <a:fillRect/>
          </a:stretch>
        </p:blipFill>
        <p:spPr>
          <a:xfrm>
            <a:off x="1947175" y="2427541"/>
            <a:ext cx="8242550" cy="3997637"/>
          </a:xfrm>
          <a:prstGeom prst="rect">
            <a:avLst/>
          </a:prstGeom>
        </p:spPr>
      </p:pic>
      <p:sp>
        <p:nvSpPr>
          <p:cNvPr id="3" name="TextBox 2">
            <a:extLst>
              <a:ext uri="{FF2B5EF4-FFF2-40B4-BE49-F238E27FC236}">
                <a16:creationId xmlns:a16="http://schemas.microsoft.com/office/drawing/2014/main" id="{A7E9DE33-356A-4DE5-871F-7E8049F63F36}"/>
              </a:ext>
            </a:extLst>
          </p:cNvPr>
          <p:cNvSpPr txBox="1"/>
          <p:nvPr/>
        </p:nvSpPr>
        <p:spPr>
          <a:xfrm rot="20791497">
            <a:off x="9986451" y="5199320"/>
            <a:ext cx="1626560" cy="707886"/>
          </a:xfrm>
          <a:prstGeom prst="rect">
            <a:avLst/>
          </a:prstGeom>
          <a:noFill/>
        </p:spPr>
        <p:txBody>
          <a:bodyPr wrap="square" rtlCol="0">
            <a:spAutoFit/>
          </a:bodyPr>
          <a:lstStyle/>
          <a:p>
            <a:r>
              <a:rPr lang="en-US" sz="2000" dirty="0">
                <a:solidFill>
                  <a:srgbClr val="00B0F0"/>
                </a:solidFill>
              </a:rPr>
              <a:t>Don’t forget </a:t>
            </a:r>
          </a:p>
          <a:p>
            <a:r>
              <a:rPr lang="en-US" sz="2000" dirty="0">
                <a:solidFill>
                  <a:srgbClr val="00B0F0"/>
                </a:solidFill>
              </a:rPr>
              <a:t>to coalesce!</a:t>
            </a:r>
          </a:p>
        </p:txBody>
      </p:sp>
    </p:spTree>
    <p:extLst>
      <p:ext uri="{BB962C8B-B14F-4D97-AF65-F5344CB8AC3E}">
        <p14:creationId xmlns:p14="http://schemas.microsoft.com/office/powerpoint/2010/main" val="401686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9DD5E-48DF-40AB-B7C3-CFCFACEA3F6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Coalesce</a:t>
            </a:r>
          </a:p>
        </p:txBody>
      </p:sp>
      <p:pic>
        <p:nvPicPr>
          <p:cNvPr id="5" name="Content Placeholder 4">
            <a:extLst>
              <a:ext uri="{FF2B5EF4-FFF2-40B4-BE49-F238E27FC236}">
                <a16:creationId xmlns:a16="http://schemas.microsoft.com/office/drawing/2014/main" id="{43FA63CD-EE89-428B-8CEB-3A330194927A}"/>
              </a:ext>
            </a:extLst>
          </p:cNvPr>
          <p:cNvPicPr>
            <a:picLocks noGrp="1" noChangeAspect="1"/>
          </p:cNvPicPr>
          <p:nvPr>
            <p:ph idx="1"/>
          </p:nvPr>
        </p:nvPicPr>
        <p:blipFill>
          <a:blip r:embed="rId3"/>
          <a:stretch>
            <a:fillRect/>
          </a:stretch>
        </p:blipFill>
        <p:spPr>
          <a:xfrm>
            <a:off x="4906497" y="120143"/>
            <a:ext cx="6568081" cy="6617714"/>
          </a:xfrm>
          <a:prstGeom prst="rect">
            <a:avLst/>
          </a:prstGeom>
        </p:spPr>
      </p:pic>
    </p:spTree>
    <p:extLst>
      <p:ext uri="{BB962C8B-B14F-4D97-AF65-F5344CB8AC3E}">
        <p14:creationId xmlns:p14="http://schemas.microsoft.com/office/powerpoint/2010/main" val="38701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820D54C1-3F87-4E4F-B89B-7A769E0B3BF7}"/>
              </a:ext>
            </a:extLst>
          </p:cNvPr>
          <p:cNvPicPr>
            <a:picLocks noGrp="1" noChangeAspect="1"/>
          </p:cNvPicPr>
          <p:nvPr>
            <p:ph idx="1"/>
          </p:nvPr>
        </p:nvPicPr>
        <p:blipFill>
          <a:blip r:embed="rId3"/>
          <a:stretch>
            <a:fillRect/>
          </a:stretch>
        </p:blipFill>
        <p:spPr>
          <a:xfrm>
            <a:off x="3263292" y="1057822"/>
            <a:ext cx="8885661" cy="5375824"/>
          </a:xfrm>
          <a:prstGeom prst="rect">
            <a:avLst/>
          </a:prstGeom>
        </p:spPr>
      </p:pic>
      <p:sp>
        <p:nvSpPr>
          <p:cNvPr id="2" name="Title 1">
            <a:extLst>
              <a:ext uri="{FF2B5EF4-FFF2-40B4-BE49-F238E27FC236}">
                <a16:creationId xmlns:a16="http://schemas.microsoft.com/office/drawing/2014/main" id="{D25A556D-2CC4-483C-8A56-811EC6CEE1B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Mem_get_stats</a:t>
            </a:r>
          </a:p>
        </p:txBody>
      </p:sp>
      <p:sp>
        <p:nvSpPr>
          <p:cNvPr id="9" name="TextBox 8">
            <a:extLst>
              <a:ext uri="{FF2B5EF4-FFF2-40B4-BE49-F238E27FC236}">
                <a16:creationId xmlns:a16="http://schemas.microsoft.com/office/drawing/2014/main" id="{9F9B3DE7-ECD9-44CA-8DE1-9DEAC577403C}"/>
              </a:ext>
            </a:extLst>
          </p:cNvPr>
          <p:cNvSpPr txBox="1"/>
          <p:nvPr/>
        </p:nvSpPr>
        <p:spPr>
          <a:xfrm>
            <a:off x="2710927" y="344245"/>
            <a:ext cx="6422315" cy="369332"/>
          </a:xfrm>
          <a:prstGeom prst="rect">
            <a:avLst/>
          </a:prstGeom>
          <a:noFill/>
        </p:spPr>
        <p:txBody>
          <a:bodyPr wrap="square" rtlCol="0">
            <a:spAutoFit/>
          </a:bodyPr>
          <a:lstStyle/>
          <a:p>
            <a:r>
              <a:rPr lang="en-US" dirty="0"/>
              <a:t>Small snippet to show calculations for the stats of the free tree:</a:t>
            </a:r>
          </a:p>
        </p:txBody>
      </p:sp>
    </p:spTree>
    <p:extLst>
      <p:ext uri="{BB962C8B-B14F-4D97-AF65-F5344CB8AC3E}">
        <p14:creationId xmlns:p14="http://schemas.microsoft.com/office/powerpoint/2010/main" val="301707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00F5C4-4263-4443-B618-47B8EB13BB01}"/>
              </a:ext>
            </a:extLst>
          </p:cNvPr>
          <p:cNvSpPr/>
          <p:nvPr/>
        </p:nvSpPr>
        <p:spPr>
          <a:xfrm>
            <a:off x="816748" y="656947"/>
            <a:ext cx="702814" cy="541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1</a:t>
            </a:r>
          </a:p>
        </p:txBody>
      </p:sp>
      <p:sp>
        <p:nvSpPr>
          <p:cNvPr id="9" name="Rectangle 8">
            <a:extLst>
              <a:ext uri="{FF2B5EF4-FFF2-40B4-BE49-F238E27FC236}">
                <a16:creationId xmlns:a16="http://schemas.microsoft.com/office/drawing/2014/main" id="{F86F4575-F65C-4505-9DCF-2B39C084DA82}"/>
              </a:ext>
            </a:extLst>
          </p:cNvPr>
          <p:cNvSpPr/>
          <p:nvPr/>
        </p:nvSpPr>
        <p:spPr>
          <a:xfrm>
            <a:off x="8806278" y="443883"/>
            <a:ext cx="3173764" cy="2130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Block_size</a:t>
            </a:r>
            <a:r>
              <a:rPr lang="en-US" dirty="0"/>
              <a:t>: int</a:t>
            </a:r>
          </a:p>
          <a:p>
            <a:pPr algn="ctr"/>
            <a:r>
              <a:rPr lang="en-US" dirty="0"/>
              <a:t>Address of </a:t>
            </a:r>
            <a:r>
              <a:rPr lang="en-US" dirty="0" err="1"/>
              <a:t>firstPositions</a:t>
            </a:r>
            <a:r>
              <a:rPr lang="en-US" dirty="0"/>
              <a:t>: struct</a:t>
            </a:r>
          </a:p>
          <a:p>
            <a:pPr algn="ctr"/>
            <a:r>
              <a:rPr lang="en-US" dirty="0" err="1"/>
              <a:t>nextNode</a:t>
            </a:r>
            <a:r>
              <a:rPr lang="en-US" dirty="0"/>
              <a:t>: int</a:t>
            </a:r>
          </a:p>
          <a:p>
            <a:pPr algn="ctr"/>
            <a:r>
              <a:rPr lang="en-US" dirty="0" err="1"/>
              <a:t>previousNode</a:t>
            </a:r>
            <a:r>
              <a:rPr lang="en-US" dirty="0"/>
              <a:t>: int</a:t>
            </a:r>
          </a:p>
        </p:txBody>
      </p:sp>
      <p:sp>
        <p:nvSpPr>
          <p:cNvPr id="10" name="Rectangle 9">
            <a:extLst>
              <a:ext uri="{FF2B5EF4-FFF2-40B4-BE49-F238E27FC236}">
                <a16:creationId xmlns:a16="http://schemas.microsoft.com/office/drawing/2014/main" id="{0F3E7CA1-DACF-435A-B288-9414FA2B3561}"/>
              </a:ext>
            </a:extLst>
          </p:cNvPr>
          <p:cNvSpPr/>
          <p:nvPr/>
        </p:nvSpPr>
        <p:spPr>
          <a:xfrm>
            <a:off x="835245" y="1096392"/>
            <a:ext cx="702814" cy="541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a:extLst>
              <a:ext uri="{FF2B5EF4-FFF2-40B4-BE49-F238E27FC236}">
                <a16:creationId xmlns:a16="http://schemas.microsoft.com/office/drawing/2014/main" id="{F9B1399F-5A85-4A5C-AFD4-1B5217118945}"/>
              </a:ext>
            </a:extLst>
          </p:cNvPr>
          <p:cNvSpPr/>
          <p:nvPr/>
        </p:nvSpPr>
        <p:spPr>
          <a:xfrm>
            <a:off x="1421538" y="665825"/>
            <a:ext cx="702814" cy="5415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a:t>
            </a:r>
          </a:p>
        </p:txBody>
      </p:sp>
      <p:sp>
        <p:nvSpPr>
          <p:cNvPr id="12" name="Rectangle 11">
            <a:extLst>
              <a:ext uri="{FF2B5EF4-FFF2-40B4-BE49-F238E27FC236}">
                <a16:creationId xmlns:a16="http://schemas.microsoft.com/office/drawing/2014/main" id="{E1AD3D25-5BFB-4B52-A14E-84EBE410C261}"/>
              </a:ext>
            </a:extLst>
          </p:cNvPr>
          <p:cNvSpPr/>
          <p:nvPr/>
        </p:nvSpPr>
        <p:spPr>
          <a:xfrm>
            <a:off x="211958" y="648069"/>
            <a:ext cx="702814" cy="541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13" name="Rectangle 12">
            <a:extLst>
              <a:ext uri="{FF2B5EF4-FFF2-40B4-BE49-F238E27FC236}">
                <a16:creationId xmlns:a16="http://schemas.microsoft.com/office/drawing/2014/main" id="{C2ED7575-1D8F-49AC-80DF-EA8D1F56919E}"/>
              </a:ext>
            </a:extLst>
          </p:cNvPr>
          <p:cNvSpPr/>
          <p:nvPr/>
        </p:nvSpPr>
        <p:spPr>
          <a:xfrm>
            <a:off x="60301" y="443882"/>
            <a:ext cx="2256771" cy="1376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005BA82-EF12-4061-9C81-980830A07150}"/>
              </a:ext>
            </a:extLst>
          </p:cNvPr>
          <p:cNvSpPr/>
          <p:nvPr/>
        </p:nvSpPr>
        <p:spPr>
          <a:xfrm>
            <a:off x="3827759" y="720567"/>
            <a:ext cx="702814" cy="541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5</a:t>
            </a:r>
          </a:p>
        </p:txBody>
      </p:sp>
      <p:sp>
        <p:nvSpPr>
          <p:cNvPr id="15" name="Rectangle 14">
            <a:extLst>
              <a:ext uri="{FF2B5EF4-FFF2-40B4-BE49-F238E27FC236}">
                <a16:creationId xmlns:a16="http://schemas.microsoft.com/office/drawing/2014/main" id="{868B0853-C9E6-462B-801E-730A9A972345}"/>
              </a:ext>
            </a:extLst>
          </p:cNvPr>
          <p:cNvSpPr/>
          <p:nvPr/>
        </p:nvSpPr>
        <p:spPr>
          <a:xfrm>
            <a:off x="3846256" y="1160012"/>
            <a:ext cx="702814" cy="541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6" name="Rectangle 15">
            <a:extLst>
              <a:ext uri="{FF2B5EF4-FFF2-40B4-BE49-F238E27FC236}">
                <a16:creationId xmlns:a16="http://schemas.microsoft.com/office/drawing/2014/main" id="{93749C34-F584-4B32-8B75-3EF2D903E721}"/>
              </a:ext>
            </a:extLst>
          </p:cNvPr>
          <p:cNvSpPr/>
          <p:nvPr/>
        </p:nvSpPr>
        <p:spPr>
          <a:xfrm>
            <a:off x="4432549" y="729445"/>
            <a:ext cx="702814" cy="5415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a:t>
            </a:r>
          </a:p>
        </p:txBody>
      </p:sp>
      <p:sp>
        <p:nvSpPr>
          <p:cNvPr id="17" name="Rectangle 16">
            <a:extLst>
              <a:ext uri="{FF2B5EF4-FFF2-40B4-BE49-F238E27FC236}">
                <a16:creationId xmlns:a16="http://schemas.microsoft.com/office/drawing/2014/main" id="{FC6FC35A-89CF-4631-B56B-5AF8E288E148}"/>
              </a:ext>
            </a:extLst>
          </p:cNvPr>
          <p:cNvSpPr/>
          <p:nvPr/>
        </p:nvSpPr>
        <p:spPr>
          <a:xfrm>
            <a:off x="3222969" y="711689"/>
            <a:ext cx="702814" cy="541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18" name="Rectangle 17">
            <a:extLst>
              <a:ext uri="{FF2B5EF4-FFF2-40B4-BE49-F238E27FC236}">
                <a16:creationId xmlns:a16="http://schemas.microsoft.com/office/drawing/2014/main" id="{949C732A-094D-4985-B1F5-49DFD11C5DCE}"/>
              </a:ext>
            </a:extLst>
          </p:cNvPr>
          <p:cNvSpPr/>
          <p:nvPr/>
        </p:nvSpPr>
        <p:spPr>
          <a:xfrm>
            <a:off x="3071312" y="507502"/>
            <a:ext cx="2256771" cy="1376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5A455ED7-21BE-4B29-BD07-A59752E62B2F}"/>
              </a:ext>
            </a:extLst>
          </p:cNvPr>
          <p:cNvCxnSpPr>
            <a:stCxn id="11" idx="3"/>
            <a:endCxn id="18" idx="1"/>
          </p:cNvCxnSpPr>
          <p:nvPr/>
        </p:nvCxnSpPr>
        <p:spPr>
          <a:xfrm>
            <a:off x="2124352" y="936594"/>
            <a:ext cx="946960" cy="2589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07E7C9-A5A7-4C92-959A-51F0B720D04A}"/>
              </a:ext>
            </a:extLst>
          </p:cNvPr>
          <p:cNvCxnSpPr>
            <a:cxnSpLocks/>
            <a:stCxn id="17" idx="1"/>
            <a:endCxn id="13" idx="3"/>
          </p:cNvCxnSpPr>
          <p:nvPr/>
        </p:nvCxnSpPr>
        <p:spPr>
          <a:xfrm flipH="1">
            <a:off x="2317072" y="982458"/>
            <a:ext cx="905897" cy="1494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D6272FB-A618-4E21-9745-6DD5A5A24EA8}"/>
              </a:ext>
            </a:extLst>
          </p:cNvPr>
          <p:cNvCxnSpPr>
            <a:cxnSpLocks/>
            <a:stCxn id="15" idx="2"/>
            <a:endCxn id="32" idx="0"/>
          </p:cNvCxnSpPr>
          <p:nvPr/>
        </p:nvCxnSpPr>
        <p:spPr>
          <a:xfrm flipH="1">
            <a:off x="1546749" y="1701550"/>
            <a:ext cx="2650914" cy="14796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905D0B3-11CA-4B2C-8762-C85A219D2428}"/>
              </a:ext>
            </a:extLst>
          </p:cNvPr>
          <p:cNvSpPr/>
          <p:nvPr/>
        </p:nvSpPr>
        <p:spPr>
          <a:xfrm>
            <a:off x="1174810" y="3394227"/>
            <a:ext cx="702814" cy="541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0" name="Rectangle 29">
            <a:extLst>
              <a:ext uri="{FF2B5EF4-FFF2-40B4-BE49-F238E27FC236}">
                <a16:creationId xmlns:a16="http://schemas.microsoft.com/office/drawing/2014/main" id="{54705270-4272-47CD-865C-FE10ABF6E698}"/>
              </a:ext>
            </a:extLst>
          </p:cNvPr>
          <p:cNvSpPr/>
          <p:nvPr/>
        </p:nvSpPr>
        <p:spPr>
          <a:xfrm>
            <a:off x="1779600" y="3403105"/>
            <a:ext cx="702814" cy="5415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a:t>
            </a:r>
          </a:p>
        </p:txBody>
      </p:sp>
      <p:sp>
        <p:nvSpPr>
          <p:cNvPr id="31" name="Rectangle 30">
            <a:extLst>
              <a:ext uri="{FF2B5EF4-FFF2-40B4-BE49-F238E27FC236}">
                <a16:creationId xmlns:a16="http://schemas.microsoft.com/office/drawing/2014/main" id="{383FA6B9-A9EA-4F0A-9EC5-7E7035D974E5}"/>
              </a:ext>
            </a:extLst>
          </p:cNvPr>
          <p:cNvSpPr/>
          <p:nvPr/>
        </p:nvSpPr>
        <p:spPr>
          <a:xfrm>
            <a:off x="570020" y="3385349"/>
            <a:ext cx="702814" cy="541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32" name="Rectangle 31">
            <a:extLst>
              <a:ext uri="{FF2B5EF4-FFF2-40B4-BE49-F238E27FC236}">
                <a16:creationId xmlns:a16="http://schemas.microsoft.com/office/drawing/2014/main" id="{9B83D143-C714-42E2-818F-BDFB30636AC0}"/>
              </a:ext>
            </a:extLst>
          </p:cNvPr>
          <p:cNvSpPr/>
          <p:nvPr/>
        </p:nvSpPr>
        <p:spPr>
          <a:xfrm>
            <a:off x="418363" y="3181162"/>
            <a:ext cx="2256771" cy="9735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C53B07C-E2FD-48ED-A11C-350A4244D397}"/>
              </a:ext>
            </a:extLst>
          </p:cNvPr>
          <p:cNvSpPr/>
          <p:nvPr/>
        </p:nvSpPr>
        <p:spPr>
          <a:xfrm>
            <a:off x="8851037" y="3756740"/>
            <a:ext cx="3173764" cy="1543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Address in </a:t>
            </a:r>
            <a:r>
              <a:rPr lang="en-US" dirty="0" err="1"/>
              <a:t>my_memory</a:t>
            </a:r>
            <a:r>
              <a:rPr lang="en-US" dirty="0"/>
              <a:t>: int</a:t>
            </a:r>
          </a:p>
          <a:p>
            <a:pPr algn="ctr"/>
            <a:r>
              <a:rPr lang="en-US" dirty="0" err="1"/>
              <a:t>nextNode</a:t>
            </a:r>
            <a:r>
              <a:rPr lang="en-US" dirty="0"/>
              <a:t>: int</a:t>
            </a:r>
          </a:p>
          <a:p>
            <a:pPr algn="ctr"/>
            <a:r>
              <a:rPr lang="en-US" dirty="0" err="1"/>
              <a:t>previousNode</a:t>
            </a:r>
            <a:r>
              <a:rPr lang="en-US" dirty="0"/>
              <a:t>: int</a:t>
            </a:r>
          </a:p>
        </p:txBody>
      </p:sp>
      <p:sp>
        <p:nvSpPr>
          <p:cNvPr id="34" name="Rectangle: Rounded Corners 33">
            <a:extLst>
              <a:ext uri="{FF2B5EF4-FFF2-40B4-BE49-F238E27FC236}">
                <a16:creationId xmlns:a16="http://schemas.microsoft.com/office/drawing/2014/main" id="{C4FCB5C1-E20B-4BE0-924E-6C418EF9D041}"/>
              </a:ext>
            </a:extLst>
          </p:cNvPr>
          <p:cNvSpPr/>
          <p:nvPr/>
        </p:nvSpPr>
        <p:spPr>
          <a:xfrm>
            <a:off x="570020" y="4736232"/>
            <a:ext cx="8078680" cy="19708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1111111111111111111111111111111111111111111111111111111111111111111111111100000111111111111111111111111111111111111111111111111111111111111111111111111111111111111111111111111111111111111110000011111111111111111111111111111111111111111111111111111111111111111111111111111111111111111111111111111111111111111111111111111111</a:t>
            </a:r>
          </a:p>
        </p:txBody>
      </p:sp>
      <p:cxnSp>
        <p:nvCxnSpPr>
          <p:cNvPr id="36" name="Straight Arrow Connector 35">
            <a:extLst>
              <a:ext uri="{FF2B5EF4-FFF2-40B4-BE49-F238E27FC236}">
                <a16:creationId xmlns:a16="http://schemas.microsoft.com/office/drawing/2014/main" id="{699FBF6C-92EC-4EFF-93E2-E803E22ECD47}"/>
              </a:ext>
            </a:extLst>
          </p:cNvPr>
          <p:cNvCxnSpPr>
            <a:cxnSpLocks/>
            <a:stCxn id="28" idx="2"/>
          </p:cNvCxnSpPr>
          <p:nvPr/>
        </p:nvCxnSpPr>
        <p:spPr>
          <a:xfrm>
            <a:off x="1526217" y="3935765"/>
            <a:ext cx="219722" cy="13642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DD39961-5F06-420F-B845-9DE4E2AB5234}"/>
              </a:ext>
            </a:extLst>
          </p:cNvPr>
          <p:cNvSpPr/>
          <p:nvPr/>
        </p:nvSpPr>
        <p:spPr>
          <a:xfrm>
            <a:off x="6698207" y="3644278"/>
            <a:ext cx="702814" cy="541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1" name="Rectangle 40">
            <a:extLst>
              <a:ext uri="{FF2B5EF4-FFF2-40B4-BE49-F238E27FC236}">
                <a16:creationId xmlns:a16="http://schemas.microsoft.com/office/drawing/2014/main" id="{2FEE631F-A78C-45C6-91AF-7EABFB8152FB}"/>
              </a:ext>
            </a:extLst>
          </p:cNvPr>
          <p:cNvSpPr/>
          <p:nvPr/>
        </p:nvSpPr>
        <p:spPr>
          <a:xfrm>
            <a:off x="7302997" y="3653156"/>
            <a:ext cx="702814" cy="5415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a:t>
            </a:r>
          </a:p>
        </p:txBody>
      </p:sp>
      <p:sp>
        <p:nvSpPr>
          <p:cNvPr id="42" name="Rectangle 41">
            <a:extLst>
              <a:ext uri="{FF2B5EF4-FFF2-40B4-BE49-F238E27FC236}">
                <a16:creationId xmlns:a16="http://schemas.microsoft.com/office/drawing/2014/main" id="{5DD87E50-BF97-4946-8BAD-9FC31B787B46}"/>
              </a:ext>
            </a:extLst>
          </p:cNvPr>
          <p:cNvSpPr/>
          <p:nvPr/>
        </p:nvSpPr>
        <p:spPr>
          <a:xfrm>
            <a:off x="6093417" y="3635400"/>
            <a:ext cx="702814" cy="541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43" name="Rectangle 42">
            <a:extLst>
              <a:ext uri="{FF2B5EF4-FFF2-40B4-BE49-F238E27FC236}">
                <a16:creationId xmlns:a16="http://schemas.microsoft.com/office/drawing/2014/main" id="{A7AA63BE-93DF-4505-9FA4-AB1D185A7F23}"/>
              </a:ext>
            </a:extLst>
          </p:cNvPr>
          <p:cNvSpPr/>
          <p:nvPr/>
        </p:nvSpPr>
        <p:spPr>
          <a:xfrm>
            <a:off x="5941760" y="3431213"/>
            <a:ext cx="2256771" cy="9735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E14A583A-EEAA-410C-A558-9644714C32EF}"/>
              </a:ext>
            </a:extLst>
          </p:cNvPr>
          <p:cNvCxnSpPr>
            <a:cxnSpLocks/>
            <a:stCxn id="40" idx="2"/>
          </p:cNvCxnSpPr>
          <p:nvPr/>
        </p:nvCxnSpPr>
        <p:spPr>
          <a:xfrm>
            <a:off x="7049614" y="4185816"/>
            <a:ext cx="351407" cy="1442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B39486-482A-4C61-A52A-3283A09B502D}"/>
              </a:ext>
            </a:extLst>
          </p:cNvPr>
          <p:cNvCxnSpPr>
            <a:cxnSpLocks/>
            <a:stCxn id="30" idx="3"/>
            <a:endCxn id="43" idx="1"/>
          </p:cNvCxnSpPr>
          <p:nvPr/>
        </p:nvCxnSpPr>
        <p:spPr>
          <a:xfrm>
            <a:off x="2482414" y="3673874"/>
            <a:ext cx="3459346" cy="2441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3EB4FFE-6714-4940-BF6A-A7238C686747}"/>
              </a:ext>
            </a:extLst>
          </p:cNvPr>
          <p:cNvCxnSpPr>
            <a:cxnSpLocks/>
            <a:stCxn id="42" idx="1"/>
          </p:cNvCxnSpPr>
          <p:nvPr/>
        </p:nvCxnSpPr>
        <p:spPr>
          <a:xfrm flipH="1" flipV="1">
            <a:off x="2681789" y="3380909"/>
            <a:ext cx="3411628" cy="5252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0099D3D-F447-4E77-A191-A57F9A422758}"/>
              </a:ext>
            </a:extLst>
          </p:cNvPr>
          <p:cNvSpPr txBox="1"/>
          <p:nvPr/>
        </p:nvSpPr>
        <p:spPr>
          <a:xfrm>
            <a:off x="9206144" y="3394227"/>
            <a:ext cx="2259013" cy="369332"/>
          </a:xfrm>
          <a:prstGeom prst="rect">
            <a:avLst/>
          </a:prstGeom>
          <a:noFill/>
        </p:spPr>
        <p:txBody>
          <a:bodyPr wrap="square" rtlCol="0">
            <a:spAutoFit/>
          </a:bodyPr>
          <a:lstStyle/>
          <a:p>
            <a:r>
              <a:rPr lang="en-US" dirty="0" err="1"/>
              <a:t>firstPositions</a:t>
            </a:r>
            <a:r>
              <a:rPr lang="en-US" dirty="0"/>
              <a:t>: struct</a:t>
            </a:r>
          </a:p>
        </p:txBody>
      </p:sp>
      <p:sp>
        <p:nvSpPr>
          <p:cNvPr id="69" name="TextBox 68">
            <a:extLst>
              <a:ext uri="{FF2B5EF4-FFF2-40B4-BE49-F238E27FC236}">
                <a16:creationId xmlns:a16="http://schemas.microsoft.com/office/drawing/2014/main" id="{D8FD644C-DC72-45E0-88F9-854D7268017F}"/>
              </a:ext>
            </a:extLst>
          </p:cNvPr>
          <p:cNvSpPr txBox="1"/>
          <p:nvPr/>
        </p:nvSpPr>
        <p:spPr>
          <a:xfrm>
            <a:off x="3534777" y="4318985"/>
            <a:ext cx="2259013" cy="369332"/>
          </a:xfrm>
          <a:prstGeom prst="rect">
            <a:avLst/>
          </a:prstGeom>
          <a:noFill/>
        </p:spPr>
        <p:txBody>
          <a:bodyPr wrap="square" rtlCol="0">
            <a:spAutoFit/>
          </a:bodyPr>
          <a:lstStyle/>
          <a:p>
            <a:r>
              <a:rPr lang="en-US" dirty="0" err="1"/>
              <a:t>my_memory</a:t>
            </a:r>
            <a:r>
              <a:rPr lang="en-US" dirty="0"/>
              <a:t>: bytes[]</a:t>
            </a:r>
          </a:p>
        </p:txBody>
      </p:sp>
      <p:sp>
        <p:nvSpPr>
          <p:cNvPr id="70" name="TextBox 69">
            <a:extLst>
              <a:ext uri="{FF2B5EF4-FFF2-40B4-BE49-F238E27FC236}">
                <a16:creationId xmlns:a16="http://schemas.microsoft.com/office/drawing/2014/main" id="{916AE678-C144-4ACE-839F-10D91950E615}"/>
              </a:ext>
            </a:extLst>
          </p:cNvPr>
          <p:cNvSpPr txBox="1"/>
          <p:nvPr/>
        </p:nvSpPr>
        <p:spPr>
          <a:xfrm>
            <a:off x="9206144" y="154161"/>
            <a:ext cx="2259013" cy="369332"/>
          </a:xfrm>
          <a:prstGeom prst="rect">
            <a:avLst/>
          </a:prstGeom>
          <a:noFill/>
        </p:spPr>
        <p:txBody>
          <a:bodyPr wrap="square" rtlCol="0">
            <a:spAutoFit/>
          </a:bodyPr>
          <a:lstStyle/>
          <a:p>
            <a:r>
              <a:rPr lang="en-US" dirty="0" err="1"/>
              <a:t>blockSizes</a:t>
            </a:r>
            <a:r>
              <a:rPr lang="en-US" dirty="0"/>
              <a:t>: struct</a:t>
            </a:r>
          </a:p>
        </p:txBody>
      </p:sp>
      <p:sp>
        <p:nvSpPr>
          <p:cNvPr id="71" name="TextBox 70">
            <a:extLst>
              <a:ext uri="{FF2B5EF4-FFF2-40B4-BE49-F238E27FC236}">
                <a16:creationId xmlns:a16="http://schemas.microsoft.com/office/drawing/2014/main" id="{8B0FA793-AC56-45D8-8502-9C849060FA4D}"/>
              </a:ext>
            </a:extLst>
          </p:cNvPr>
          <p:cNvSpPr txBox="1"/>
          <p:nvPr/>
        </p:nvSpPr>
        <p:spPr>
          <a:xfrm>
            <a:off x="5793789" y="507451"/>
            <a:ext cx="2897469" cy="923330"/>
          </a:xfrm>
          <a:prstGeom prst="rect">
            <a:avLst/>
          </a:prstGeom>
          <a:noFill/>
        </p:spPr>
        <p:txBody>
          <a:bodyPr wrap="square" rtlCol="0">
            <a:spAutoFit/>
          </a:bodyPr>
          <a:lstStyle/>
          <a:p>
            <a:r>
              <a:rPr lang="en-US" dirty="0"/>
              <a:t>Int </a:t>
            </a:r>
            <a:r>
              <a:rPr lang="en-US" dirty="0" err="1"/>
              <a:t>freeBlocks</a:t>
            </a:r>
            <a:r>
              <a:rPr lang="en-US" dirty="0"/>
              <a:t>: address of first node in </a:t>
            </a:r>
            <a:r>
              <a:rPr lang="en-US" dirty="0" err="1"/>
              <a:t>linkedList</a:t>
            </a:r>
            <a:endParaRPr lang="en-US" dirty="0"/>
          </a:p>
          <a:p>
            <a:r>
              <a:rPr lang="en-US"/>
              <a:t>= </a:t>
            </a:r>
            <a:r>
              <a:rPr lang="en-US" dirty="0" err="1"/>
              <a:t>allocatedBlocks</a:t>
            </a:r>
            <a:r>
              <a:rPr lang="en-US" dirty="0"/>
              <a:t>: address</a:t>
            </a:r>
          </a:p>
        </p:txBody>
      </p:sp>
      <p:sp>
        <p:nvSpPr>
          <p:cNvPr id="35" name="Rectangle 34">
            <a:extLst>
              <a:ext uri="{FF2B5EF4-FFF2-40B4-BE49-F238E27FC236}">
                <a16:creationId xmlns:a16="http://schemas.microsoft.com/office/drawing/2014/main" id="{E85B70AC-6212-4BFD-986D-CEC6827A9502}"/>
              </a:ext>
            </a:extLst>
          </p:cNvPr>
          <p:cNvSpPr/>
          <p:nvPr/>
        </p:nvSpPr>
        <p:spPr>
          <a:xfrm>
            <a:off x="10171323" y="6074658"/>
            <a:ext cx="702814" cy="541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7" name="Rectangle 36">
            <a:extLst>
              <a:ext uri="{FF2B5EF4-FFF2-40B4-BE49-F238E27FC236}">
                <a16:creationId xmlns:a16="http://schemas.microsoft.com/office/drawing/2014/main" id="{1A674ADB-7A19-49E5-9E67-A8040F83904C}"/>
              </a:ext>
            </a:extLst>
          </p:cNvPr>
          <p:cNvSpPr/>
          <p:nvPr/>
        </p:nvSpPr>
        <p:spPr>
          <a:xfrm>
            <a:off x="10776113" y="6083536"/>
            <a:ext cx="702814" cy="5415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a:t>
            </a:r>
          </a:p>
        </p:txBody>
      </p:sp>
      <p:sp>
        <p:nvSpPr>
          <p:cNvPr id="38" name="Rectangle 37">
            <a:extLst>
              <a:ext uri="{FF2B5EF4-FFF2-40B4-BE49-F238E27FC236}">
                <a16:creationId xmlns:a16="http://schemas.microsoft.com/office/drawing/2014/main" id="{74E43226-1E0D-418A-8B78-A583894D9B9F}"/>
              </a:ext>
            </a:extLst>
          </p:cNvPr>
          <p:cNvSpPr/>
          <p:nvPr/>
        </p:nvSpPr>
        <p:spPr>
          <a:xfrm>
            <a:off x="9566533" y="6065780"/>
            <a:ext cx="702814" cy="541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39" name="Rectangle 38">
            <a:extLst>
              <a:ext uri="{FF2B5EF4-FFF2-40B4-BE49-F238E27FC236}">
                <a16:creationId xmlns:a16="http://schemas.microsoft.com/office/drawing/2014/main" id="{58B6A78A-9F44-4C30-BB68-7A657E7C5FEA}"/>
              </a:ext>
            </a:extLst>
          </p:cNvPr>
          <p:cNvSpPr/>
          <p:nvPr/>
        </p:nvSpPr>
        <p:spPr>
          <a:xfrm>
            <a:off x="9414876" y="5861593"/>
            <a:ext cx="2256771" cy="9735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201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788D-2D7D-4493-A56C-B98852F7A47F}"/>
              </a:ext>
            </a:extLst>
          </p:cNvPr>
          <p:cNvSpPr>
            <a:spLocks noGrp="1"/>
          </p:cNvSpPr>
          <p:nvPr>
            <p:ph type="title"/>
          </p:nvPr>
        </p:nvSpPr>
        <p:spPr/>
        <p:txBody>
          <a:bodyPr/>
          <a:lstStyle/>
          <a:p>
            <a:r>
              <a:rPr lang="en-US" dirty="0"/>
              <a:t>Utility Functions</a:t>
            </a:r>
          </a:p>
        </p:txBody>
      </p:sp>
      <p:sp>
        <p:nvSpPr>
          <p:cNvPr id="3" name="Content Placeholder 2">
            <a:extLst>
              <a:ext uri="{FF2B5EF4-FFF2-40B4-BE49-F238E27FC236}">
                <a16:creationId xmlns:a16="http://schemas.microsoft.com/office/drawing/2014/main" id="{51A929D2-5324-4C20-9238-370050886B12}"/>
              </a:ext>
            </a:extLst>
          </p:cNvPr>
          <p:cNvSpPr>
            <a:spLocks noGrp="1"/>
          </p:cNvSpPr>
          <p:nvPr>
            <p:ph idx="1"/>
          </p:nvPr>
        </p:nvSpPr>
        <p:spPr/>
        <p:txBody>
          <a:bodyPr/>
          <a:lstStyle/>
          <a:p>
            <a:r>
              <a:rPr lang="en-US" dirty="0" err="1">
                <a:hlinkClick r:id="rId3"/>
              </a:rPr>
              <a:t>removeFree</a:t>
            </a:r>
            <a:r>
              <a:rPr lang="en-US" dirty="0"/>
              <a:t> 	</a:t>
            </a:r>
          </a:p>
          <a:p>
            <a:pPr lvl="1"/>
            <a:r>
              <a:rPr lang="en-US" dirty="0"/>
              <a:t>2 similar but different functions within it</a:t>
            </a:r>
          </a:p>
          <a:p>
            <a:pPr lvl="1"/>
            <a:r>
              <a:rPr lang="en-US" dirty="0"/>
              <a:t>For first layer and second layer</a:t>
            </a:r>
            <a:br>
              <a:rPr lang="en-US" dirty="0"/>
            </a:br>
            <a:endParaRPr lang="en-US" dirty="0"/>
          </a:p>
          <a:p>
            <a:r>
              <a:rPr lang="en-US" dirty="0" err="1">
                <a:hlinkClick r:id="rId4"/>
              </a:rPr>
              <a:t>addToBlockSizes</a:t>
            </a:r>
            <a:endParaRPr lang="en-US" dirty="0"/>
          </a:p>
          <a:p>
            <a:pPr lvl="1"/>
            <a:r>
              <a:rPr lang="en-US" dirty="0"/>
              <a:t>Finds the correct location in the linked list to place it</a:t>
            </a:r>
          </a:p>
          <a:p>
            <a:pPr lvl="1"/>
            <a:r>
              <a:rPr lang="en-US" dirty="0"/>
              <a:t>Maintains ordered structure of the linked list</a:t>
            </a:r>
          </a:p>
          <a:p>
            <a:pPr lvl="2"/>
            <a:r>
              <a:rPr lang="en-US" dirty="0"/>
              <a:t>Either finds the node of the correct size, or adds a node in the correct space</a:t>
            </a:r>
          </a:p>
          <a:p>
            <a:pPr lvl="1"/>
            <a:endParaRPr lang="en-US" dirty="0"/>
          </a:p>
          <a:p>
            <a:endParaRPr lang="en-US" dirty="0"/>
          </a:p>
        </p:txBody>
      </p:sp>
    </p:spTree>
    <p:extLst>
      <p:ext uri="{BB962C8B-B14F-4D97-AF65-F5344CB8AC3E}">
        <p14:creationId xmlns:p14="http://schemas.microsoft.com/office/powerpoint/2010/main" val="3744815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DC9F-4C82-46D1-8BD8-2073B52B8DE0}"/>
              </a:ext>
            </a:extLst>
          </p:cNvPr>
          <p:cNvSpPr>
            <a:spLocks noGrp="1"/>
          </p:cNvSpPr>
          <p:nvPr>
            <p:ph type="title"/>
          </p:nvPr>
        </p:nvSpPr>
        <p:spPr>
          <a:xfrm>
            <a:off x="648929" y="629266"/>
            <a:ext cx="3505495" cy="1622321"/>
          </a:xfrm>
        </p:spPr>
        <p:txBody>
          <a:bodyPr>
            <a:normAutofit/>
          </a:bodyPr>
          <a:lstStyle/>
          <a:p>
            <a:r>
              <a:rPr lang="en-US" dirty="0"/>
              <a:t>Tests</a:t>
            </a:r>
          </a:p>
        </p:txBody>
      </p:sp>
      <p:sp>
        <p:nvSpPr>
          <p:cNvPr id="3" name="Content Placeholder 2">
            <a:extLst>
              <a:ext uri="{FF2B5EF4-FFF2-40B4-BE49-F238E27FC236}">
                <a16:creationId xmlns:a16="http://schemas.microsoft.com/office/drawing/2014/main" id="{31E8F9C4-F68C-49B2-A4FD-7EDC2AD012F4}"/>
              </a:ext>
            </a:extLst>
          </p:cNvPr>
          <p:cNvSpPr>
            <a:spLocks noGrp="1"/>
          </p:cNvSpPr>
          <p:nvPr>
            <p:ph idx="1"/>
          </p:nvPr>
        </p:nvSpPr>
        <p:spPr>
          <a:xfrm>
            <a:off x="648931" y="2438400"/>
            <a:ext cx="3505494" cy="3785419"/>
          </a:xfrm>
        </p:spPr>
        <p:txBody>
          <a:bodyPr>
            <a:normAutofit/>
          </a:bodyPr>
          <a:lstStyle/>
          <a:p>
            <a:r>
              <a:rPr lang="en-US" sz="2000" dirty="0"/>
              <a:t>Created several unit tests in order to help debug the program</a:t>
            </a:r>
          </a:p>
          <a:p>
            <a:r>
              <a:rPr lang="en-US" sz="2000" dirty="0"/>
              <a:t>Added in Prof. Ari’s testing code</a:t>
            </a:r>
          </a:p>
          <a:p>
            <a:endParaRPr lang="en-US" sz="2000" dirty="0"/>
          </a:p>
          <a:p>
            <a:pPr marL="0" indent="0">
              <a:buNone/>
            </a:pPr>
            <a:r>
              <a:rPr lang="en-US" sz="2000" dirty="0"/>
              <a:t>One example: testing free but used the </a:t>
            </a:r>
            <a:r>
              <a:rPr lang="en-US" sz="2000" dirty="0" err="1"/>
              <a:t>mem_stats</a:t>
            </a:r>
            <a:r>
              <a:rPr lang="en-US" sz="2000" dirty="0"/>
              <a:t> test to help see what was happening.</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B3FAB5-1EFB-4CD2-A8C6-D7F83922AF5A}"/>
              </a:ext>
            </a:extLst>
          </p:cNvPr>
          <p:cNvPicPr>
            <a:picLocks noChangeAspect="1"/>
          </p:cNvPicPr>
          <p:nvPr/>
        </p:nvPicPr>
        <p:blipFill>
          <a:blip r:embed="rId2"/>
          <a:stretch>
            <a:fillRect/>
          </a:stretch>
        </p:blipFill>
        <p:spPr>
          <a:xfrm>
            <a:off x="5405862" y="1069289"/>
            <a:ext cx="6019331" cy="4716176"/>
          </a:xfrm>
          <a:prstGeom prst="rect">
            <a:avLst/>
          </a:prstGeom>
          <a:effectLst/>
        </p:spPr>
      </p:pic>
    </p:spTree>
    <p:extLst>
      <p:ext uri="{BB962C8B-B14F-4D97-AF65-F5344CB8AC3E}">
        <p14:creationId xmlns:p14="http://schemas.microsoft.com/office/powerpoint/2010/main" val="394533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7AC9337-C418-4068-982B-A658D9CD2617}"/>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What I learned</a:t>
            </a:r>
          </a:p>
        </p:txBody>
      </p:sp>
      <p:graphicFrame>
        <p:nvGraphicFramePr>
          <p:cNvPr id="5" name="Content Placeholder 2">
            <a:extLst>
              <a:ext uri="{FF2B5EF4-FFF2-40B4-BE49-F238E27FC236}">
                <a16:creationId xmlns:a16="http://schemas.microsoft.com/office/drawing/2014/main" id="{1DD9C759-92E5-4CE9-BE02-F73EF23C57C2}"/>
              </a:ext>
            </a:extLst>
          </p:cNvPr>
          <p:cNvGraphicFramePr>
            <a:graphicFrameLocks noGrp="1"/>
          </p:cNvGraphicFramePr>
          <p:nvPr>
            <p:ph idx="1"/>
            <p:extLst>
              <p:ext uri="{D42A27DB-BD31-4B8C-83A1-F6EECF244321}">
                <p14:modId xmlns:p14="http://schemas.microsoft.com/office/powerpoint/2010/main" val="315214275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874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0E63C-0E39-4D89-8BD8-AD7648B8EA23}"/>
              </a:ext>
            </a:extLst>
          </p:cNvPr>
          <p:cNvSpPr>
            <a:spLocks noGrp="1"/>
          </p:cNvSpPr>
          <p:nvPr>
            <p:ph type="title"/>
          </p:nvPr>
        </p:nvSpPr>
        <p:spPr>
          <a:xfrm>
            <a:off x="841248" y="548640"/>
            <a:ext cx="3600860" cy="5431536"/>
          </a:xfrm>
        </p:spPr>
        <p:txBody>
          <a:bodyPr>
            <a:normAutofit/>
          </a:bodyPr>
          <a:lstStyle/>
          <a:p>
            <a:r>
              <a:rPr lang="en-US" sz="5400"/>
              <a:t>Problem</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C64523-A58F-44CB-8E60-315A67FD8236}"/>
              </a:ext>
            </a:extLst>
          </p:cNvPr>
          <p:cNvSpPr>
            <a:spLocks noGrp="1"/>
          </p:cNvSpPr>
          <p:nvPr>
            <p:ph idx="1"/>
          </p:nvPr>
        </p:nvSpPr>
        <p:spPr>
          <a:xfrm>
            <a:off x="5126418" y="3264408"/>
            <a:ext cx="6224335" cy="946673"/>
          </a:xfrm>
        </p:spPr>
        <p:txBody>
          <a:bodyPr anchor="ctr">
            <a:normAutofit/>
          </a:bodyPr>
          <a:lstStyle/>
          <a:p>
            <a:pPr marL="0" indent="0" algn="ctr">
              <a:buNone/>
            </a:pPr>
            <a:r>
              <a:rPr lang="en-US" sz="2200" dirty="0"/>
              <a:t>Create a memory allocator that functions similar to </a:t>
            </a:r>
          </a:p>
          <a:p>
            <a:pPr marL="0" indent="0" algn="ctr">
              <a:buNone/>
            </a:pPr>
            <a:r>
              <a:rPr lang="en-US" sz="2200" dirty="0"/>
              <a:t>the way malloc() and free() do in C programming. </a:t>
            </a:r>
          </a:p>
          <a:p>
            <a:pPr algn="ctr"/>
            <a:endParaRPr lang="en-US" sz="2200" dirty="0"/>
          </a:p>
          <a:p>
            <a:endParaRPr lang="en-US" sz="2200" dirty="0"/>
          </a:p>
          <a:p>
            <a:endParaRPr lang="en-US" sz="2200" dirty="0"/>
          </a:p>
        </p:txBody>
      </p:sp>
    </p:spTree>
    <p:extLst>
      <p:ext uri="{BB962C8B-B14F-4D97-AF65-F5344CB8AC3E}">
        <p14:creationId xmlns:p14="http://schemas.microsoft.com/office/powerpoint/2010/main" val="889897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A710-6199-47CD-B244-DC81ECFE7486}"/>
              </a:ext>
            </a:extLst>
          </p:cNvPr>
          <p:cNvSpPr>
            <a:spLocks noGrp="1"/>
          </p:cNvSpPr>
          <p:nvPr>
            <p:ph type="title"/>
          </p:nvPr>
        </p:nvSpPr>
        <p:spPr>
          <a:xfrm>
            <a:off x="838200" y="365125"/>
            <a:ext cx="10515600" cy="6379920"/>
          </a:xfrm>
        </p:spPr>
        <p:txBody>
          <a:bodyPr>
            <a:normAutofit/>
          </a:bodyPr>
          <a:lstStyle/>
          <a:p>
            <a:pPr algn="ctr"/>
            <a:r>
              <a:rPr lang="en-US" sz="9600" dirty="0"/>
              <a:t>Extra slides</a:t>
            </a:r>
          </a:p>
        </p:txBody>
      </p:sp>
    </p:spTree>
    <p:extLst>
      <p:ext uri="{BB962C8B-B14F-4D97-AF65-F5344CB8AC3E}">
        <p14:creationId xmlns:p14="http://schemas.microsoft.com/office/powerpoint/2010/main" val="3748191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3784-25DF-45CF-B723-130FF3D31FB7}"/>
              </a:ext>
            </a:extLst>
          </p:cNvPr>
          <p:cNvSpPr>
            <a:spLocks noGrp="1"/>
          </p:cNvSpPr>
          <p:nvPr>
            <p:ph type="title"/>
          </p:nvPr>
        </p:nvSpPr>
        <p:spPr>
          <a:xfrm>
            <a:off x="838200" y="173115"/>
            <a:ext cx="10515600" cy="877749"/>
          </a:xfrm>
        </p:spPr>
        <p:txBody>
          <a:bodyPr/>
          <a:lstStyle/>
          <a:p>
            <a:r>
              <a:rPr lang="en-US" dirty="0"/>
              <a:t>Allocate</a:t>
            </a:r>
          </a:p>
        </p:txBody>
      </p:sp>
      <p:sp>
        <p:nvSpPr>
          <p:cNvPr id="3" name="Content Placeholder 2">
            <a:extLst>
              <a:ext uri="{FF2B5EF4-FFF2-40B4-BE49-F238E27FC236}">
                <a16:creationId xmlns:a16="http://schemas.microsoft.com/office/drawing/2014/main" id="{1188200C-CE02-4B08-80A4-26F88499E0D0}"/>
              </a:ext>
            </a:extLst>
          </p:cNvPr>
          <p:cNvSpPr>
            <a:spLocks noGrp="1"/>
          </p:cNvSpPr>
          <p:nvPr>
            <p:ph idx="1"/>
          </p:nvPr>
        </p:nvSpPr>
        <p:spPr>
          <a:xfrm>
            <a:off x="203875" y="1050864"/>
            <a:ext cx="11988125" cy="6283832"/>
          </a:xfrm>
        </p:spPr>
        <p:txBody>
          <a:bodyPr>
            <a:normAutofit fontScale="70000" lnSpcReduction="20000"/>
          </a:bodyPr>
          <a:lstStyle/>
          <a:p>
            <a:pPr marL="0" indent="0">
              <a:buNone/>
            </a:pPr>
            <a:r>
              <a:rPr lang="en-US" dirty="0"/>
              <a:t>Allocate(</a:t>
            </a:r>
            <a:r>
              <a:rPr lang="en-US" dirty="0" err="1"/>
              <a:t>sizeRequested</a:t>
            </a:r>
            <a:r>
              <a:rPr lang="en-US" dirty="0"/>
              <a:t>):</a:t>
            </a:r>
          </a:p>
          <a:p>
            <a:r>
              <a:rPr lang="en-US" dirty="0"/>
              <a:t>Int </a:t>
            </a:r>
            <a:r>
              <a:rPr lang="en-US" dirty="0" err="1"/>
              <a:t>addressFirstPositions</a:t>
            </a:r>
            <a:r>
              <a:rPr lang="en-US" dirty="0"/>
              <a:t> = Find </a:t>
            </a:r>
            <a:r>
              <a:rPr lang="en-US" dirty="0" err="1"/>
              <a:t>firstPosition</a:t>
            </a:r>
            <a:r>
              <a:rPr lang="en-US" dirty="0"/>
              <a:t> - O(N)</a:t>
            </a:r>
          </a:p>
          <a:p>
            <a:pPr lvl="1"/>
            <a:r>
              <a:rPr lang="en-US" dirty="0"/>
              <a:t>Iterate through </a:t>
            </a:r>
            <a:r>
              <a:rPr lang="en-US" dirty="0" err="1"/>
              <a:t>linkedList</a:t>
            </a:r>
            <a:r>
              <a:rPr lang="en-US" dirty="0"/>
              <a:t> pointed to by </a:t>
            </a:r>
            <a:r>
              <a:rPr lang="en-US" dirty="0" err="1"/>
              <a:t>freeBlocks</a:t>
            </a:r>
            <a:endParaRPr lang="en-US" dirty="0"/>
          </a:p>
          <a:p>
            <a:pPr lvl="1"/>
            <a:r>
              <a:rPr lang="en-US" dirty="0"/>
              <a:t>Return the yellow A of the first one that is greater than or equal to </a:t>
            </a:r>
            <a:r>
              <a:rPr lang="en-US" dirty="0" err="1"/>
              <a:t>sizeRequested</a:t>
            </a:r>
            <a:r>
              <a:rPr lang="en-US" dirty="0"/>
              <a:t>.</a:t>
            </a:r>
          </a:p>
          <a:p>
            <a:r>
              <a:rPr lang="en-US" dirty="0"/>
              <a:t>Void </a:t>
            </a:r>
            <a:r>
              <a:rPr lang="en-US" dirty="0" err="1"/>
              <a:t>remove_free</a:t>
            </a:r>
            <a:r>
              <a:rPr lang="en-US" dirty="0"/>
              <a:t>(</a:t>
            </a:r>
            <a:r>
              <a:rPr lang="en-US" dirty="0" err="1"/>
              <a:t>addressFirstPositions</a:t>
            </a:r>
            <a:r>
              <a:rPr lang="en-US" dirty="0"/>
              <a:t>) – when allocate memory, it’s not free anymore</a:t>
            </a:r>
          </a:p>
          <a:p>
            <a:pPr lvl="1"/>
            <a:r>
              <a:rPr lang="en-US" dirty="0"/>
              <a:t>Set the address in the upper layer to not point to </a:t>
            </a:r>
            <a:r>
              <a:rPr lang="en-US" dirty="0" err="1"/>
              <a:t>firstPosition</a:t>
            </a:r>
            <a:r>
              <a:rPr lang="en-US" dirty="0"/>
              <a:t> anymore</a:t>
            </a:r>
          </a:p>
          <a:p>
            <a:pPr lvl="1"/>
            <a:r>
              <a:rPr lang="en-US" dirty="0" err="1"/>
              <a:t>removeNode</a:t>
            </a:r>
            <a:r>
              <a:rPr lang="en-US" dirty="0"/>
              <a:t>(</a:t>
            </a:r>
            <a:r>
              <a:rPr lang="en-US" dirty="0" err="1"/>
              <a:t>addressFirstPositions</a:t>
            </a:r>
            <a:r>
              <a:rPr lang="en-US" dirty="0"/>
              <a:t>)</a:t>
            </a:r>
          </a:p>
          <a:p>
            <a:pPr lvl="1"/>
            <a:r>
              <a:rPr lang="en-US" dirty="0"/>
              <a:t>If no more </a:t>
            </a:r>
            <a:r>
              <a:rPr lang="en-US" dirty="0" err="1"/>
              <a:t>firstPositions</a:t>
            </a:r>
            <a:r>
              <a:rPr lang="en-US" dirty="0"/>
              <a:t> (for that block size), then remove </a:t>
            </a:r>
            <a:r>
              <a:rPr lang="en-US" dirty="0" err="1"/>
              <a:t>blockSizes</a:t>
            </a:r>
            <a:r>
              <a:rPr lang="en-US" dirty="0"/>
              <a:t> – call </a:t>
            </a:r>
            <a:r>
              <a:rPr lang="en-US" dirty="0" err="1"/>
              <a:t>removeNode</a:t>
            </a:r>
            <a:r>
              <a:rPr lang="en-US" dirty="0"/>
              <a:t>()</a:t>
            </a:r>
          </a:p>
          <a:p>
            <a:r>
              <a:rPr lang="en-US" dirty="0"/>
              <a:t>Void </a:t>
            </a:r>
            <a:r>
              <a:rPr lang="en-US" dirty="0" err="1"/>
              <a:t>addAllocated</a:t>
            </a:r>
            <a:r>
              <a:rPr lang="en-US" dirty="0"/>
              <a:t>() – void unless return pointer to new memory</a:t>
            </a:r>
          </a:p>
          <a:p>
            <a:pPr lvl="1"/>
            <a:r>
              <a:rPr lang="en-US" dirty="0"/>
              <a:t>Iterate through </a:t>
            </a:r>
            <a:r>
              <a:rPr lang="en-US" dirty="0" err="1"/>
              <a:t>linkedList</a:t>
            </a:r>
            <a:r>
              <a:rPr lang="en-US" dirty="0"/>
              <a:t> pointed to by </a:t>
            </a:r>
            <a:r>
              <a:rPr lang="en-US" b="1" dirty="0" err="1"/>
              <a:t>allocatedBlocks</a:t>
            </a:r>
            <a:r>
              <a:rPr lang="en-US" dirty="0"/>
              <a:t> until find first node that is greater than or equal to </a:t>
            </a:r>
            <a:r>
              <a:rPr lang="en-US" dirty="0" err="1"/>
              <a:t>sizeRequested</a:t>
            </a:r>
            <a:endParaRPr lang="en-US" dirty="0"/>
          </a:p>
          <a:p>
            <a:pPr lvl="2"/>
            <a:r>
              <a:rPr lang="en-US" dirty="0" err="1"/>
              <a:t>firstLayerCurrentNode</a:t>
            </a:r>
            <a:r>
              <a:rPr lang="en-US" dirty="0"/>
              <a:t> = first node &gt;= </a:t>
            </a:r>
            <a:r>
              <a:rPr lang="en-US" dirty="0" err="1"/>
              <a:t>sizeRequested</a:t>
            </a:r>
            <a:endParaRPr lang="en-US" dirty="0"/>
          </a:p>
          <a:p>
            <a:pPr lvl="2"/>
            <a:r>
              <a:rPr lang="en-US" dirty="0"/>
              <a:t>If </a:t>
            </a:r>
            <a:r>
              <a:rPr lang="en-US" dirty="0" err="1"/>
              <a:t>blockSizes.block_size</a:t>
            </a:r>
            <a:r>
              <a:rPr lang="en-US" dirty="0"/>
              <a:t> != </a:t>
            </a:r>
            <a:r>
              <a:rPr lang="en-US" dirty="0" err="1"/>
              <a:t>sizeRequested</a:t>
            </a:r>
            <a:endParaRPr lang="en-US" dirty="0"/>
          </a:p>
          <a:p>
            <a:pPr lvl="3"/>
            <a:r>
              <a:rPr lang="en-US" dirty="0"/>
              <a:t>allocate new </a:t>
            </a:r>
            <a:r>
              <a:rPr lang="en-US" dirty="0" err="1"/>
              <a:t>blockSizes</a:t>
            </a:r>
            <a:r>
              <a:rPr lang="en-US" dirty="0"/>
              <a:t> struct</a:t>
            </a:r>
          </a:p>
          <a:p>
            <a:pPr lvl="3"/>
            <a:r>
              <a:rPr lang="en-US" dirty="0"/>
              <a:t>set </a:t>
            </a:r>
            <a:r>
              <a:rPr lang="en-US" dirty="0" err="1"/>
              <a:t>firstLayerCurrentNode.previousNode.nextNode</a:t>
            </a:r>
            <a:r>
              <a:rPr lang="en-US" dirty="0"/>
              <a:t> to </a:t>
            </a:r>
            <a:r>
              <a:rPr lang="en-US" dirty="0" err="1"/>
              <a:t>blockSizes</a:t>
            </a:r>
            <a:endParaRPr lang="en-US" dirty="0"/>
          </a:p>
          <a:p>
            <a:pPr lvl="3"/>
            <a:r>
              <a:rPr lang="en-US" dirty="0"/>
              <a:t>set </a:t>
            </a:r>
            <a:r>
              <a:rPr lang="en-US" dirty="0" err="1"/>
              <a:t>blockSizes.previousNode</a:t>
            </a:r>
            <a:r>
              <a:rPr lang="en-US" dirty="0"/>
              <a:t> to </a:t>
            </a:r>
            <a:r>
              <a:rPr lang="en-US" dirty="0" err="1"/>
              <a:t>firstLayerCurrentNode.previousNode</a:t>
            </a:r>
            <a:r>
              <a:rPr lang="en-US" dirty="0"/>
              <a:t>. </a:t>
            </a:r>
          </a:p>
          <a:p>
            <a:pPr lvl="3"/>
            <a:r>
              <a:rPr lang="en-US" dirty="0"/>
              <a:t>Set </a:t>
            </a:r>
            <a:r>
              <a:rPr lang="en-US" dirty="0" err="1"/>
              <a:t>firstLayerCurrentNode.previousNode</a:t>
            </a:r>
            <a:r>
              <a:rPr lang="en-US" dirty="0"/>
              <a:t> to new </a:t>
            </a:r>
            <a:r>
              <a:rPr lang="en-US" dirty="0" err="1"/>
              <a:t>blockSizes</a:t>
            </a:r>
            <a:r>
              <a:rPr lang="en-US" dirty="0"/>
              <a:t>. </a:t>
            </a:r>
          </a:p>
          <a:p>
            <a:pPr lvl="3"/>
            <a:r>
              <a:rPr lang="en-US" dirty="0"/>
              <a:t>Set </a:t>
            </a:r>
            <a:r>
              <a:rPr lang="en-US" dirty="0" err="1"/>
              <a:t>blockSizes.nextNode</a:t>
            </a:r>
            <a:r>
              <a:rPr lang="en-US" dirty="0"/>
              <a:t> to </a:t>
            </a:r>
            <a:r>
              <a:rPr lang="en-US" dirty="0" err="1"/>
              <a:t>firstLayerCurrentNode</a:t>
            </a:r>
            <a:r>
              <a:rPr lang="en-US" dirty="0"/>
              <a:t> </a:t>
            </a:r>
          </a:p>
          <a:p>
            <a:pPr lvl="3"/>
            <a:r>
              <a:rPr lang="en-US" dirty="0" err="1"/>
              <a:t>firstLayerCurrentNode</a:t>
            </a:r>
            <a:r>
              <a:rPr lang="en-US" dirty="0"/>
              <a:t> = </a:t>
            </a:r>
            <a:r>
              <a:rPr lang="en-US" dirty="0" err="1"/>
              <a:t>blockSizes</a:t>
            </a:r>
            <a:endParaRPr lang="en-US" dirty="0"/>
          </a:p>
          <a:p>
            <a:pPr lvl="2"/>
            <a:r>
              <a:rPr lang="en-US" dirty="0"/>
              <a:t>Allocated new </a:t>
            </a:r>
            <a:r>
              <a:rPr lang="en-US" dirty="0" err="1"/>
              <a:t>FirstPositions</a:t>
            </a:r>
            <a:r>
              <a:rPr lang="en-US" dirty="0"/>
              <a:t> struct and set </a:t>
            </a:r>
            <a:r>
              <a:rPr lang="en-US" dirty="0" err="1"/>
              <a:t>my_memory_address</a:t>
            </a:r>
            <a:r>
              <a:rPr lang="en-US" dirty="0"/>
              <a:t> to *</a:t>
            </a:r>
            <a:r>
              <a:rPr lang="en-US" dirty="0" err="1"/>
              <a:t>addressFirstPositions.address</a:t>
            </a:r>
            <a:r>
              <a:rPr lang="en-US" dirty="0"/>
              <a:t> (blue A)</a:t>
            </a:r>
          </a:p>
          <a:p>
            <a:pPr lvl="2"/>
            <a:r>
              <a:rPr lang="en-US" dirty="0"/>
              <a:t>Set positions</a:t>
            </a:r>
          </a:p>
          <a:p>
            <a:pPr lvl="3"/>
            <a:r>
              <a:rPr lang="en-US" dirty="0" err="1"/>
              <a:t>firstPositions.nextNode</a:t>
            </a:r>
            <a:r>
              <a:rPr lang="en-US" dirty="0"/>
              <a:t> = </a:t>
            </a:r>
            <a:r>
              <a:rPr lang="en-US" dirty="0" err="1"/>
              <a:t>firstLayerCurrentNode.address</a:t>
            </a:r>
            <a:r>
              <a:rPr lang="en-US" dirty="0"/>
              <a:t> (yellow A)</a:t>
            </a:r>
          </a:p>
          <a:p>
            <a:pPr lvl="3"/>
            <a:r>
              <a:rPr lang="en-US" dirty="0" err="1"/>
              <a:t>firstPositions.nextNode.previousNode</a:t>
            </a:r>
            <a:r>
              <a:rPr lang="en-US" dirty="0"/>
              <a:t> = </a:t>
            </a:r>
            <a:r>
              <a:rPr lang="en-US" dirty="0" err="1"/>
              <a:t>firstPositions</a:t>
            </a:r>
            <a:endParaRPr lang="en-US" dirty="0"/>
          </a:p>
          <a:p>
            <a:pPr lvl="3"/>
            <a:r>
              <a:rPr lang="en-US" dirty="0" err="1"/>
              <a:t>firstLayerCurrentNode.address</a:t>
            </a:r>
            <a:r>
              <a:rPr lang="en-US" dirty="0"/>
              <a:t> = </a:t>
            </a:r>
            <a:r>
              <a:rPr lang="en-US" dirty="0" err="1"/>
              <a:t>firstPositions</a:t>
            </a:r>
            <a:endParaRPr lang="en-US" dirty="0"/>
          </a:p>
          <a:p>
            <a:r>
              <a:rPr lang="en-US" dirty="0"/>
              <a:t>Return *</a:t>
            </a:r>
            <a:r>
              <a:rPr lang="en-US" dirty="0" err="1"/>
              <a:t>addressFirstPositions.address</a:t>
            </a:r>
            <a:r>
              <a:rPr lang="en-US" dirty="0"/>
              <a:t> (blue A)</a:t>
            </a:r>
          </a:p>
          <a:p>
            <a:pPr lvl="3"/>
            <a:endParaRPr lang="en-US" dirty="0"/>
          </a:p>
          <a:p>
            <a:endParaRPr lang="en-US" dirty="0"/>
          </a:p>
          <a:p>
            <a:pPr marL="0" indent="0">
              <a:buNone/>
            </a:pPr>
            <a:endParaRPr lang="en-US" dirty="0"/>
          </a:p>
        </p:txBody>
      </p:sp>
    </p:spTree>
    <p:extLst>
      <p:ext uri="{BB962C8B-B14F-4D97-AF65-F5344CB8AC3E}">
        <p14:creationId xmlns:p14="http://schemas.microsoft.com/office/powerpoint/2010/main" val="1524605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40C52-3E84-4FEE-AADB-849AA6DC46F9}"/>
              </a:ext>
            </a:extLst>
          </p:cNvPr>
          <p:cNvSpPr>
            <a:spLocks noGrp="1"/>
          </p:cNvSpPr>
          <p:nvPr>
            <p:ph type="title"/>
          </p:nvPr>
        </p:nvSpPr>
        <p:spPr>
          <a:xfrm>
            <a:off x="1006900" y="1188637"/>
            <a:ext cx="3141430" cy="4480726"/>
          </a:xfrm>
        </p:spPr>
        <p:txBody>
          <a:bodyPr>
            <a:normAutofit/>
          </a:bodyPr>
          <a:lstStyle/>
          <a:p>
            <a:pPr algn="r"/>
            <a:r>
              <a:rPr lang="en-US" sz="6600" dirty="0"/>
              <a:t>Agenda</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D4E441-BB5B-4555-91D9-0E304128D5D2}"/>
              </a:ext>
            </a:extLst>
          </p:cNvPr>
          <p:cNvSpPr>
            <a:spLocks noGrp="1"/>
          </p:cNvSpPr>
          <p:nvPr>
            <p:ph idx="1"/>
          </p:nvPr>
        </p:nvSpPr>
        <p:spPr>
          <a:xfrm>
            <a:off x="5138928" y="1338729"/>
            <a:ext cx="4795584" cy="4180542"/>
          </a:xfrm>
        </p:spPr>
        <p:txBody>
          <a:bodyPr anchor="ctr">
            <a:normAutofit/>
          </a:bodyPr>
          <a:lstStyle/>
          <a:p>
            <a:r>
              <a:rPr lang="en-US" sz="2400" dirty="0"/>
              <a:t>First, several possible solutions. </a:t>
            </a:r>
          </a:p>
          <a:p>
            <a:r>
              <a:rPr lang="en-US" sz="2400" dirty="0"/>
              <a:t>Then, the one I chose to go with.</a:t>
            </a:r>
          </a:p>
          <a:p>
            <a:r>
              <a:rPr lang="en-US" sz="2400" dirty="0"/>
              <a:t>Show code in the slides, so I can explain parts of it. </a:t>
            </a:r>
          </a:p>
          <a:p>
            <a:r>
              <a:rPr lang="en-US" sz="2400" dirty="0"/>
              <a:t>There are links to the code in GitHub.</a:t>
            </a:r>
          </a:p>
        </p:txBody>
      </p:sp>
    </p:spTree>
    <p:extLst>
      <p:ext uri="{BB962C8B-B14F-4D97-AF65-F5344CB8AC3E}">
        <p14:creationId xmlns:p14="http://schemas.microsoft.com/office/powerpoint/2010/main" val="177077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1C5FAA-838B-46E4-85DA-BD99B1E72A40}"/>
              </a:ext>
            </a:extLst>
          </p:cNvPr>
          <p:cNvSpPr/>
          <p:nvPr/>
        </p:nvSpPr>
        <p:spPr>
          <a:xfrm>
            <a:off x="1800665" y="1422887"/>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a:t>
            </a:r>
          </a:p>
          <a:p>
            <a:pPr algn="ctr"/>
            <a:r>
              <a:rPr lang="en-US" dirty="0"/>
              <a:t>&amp;Memory</a:t>
            </a:r>
          </a:p>
        </p:txBody>
      </p:sp>
      <p:sp>
        <p:nvSpPr>
          <p:cNvPr id="5" name="Rectangle 4">
            <a:extLst>
              <a:ext uri="{FF2B5EF4-FFF2-40B4-BE49-F238E27FC236}">
                <a16:creationId xmlns:a16="http://schemas.microsoft.com/office/drawing/2014/main" id="{CF0BFCAB-4B09-4B41-A69D-2D3EC8D4EACD}"/>
              </a:ext>
            </a:extLst>
          </p:cNvPr>
          <p:cNvSpPr/>
          <p:nvPr/>
        </p:nvSpPr>
        <p:spPr>
          <a:xfrm>
            <a:off x="1800664" y="2898410"/>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a:t>
            </a:r>
          </a:p>
          <a:p>
            <a:pPr algn="ctr"/>
            <a:r>
              <a:rPr lang="en-US" dirty="0"/>
              <a:t>&amp;Memory</a:t>
            </a:r>
          </a:p>
        </p:txBody>
      </p:sp>
      <p:cxnSp>
        <p:nvCxnSpPr>
          <p:cNvPr id="7" name="Straight Arrow Connector 6">
            <a:extLst>
              <a:ext uri="{FF2B5EF4-FFF2-40B4-BE49-F238E27FC236}">
                <a16:creationId xmlns:a16="http://schemas.microsoft.com/office/drawing/2014/main" id="{E61AC2F2-1128-44AF-9168-3491C66B3D0B}"/>
              </a:ext>
            </a:extLst>
          </p:cNvPr>
          <p:cNvCxnSpPr>
            <a:cxnSpLocks/>
            <a:stCxn id="4" idx="2"/>
            <a:endCxn id="5" idx="0"/>
          </p:cNvCxnSpPr>
          <p:nvPr/>
        </p:nvCxnSpPr>
        <p:spPr>
          <a:xfrm flipH="1">
            <a:off x="2553286" y="2224746"/>
            <a:ext cx="1" cy="6736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E0E2700-9289-4E33-A16B-2948DD94A3B4}"/>
              </a:ext>
            </a:extLst>
          </p:cNvPr>
          <p:cNvSpPr/>
          <p:nvPr/>
        </p:nvSpPr>
        <p:spPr>
          <a:xfrm>
            <a:off x="3753727" y="1385368"/>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5</a:t>
            </a:r>
          </a:p>
          <a:p>
            <a:pPr algn="ctr"/>
            <a:r>
              <a:rPr lang="en-US" dirty="0"/>
              <a:t>&amp;Memory</a:t>
            </a:r>
          </a:p>
        </p:txBody>
      </p:sp>
      <p:sp>
        <p:nvSpPr>
          <p:cNvPr id="12" name="Rectangle 11">
            <a:extLst>
              <a:ext uri="{FF2B5EF4-FFF2-40B4-BE49-F238E27FC236}">
                <a16:creationId xmlns:a16="http://schemas.microsoft.com/office/drawing/2014/main" id="{CC129F83-6EAA-4622-9F19-66946CBDDB39}"/>
              </a:ext>
            </a:extLst>
          </p:cNvPr>
          <p:cNvSpPr/>
          <p:nvPr/>
        </p:nvSpPr>
        <p:spPr>
          <a:xfrm>
            <a:off x="7462910" y="1387713"/>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19</a:t>
            </a:r>
          </a:p>
          <a:p>
            <a:pPr algn="ctr"/>
            <a:r>
              <a:rPr lang="en-US" dirty="0"/>
              <a:t>&amp;Memory</a:t>
            </a:r>
          </a:p>
        </p:txBody>
      </p:sp>
      <p:sp>
        <p:nvSpPr>
          <p:cNvPr id="15" name="Rectangle 14">
            <a:extLst>
              <a:ext uri="{FF2B5EF4-FFF2-40B4-BE49-F238E27FC236}">
                <a16:creationId xmlns:a16="http://schemas.microsoft.com/office/drawing/2014/main" id="{AAE145EB-FD3C-4DA8-8ED4-A35B3956D015}"/>
              </a:ext>
            </a:extLst>
          </p:cNvPr>
          <p:cNvSpPr/>
          <p:nvPr/>
        </p:nvSpPr>
        <p:spPr>
          <a:xfrm>
            <a:off x="7462910" y="2756967"/>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19</a:t>
            </a:r>
          </a:p>
          <a:p>
            <a:pPr algn="ctr"/>
            <a:r>
              <a:rPr lang="en-US" dirty="0"/>
              <a:t>&amp;Memory</a:t>
            </a:r>
          </a:p>
        </p:txBody>
      </p:sp>
      <p:cxnSp>
        <p:nvCxnSpPr>
          <p:cNvPr id="16" name="Straight Arrow Connector 15">
            <a:extLst>
              <a:ext uri="{FF2B5EF4-FFF2-40B4-BE49-F238E27FC236}">
                <a16:creationId xmlns:a16="http://schemas.microsoft.com/office/drawing/2014/main" id="{33A55D9B-EABA-4033-82E7-C1AB8C0BA765}"/>
              </a:ext>
            </a:extLst>
          </p:cNvPr>
          <p:cNvCxnSpPr>
            <a:cxnSpLocks/>
            <a:stCxn id="12" idx="2"/>
            <a:endCxn id="15" idx="0"/>
          </p:cNvCxnSpPr>
          <p:nvPr/>
        </p:nvCxnSpPr>
        <p:spPr>
          <a:xfrm>
            <a:off x="8215532" y="2189572"/>
            <a:ext cx="0" cy="5673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0CFE6CA-129C-4B1E-A30F-EDBE3BF3C532}"/>
              </a:ext>
            </a:extLst>
          </p:cNvPr>
          <p:cNvSpPr txBox="1"/>
          <p:nvPr/>
        </p:nvSpPr>
        <p:spPr>
          <a:xfrm>
            <a:off x="98474" y="-28432"/>
            <a:ext cx="633046" cy="369332"/>
          </a:xfrm>
          <a:prstGeom prst="rect">
            <a:avLst/>
          </a:prstGeom>
          <a:noFill/>
        </p:spPr>
        <p:txBody>
          <a:bodyPr wrap="square" rtlCol="0">
            <a:spAutoFit/>
          </a:bodyPr>
          <a:lstStyle/>
          <a:p>
            <a:r>
              <a:rPr lang="en-US" dirty="0"/>
              <a:t>Free</a:t>
            </a:r>
          </a:p>
        </p:txBody>
      </p:sp>
      <p:cxnSp>
        <p:nvCxnSpPr>
          <p:cNvPr id="18" name="Straight Arrow Connector 17">
            <a:extLst>
              <a:ext uri="{FF2B5EF4-FFF2-40B4-BE49-F238E27FC236}">
                <a16:creationId xmlns:a16="http://schemas.microsoft.com/office/drawing/2014/main" id="{5575DB69-6D56-4B68-BEA2-9D9C5A980128}"/>
              </a:ext>
            </a:extLst>
          </p:cNvPr>
          <p:cNvCxnSpPr>
            <a:cxnSpLocks/>
            <a:stCxn id="17" idx="3"/>
            <a:endCxn id="6" idx="1"/>
          </p:cNvCxnSpPr>
          <p:nvPr/>
        </p:nvCxnSpPr>
        <p:spPr>
          <a:xfrm>
            <a:off x="731520" y="156234"/>
            <a:ext cx="928468" cy="272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C258676-B059-4D5E-9646-89E75C6BF023}"/>
              </a:ext>
            </a:extLst>
          </p:cNvPr>
          <p:cNvSpPr txBox="1"/>
          <p:nvPr/>
        </p:nvSpPr>
        <p:spPr>
          <a:xfrm>
            <a:off x="411480" y="5502938"/>
            <a:ext cx="6519794" cy="1323439"/>
          </a:xfrm>
          <a:prstGeom prst="rect">
            <a:avLst/>
          </a:prstGeom>
          <a:noFill/>
        </p:spPr>
        <p:txBody>
          <a:bodyPr wrap="square" rtlCol="0">
            <a:spAutoFit/>
          </a:bodyPr>
          <a:lstStyle/>
          <a:p>
            <a:r>
              <a:rPr lang="en-US" sz="4000" dirty="0"/>
              <a:t>Problem: Too much memory</a:t>
            </a:r>
          </a:p>
          <a:p>
            <a:endParaRPr lang="en-US" sz="4000" dirty="0"/>
          </a:p>
        </p:txBody>
      </p:sp>
      <p:graphicFrame>
        <p:nvGraphicFramePr>
          <p:cNvPr id="6" name="Table 7">
            <a:extLst>
              <a:ext uri="{FF2B5EF4-FFF2-40B4-BE49-F238E27FC236}">
                <a16:creationId xmlns:a16="http://schemas.microsoft.com/office/drawing/2014/main" id="{310F3BCD-9062-4BBD-BDAE-693B88872038}"/>
              </a:ext>
            </a:extLst>
          </p:cNvPr>
          <p:cNvGraphicFramePr>
            <a:graphicFrameLocks noGrp="1"/>
          </p:cNvGraphicFramePr>
          <p:nvPr/>
        </p:nvGraphicFramePr>
        <p:xfrm>
          <a:off x="1659988" y="243416"/>
          <a:ext cx="9495700" cy="370840"/>
        </p:xfrm>
        <a:graphic>
          <a:graphicData uri="http://schemas.openxmlformats.org/drawingml/2006/table">
            <a:tbl>
              <a:tblPr firstRow="1" bandRow="1">
                <a:tableStyleId>{5C22544A-7EE6-4342-B048-85BDC9FD1C3A}</a:tableStyleId>
              </a:tblPr>
              <a:tblGrid>
                <a:gridCol w="474785">
                  <a:extLst>
                    <a:ext uri="{9D8B030D-6E8A-4147-A177-3AD203B41FA5}">
                      <a16:colId xmlns:a16="http://schemas.microsoft.com/office/drawing/2014/main" val="1078919061"/>
                    </a:ext>
                  </a:extLst>
                </a:gridCol>
                <a:gridCol w="474785">
                  <a:extLst>
                    <a:ext uri="{9D8B030D-6E8A-4147-A177-3AD203B41FA5}">
                      <a16:colId xmlns:a16="http://schemas.microsoft.com/office/drawing/2014/main" val="3091631669"/>
                    </a:ext>
                  </a:extLst>
                </a:gridCol>
                <a:gridCol w="474785">
                  <a:extLst>
                    <a:ext uri="{9D8B030D-6E8A-4147-A177-3AD203B41FA5}">
                      <a16:colId xmlns:a16="http://schemas.microsoft.com/office/drawing/2014/main" val="3200993688"/>
                    </a:ext>
                  </a:extLst>
                </a:gridCol>
                <a:gridCol w="474785">
                  <a:extLst>
                    <a:ext uri="{9D8B030D-6E8A-4147-A177-3AD203B41FA5}">
                      <a16:colId xmlns:a16="http://schemas.microsoft.com/office/drawing/2014/main" val="3876295494"/>
                    </a:ext>
                  </a:extLst>
                </a:gridCol>
                <a:gridCol w="474785">
                  <a:extLst>
                    <a:ext uri="{9D8B030D-6E8A-4147-A177-3AD203B41FA5}">
                      <a16:colId xmlns:a16="http://schemas.microsoft.com/office/drawing/2014/main" val="3778658751"/>
                    </a:ext>
                  </a:extLst>
                </a:gridCol>
                <a:gridCol w="474785">
                  <a:extLst>
                    <a:ext uri="{9D8B030D-6E8A-4147-A177-3AD203B41FA5}">
                      <a16:colId xmlns:a16="http://schemas.microsoft.com/office/drawing/2014/main" val="4264286816"/>
                    </a:ext>
                  </a:extLst>
                </a:gridCol>
                <a:gridCol w="474785">
                  <a:extLst>
                    <a:ext uri="{9D8B030D-6E8A-4147-A177-3AD203B41FA5}">
                      <a16:colId xmlns:a16="http://schemas.microsoft.com/office/drawing/2014/main" val="1723362139"/>
                    </a:ext>
                  </a:extLst>
                </a:gridCol>
                <a:gridCol w="474785">
                  <a:extLst>
                    <a:ext uri="{9D8B030D-6E8A-4147-A177-3AD203B41FA5}">
                      <a16:colId xmlns:a16="http://schemas.microsoft.com/office/drawing/2014/main" val="442583300"/>
                    </a:ext>
                  </a:extLst>
                </a:gridCol>
                <a:gridCol w="474785">
                  <a:extLst>
                    <a:ext uri="{9D8B030D-6E8A-4147-A177-3AD203B41FA5}">
                      <a16:colId xmlns:a16="http://schemas.microsoft.com/office/drawing/2014/main" val="3789781918"/>
                    </a:ext>
                  </a:extLst>
                </a:gridCol>
                <a:gridCol w="474785">
                  <a:extLst>
                    <a:ext uri="{9D8B030D-6E8A-4147-A177-3AD203B41FA5}">
                      <a16:colId xmlns:a16="http://schemas.microsoft.com/office/drawing/2014/main" val="2128162367"/>
                    </a:ext>
                  </a:extLst>
                </a:gridCol>
                <a:gridCol w="474785">
                  <a:extLst>
                    <a:ext uri="{9D8B030D-6E8A-4147-A177-3AD203B41FA5}">
                      <a16:colId xmlns:a16="http://schemas.microsoft.com/office/drawing/2014/main" val="234013328"/>
                    </a:ext>
                  </a:extLst>
                </a:gridCol>
                <a:gridCol w="474785">
                  <a:extLst>
                    <a:ext uri="{9D8B030D-6E8A-4147-A177-3AD203B41FA5}">
                      <a16:colId xmlns:a16="http://schemas.microsoft.com/office/drawing/2014/main" val="3937419709"/>
                    </a:ext>
                  </a:extLst>
                </a:gridCol>
                <a:gridCol w="474785">
                  <a:extLst>
                    <a:ext uri="{9D8B030D-6E8A-4147-A177-3AD203B41FA5}">
                      <a16:colId xmlns:a16="http://schemas.microsoft.com/office/drawing/2014/main" val="2506980154"/>
                    </a:ext>
                  </a:extLst>
                </a:gridCol>
                <a:gridCol w="474785">
                  <a:extLst>
                    <a:ext uri="{9D8B030D-6E8A-4147-A177-3AD203B41FA5}">
                      <a16:colId xmlns:a16="http://schemas.microsoft.com/office/drawing/2014/main" val="75798746"/>
                    </a:ext>
                  </a:extLst>
                </a:gridCol>
                <a:gridCol w="474785">
                  <a:extLst>
                    <a:ext uri="{9D8B030D-6E8A-4147-A177-3AD203B41FA5}">
                      <a16:colId xmlns:a16="http://schemas.microsoft.com/office/drawing/2014/main" val="3463646288"/>
                    </a:ext>
                  </a:extLst>
                </a:gridCol>
                <a:gridCol w="474785">
                  <a:extLst>
                    <a:ext uri="{9D8B030D-6E8A-4147-A177-3AD203B41FA5}">
                      <a16:colId xmlns:a16="http://schemas.microsoft.com/office/drawing/2014/main" val="3390093492"/>
                    </a:ext>
                  </a:extLst>
                </a:gridCol>
                <a:gridCol w="474785">
                  <a:extLst>
                    <a:ext uri="{9D8B030D-6E8A-4147-A177-3AD203B41FA5}">
                      <a16:colId xmlns:a16="http://schemas.microsoft.com/office/drawing/2014/main" val="2094056471"/>
                    </a:ext>
                  </a:extLst>
                </a:gridCol>
                <a:gridCol w="474785">
                  <a:extLst>
                    <a:ext uri="{9D8B030D-6E8A-4147-A177-3AD203B41FA5}">
                      <a16:colId xmlns:a16="http://schemas.microsoft.com/office/drawing/2014/main" val="520508332"/>
                    </a:ext>
                  </a:extLst>
                </a:gridCol>
                <a:gridCol w="474785">
                  <a:extLst>
                    <a:ext uri="{9D8B030D-6E8A-4147-A177-3AD203B41FA5}">
                      <a16:colId xmlns:a16="http://schemas.microsoft.com/office/drawing/2014/main" val="977154578"/>
                    </a:ext>
                  </a:extLst>
                </a:gridCol>
                <a:gridCol w="474785">
                  <a:extLst>
                    <a:ext uri="{9D8B030D-6E8A-4147-A177-3AD203B41FA5}">
                      <a16:colId xmlns:a16="http://schemas.microsoft.com/office/drawing/2014/main" val="4080700893"/>
                    </a:ext>
                  </a:extLst>
                </a:gridCol>
              </a:tblGrid>
              <a:tr h="370840">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dirty="0"/>
                    </a:p>
                  </a:txBody>
                  <a:tcPr>
                    <a:solidFill>
                      <a:schemeClr val="accent4">
                        <a:lumMod val="75000"/>
                      </a:schemeClr>
                    </a:solidFill>
                  </a:tcPr>
                </a:tc>
                <a:extLst>
                  <a:ext uri="{0D108BD9-81ED-4DB2-BD59-A6C34878D82A}">
                    <a16:rowId xmlns:a16="http://schemas.microsoft.com/office/drawing/2014/main" val="2190862263"/>
                  </a:ext>
                </a:extLst>
              </a:tr>
            </a:tbl>
          </a:graphicData>
        </a:graphic>
      </p:graphicFrame>
      <p:cxnSp>
        <p:nvCxnSpPr>
          <p:cNvPr id="32" name="Straight Arrow Connector 31">
            <a:extLst>
              <a:ext uri="{FF2B5EF4-FFF2-40B4-BE49-F238E27FC236}">
                <a16:creationId xmlns:a16="http://schemas.microsoft.com/office/drawing/2014/main" id="{36F005FF-74BE-4518-B93F-6B47E7BA0B81}"/>
              </a:ext>
            </a:extLst>
          </p:cNvPr>
          <p:cNvCxnSpPr>
            <a:cxnSpLocks/>
            <a:endCxn id="4" idx="0"/>
          </p:cNvCxnSpPr>
          <p:nvPr/>
        </p:nvCxnSpPr>
        <p:spPr>
          <a:xfrm>
            <a:off x="2363372" y="428836"/>
            <a:ext cx="189915" cy="9940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EA7FBC7-03AC-4E31-82D7-831A302F3FBC}"/>
              </a:ext>
            </a:extLst>
          </p:cNvPr>
          <p:cNvCxnSpPr>
            <a:cxnSpLocks/>
            <a:endCxn id="9" idx="0"/>
          </p:cNvCxnSpPr>
          <p:nvPr/>
        </p:nvCxnSpPr>
        <p:spPr>
          <a:xfrm>
            <a:off x="4255477" y="428836"/>
            <a:ext cx="250872" cy="9565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7B39864-B4EA-4FBB-B260-71F7990B38AC}"/>
              </a:ext>
            </a:extLst>
          </p:cNvPr>
          <p:cNvCxnSpPr>
            <a:cxnSpLocks/>
            <a:endCxn id="12" idx="0"/>
          </p:cNvCxnSpPr>
          <p:nvPr/>
        </p:nvCxnSpPr>
        <p:spPr>
          <a:xfrm flipH="1">
            <a:off x="8215532" y="428836"/>
            <a:ext cx="2316482" cy="9588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E23E26C-C932-4F41-8704-47DC7618EC8B}"/>
              </a:ext>
            </a:extLst>
          </p:cNvPr>
          <p:cNvSpPr/>
          <p:nvPr/>
        </p:nvSpPr>
        <p:spPr>
          <a:xfrm>
            <a:off x="7386710" y="4120947"/>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19</a:t>
            </a:r>
          </a:p>
          <a:p>
            <a:pPr algn="ctr"/>
            <a:r>
              <a:rPr lang="en-US" dirty="0"/>
              <a:t>&amp;Memory</a:t>
            </a:r>
          </a:p>
        </p:txBody>
      </p:sp>
      <p:cxnSp>
        <p:nvCxnSpPr>
          <p:cNvPr id="53" name="Straight Arrow Connector 52">
            <a:extLst>
              <a:ext uri="{FF2B5EF4-FFF2-40B4-BE49-F238E27FC236}">
                <a16:creationId xmlns:a16="http://schemas.microsoft.com/office/drawing/2014/main" id="{4A96B68E-EE73-41EC-AF2F-F265F6CE2BF8}"/>
              </a:ext>
            </a:extLst>
          </p:cNvPr>
          <p:cNvCxnSpPr>
            <a:cxnSpLocks/>
            <a:stCxn id="15" idx="2"/>
            <a:endCxn id="52" idx="0"/>
          </p:cNvCxnSpPr>
          <p:nvPr/>
        </p:nvCxnSpPr>
        <p:spPr>
          <a:xfrm flipH="1">
            <a:off x="8139332" y="3558826"/>
            <a:ext cx="76200" cy="5621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C7B4BDB0-43AD-44BD-A76C-34C82FB33DFF}"/>
              </a:ext>
            </a:extLst>
          </p:cNvPr>
          <p:cNvSpPr/>
          <p:nvPr/>
        </p:nvSpPr>
        <p:spPr>
          <a:xfrm>
            <a:off x="7424810" y="5461799"/>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19</a:t>
            </a:r>
          </a:p>
          <a:p>
            <a:pPr algn="ctr"/>
            <a:r>
              <a:rPr lang="en-US" dirty="0"/>
              <a:t>&amp;Memory</a:t>
            </a:r>
          </a:p>
        </p:txBody>
      </p:sp>
      <p:cxnSp>
        <p:nvCxnSpPr>
          <p:cNvPr id="58" name="Straight Arrow Connector 57">
            <a:extLst>
              <a:ext uri="{FF2B5EF4-FFF2-40B4-BE49-F238E27FC236}">
                <a16:creationId xmlns:a16="http://schemas.microsoft.com/office/drawing/2014/main" id="{3C4EBBFE-3EAA-495E-90E9-FF3B83FE07A7}"/>
              </a:ext>
            </a:extLst>
          </p:cNvPr>
          <p:cNvCxnSpPr>
            <a:cxnSpLocks/>
            <a:stCxn id="52" idx="2"/>
            <a:endCxn id="57" idx="0"/>
          </p:cNvCxnSpPr>
          <p:nvPr/>
        </p:nvCxnSpPr>
        <p:spPr>
          <a:xfrm>
            <a:off x="8139332" y="4922806"/>
            <a:ext cx="38100" cy="53899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B422613-7672-4601-B8FC-174F3003D829}"/>
              </a:ext>
            </a:extLst>
          </p:cNvPr>
          <p:cNvSpPr txBox="1"/>
          <p:nvPr/>
        </p:nvSpPr>
        <p:spPr>
          <a:xfrm>
            <a:off x="1985234" y="4019600"/>
            <a:ext cx="4758467" cy="707886"/>
          </a:xfrm>
          <a:prstGeom prst="rect">
            <a:avLst/>
          </a:prstGeom>
          <a:noFill/>
        </p:spPr>
        <p:txBody>
          <a:bodyPr wrap="square" rtlCol="0">
            <a:spAutoFit/>
          </a:bodyPr>
          <a:lstStyle/>
          <a:p>
            <a:r>
              <a:rPr lang="en-US" sz="4000" dirty="0"/>
              <a:t>1. Array -&gt; LinkedList</a:t>
            </a:r>
          </a:p>
        </p:txBody>
      </p:sp>
      <p:sp>
        <p:nvSpPr>
          <p:cNvPr id="2" name="TextBox 1">
            <a:extLst>
              <a:ext uri="{FF2B5EF4-FFF2-40B4-BE49-F238E27FC236}">
                <a16:creationId xmlns:a16="http://schemas.microsoft.com/office/drawing/2014/main" id="{8E019A5C-054B-461B-BF2A-B73B741B0189}"/>
              </a:ext>
            </a:extLst>
          </p:cNvPr>
          <p:cNvSpPr txBox="1"/>
          <p:nvPr/>
        </p:nvSpPr>
        <p:spPr>
          <a:xfrm>
            <a:off x="9743090" y="4019600"/>
            <a:ext cx="2137541" cy="923330"/>
          </a:xfrm>
          <a:prstGeom prst="rect">
            <a:avLst/>
          </a:prstGeom>
          <a:noFill/>
        </p:spPr>
        <p:txBody>
          <a:bodyPr wrap="square" rtlCol="0">
            <a:spAutoFit/>
          </a:bodyPr>
          <a:lstStyle/>
          <a:p>
            <a:pPr marL="285750" indent="-285750">
              <a:buFontTx/>
              <a:buChar char="-"/>
            </a:pPr>
            <a:r>
              <a:rPr lang="en-US" dirty="0" err="1"/>
              <a:t>my_memory</a:t>
            </a:r>
            <a:endParaRPr lang="en-US" dirty="0"/>
          </a:p>
          <a:p>
            <a:pPr marL="285750" indent="-285750">
              <a:buFontTx/>
              <a:buChar char="-"/>
            </a:pPr>
            <a:r>
              <a:rPr lang="en-US" dirty="0"/>
              <a:t>Free</a:t>
            </a:r>
          </a:p>
          <a:p>
            <a:pPr marL="285750" indent="-285750">
              <a:buFontTx/>
              <a:buChar char="-"/>
            </a:pPr>
            <a:r>
              <a:rPr lang="en-US" dirty="0"/>
              <a:t>allocated</a:t>
            </a:r>
          </a:p>
        </p:txBody>
      </p:sp>
    </p:spTree>
    <p:extLst>
      <p:ext uri="{BB962C8B-B14F-4D97-AF65-F5344CB8AC3E}">
        <p14:creationId xmlns:p14="http://schemas.microsoft.com/office/powerpoint/2010/main" val="30303473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500"/>
                                        <p:tgtEl>
                                          <p:spTgt spid="32"/>
                                        </p:tgtEl>
                                      </p:cBhvr>
                                    </p:animEffect>
                                  </p:childTnLst>
                                </p:cTn>
                              </p:par>
                              <p:par>
                                <p:cTn id="28" presetID="22" presetClass="entr" presetSubtype="4"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down)">
                                      <p:cBhvr>
                                        <p:cTn id="30" dur="500"/>
                                        <p:tgtEl>
                                          <p:spTgt spid="40"/>
                                        </p:tgtEl>
                                      </p:cBhvr>
                                    </p:animEffect>
                                  </p:childTnLst>
                                </p:cTn>
                              </p:par>
                              <p:par>
                                <p:cTn id="31" presetID="22" presetClass="entr" presetSubtype="4"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par>
                                <p:cTn id="43" presetID="16" presetClass="entr" presetSubtype="21"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inVertical)">
                                      <p:cBhvr>
                                        <p:cTn id="45" dur="500"/>
                                        <p:tgtEl>
                                          <p:spTgt spid="1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barn(inVertical)">
                                      <p:cBhvr>
                                        <p:cTn id="48" dur="500"/>
                                        <p:tgtEl>
                                          <p:spTgt spid="52"/>
                                        </p:tgtEl>
                                      </p:cBhvr>
                                    </p:animEffect>
                                  </p:childTnLst>
                                </p:cTn>
                              </p:par>
                              <p:par>
                                <p:cTn id="49" presetID="16" presetClass="entr" presetSubtype="21"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barn(inVertical)">
                                      <p:cBhvr>
                                        <p:cTn id="51" dur="500"/>
                                        <p:tgtEl>
                                          <p:spTgt spid="53"/>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barn(inVertical)">
                                      <p:cBhvr>
                                        <p:cTn id="54" dur="500"/>
                                        <p:tgtEl>
                                          <p:spTgt spid="57"/>
                                        </p:tgtEl>
                                      </p:cBhvr>
                                    </p:animEffect>
                                  </p:childTnLst>
                                </p:cTn>
                              </p:par>
                              <p:par>
                                <p:cTn id="55" presetID="16" presetClass="entr" presetSubtype="21"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barn(inVertical)">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circle(in)">
                                      <p:cBhvr>
                                        <p:cTn id="62" dur="20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1000"/>
                                        <p:tgtEl>
                                          <p:spTgt spid="2"/>
                                        </p:tgtEl>
                                      </p:cBhvr>
                                    </p:animEffect>
                                    <p:anim calcmode="lin" valueType="num">
                                      <p:cBhvr>
                                        <p:cTn id="68" dur="1000" fill="hold"/>
                                        <p:tgtEl>
                                          <p:spTgt spid="2"/>
                                        </p:tgtEl>
                                        <p:attrNameLst>
                                          <p:attrName>ppt_x</p:attrName>
                                        </p:attrNameLst>
                                      </p:cBhvr>
                                      <p:tavLst>
                                        <p:tav tm="0">
                                          <p:val>
                                            <p:strVal val="#ppt_x"/>
                                          </p:val>
                                        </p:tav>
                                        <p:tav tm="100000">
                                          <p:val>
                                            <p:strVal val="#ppt_x"/>
                                          </p:val>
                                        </p:tav>
                                      </p:tavLst>
                                    </p:anim>
                                    <p:anim calcmode="lin" valueType="num">
                                      <p:cBhvr>
                                        <p:cTn id="6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2" grpId="0" animBg="1"/>
      <p:bldP spid="15" grpId="0" animBg="1"/>
      <p:bldP spid="17" grpId="0"/>
      <p:bldP spid="56" grpId="0"/>
      <p:bldP spid="52" grpId="0" animBg="1"/>
      <p:bldP spid="57"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1C5FAA-838B-46E4-85DA-BD99B1E72A40}"/>
              </a:ext>
            </a:extLst>
          </p:cNvPr>
          <p:cNvSpPr/>
          <p:nvPr/>
        </p:nvSpPr>
        <p:spPr>
          <a:xfrm>
            <a:off x="1800665" y="2278966"/>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a:t>
            </a:r>
          </a:p>
          <a:p>
            <a:pPr algn="ctr"/>
            <a:r>
              <a:rPr lang="en-US" dirty="0"/>
              <a:t>&amp;Memory</a:t>
            </a:r>
          </a:p>
        </p:txBody>
      </p:sp>
      <p:sp>
        <p:nvSpPr>
          <p:cNvPr id="5" name="Rectangle 4">
            <a:extLst>
              <a:ext uri="{FF2B5EF4-FFF2-40B4-BE49-F238E27FC236}">
                <a16:creationId xmlns:a16="http://schemas.microsoft.com/office/drawing/2014/main" id="{CF0BFCAB-4B09-4B41-A69D-2D3EC8D4EACD}"/>
              </a:ext>
            </a:extLst>
          </p:cNvPr>
          <p:cNvSpPr/>
          <p:nvPr/>
        </p:nvSpPr>
        <p:spPr>
          <a:xfrm>
            <a:off x="3641189" y="2276618"/>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a:t>
            </a:r>
          </a:p>
          <a:p>
            <a:pPr algn="ctr"/>
            <a:r>
              <a:rPr lang="en-US" dirty="0"/>
              <a:t>&amp;Memory</a:t>
            </a:r>
          </a:p>
        </p:txBody>
      </p:sp>
      <p:cxnSp>
        <p:nvCxnSpPr>
          <p:cNvPr id="7" name="Straight Arrow Connector 6">
            <a:extLst>
              <a:ext uri="{FF2B5EF4-FFF2-40B4-BE49-F238E27FC236}">
                <a16:creationId xmlns:a16="http://schemas.microsoft.com/office/drawing/2014/main" id="{E61AC2F2-1128-44AF-9168-3491C66B3D0B}"/>
              </a:ext>
            </a:extLst>
          </p:cNvPr>
          <p:cNvCxnSpPr>
            <a:stCxn id="4" idx="3"/>
            <a:endCxn id="5" idx="1"/>
          </p:cNvCxnSpPr>
          <p:nvPr/>
        </p:nvCxnSpPr>
        <p:spPr>
          <a:xfrm flipV="1">
            <a:off x="3305908" y="2677548"/>
            <a:ext cx="335281" cy="23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E0E2700-9289-4E33-A16B-2948DD94A3B4}"/>
              </a:ext>
            </a:extLst>
          </p:cNvPr>
          <p:cNvSpPr/>
          <p:nvPr/>
        </p:nvSpPr>
        <p:spPr>
          <a:xfrm>
            <a:off x="5523916" y="2260205"/>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5</a:t>
            </a:r>
          </a:p>
          <a:p>
            <a:pPr algn="ctr"/>
            <a:r>
              <a:rPr lang="en-US" dirty="0"/>
              <a:t>&amp;Memory</a:t>
            </a:r>
          </a:p>
        </p:txBody>
      </p:sp>
      <p:cxnSp>
        <p:nvCxnSpPr>
          <p:cNvPr id="10" name="Straight Arrow Connector 9">
            <a:extLst>
              <a:ext uri="{FF2B5EF4-FFF2-40B4-BE49-F238E27FC236}">
                <a16:creationId xmlns:a16="http://schemas.microsoft.com/office/drawing/2014/main" id="{DFB534CF-56B0-4A63-A5F5-6A0FC03B0356}"/>
              </a:ext>
            </a:extLst>
          </p:cNvPr>
          <p:cNvCxnSpPr>
            <a:cxnSpLocks/>
            <a:stCxn id="5" idx="3"/>
            <a:endCxn id="9" idx="1"/>
          </p:cNvCxnSpPr>
          <p:nvPr/>
        </p:nvCxnSpPr>
        <p:spPr>
          <a:xfrm flipV="1">
            <a:off x="5146432" y="2661135"/>
            <a:ext cx="377484" cy="164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C129F83-6EAA-4622-9F19-66946CBDDB39}"/>
              </a:ext>
            </a:extLst>
          </p:cNvPr>
          <p:cNvSpPr/>
          <p:nvPr/>
        </p:nvSpPr>
        <p:spPr>
          <a:xfrm>
            <a:off x="7462910" y="2243792"/>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19</a:t>
            </a:r>
          </a:p>
          <a:p>
            <a:pPr algn="ctr"/>
            <a:r>
              <a:rPr lang="en-US" dirty="0"/>
              <a:t>&amp;Memory</a:t>
            </a:r>
          </a:p>
        </p:txBody>
      </p:sp>
      <p:cxnSp>
        <p:nvCxnSpPr>
          <p:cNvPr id="13" name="Straight Arrow Connector 12">
            <a:extLst>
              <a:ext uri="{FF2B5EF4-FFF2-40B4-BE49-F238E27FC236}">
                <a16:creationId xmlns:a16="http://schemas.microsoft.com/office/drawing/2014/main" id="{8D9752E1-C1D8-45CF-B547-4B494B341274}"/>
              </a:ext>
            </a:extLst>
          </p:cNvPr>
          <p:cNvCxnSpPr>
            <a:cxnSpLocks/>
            <a:stCxn id="9" idx="3"/>
            <a:endCxn id="12" idx="1"/>
          </p:cNvCxnSpPr>
          <p:nvPr/>
        </p:nvCxnSpPr>
        <p:spPr>
          <a:xfrm flipV="1">
            <a:off x="7029159" y="2644722"/>
            <a:ext cx="433751" cy="164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AE145EB-FD3C-4DA8-8ED4-A35B3956D015}"/>
              </a:ext>
            </a:extLst>
          </p:cNvPr>
          <p:cNvSpPr/>
          <p:nvPr/>
        </p:nvSpPr>
        <p:spPr>
          <a:xfrm>
            <a:off x="9415972" y="2241447"/>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19</a:t>
            </a:r>
          </a:p>
          <a:p>
            <a:pPr algn="ctr"/>
            <a:r>
              <a:rPr lang="en-US" dirty="0"/>
              <a:t>&amp;Memory</a:t>
            </a:r>
          </a:p>
        </p:txBody>
      </p:sp>
      <p:cxnSp>
        <p:nvCxnSpPr>
          <p:cNvPr id="16" name="Straight Arrow Connector 15">
            <a:extLst>
              <a:ext uri="{FF2B5EF4-FFF2-40B4-BE49-F238E27FC236}">
                <a16:creationId xmlns:a16="http://schemas.microsoft.com/office/drawing/2014/main" id="{33A55D9B-EABA-4033-82E7-C1AB8C0BA765}"/>
              </a:ext>
            </a:extLst>
          </p:cNvPr>
          <p:cNvCxnSpPr>
            <a:cxnSpLocks/>
            <a:endCxn id="15" idx="1"/>
          </p:cNvCxnSpPr>
          <p:nvPr/>
        </p:nvCxnSpPr>
        <p:spPr>
          <a:xfrm flipV="1">
            <a:off x="8982221" y="2642377"/>
            <a:ext cx="433751" cy="164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0CFE6CA-129C-4B1E-A30F-EDBE3BF3C532}"/>
              </a:ext>
            </a:extLst>
          </p:cNvPr>
          <p:cNvSpPr txBox="1"/>
          <p:nvPr/>
        </p:nvSpPr>
        <p:spPr>
          <a:xfrm>
            <a:off x="98474" y="2276618"/>
            <a:ext cx="633046" cy="369332"/>
          </a:xfrm>
          <a:prstGeom prst="rect">
            <a:avLst/>
          </a:prstGeom>
          <a:noFill/>
        </p:spPr>
        <p:txBody>
          <a:bodyPr wrap="square" rtlCol="0">
            <a:spAutoFit/>
          </a:bodyPr>
          <a:lstStyle/>
          <a:p>
            <a:r>
              <a:rPr lang="en-US" dirty="0"/>
              <a:t>Free</a:t>
            </a:r>
          </a:p>
        </p:txBody>
      </p:sp>
      <p:cxnSp>
        <p:nvCxnSpPr>
          <p:cNvPr id="18" name="Straight Arrow Connector 17">
            <a:extLst>
              <a:ext uri="{FF2B5EF4-FFF2-40B4-BE49-F238E27FC236}">
                <a16:creationId xmlns:a16="http://schemas.microsoft.com/office/drawing/2014/main" id="{5575DB69-6D56-4B68-BEA2-9D9C5A980128}"/>
              </a:ext>
            </a:extLst>
          </p:cNvPr>
          <p:cNvCxnSpPr>
            <a:cxnSpLocks/>
            <a:stCxn id="17" idx="3"/>
            <a:endCxn id="4" idx="1"/>
          </p:cNvCxnSpPr>
          <p:nvPr/>
        </p:nvCxnSpPr>
        <p:spPr>
          <a:xfrm>
            <a:off x="731520" y="2461284"/>
            <a:ext cx="1069145" cy="2186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E9247FF-2A06-41F6-A2BD-EDD5BE6B37A5}"/>
              </a:ext>
            </a:extLst>
          </p:cNvPr>
          <p:cNvSpPr/>
          <p:nvPr/>
        </p:nvSpPr>
        <p:spPr>
          <a:xfrm>
            <a:off x="1826455" y="3683391"/>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4</a:t>
            </a:r>
          </a:p>
          <a:p>
            <a:pPr algn="ctr"/>
            <a:r>
              <a:rPr lang="en-US" dirty="0"/>
              <a:t>&amp;Memory</a:t>
            </a:r>
          </a:p>
        </p:txBody>
      </p:sp>
      <p:sp>
        <p:nvSpPr>
          <p:cNvPr id="22" name="Rectangle 21">
            <a:extLst>
              <a:ext uri="{FF2B5EF4-FFF2-40B4-BE49-F238E27FC236}">
                <a16:creationId xmlns:a16="http://schemas.microsoft.com/office/drawing/2014/main" id="{6D93273C-6FD0-4E15-B130-E84872BC98AF}"/>
              </a:ext>
            </a:extLst>
          </p:cNvPr>
          <p:cNvSpPr/>
          <p:nvPr/>
        </p:nvSpPr>
        <p:spPr>
          <a:xfrm>
            <a:off x="3666979" y="3681043"/>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4</a:t>
            </a:r>
          </a:p>
          <a:p>
            <a:pPr algn="ctr"/>
            <a:r>
              <a:rPr lang="en-US" dirty="0"/>
              <a:t>&amp;Memory</a:t>
            </a:r>
          </a:p>
        </p:txBody>
      </p:sp>
      <p:cxnSp>
        <p:nvCxnSpPr>
          <p:cNvPr id="23" name="Straight Arrow Connector 22">
            <a:extLst>
              <a:ext uri="{FF2B5EF4-FFF2-40B4-BE49-F238E27FC236}">
                <a16:creationId xmlns:a16="http://schemas.microsoft.com/office/drawing/2014/main" id="{467C669A-E4F3-4D50-87DA-B423B5A25EB6}"/>
              </a:ext>
            </a:extLst>
          </p:cNvPr>
          <p:cNvCxnSpPr>
            <a:stCxn id="21" idx="3"/>
            <a:endCxn id="22" idx="1"/>
          </p:cNvCxnSpPr>
          <p:nvPr/>
        </p:nvCxnSpPr>
        <p:spPr>
          <a:xfrm flipV="1">
            <a:off x="3331698" y="4081973"/>
            <a:ext cx="335281" cy="23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946730B-C576-4BD0-B3A2-AFE256E3140E}"/>
              </a:ext>
            </a:extLst>
          </p:cNvPr>
          <p:cNvSpPr/>
          <p:nvPr/>
        </p:nvSpPr>
        <p:spPr>
          <a:xfrm>
            <a:off x="5549706" y="3664630"/>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15</a:t>
            </a:r>
          </a:p>
          <a:p>
            <a:pPr algn="ctr"/>
            <a:r>
              <a:rPr lang="en-US" dirty="0"/>
              <a:t>&amp;Memory</a:t>
            </a:r>
          </a:p>
        </p:txBody>
      </p:sp>
      <p:cxnSp>
        <p:nvCxnSpPr>
          <p:cNvPr id="25" name="Straight Arrow Connector 24">
            <a:extLst>
              <a:ext uri="{FF2B5EF4-FFF2-40B4-BE49-F238E27FC236}">
                <a16:creationId xmlns:a16="http://schemas.microsoft.com/office/drawing/2014/main" id="{BB67212B-4F2B-477E-B959-DE8BE7F455EF}"/>
              </a:ext>
            </a:extLst>
          </p:cNvPr>
          <p:cNvCxnSpPr>
            <a:cxnSpLocks/>
            <a:stCxn id="22" idx="3"/>
            <a:endCxn id="24" idx="1"/>
          </p:cNvCxnSpPr>
          <p:nvPr/>
        </p:nvCxnSpPr>
        <p:spPr>
          <a:xfrm flipV="1">
            <a:off x="5172222" y="4065560"/>
            <a:ext cx="377484" cy="164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B305525-B285-4439-A83B-A91A0F93708A}"/>
              </a:ext>
            </a:extLst>
          </p:cNvPr>
          <p:cNvSpPr/>
          <p:nvPr/>
        </p:nvSpPr>
        <p:spPr>
          <a:xfrm>
            <a:off x="7488700" y="3648217"/>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26</a:t>
            </a:r>
          </a:p>
          <a:p>
            <a:pPr algn="ctr"/>
            <a:r>
              <a:rPr lang="en-US" dirty="0"/>
              <a:t>&amp;Memory</a:t>
            </a:r>
          </a:p>
        </p:txBody>
      </p:sp>
      <p:cxnSp>
        <p:nvCxnSpPr>
          <p:cNvPr id="27" name="Straight Arrow Connector 26">
            <a:extLst>
              <a:ext uri="{FF2B5EF4-FFF2-40B4-BE49-F238E27FC236}">
                <a16:creationId xmlns:a16="http://schemas.microsoft.com/office/drawing/2014/main" id="{7535F1FA-1152-411A-8751-869CC3C21EA2}"/>
              </a:ext>
            </a:extLst>
          </p:cNvPr>
          <p:cNvCxnSpPr>
            <a:cxnSpLocks/>
            <a:stCxn id="24" idx="3"/>
            <a:endCxn id="26" idx="1"/>
          </p:cNvCxnSpPr>
          <p:nvPr/>
        </p:nvCxnSpPr>
        <p:spPr>
          <a:xfrm flipV="1">
            <a:off x="7054949" y="4049147"/>
            <a:ext cx="433751" cy="164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C596B8D-D6C7-49BC-92D5-91D9668A54C8}"/>
              </a:ext>
            </a:extLst>
          </p:cNvPr>
          <p:cNvSpPr/>
          <p:nvPr/>
        </p:nvSpPr>
        <p:spPr>
          <a:xfrm>
            <a:off x="9441762" y="3645872"/>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26</a:t>
            </a:r>
          </a:p>
          <a:p>
            <a:pPr algn="ctr"/>
            <a:r>
              <a:rPr lang="en-US" dirty="0"/>
              <a:t>&amp;Memory</a:t>
            </a:r>
          </a:p>
        </p:txBody>
      </p:sp>
      <p:cxnSp>
        <p:nvCxnSpPr>
          <p:cNvPr id="29" name="Straight Arrow Connector 28">
            <a:extLst>
              <a:ext uri="{FF2B5EF4-FFF2-40B4-BE49-F238E27FC236}">
                <a16:creationId xmlns:a16="http://schemas.microsoft.com/office/drawing/2014/main" id="{2C3E69F1-7C27-4819-9FD1-5C93EBB98DD5}"/>
              </a:ext>
            </a:extLst>
          </p:cNvPr>
          <p:cNvCxnSpPr>
            <a:cxnSpLocks/>
            <a:endCxn id="28" idx="1"/>
          </p:cNvCxnSpPr>
          <p:nvPr/>
        </p:nvCxnSpPr>
        <p:spPr>
          <a:xfrm flipV="1">
            <a:off x="9008011" y="4046802"/>
            <a:ext cx="433751" cy="164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7CFBF9B-47E0-452E-9406-D94FE40240AD}"/>
              </a:ext>
            </a:extLst>
          </p:cNvPr>
          <p:cNvSpPr txBox="1"/>
          <p:nvPr/>
        </p:nvSpPr>
        <p:spPr>
          <a:xfrm>
            <a:off x="124263" y="3681043"/>
            <a:ext cx="1069145" cy="369332"/>
          </a:xfrm>
          <a:prstGeom prst="rect">
            <a:avLst/>
          </a:prstGeom>
          <a:noFill/>
        </p:spPr>
        <p:txBody>
          <a:bodyPr wrap="square" rtlCol="0">
            <a:spAutoFit/>
          </a:bodyPr>
          <a:lstStyle/>
          <a:p>
            <a:r>
              <a:rPr lang="en-US" dirty="0"/>
              <a:t>Allocated</a:t>
            </a:r>
          </a:p>
        </p:txBody>
      </p:sp>
      <p:cxnSp>
        <p:nvCxnSpPr>
          <p:cNvPr id="31" name="Straight Arrow Connector 30">
            <a:extLst>
              <a:ext uri="{FF2B5EF4-FFF2-40B4-BE49-F238E27FC236}">
                <a16:creationId xmlns:a16="http://schemas.microsoft.com/office/drawing/2014/main" id="{C538415D-21DD-4BFE-A748-829521CB4ADB}"/>
              </a:ext>
            </a:extLst>
          </p:cNvPr>
          <p:cNvCxnSpPr>
            <a:cxnSpLocks/>
            <a:stCxn id="30" idx="3"/>
            <a:endCxn id="21" idx="1"/>
          </p:cNvCxnSpPr>
          <p:nvPr/>
        </p:nvCxnSpPr>
        <p:spPr>
          <a:xfrm>
            <a:off x="1193408" y="3865709"/>
            <a:ext cx="633047" cy="2186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C258676-B059-4D5E-9646-89E75C6BF023}"/>
              </a:ext>
            </a:extLst>
          </p:cNvPr>
          <p:cNvSpPr txBox="1"/>
          <p:nvPr/>
        </p:nvSpPr>
        <p:spPr>
          <a:xfrm>
            <a:off x="365759" y="4961793"/>
            <a:ext cx="5463542" cy="707886"/>
          </a:xfrm>
          <a:prstGeom prst="rect">
            <a:avLst/>
          </a:prstGeom>
          <a:noFill/>
        </p:spPr>
        <p:txBody>
          <a:bodyPr wrap="square" rtlCol="0">
            <a:spAutoFit/>
          </a:bodyPr>
          <a:lstStyle/>
          <a:p>
            <a:r>
              <a:rPr lang="en-US" sz="4000" dirty="0"/>
              <a:t>Problem: Too much time</a:t>
            </a:r>
          </a:p>
        </p:txBody>
      </p:sp>
      <p:sp>
        <p:nvSpPr>
          <p:cNvPr id="57" name="TextBox 56">
            <a:extLst>
              <a:ext uri="{FF2B5EF4-FFF2-40B4-BE49-F238E27FC236}">
                <a16:creationId xmlns:a16="http://schemas.microsoft.com/office/drawing/2014/main" id="{3F54695E-443B-499A-9A97-C69DA2D10605}"/>
              </a:ext>
            </a:extLst>
          </p:cNvPr>
          <p:cNvSpPr txBox="1"/>
          <p:nvPr/>
        </p:nvSpPr>
        <p:spPr>
          <a:xfrm>
            <a:off x="658835" y="382919"/>
            <a:ext cx="5871057" cy="707886"/>
          </a:xfrm>
          <a:prstGeom prst="rect">
            <a:avLst/>
          </a:prstGeom>
          <a:noFill/>
        </p:spPr>
        <p:txBody>
          <a:bodyPr wrap="square" rtlCol="0">
            <a:spAutoFit/>
          </a:bodyPr>
          <a:lstStyle/>
          <a:p>
            <a:r>
              <a:rPr lang="en-US" sz="4000" dirty="0"/>
              <a:t>2. Two long Linked Lists</a:t>
            </a:r>
          </a:p>
        </p:txBody>
      </p:sp>
    </p:spTree>
    <p:extLst>
      <p:ext uri="{BB962C8B-B14F-4D97-AF65-F5344CB8AC3E}">
        <p14:creationId xmlns:p14="http://schemas.microsoft.com/office/powerpoint/2010/main" val="23641990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par>
                                <p:cTn id="35" presetID="16" presetClass="entr" presetSubtype="21"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arn(inVertical)">
                                      <p:cBhvr>
                                        <p:cTn id="43" dur="500"/>
                                        <p:tgtEl>
                                          <p:spTgt spid="22"/>
                                        </p:tgtEl>
                                      </p:cBhvr>
                                    </p:animEffect>
                                  </p:childTnLst>
                                </p:cTn>
                              </p:par>
                              <p:par>
                                <p:cTn id="44" presetID="16" presetClass="entr" presetSubtype="21"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arn(inVertical)">
                                      <p:cBhvr>
                                        <p:cTn id="46" dur="500"/>
                                        <p:tgtEl>
                                          <p:spTgt spid="2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arn(inVertical)">
                                      <p:cBhvr>
                                        <p:cTn id="49" dur="500"/>
                                        <p:tgtEl>
                                          <p:spTgt spid="24"/>
                                        </p:tgtEl>
                                      </p:cBhvr>
                                    </p:animEffect>
                                  </p:childTnLst>
                                </p:cTn>
                              </p:par>
                              <p:par>
                                <p:cTn id="50" presetID="16" presetClass="entr" presetSubtype="21"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arn(inVertical)">
                                      <p:cBhvr>
                                        <p:cTn id="52" dur="500"/>
                                        <p:tgtEl>
                                          <p:spTgt spid="25"/>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arn(inVertical)">
                                      <p:cBhvr>
                                        <p:cTn id="55" dur="500"/>
                                        <p:tgtEl>
                                          <p:spTgt spid="26"/>
                                        </p:tgtEl>
                                      </p:cBhvr>
                                    </p:animEffect>
                                  </p:childTnLst>
                                </p:cTn>
                              </p:par>
                              <p:par>
                                <p:cTn id="56" presetID="16" presetClass="entr" presetSubtype="21"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arn(inVertical)">
                                      <p:cBhvr>
                                        <p:cTn id="58" dur="500"/>
                                        <p:tgtEl>
                                          <p:spTgt spid="27"/>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barn(inVertical)">
                                      <p:cBhvr>
                                        <p:cTn id="61" dur="500"/>
                                        <p:tgtEl>
                                          <p:spTgt spid="28"/>
                                        </p:tgtEl>
                                      </p:cBhvr>
                                    </p:animEffect>
                                  </p:childTnLst>
                                </p:cTn>
                              </p:par>
                              <p:par>
                                <p:cTn id="62" presetID="16" presetClass="entr" presetSubtype="21"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arn(inVertical)">
                                      <p:cBhvr>
                                        <p:cTn id="64" dur="500"/>
                                        <p:tgtEl>
                                          <p:spTgt spid="29"/>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arn(inVertical)">
                                      <p:cBhvr>
                                        <p:cTn id="67" dur="500"/>
                                        <p:tgtEl>
                                          <p:spTgt spid="30"/>
                                        </p:tgtEl>
                                      </p:cBhvr>
                                    </p:animEffect>
                                  </p:childTnLst>
                                </p:cTn>
                              </p:par>
                              <p:par>
                                <p:cTn id="68" presetID="16" presetClass="entr" presetSubtype="21" fill="hold"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barn(inVertical)">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grpId="0" nodeType="click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circle(in)">
                                      <p:cBhvr>
                                        <p:cTn id="75"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2" grpId="0" animBg="1"/>
      <p:bldP spid="15" grpId="0" animBg="1"/>
      <p:bldP spid="17" grpId="0"/>
      <p:bldP spid="21" grpId="0" animBg="1"/>
      <p:bldP spid="22" grpId="0" animBg="1"/>
      <p:bldP spid="24" grpId="0" animBg="1"/>
      <p:bldP spid="26" grpId="0" animBg="1"/>
      <p:bldP spid="28" grpId="0" animBg="1"/>
      <p:bldP spid="30"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1C5FAA-838B-46E4-85DA-BD99B1E72A40}"/>
              </a:ext>
            </a:extLst>
          </p:cNvPr>
          <p:cNvSpPr/>
          <p:nvPr/>
        </p:nvSpPr>
        <p:spPr>
          <a:xfrm>
            <a:off x="3713874" y="1828799"/>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a:t>
            </a:r>
          </a:p>
          <a:p>
            <a:pPr algn="ctr"/>
            <a:r>
              <a:rPr lang="en-US" dirty="0"/>
              <a:t>1 - n/2</a:t>
            </a:r>
          </a:p>
        </p:txBody>
      </p:sp>
      <p:sp>
        <p:nvSpPr>
          <p:cNvPr id="5" name="Rectangle 4">
            <a:extLst>
              <a:ext uri="{FF2B5EF4-FFF2-40B4-BE49-F238E27FC236}">
                <a16:creationId xmlns:a16="http://schemas.microsoft.com/office/drawing/2014/main" id="{CF0BFCAB-4B09-4B41-A69D-2D3EC8D4EACD}"/>
              </a:ext>
            </a:extLst>
          </p:cNvPr>
          <p:cNvSpPr/>
          <p:nvPr/>
        </p:nvSpPr>
        <p:spPr>
          <a:xfrm>
            <a:off x="5554398" y="1826451"/>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a:t>
            </a:r>
          </a:p>
          <a:p>
            <a:pPr algn="ctr"/>
            <a:r>
              <a:rPr lang="en-US" dirty="0"/>
              <a:t>n/2 - n</a:t>
            </a:r>
          </a:p>
        </p:txBody>
      </p:sp>
      <p:sp>
        <p:nvSpPr>
          <p:cNvPr id="17" name="TextBox 16">
            <a:extLst>
              <a:ext uri="{FF2B5EF4-FFF2-40B4-BE49-F238E27FC236}">
                <a16:creationId xmlns:a16="http://schemas.microsoft.com/office/drawing/2014/main" id="{80CFE6CA-129C-4B1E-A30F-EDBE3BF3C532}"/>
              </a:ext>
            </a:extLst>
          </p:cNvPr>
          <p:cNvSpPr txBox="1"/>
          <p:nvPr/>
        </p:nvSpPr>
        <p:spPr>
          <a:xfrm>
            <a:off x="4518066" y="350462"/>
            <a:ext cx="1674057" cy="369332"/>
          </a:xfrm>
          <a:prstGeom prst="rect">
            <a:avLst/>
          </a:prstGeom>
          <a:noFill/>
        </p:spPr>
        <p:txBody>
          <a:bodyPr wrap="square" rtlCol="0">
            <a:spAutoFit/>
          </a:bodyPr>
          <a:lstStyle/>
          <a:p>
            <a:r>
              <a:rPr lang="en-US" dirty="0"/>
              <a:t>Free/allocated</a:t>
            </a:r>
          </a:p>
        </p:txBody>
      </p:sp>
      <p:cxnSp>
        <p:nvCxnSpPr>
          <p:cNvPr id="18" name="Straight Arrow Connector 17">
            <a:extLst>
              <a:ext uri="{FF2B5EF4-FFF2-40B4-BE49-F238E27FC236}">
                <a16:creationId xmlns:a16="http://schemas.microsoft.com/office/drawing/2014/main" id="{5575DB69-6D56-4B68-BEA2-9D9C5A980128}"/>
              </a:ext>
            </a:extLst>
          </p:cNvPr>
          <p:cNvCxnSpPr>
            <a:cxnSpLocks/>
            <a:stCxn id="17" idx="2"/>
            <a:endCxn id="4" idx="0"/>
          </p:cNvCxnSpPr>
          <p:nvPr/>
        </p:nvCxnSpPr>
        <p:spPr>
          <a:xfrm flipH="1">
            <a:off x="4466496" y="719794"/>
            <a:ext cx="888599" cy="11090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DD265BA-AAA8-4FC4-8630-357316E15B3B}"/>
              </a:ext>
            </a:extLst>
          </p:cNvPr>
          <p:cNvCxnSpPr>
            <a:cxnSpLocks/>
            <a:stCxn id="17" idx="2"/>
            <a:endCxn id="5" idx="0"/>
          </p:cNvCxnSpPr>
          <p:nvPr/>
        </p:nvCxnSpPr>
        <p:spPr>
          <a:xfrm>
            <a:off x="5355095" y="719794"/>
            <a:ext cx="951925" cy="110665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C1E82FF-ED1F-4C4E-B13B-870660D72779}"/>
              </a:ext>
            </a:extLst>
          </p:cNvPr>
          <p:cNvSpPr/>
          <p:nvPr/>
        </p:nvSpPr>
        <p:spPr>
          <a:xfrm>
            <a:off x="2832294" y="4056178"/>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a:t>
            </a:r>
          </a:p>
          <a:p>
            <a:pPr algn="ctr"/>
            <a:r>
              <a:rPr lang="en-US" dirty="0"/>
              <a:t>1 – n/4</a:t>
            </a:r>
          </a:p>
        </p:txBody>
      </p:sp>
      <p:sp>
        <p:nvSpPr>
          <p:cNvPr id="34" name="Rectangle 33">
            <a:extLst>
              <a:ext uri="{FF2B5EF4-FFF2-40B4-BE49-F238E27FC236}">
                <a16:creationId xmlns:a16="http://schemas.microsoft.com/office/drawing/2014/main" id="{C1869002-38B7-4689-8540-19F95CF890B3}"/>
              </a:ext>
            </a:extLst>
          </p:cNvPr>
          <p:cNvSpPr/>
          <p:nvPr/>
        </p:nvSpPr>
        <p:spPr>
          <a:xfrm>
            <a:off x="1765499" y="5481698"/>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20</a:t>
            </a:r>
          </a:p>
          <a:p>
            <a:pPr algn="ctr"/>
            <a:r>
              <a:rPr lang="en-US" dirty="0"/>
              <a:t>&amp;Memory</a:t>
            </a:r>
          </a:p>
        </p:txBody>
      </p:sp>
      <p:cxnSp>
        <p:nvCxnSpPr>
          <p:cNvPr id="35" name="Straight Arrow Connector 34">
            <a:extLst>
              <a:ext uri="{FF2B5EF4-FFF2-40B4-BE49-F238E27FC236}">
                <a16:creationId xmlns:a16="http://schemas.microsoft.com/office/drawing/2014/main" id="{B41D7E9A-9DB1-4EE9-9385-ECC9DD87DBD0}"/>
              </a:ext>
            </a:extLst>
          </p:cNvPr>
          <p:cNvCxnSpPr>
            <a:cxnSpLocks/>
            <a:stCxn id="4" idx="2"/>
            <a:endCxn id="33" idx="0"/>
          </p:cNvCxnSpPr>
          <p:nvPr/>
        </p:nvCxnSpPr>
        <p:spPr>
          <a:xfrm flipH="1">
            <a:off x="3584916" y="2630658"/>
            <a:ext cx="881580" cy="14255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73A1FC-997A-4DE0-82A5-2F635A4318DF}"/>
              </a:ext>
            </a:extLst>
          </p:cNvPr>
          <p:cNvCxnSpPr>
            <a:cxnSpLocks/>
            <a:stCxn id="4" idx="2"/>
            <a:endCxn id="38" idx="0"/>
          </p:cNvCxnSpPr>
          <p:nvPr/>
        </p:nvCxnSpPr>
        <p:spPr>
          <a:xfrm>
            <a:off x="4466496" y="2630658"/>
            <a:ext cx="973006" cy="14091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219B80E-7ECB-4FBD-9A05-32D74315DD8F}"/>
              </a:ext>
            </a:extLst>
          </p:cNvPr>
          <p:cNvSpPr/>
          <p:nvPr/>
        </p:nvSpPr>
        <p:spPr>
          <a:xfrm>
            <a:off x="4686880" y="4039765"/>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a:t>
            </a:r>
          </a:p>
          <a:p>
            <a:pPr algn="ctr"/>
            <a:r>
              <a:rPr lang="en-US" dirty="0"/>
              <a:t>n/4 – n/2</a:t>
            </a:r>
          </a:p>
        </p:txBody>
      </p:sp>
      <p:cxnSp>
        <p:nvCxnSpPr>
          <p:cNvPr id="40" name="Straight Arrow Connector 39">
            <a:extLst>
              <a:ext uri="{FF2B5EF4-FFF2-40B4-BE49-F238E27FC236}">
                <a16:creationId xmlns:a16="http://schemas.microsoft.com/office/drawing/2014/main" id="{6B4A792E-10CE-4B60-91C8-0778A61CA142}"/>
              </a:ext>
            </a:extLst>
          </p:cNvPr>
          <p:cNvCxnSpPr>
            <a:cxnSpLocks/>
            <a:stCxn id="33" idx="2"/>
            <a:endCxn id="34" idx="0"/>
          </p:cNvCxnSpPr>
          <p:nvPr/>
        </p:nvCxnSpPr>
        <p:spPr>
          <a:xfrm flipH="1">
            <a:off x="2518121" y="4858037"/>
            <a:ext cx="1066795" cy="6236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3232358-F83C-4763-B860-5EB3C52692CC}"/>
              </a:ext>
            </a:extLst>
          </p:cNvPr>
          <p:cNvSpPr/>
          <p:nvPr/>
        </p:nvSpPr>
        <p:spPr>
          <a:xfrm>
            <a:off x="3833435" y="5481698"/>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20</a:t>
            </a:r>
          </a:p>
          <a:p>
            <a:pPr algn="ctr"/>
            <a:r>
              <a:rPr lang="en-US" dirty="0"/>
              <a:t>&amp;Memory</a:t>
            </a:r>
          </a:p>
        </p:txBody>
      </p:sp>
      <p:cxnSp>
        <p:nvCxnSpPr>
          <p:cNvPr id="44" name="Straight Arrow Connector 43">
            <a:extLst>
              <a:ext uri="{FF2B5EF4-FFF2-40B4-BE49-F238E27FC236}">
                <a16:creationId xmlns:a16="http://schemas.microsoft.com/office/drawing/2014/main" id="{A346F003-F196-4E1D-886B-529804B663FF}"/>
              </a:ext>
            </a:extLst>
          </p:cNvPr>
          <p:cNvCxnSpPr>
            <a:cxnSpLocks/>
            <a:stCxn id="43" idx="3"/>
            <a:endCxn id="46" idx="1"/>
          </p:cNvCxnSpPr>
          <p:nvPr/>
        </p:nvCxnSpPr>
        <p:spPr>
          <a:xfrm>
            <a:off x="5338678" y="5882628"/>
            <a:ext cx="7825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20E99A80-FDE7-45F2-92AC-59FB19EA8771}"/>
              </a:ext>
            </a:extLst>
          </p:cNvPr>
          <p:cNvSpPr/>
          <p:nvPr/>
        </p:nvSpPr>
        <p:spPr>
          <a:xfrm>
            <a:off x="6121200" y="5481698"/>
            <a:ext cx="1505243"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Size: 20</a:t>
            </a:r>
          </a:p>
          <a:p>
            <a:pPr algn="ctr"/>
            <a:r>
              <a:rPr lang="en-US" dirty="0"/>
              <a:t>&amp;Memory</a:t>
            </a:r>
          </a:p>
        </p:txBody>
      </p:sp>
      <p:cxnSp>
        <p:nvCxnSpPr>
          <p:cNvPr id="47" name="Straight Arrow Connector 46">
            <a:extLst>
              <a:ext uri="{FF2B5EF4-FFF2-40B4-BE49-F238E27FC236}">
                <a16:creationId xmlns:a16="http://schemas.microsoft.com/office/drawing/2014/main" id="{AFF55DC9-87D0-426B-9FB5-2964F82C76C5}"/>
              </a:ext>
            </a:extLst>
          </p:cNvPr>
          <p:cNvCxnSpPr>
            <a:cxnSpLocks/>
            <a:stCxn id="34" idx="3"/>
            <a:endCxn id="43" idx="1"/>
          </p:cNvCxnSpPr>
          <p:nvPr/>
        </p:nvCxnSpPr>
        <p:spPr>
          <a:xfrm>
            <a:off x="3270742" y="5882628"/>
            <a:ext cx="56269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6F78B6D-DF52-4D5E-AB0C-E63A425DA232}"/>
              </a:ext>
            </a:extLst>
          </p:cNvPr>
          <p:cNvSpPr txBox="1"/>
          <p:nvPr/>
        </p:nvSpPr>
        <p:spPr>
          <a:xfrm>
            <a:off x="103153" y="711119"/>
            <a:ext cx="3120684" cy="707886"/>
          </a:xfrm>
          <a:prstGeom prst="rect">
            <a:avLst/>
          </a:prstGeom>
          <a:noFill/>
        </p:spPr>
        <p:txBody>
          <a:bodyPr wrap="square" rtlCol="0">
            <a:spAutoFit/>
          </a:bodyPr>
          <a:lstStyle/>
          <a:p>
            <a:r>
              <a:rPr lang="en-US" sz="4000" dirty="0"/>
              <a:t>3. Binary Tree</a:t>
            </a:r>
          </a:p>
        </p:txBody>
      </p:sp>
      <p:sp>
        <p:nvSpPr>
          <p:cNvPr id="77" name="TextBox 76">
            <a:extLst>
              <a:ext uri="{FF2B5EF4-FFF2-40B4-BE49-F238E27FC236}">
                <a16:creationId xmlns:a16="http://schemas.microsoft.com/office/drawing/2014/main" id="{D1E536DC-0486-45AA-8D5A-65AAA8D36E95}"/>
              </a:ext>
            </a:extLst>
          </p:cNvPr>
          <p:cNvSpPr txBox="1"/>
          <p:nvPr/>
        </p:nvSpPr>
        <p:spPr>
          <a:xfrm>
            <a:off x="6702981" y="719794"/>
            <a:ext cx="4929846" cy="769441"/>
          </a:xfrm>
          <a:prstGeom prst="rect">
            <a:avLst/>
          </a:prstGeom>
          <a:noFill/>
        </p:spPr>
        <p:txBody>
          <a:bodyPr wrap="square" rtlCol="0">
            <a:spAutoFit/>
          </a:bodyPr>
          <a:lstStyle/>
          <a:p>
            <a:r>
              <a:rPr lang="en-US" sz="4400" dirty="0"/>
              <a:t>Problem: # of layers</a:t>
            </a:r>
          </a:p>
        </p:txBody>
      </p:sp>
    </p:spTree>
    <p:extLst>
      <p:ext uri="{BB962C8B-B14F-4D97-AF65-F5344CB8AC3E}">
        <p14:creationId xmlns:p14="http://schemas.microsoft.com/office/powerpoint/2010/main" val="9385441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ppt_x"/>
                                          </p:val>
                                        </p:tav>
                                        <p:tav tm="100000">
                                          <p:val>
                                            <p:strVal val="#ppt_x"/>
                                          </p:val>
                                        </p:tav>
                                      </p:tavLst>
                                    </p:anim>
                                    <p:anim calcmode="lin" valueType="num">
                                      <p:cBhvr additive="base">
                                        <p:cTn id="48" dur="5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500" fill="hold"/>
                                        <p:tgtEl>
                                          <p:spTgt spid="43"/>
                                        </p:tgtEl>
                                        <p:attrNameLst>
                                          <p:attrName>ppt_x</p:attrName>
                                        </p:attrNameLst>
                                      </p:cBhvr>
                                      <p:tavLst>
                                        <p:tav tm="0">
                                          <p:val>
                                            <p:strVal val="#ppt_x"/>
                                          </p:val>
                                        </p:tav>
                                        <p:tav tm="100000">
                                          <p:val>
                                            <p:strVal val="#ppt_x"/>
                                          </p:val>
                                        </p:tav>
                                      </p:tavLst>
                                    </p:anim>
                                    <p:anim calcmode="lin" valueType="num">
                                      <p:cBhvr additive="base">
                                        <p:cTn id="52" dur="5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500" fill="hold"/>
                                        <p:tgtEl>
                                          <p:spTgt spid="44"/>
                                        </p:tgtEl>
                                        <p:attrNameLst>
                                          <p:attrName>ppt_x</p:attrName>
                                        </p:attrNameLst>
                                      </p:cBhvr>
                                      <p:tavLst>
                                        <p:tav tm="0">
                                          <p:val>
                                            <p:strVal val="#ppt_x"/>
                                          </p:val>
                                        </p:tav>
                                        <p:tav tm="100000">
                                          <p:val>
                                            <p:strVal val="#ppt_x"/>
                                          </p:val>
                                        </p:tav>
                                      </p:tavLst>
                                    </p:anim>
                                    <p:anim calcmode="lin" valueType="num">
                                      <p:cBhvr additive="base">
                                        <p:cTn id="56" dur="500" fill="hold"/>
                                        <p:tgtEl>
                                          <p:spTgt spid="4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p:cTn id="69" dur="1000" fill="hold"/>
                                        <p:tgtEl>
                                          <p:spTgt spid="77"/>
                                        </p:tgtEl>
                                        <p:attrNameLst>
                                          <p:attrName>ppt_w</p:attrName>
                                        </p:attrNameLst>
                                      </p:cBhvr>
                                      <p:tavLst>
                                        <p:tav tm="0">
                                          <p:val>
                                            <p:fltVal val="0"/>
                                          </p:val>
                                        </p:tav>
                                        <p:tav tm="100000">
                                          <p:val>
                                            <p:strVal val="#ppt_w"/>
                                          </p:val>
                                        </p:tav>
                                      </p:tavLst>
                                    </p:anim>
                                    <p:anim calcmode="lin" valueType="num">
                                      <p:cBhvr>
                                        <p:cTn id="70" dur="1000" fill="hold"/>
                                        <p:tgtEl>
                                          <p:spTgt spid="77"/>
                                        </p:tgtEl>
                                        <p:attrNameLst>
                                          <p:attrName>ppt_h</p:attrName>
                                        </p:attrNameLst>
                                      </p:cBhvr>
                                      <p:tavLst>
                                        <p:tav tm="0">
                                          <p:val>
                                            <p:fltVal val="0"/>
                                          </p:val>
                                        </p:tav>
                                        <p:tav tm="100000">
                                          <p:val>
                                            <p:strVal val="#ppt_h"/>
                                          </p:val>
                                        </p:tav>
                                      </p:tavLst>
                                    </p:anim>
                                    <p:anim calcmode="lin" valueType="num">
                                      <p:cBhvr>
                                        <p:cTn id="71" dur="1000" fill="hold"/>
                                        <p:tgtEl>
                                          <p:spTgt spid="77"/>
                                        </p:tgtEl>
                                        <p:attrNameLst>
                                          <p:attrName>style.rotation</p:attrName>
                                        </p:attrNameLst>
                                      </p:cBhvr>
                                      <p:tavLst>
                                        <p:tav tm="0">
                                          <p:val>
                                            <p:fltVal val="90"/>
                                          </p:val>
                                        </p:tav>
                                        <p:tav tm="100000">
                                          <p:val>
                                            <p:fltVal val="0"/>
                                          </p:val>
                                        </p:tav>
                                      </p:tavLst>
                                    </p:anim>
                                    <p:animEffect transition="in" filter="fade">
                                      <p:cBhvr>
                                        <p:cTn id="72"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p:bldP spid="33" grpId="0" animBg="1"/>
      <p:bldP spid="34" grpId="0" animBg="1"/>
      <p:bldP spid="38" grpId="0" animBg="1"/>
      <p:bldP spid="43" grpId="0" animBg="1"/>
      <p:bldP spid="46" grpId="0" animBg="1"/>
      <p:bldP spid="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00F5C4-4263-4443-B618-47B8EB13BB01}"/>
              </a:ext>
            </a:extLst>
          </p:cNvPr>
          <p:cNvSpPr>
            <a:spLocks noChangeAspect="1"/>
          </p:cNvSpPr>
          <p:nvPr/>
        </p:nvSpPr>
        <p:spPr>
          <a:xfrm>
            <a:off x="717726" y="1536982"/>
            <a:ext cx="508516" cy="31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 1</a:t>
            </a:r>
          </a:p>
        </p:txBody>
      </p:sp>
      <p:sp>
        <p:nvSpPr>
          <p:cNvPr id="6" name="Rectangle 5">
            <a:extLst>
              <a:ext uri="{FF2B5EF4-FFF2-40B4-BE49-F238E27FC236}">
                <a16:creationId xmlns:a16="http://schemas.microsoft.com/office/drawing/2014/main" id="{0F3E7CA1-DACF-435A-B288-9414FA2B3561}"/>
              </a:ext>
            </a:extLst>
          </p:cNvPr>
          <p:cNvSpPr>
            <a:spLocks noChangeAspect="1"/>
          </p:cNvSpPr>
          <p:nvPr/>
        </p:nvSpPr>
        <p:spPr>
          <a:xfrm>
            <a:off x="815106" y="1861802"/>
            <a:ext cx="411136" cy="316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A</a:t>
            </a:r>
          </a:p>
        </p:txBody>
      </p:sp>
      <p:sp>
        <p:nvSpPr>
          <p:cNvPr id="7" name="Rectangle 6">
            <a:extLst>
              <a:ext uri="{FF2B5EF4-FFF2-40B4-BE49-F238E27FC236}">
                <a16:creationId xmlns:a16="http://schemas.microsoft.com/office/drawing/2014/main" id="{F9B1399F-5A85-4A5C-AFD4-1B5217118945}"/>
              </a:ext>
            </a:extLst>
          </p:cNvPr>
          <p:cNvSpPr>
            <a:spLocks noChangeAspect="1"/>
          </p:cNvSpPr>
          <p:nvPr/>
        </p:nvSpPr>
        <p:spPr>
          <a:xfrm>
            <a:off x="1105052" y="1545010"/>
            <a:ext cx="411136" cy="3167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n</a:t>
            </a:r>
          </a:p>
        </p:txBody>
      </p:sp>
      <p:sp>
        <p:nvSpPr>
          <p:cNvPr id="8" name="Rectangle 7">
            <a:extLst>
              <a:ext uri="{FF2B5EF4-FFF2-40B4-BE49-F238E27FC236}">
                <a16:creationId xmlns:a16="http://schemas.microsoft.com/office/drawing/2014/main" id="{E1AD3D25-5BFB-4B52-A14E-84EBE410C261}"/>
              </a:ext>
            </a:extLst>
          </p:cNvPr>
          <p:cNvSpPr>
            <a:spLocks noChangeAspect="1"/>
          </p:cNvSpPr>
          <p:nvPr/>
        </p:nvSpPr>
        <p:spPr>
          <a:xfrm>
            <a:off x="318504" y="1536982"/>
            <a:ext cx="411136" cy="316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p</a:t>
            </a:r>
          </a:p>
        </p:txBody>
      </p:sp>
      <p:sp>
        <p:nvSpPr>
          <p:cNvPr id="9" name="Rectangle 8">
            <a:extLst>
              <a:ext uri="{FF2B5EF4-FFF2-40B4-BE49-F238E27FC236}">
                <a16:creationId xmlns:a16="http://schemas.microsoft.com/office/drawing/2014/main" id="{C2ED7575-1D8F-49AC-80DF-EA8D1F56919E}"/>
              </a:ext>
            </a:extLst>
          </p:cNvPr>
          <p:cNvSpPr>
            <a:spLocks noChangeAspect="1"/>
          </p:cNvSpPr>
          <p:nvPr/>
        </p:nvSpPr>
        <p:spPr>
          <a:xfrm>
            <a:off x="254880" y="1323066"/>
            <a:ext cx="1488989" cy="8870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10" name="Rectangle 9">
            <a:extLst>
              <a:ext uri="{FF2B5EF4-FFF2-40B4-BE49-F238E27FC236}">
                <a16:creationId xmlns:a16="http://schemas.microsoft.com/office/drawing/2014/main" id="{6005BA82-EF12-4061-9C81-980830A07150}"/>
              </a:ext>
            </a:extLst>
          </p:cNvPr>
          <p:cNvSpPr>
            <a:spLocks noChangeAspect="1"/>
          </p:cNvSpPr>
          <p:nvPr/>
        </p:nvSpPr>
        <p:spPr>
          <a:xfrm>
            <a:off x="2767149" y="1607487"/>
            <a:ext cx="538764" cy="297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 5</a:t>
            </a:r>
          </a:p>
        </p:txBody>
      </p:sp>
      <p:sp>
        <p:nvSpPr>
          <p:cNvPr id="11" name="Rectangle 10">
            <a:extLst>
              <a:ext uri="{FF2B5EF4-FFF2-40B4-BE49-F238E27FC236}">
                <a16:creationId xmlns:a16="http://schemas.microsoft.com/office/drawing/2014/main" id="{868B0853-C9E6-462B-801E-730A9A972345}"/>
              </a:ext>
            </a:extLst>
          </p:cNvPr>
          <p:cNvSpPr>
            <a:spLocks noChangeAspect="1"/>
          </p:cNvSpPr>
          <p:nvPr/>
        </p:nvSpPr>
        <p:spPr>
          <a:xfrm>
            <a:off x="2879691" y="1884655"/>
            <a:ext cx="411136" cy="316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A</a:t>
            </a:r>
          </a:p>
        </p:txBody>
      </p:sp>
      <p:sp>
        <p:nvSpPr>
          <p:cNvPr id="12" name="Rectangle 11">
            <a:extLst>
              <a:ext uri="{FF2B5EF4-FFF2-40B4-BE49-F238E27FC236}">
                <a16:creationId xmlns:a16="http://schemas.microsoft.com/office/drawing/2014/main" id="{93749C34-F584-4B32-8B75-3EF2D903E721}"/>
              </a:ext>
            </a:extLst>
          </p:cNvPr>
          <p:cNvSpPr>
            <a:spLocks noChangeAspect="1"/>
          </p:cNvSpPr>
          <p:nvPr/>
        </p:nvSpPr>
        <p:spPr>
          <a:xfrm>
            <a:off x="3178285" y="1597689"/>
            <a:ext cx="411136" cy="3167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n</a:t>
            </a:r>
          </a:p>
        </p:txBody>
      </p:sp>
      <p:sp>
        <p:nvSpPr>
          <p:cNvPr id="13" name="Rectangle 12">
            <a:extLst>
              <a:ext uri="{FF2B5EF4-FFF2-40B4-BE49-F238E27FC236}">
                <a16:creationId xmlns:a16="http://schemas.microsoft.com/office/drawing/2014/main" id="{FC6FC35A-89CF-4631-B56B-5AF8E288E148}"/>
              </a:ext>
            </a:extLst>
          </p:cNvPr>
          <p:cNvSpPr>
            <a:spLocks noChangeAspect="1"/>
          </p:cNvSpPr>
          <p:nvPr/>
        </p:nvSpPr>
        <p:spPr>
          <a:xfrm>
            <a:off x="2372235" y="1588045"/>
            <a:ext cx="411136" cy="316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p</a:t>
            </a:r>
          </a:p>
        </p:txBody>
      </p:sp>
      <p:sp>
        <p:nvSpPr>
          <p:cNvPr id="14" name="Rectangle 13">
            <a:extLst>
              <a:ext uri="{FF2B5EF4-FFF2-40B4-BE49-F238E27FC236}">
                <a16:creationId xmlns:a16="http://schemas.microsoft.com/office/drawing/2014/main" id="{949C732A-094D-4985-B1F5-49DFD11C5DCE}"/>
              </a:ext>
            </a:extLst>
          </p:cNvPr>
          <p:cNvSpPr>
            <a:spLocks noChangeAspect="1"/>
          </p:cNvSpPr>
          <p:nvPr/>
        </p:nvSpPr>
        <p:spPr>
          <a:xfrm>
            <a:off x="2253022" y="1386687"/>
            <a:ext cx="1488989" cy="887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cxnSp>
        <p:nvCxnSpPr>
          <p:cNvPr id="15" name="Straight Arrow Connector 14">
            <a:extLst>
              <a:ext uri="{FF2B5EF4-FFF2-40B4-BE49-F238E27FC236}">
                <a16:creationId xmlns:a16="http://schemas.microsoft.com/office/drawing/2014/main" id="{5A455ED7-21BE-4B29-BD07-A59752E62B2F}"/>
              </a:ext>
            </a:extLst>
          </p:cNvPr>
          <p:cNvCxnSpPr>
            <a:cxnSpLocks noChangeAspect="1"/>
            <a:stCxn id="7" idx="3"/>
            <a:endCxn id="14" idx="1"/>
          </p:cNvCxnSpPr>
          <p:nvPr/>
        </p:nvCxnSpPr>
        <p:spPr>
          <a:xfrm>
            <a:off x="1516188" y="1703406"/>
            <a:ext cx="736834" cy="126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07E7C9-A5A7-4C92-959A-51F0B720D04A}"/>
              </a:ext>
            </a:extLst>
          </p:cNvPr>
          <p:cNvCxnSpPr>
            <a:cxnSpLocks noChangeAspect="1"/>
            <a:stCxn id="13" idx="1"/>
            <a:endCxn id="9" idx="3"/>
          </p:cNvCxnSpPr>
          <p:nvPr/>
        </p:nvCxnSpPr>
        <p:spPr>
          <a:xfrm flipH="1">
            <a:off x="1743869" y="1746441"/>
            <a:ext cx="628366" cy="201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5EF9BA9-B33E-4A80-A270-436DA9BD36A8}"/>
              </a:ext>
            </a:extLst>
          </p:cNvPr>
          <p:cNvSpPr>
            <a:spLocks noChangeAspect="1"/>
          </p:cNvSpPr>
          <p:nvPr/>
        </p:nvSpPr>
        <p:spPr>
          <a:xfrm>
            <a:off x="4513665" y="1633109"/>
            <a:ext cx="508516" cy="31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 7</a:t>
            </a:r>
          </a:p>
        </p:txBody>
      </p:sp>
      <p:sp>
        <p:nvSpPr>
          <p:cNvPr id="23" name="Rectangle 22">
            <a:extLst>
              <a:ext uri="{FF2B5EF4-FFF2-40B4-BE49-F238E27FC236}">
                <a16:creationId xmlns:a16="http://schemas.microsoft.com/office/drawing/2014/main" id="{537F7662-E8E6-4C91-9FED-303168D8DB87}"/>
              </a:ext>
            </a:extLst>
          </p:cNvPr>
          <p:cNvSpPr>
            <a:spLocks noChangeAspect="1"/>
          </p:cNvSpPr>
          <p:nvPr/>
        </p:nvSpPr>
        <p:spPr>
          <a:xfrm>
            <a:off x="4611045" y="1957929"/>
            <a:ext cx="411136" cy="316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A</a:t>
            </a:r>
          </a:p>
        </p:txBody>
      </p:sp>
      <p:sp>
        <p:nvSpPr>
          <p:cNvPr id="24" name="Rectangle 23">
            <a:extLst>
              <a:ext uri="{FF2B5EF4-FFF2-40B4-BE49-F238E27FC236}">
                <a16:creationId xmlns:a16="http://schemas.microsoft.com/office/drawing/2014/main" id="{E7E00F3A-002B-4236-9008-D36485F02AF1}"/>
              </a:ext>
            </a:extLst>
          </p:cNvPr>
          <p:cNvSpPr>
            <a:spLocks noChangeAspect="1"/>
          </p:cNvSpPr>
          <p:nvPr/>
        </p:nvSpPr>
        <p:spPr>
          <a:xfrm>
            <a:off x="4900991" y="1641137"/>
            <a:ext cx="411136" cy="3167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n</a:t>
            </a:r>
          </a:p>
        </p:txBody>
      </p:sp>
      <p:sp>
        <p:nvSpPr>
          <p:cNvPr id="25" name="Rectangle 24">
            <a:extLst>
              <a:ext uri="{FF2B5EF4-FFF2-40B4-BE49-F238E27FC236}">
                <a16:creationId xmlns:a16="http://schemas.microsoft.com/office/drawing/2014/main" id="{2F488304-2A3F-41E7-8E54-A6D20752873E}"/>
              </a:ext>
            </a:extLst>
          </p:cNvPr>
          <p:cNvSpPr>
            <a:spLocks noChangeAspect="1"/>
          </p:cNvSpPr>
          <p:nvPr/>
        </p:nvSpPr>
        <p:spPr>
          <a:xfrm>
            <a:off x="4114443" y="1633109"/>
            <a:ext cx="411136" cy="316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p</a:t>
            </a:r>
          </a:p>
        </p:txBody>
      </p:sp>
      <p:sp>
        <p:nvSpPr>
          <p:cNvPr id="26" name="Rectangle 25">
            <a:extLst>
              <a:ext uri="{FF2B5EF4-FFF2-40B4-BE49-F238E27FC236}">
                <a16:creationId xmlns:a16="http://schemas.microsoft.com/office/drawing/2014/main" id="{46EEC581-ADA0-4782-A394-6499172678EE}"/>
              </a:ext>
            </a:extLst>
          </p:cNvPr>
          <p:cNvSpPr>
            <a:spLocks noChangeAspect="1"/>
          </p:cNvSpPr>
          <p:nvPr/>
        </p:nvSpPr>
        <p:spPr>
          <a:xfrm>
            <a:off x="4050819" y="1419193"/>
            <a:ext cx="1488989" cy="937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cxnSp>
        <p:nvCxnSpPr>
          <p:cNvPr id="32" name="Straight Arrow Connector 31">
            <a:extLst>
              <a:ext uri="{FF2B5EF4-FFF2-40B4-BE49-F238E27FC236}">
                <a16:creationId xmlns:a16="http://schemas.microsoft.com/office/drawing/2014/main" id="{BC961123-3799-4403-8D6F-1D74BB17E48E}"/>
              </a:ext>
            </a:extLst>
          </p:cNvPr>
          <p:cNvCxnSpPr>
            <a:cxnSpLocks noChangeAspect="1"/>
            <a:stCxn id="12" idx="3"/>
            <a:endCxn id="26" idx="1"/>
          </p:cNvCxnSpPr>
          <p:nvPr/>
        </p:nvCxnSpPr>
        <p:spPr>
          <a:xfrm>
            <a:off x="3589421" y="1756085"/>
            <a:ext cx="461398" cy="1319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8A786A-69DE-4A3E-9147-E4FEE8EB3899}"/>
              </a:ext>
            </a:extLst>
          </p:cNvPr>
          <p:cNvCxnSpPr>
            <a:cxnSpLocks noChangeAspect="1"/>
            <a:stCxn id="25" idx="1"/>
            <a:endCxn id="14" idx="3"/>
          </p:cNvCxnSpPr>
          <p:nvPr/>
        </p:nvCxnSpPr>
        <p:spPr>
          <a:xfrm flipH="1">
            <a:off x="3742011" y="1791505"/>
            <a:ext cx="372432" cy="386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6C006D2-33D0-4625-8E4A-82FA0668AC9D}"/>
              </a:ext>
            </a:extLst>
          </p:cNvPr>
          <p:cNvSpPr>
            <a:spLocks noChangeAspect="1"/>
          </p:cNvSpPr>
          <p:nvPr/>
        </p:nvSpPr>
        <p:spPr>
          <a:xfrm>
            <a:off x="6877033" y="1485692"/>
            <a:ext cx="508516" cy="31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 1</a:t>
            </a:r>
          </a:p>
        </p:txBody>
      </p:sp>
      <p:sp>
        <p:nvSpPr>
          <p:cNvPr id="39" name="Rectangle 38">
            <a:extLst>
              <a:ext uri="{FF2B5EF4-FFF2-40B4-BE49-F238E27FC236}">
                <a16:creationId xmlns:a16="http://schemas.microsoft.com/office/drawing/2014/main" id="{5AB762C3-B028-41F5-ABC7-B02549483479}"/>
              </a:ext>
            </a:extLst>
          </p:cNvPr>
          <p:cNvSpPr>
            <a:spLocks noChangeAspect="1"/>
          </p:cNvSpPr>
          <p:nvPr/>
        </p:nvSpPr>
        <p:spPr>
          <a:xfrm>
            <a:off x="6974413" y="1810512"/>
            <a:ext cx="411136" cy="316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A</a:t>
            </a:r>
          </a:p>
        </p:txBody>
      </p:sp>
      <p:sp>
        <p:nvSpPr>
          <p:cNvPr id="40" name="Rectangle 39">
            <a:extLst>
              <a:ext uri="{FF2B5EF4-FFF2-40B4-BE49-F238E27FC236}">
                <a16:creationId xmlns:a16="http://schemas.microsoft.com/office/drawing/2014/main" id="{F702C291-BE4A-46E7-ADCA-0DB5A7F3FE4D}"/>
              </a:ext>
            </a:extLst>
          </p:cNvPr>
          <p:cNvSpPr>
            <a:spLocks noChangeAspect="1"/>
          </p:cNvSpPr>
          <p:nvPr/>
        </p:nvSpPr>
        <p:spPr>
          <a:xfrm>
            <a:off x="7264359" y="1493720"/>
            <a:ext cx="411136" cy="3167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n</a:t>
            </a:r>
          </a:p>
        </p:txBody>
      </p:sp>
      <p:sp>
        <p:nvSpPr>
          <p:cNvPr id="41" name="Rectangle 40">
            <a:extLst>
              <a:ext uri="{FF2B5EF4-FFF2-40B4-BE49-F238E27FC236}">
                <a16:creationId xmlns:a16="http://schemas.microsoft.com/office/drawing/2014/main" id="{BABF7AAC-42B7-4B31-AEB4-25CEB75F40CF}"/>
              </a:ext>
            </a:extLst>
          </p:cNvPr>
          <p:cNvSpPr>
            <a:spLocks noChangeAspect="1"/>
          </p:cNvSpPr>
          <p:nvPr/>
        </p:nvSpPr>
        <p:spPr>
          <a:xfrm>
            <a:off x="6477811" y="1485692"/>
            <a:ext cx="411136" cy="316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p</a:t>
            </a:r>
          </a:p>
        </p:txBody>
      </p:sp>
      <p:sp>
        <p:nvSpPr>
          <p:cNvPr id="42" name="Rectangle 41">
            <a:extLst>
              <a:ext uri="{FF2B5EF4-FFF2-40B4-BE49-F238E27FC236}">
                <a16:creationId xmlns:a16="http://schemas.microsoft.com/office/drawing/2014/main" id="{30EFD0A3-ABF9-4F9F-9389-5602C1A7DEE5}"/>
              </a:ext>
            </a:extLst>
          </p:cNvPr>
          <p:cNvSpPr>
            <a:spLocks noChangeAspect="1"/>
          </p:cNvSpPr>
          <p:nvPr/>
        </p:nvSpPr>
        <p:spPr>
          <a:xfrm>
            <a:off x="6414187" y="1271777"/>
            <a:ext cx="1488989" cy="951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43" name="Rectangle 42">
            <a:extLst>
              <a:ext uri="{FF2B5EF4-FFF2-40B4-BE49-F238E27FC236}">
                <a16:creationId xmlns:a16="http://schemas.microsoft.com/office/drawing/2014/main" id="{70D2F61E-6F5A-4C98-96CC-74A0E10B821C}"/>
              </a:ext>
            </a:extLst>
          </p:cNvPr>
          <p:cNvSpPr>
            <a:spLocks noChangeAspect="1"/>
          </p:cNvSpPr>
          <p:nvPr/>
        </p:nvSpPr>
        <p:spPr>
          <a:xfrm>
            <a:off x="9179672" y="1556197"/>
            <a:ext cx="538764" cy="297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 5</a:t>
            </a:r>
          </a:p>
        </p:txBody>
      </p:sp>
      <p:sp>
        <p:nvSpPr>
          <p:cNvPr id="44" name="Rectangle 43">
            <a:extLst>
              <a:ext uri="{FF2B5EF4-FFF2-40B4-BE49-F238E27FC236}">
                <a16:creationId xmlns:a16="http://schemas.microsoft.com/office/drawing/2014/main" id="{72587121-6D64-4AC9-866C-1AE6B9BD6E78}"/>
              </a:ext>
            </a:extLst>
          </p:cNvPr>
          <p:cNvSpPr>
            <a:spLocks noChangeAspect="1"/>
          </p:cNvSpPr>
          <p:nvPr/>
        </p:nvSpPr>
        <p:spPr>
          <a:xfrm>
            <a:off x="9292214" y="1833365"/>
            <a:ext cx="411136" cy="316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A</a:t>
            </a:r>
          </a:p>
        </p:txBody>
      </p:sp>
      <p:sp>
        <p:nvSpPr>
          <p:cNvPr id="45" name="Rectangle 44">
            <a:extLst>
              <a:ext uri="{FF2B5EF4-FFF2-40B4-BE49-F238E27FC236}">
                <a16:creationId xmlns:a16="http://schemas.microsoft.com/office/drawing/2014/main" id="{C45279C2-54C3-48CF-9A9A-4E9E1FFF939A}"/>
              </a:ext>
            </a:extLst>
          </p:cNvPr>
          <p:cNvSpPr>
            <a:spLocks noChangeAspect="1"/>
          </p:cNvSpPr>
          <p:nvPr/>
        </p:nvSpPr>
        <p:spPr>
          <a:xfrm>
            <a:off x="9590808" y="1546399"/>
            <a:ext cx="411136" cy="3167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n</a:t>
            </a:r>
          </a:p>
        </p:txBody>
      </p:sp>
      <p:sp>
        <p:nvSpPr>
          <p:cNvPr id="46" name="Rectangle 45">
            <a:extLst>
              <a:ext uri="{FF2B5EF4-FFF2-40B4-BE49-F238E27FC236}">
                <a16:creationId xmlns:a16="http://schemas.microsoft.com/office/drawing/2014/main" id="{67F2EC17-8AD8-4820-A2AC-BC6804D1AA6F}"/>
              </a:ext>
            </a:extLst>
          </p:cNvPr>
          <p:cNvSpPr>
            <a:spLocks noChangeAspect="1"/>
          </p:cNvSpPr>
          <p:nvPr/>
        </p:nvSpPr>
        <p:spPr>
          <a:xfrm>
            <a:off x="8784758" y="1536755"/>
            <a:ext cx="411136" cy="316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p</a:t>
            </a:r>
          </a:p>
        </p:txBody>
      </p:sp>
      <p:sp>
        <p:nvSpPr>
          <p:cNvPr id="47" name="Rectangle 46">
            <a:extLst>
              <a:ext uri="{FF2B5EF4-FFF2-40B4-BE49-F238E27FC236}">
                <a16:creationId xmlns:a16="http://schemas.microsoft.com/office/drawing/2014/main" id="{ACD556B3-A38C-4EAA-8865-D20C530FC234}"/>
              </a:ext>
            </a:extLst>
          </p:cNvPr>
          <p:cNvSpPr>
            <a:spLocks noChangeAspect="1"/>
          </p:cNvSpPr>
          <p:nvPr/>
        </p:nvSpPr>
        <p:spPr>
          <a:xfrm>
            <a:off x="8665545" y="1335397"/>
            <a:ext cx="1488989" cy="804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cxnSp>
        <p:nvCxnSpPr>
          <p:cNvPr id="48" name="Straight Arrow Connector 47">
            <a:extLst>
              <a:ext uri="{FF2B5EF4-FFF2-40B4-BE49-F238E27FC236}">
                <a16:creationId xmlns:a16="http://schemas.microsoft.com/office/drawing/2014/main" id="{621D3029-C981-4FE6-B12F-33BC9F4385EB}"/>
              </a:ext>
            </a:extLst>
          </p:cNvPr>
          <p:cNvCxnSpPr>
            <a:cxnSpLocks noChangeAspect="1"/>
            <a:stCxn id="40" idx="3"/>
            <a:endCxn id="47" idx="1"/>
          </p:cNvCxnSpPr>
          <p:nvPr/>
        </p:nvCxnSpPr>
        <p:spPr>
          <a:xfrm>
            <a:off x="7675495" y="1652116"/>
            <a:ext cx="990050" cy="857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224EF4A-2EBC-4690-AF1B-C91885A50C41}"/>
              </a:ext>
            </a:extLst>
          </p:cNvPr>
          <p:cNvCxnSpPr>
            <a:cxnSpLocks noChangeAspect="1"/>
            <a:stCxn id="46" idx="1"/>
            <a:endCxn id="42" idx="3"/>
          </p:cNvCxnSpPr>
          <p:nvPr/>
        </p:nvCxnSpPr>
        <p:spPr>
          <a:xfrm flipH="1">
            <a:off x="7903176" y="1695151"/>
            <a:ext cx="881582" cy="524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C8A372F-0194-42AD-957D-B27F7EED5CCC}"/>
              </a:ext>
            </a:extLst>
          </p:cNvPr>
          <p:cNvSpPr>
            <a:spLocks noChangeAspect="1"/>
          </p:cNvSpPr>
          <p:nvPr/>
        </p:nvSpPr>
        <p:spPr>
          <a:xfrm>
            <a:off x="10926188" y="1581819"/>
            <a:ext cx="508516" cy="31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 7</a:t>
            </a:r>
          </a:p>
        </p:txBody>
      </p:sp>
      <p:sp>
        <p:nvSpPr>
          <p:cNvPr id="51" name="Rectangle 50">
            <a:extLst>
              <a:ext uri="{FF2B5EF4-FFF2-40B4-BE49-F238E27FC236}">
                <a16:creationId xmlns:a16="http://schemas.microsoft.com/office/drawing/2014/main" id="{88F2323F-09DE-4F9E-A064-F1E3D6CB08BC}"/>
              </a:ext>
            </a:extLst>
          </p:cNvPr>
          <p:cNvSpPr>
            <a:spLocks noChangeAspect="1"/>
          </p:cNvSpPr>
          <p:nvPr/>
        </p:nvSpPr>
        <p:spPr>
          <a:xfrm>
            <a:off x="11023568" y="1906639"/>
            <a:ext cx="411136" cy="316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A</a:t>
            </a:r>
          </a:p>
        </p:txBody>
      </p:sp>
      <p:sp>
        <p:nvSpPr>
          <p:cNvPr id="52" name="Rectangle 51">
            <a:extLst>
              <a:ext uri="{FF2B5EF4-FFF2-40B4-BE49-F238E27FC236}">
                <a16:creationId xmlns:a16="http://schemas.microsoft.com/office/drawing/2014/main" id="{BF185BF2-780E-45EA-AC2A-24475E67D211}"/>
              </a:ext>
            </a:extLst>
          </p:cNvPr>
          <p:cNvSpPr>
            <a:spLocks noChangeAspect="1"/>
          </p:cNvSpPr>
          <p:nvPr/>
        </p:nvSpPr>
        <p:spPr>
          <a:xfrm>
            <a:off x="11313514" y="1589847"/>
            <a:ext cx="411136" cy="3167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n</a:t>
            </a:r>
          </a:p>
        </p:txBody>
      </p:sp>
      <p:sp>
        <p:nvSpPr>
          <p:cNvPr id="53" name="Rectangle 52">
            <a:extLst>
              <a:ext uri="{FF2B5EF4-FFF2-40B4-BE49-F238E27FC236}">
                <a16:creationId xmlns:a16="http://schemas.microsoft.com/office/drawing/2014/main" id="{3340252A-A0B2-4D6E-8AD0-B0AC37DD60DB}"/>
              </a:ext>
            </a:extLst>
          </p:cNvPr>
          <p:cNvSpPr>
            <a:spLocks noChangeAspect="1"/>
          </p:cNvSpPr>
          <p:nvPr/>
        </p:nvSpPr>
        <p:spPr>
          <a:xfrm>
            <a:off x="10526966" y="1581819"/>
            <a:ext cx="411136" cy="316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p</a:t>
            </a:r>
          </a:p>
        </p:txBody>
      </p:sp>
      <p:sp>
        <p:nvSpPr>
          <p:cNvPr id="54" name="Rectangle 53">
            <a:extLst>
              <a:ext uri="{FF2B5EF4-FFF2-40B4-BE49-F238E27FC236}">
                <a16:creationId xmlns:a16="http://schemas.microsoft.com/office/drawing/2014/main" id="{C58A3E52-5A9E-4E9A-931B-11B02B642402}"/>
              </a:ext>
            </a:extLst>
          </p:cNvPr>
          <p:cNvSpPr>
            <a:spLocks noChangeAspect="1"/>
          </p:cNvSpPr>
          <p:nvPr/>
        </p:nvSpPr>
        <p:spPr>
          <a:xfrm>
            <a:off x="10463342" y="1367903"/>
            <a:ext cx="1488989" cy="9493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cxnSp>
        <p:nvCxnSpPr>
          <p:cNvPr id="55" name="Straight Arrow Connector 54">
            <a:extLst>
              <a:ext uri="{FF2B5EF4-FFF2-40B4-BE49-F238E27FC236}">
                <a16:creationId xmlns:a16="http://schemas.microsoft.com/office/drawing/2014/main" id="{34CC2D37-7C8F-4859-ACFF-FF1AF234AEDF}"/>
              </a:ext>
            </a:extLst>
          </p:cNvPr>
          <p:cNvCxnSpPr>
            <a:cxnSpLocks noChangeAspect="1"/>
            <a:stCxn id="45" idx="3"/>
            <a:endCxn id="54" idx="1"/>
          </p:cNvCxnSpPr>
          <p:nvPr/>
        </p:nvCxnSpPr>
        <p:spPr>
          <a:xfrm>
            <a:off x="10001944" y="1704795"/>
            <a:ext cx="461398" cy="137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5ADA818-877C-446F-8410-4EA2FDCCEF6F}"/>
              </a:ext>
            </a:extLst>
          </p:cNvPr>
          <p:cNvCxnSpPr>
            <a:cxnSpLocks noChangeAspect="1"/>
            <a:stCxn id="53" idx="1"/>
            <a:endCxn id="47" idx="3"/>
          </p:cNvCxnSpPr>
          <p:nvPr/>
        </p:nvCxnSpPr>
        <p:spPr>
          <a:xfrm flipH="1" flipV="1">
            <a:off x="10154534" y="1737878"/>
            <a:ext cx="372432" cy="23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905D0B3-11CA-4B2C-8762-C85A219D2428}"/>
              </a:ext>
            </a:extLst>
          </p:cNvPr>
          <p:cNvSpPr/>
          <p:nvPr/>
        </p:nvSpPr>
        <p:spPr>
          <a:xfrm>
            <a:off x="1091358" y="3380982"/>
            <a:ext cx="702814" cy="544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a:t>
            </a:r>
          </a:p>
        </p:txBody>
      </p:sp>
      <p:sp>
        <p:nvSpPr>
          <p:cNvPr id="59" name="Rectangle 58">
            <a:extLst>
              <a:ext uri="{FF2B5EF4-FFF2-40B4-BE49-F238E27FC236}">
                <a16:creationId xmlns:a16="http://schemas.microsoft.com/office/drawing/2014/main" id="{54705270-4272-47CD-865C-FE10ABF6E698}"/>
              </a:ext>
            </a:extLst>
          </p:cNvPr>
          <p:cNvSpPr/>
          <p:nvPr/>
        </p:nvSpPr>
        <p:spPr>
          <a:xfrm>
            <a:off x="1696148" y="3389860"/>
            <a:ext cx="702814" cy="5449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n</a:t>
            </a:r>
          </a:p>
        </p:txBody>
      </p:sp>
      <p:sp>
        <p:nvSpPr>
          <p:cNvPr id="60" name="Rectangle 59">
            <a:extLst>
              <a:ext uri="{FF2B5EF4-FFF2-40B4-BE49-F238E27FC236}">
                <a16:creationId xmlns:a16="http://schemas.microsoft.com/office/drawing/2014/main" id="{383FA6B9-A9EA-4F0A-9EC5-7E7035D974E5}"/>
              </a:ext>
            </a:extLst>
          </p:cNvPr>
          <p:cNvSpPr/>
          <p:nvPr/>
        </p:nvSpPr>
        <p:spPr>
          <a:xfrm>
            <a:off x="486568" y="3372104"/>
            <a:ext cx="702814" cy="5449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a:t>
            </a:r>
          </a:p>
        </p:txBody>
      </p:sp>
      <p:sp>
        <p:nvSpPr>
          <p:cNvPr id="61" name="Rectangle 60">
            <a:extLst>
              <a:ext uri="{FF2B5EF4-FFF2-40B4-BE49-F238E27FC236}">
                <a16:creationId xmlns:a16="http://schemas.microsoft.com/office/drawing/2014/main" id="{9B83D143-C714-42E2-818F-BDFB30636AC0}"/>
              </a:ext>
            </a:extLst>
          </p:cNvPr>
          <p:cNvSpPr/>
          <p:nvPr/>
        </p:nvSpPr>
        <p:spPr>
          <a:xfrm>
            <a:off x="334911" y="3165230"/>
            <a:ext cx="2256771" cy="979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2" name="Rectangle: Rounded Corners 61">
            <a:extLst>
              <a:ext uri="{FF2B5EF4-FFF2-40B4-BE49-F238E27FC236}">
                <a16:creationId xmlns:a16="http://schemas.microsoft.com/office/drawing/2014/main" id="{C4FCB5C1-E20B-4BE0-924E-6C418EF9D041}"/>
              </a:ext>
            </a:extLst>
          </p:cNvPr>
          <p:cNvSpPr/>
          <p:nvPr/>
        </p:nvSpPr>
        <p:spPr>
          <a:xfrm>
            <a:off x="486568" y="4714097"/>
            <a:ext cx="8078680" cy="19831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1111111111111111111111111111111111111111111111111111111111111111111111111100000111111111111111111111111111111111111111111111111111111111111111111111111111111111111111111111111111111111111110000011111111111111111111111111111111111111111111111111111111111111111111111111111111111111111111111111111111111111111111111111111111</a:t>
            </a:r>
          </a:p>
        </p:txBody>
      </p:sp>
      <p:cxnSp>
        <p:nvCxnSpPr>
          <p:cNvPr id="63" name="Straight Arrow Connector 62">
            <a:extLst>
              <a:ext uri="{FF2B5EF4-FFF2-40B4-BE49-F238E27FC236}">
                <a16:creationId xmlns:a16="http://schemas.microsoft.com/office/drawing/2014/main" id="{699FBF6C-92EC-4EFF-93E2-E803E22ECD47}"/>
              </a:ext>
            </a:extLst>
          </p:cNvPr>
          <p:cNvCxnSpPr>
            <a:cxnSpLocks/>
            <a:stCxn id="58" idx="2"/>
          </p:cNvCxnSpPr>
          <p:nvPr/>
        </p:nvCxnSpPr>
        <p:spPr>
          <a:xfrm>
            <a:off x="1442765" y="3925889"/>
            <a:ext cx="219722" cy="13642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DD39961-5F06-420F-B845-9DE4E2AB5234}"/>
              </a:ext>
            </a:extLst>
          </p:cNvPr>
          <p:cNvSpPr/>
          <p:nvPr/>
        </p:nvSpPr>
        <p:spPr>
          <a:xfrm>
            <a:off x="6614755" y="3631033"/>
            <a:ext cx="702814" cy="544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a:t>
            </a:r>
          </a:p>
        </p:txBody>
      </p:sp>
      <p:sp>
        <p:nvSpPr>
          <p:cNvPr id="65" name="Rectangle 64">
            <a:extLst>
              <a:ext uri="{FF2B5EF4-FFF2-40B4-BE49-F238E27FC236}">
                <a16:creationId xmlns:a16="http://schemas.microsoft.com/office/drawing/2014/main" id="{2FEE631F-A78C-45C6-91AF-7EABFB8152FB}"/>
              </a:ext>
            </a:extLst>
          </p:cNvPr>
          <p:cNvSpPr/>
          <p:nvPr/>
        </p:nvSpPr>
        <p:spPr>
          <a:xfrm>
            <a:off x="7219545" y="3639911"/>
            <a:ext cx="702814" cy="5449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n</a:t>
            </a:r>
          </a:p>
        </p:txBody>
      </p:sp>
      <p:sp>
        <p:nvSpPr>
          <p:cNvPr id="66" name="Rectangle 65">
            <a:extLst>
              <a:ext uri="{FF2B5EF4-FFF2-40B4-BE49-F238E27FC236}">
                <a16:creationId xmlns:a16="http://schemas.microsoft.com/office/drawing/2014/main" id="{5DD87E50-BF97-4946-8BAD-9FC31B787B46}"/>
              </a:ext>
            </a:extLst>
          </p:cNvPr>
          <p:cNvSpPr/>
          <p:nvPr/>
        </p:nvSpPr>
        <p:spPr>
          <a:xfrm>
            <a:off x="6009965" y="3622155"/>
            <a:ext cx="702814" cy="5449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a:t>
            </a:r>
          </a:p>
        </p:txBody>
      </p:sp>
      <p:sp>
        <p:nvSpPr>
          <p:cNvPr id="67" name="Rectangle 66">
            <a:extLst>
              <a:ext uri="{FF2B5EF4-FFF2-40B4-BE49-F238E27FC236}">
                <a16:creationId xmlns:a16="http://schemas.microsoft.com/office/drawing/2014/main" id="{A7AA63BE-93DF-4505-9FA4-AB1D185A7F23}"/>
              </a:ext>
            </a:extLst>
          </p:cNvPr>
          <p:cNvSpPr/>
          <p:nvPr/>
        </p:nvSpPr>
        <p:spPr>
          <a:xfrm>
            <a:off x="5858308" y="3415281"/>
            <a:ext cx="2256771" cy="979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68" name="Straight Arrow Connector 67">
            <a:extLst>
              <a:ext uri="{FF2B5EF4-FFF2-40B4-BE49-F238E27FC236}">
                <a16:creationId xmlns:a16="http://schemas.microsoft.com/office/drawing/2014/main" id="{E14A583A-EEAA-410C-A558-9644714C32EF}"/>
              </a:ext>
            </a:extLst>
          </p:cNvPr>
          <p:cNvCxnSpPr>
            <a:cxnSpLocks/>
            <a:stCxn id="64" idx="2"/>
          </p:cNvCxnSpPr>
          <p:nvPr/>
        </p:nvCxnSpPr>
        <p:spPr>
          <a:xfrm>
            <a:off x="6966162" y="4175940"/>
            <a:ext cx="351407" cy="1442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4B39486-482A-4C61-A52A-3283A09B502D}"/>
              </a:ext>
            </a:extLst>
          </p:cNvPr>
          <p:cNvCxnSpPr>
            <a:cxnSpLocks/>
            <a:stCxn id="59" idx="3"/>
            <a:endCxn id="67" idx="1"/>
          </p:cNvCxnSpPr>
          <p:nvPr/>
        </p:nvCxnSpPr>
        <p:spPr>
          <a:xfrm>
            <a:off x="2398962" y="3662314"/>
            <a:ext cx="3459346" cy="2427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3EB4FFE-6714-4940-BF6A-A7238C686747}"/>
              </a:ext>
            </a:extLst>
          </p:cNvPr>
          <p:cNvCxnSpPr>
            <a:cxnSpLocks/>
            <a:stCxn id="66" idx="1"/>
          </p:cNvCxnSpPr>
          <p:nvPr/>
        </p:nvCxnSpPr>
        <p:spPr>
          <a:xfrm flipH="1" flipV="1">
            <a:off x="2598337" y="3371033"/>
            <a:ext cx="3411628" cy="5235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TextBox 68">
            <a:extLst>
              <a:ext uri="{FF2B5EF4-FFF2-40B4-BE49-F238E27FC236}">
                <a16:creationId xmlns:a16="http://schemas.microsoft.com/office/drawing/2014/main" id="{D8FD644C-DC72-45E0-88F9-854D7268017F}"/>
              </a:ext>
            </a:extLst>
          </p:cNvPr>
          <p:cNvSpPr txBox="1"/>
          <p:nvPr/>
        </p:nvSpPr>
        <p:spPr>
          <a:xfrm>
            <a:off x="3451325" y="4309109"/>
            <a:ext cx="225901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my_memory</a:t>
            </a:r>
            <a:r>
              <a:rPr lang="en-US" dirty="0"/>
              <a:t>: bytes[]</a:t>
            </a:r>
          </a:p>
        </p:txBody>
      </p:sp>
      <p:cxnSp>
        <p:nvCxnSpPr>
          <p:cNvPr id="76" name="Straight Arrow Connector 75">
            <a:extLst>
              <a:ext uri="{FF2B5EF4-FFF2-40B4-BE49-F238E27FC236}">
                <a16:creationId xmlns:a16="http://schemas.microsoft.com/office/drawing/2014/main" id="{326421F4-C8B1-430D-937E-5D1598DACF82}"/>
              </a:ext>
            </a:extLst>
          </p:cNvPr>
          <p:cNvCxnSpPr>
            <a:cxnSpLocks/>
            <a:stCxn id="11" idx="2"/>
            <a:endCxn id="61" idx="0"/>
          </p:cNvCxnSpPr>
          <p:nvPr/>
        </p:nvCxnSpPr>
        <p:spPr>
          <a:xfrm flipH="1">
            <a:off x="1463297" y="2201447"/>
            <a:ext cx="1621962" cy="9637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7DA50DD-CA54-4A3E-820A-DEC2CAA39610}"/>
              </a:ext>
            </a:extLst>
          </p:cNvPr>
          <p:cNvSpPr txBox="1"/>
          <p:nvPr/>
        </p:nvSpPr>
        <p:spPr>
          <a:xfrm>
            <a:off x="2997516" y="247248"/>
            <a:ext cx="6222931" cy="707886"/>
          </a:xfrm>
          <a:prstGeom prst="rect">
            <a:avLst/>
          </a:prstGeom>
          <a:noFill/>
        </p:spPr>
        <p:txBody>
          <a:bodyPr wrap="square" rtlCol="0">
            <a:spAutoFit/>
          </a:bodyPr>
          <a:lstStyle/>
          <a:p>
            <a:r>
              <a:rPr lang="en-US" sz="4000" dirty="0"/>
              <a:t>My solution</a:t>
            </a:r>
          </a:p>
        </p:txBody>
      </p:sp>
      <p:sp>
        <p:nvSpPr>
          <p:cNvPr id="82" name="TextBox 81">
            <a:extLst>
              <a:ext uri="{FF2B5EF4-FFF2-40B4-BE49-F238E27FC236}">
                <a16:creationId xmlns:a16="http://schemas.microsoft.com/office/drawing/2014/main" id="{C4BAF763-1B23-4392-8EA3-DFA5A6D446EA}"/>
              </a:ext>
            </a:extLst>
          </p:cNvPr>
          <p:cNvSpPr txBox="1"/>
          <p:nvPr/>
        </p:nvSpPr>
        <p:spPr>
          <a:xfrm>
            <a:off x="318504" y="247248"/>
            <a:ext cx="772854" cy="369332"/>
          </a:xfrm>
          <a:prstGeom prst="rect">
            <a:avLst/>
          </a:prstGeom>
          <a:noFill/>
        </p:spPr>
        <p:txBody>
          <a:bodyPr wrap="square" rtlCol="0">
            <a:spAutoFit/>
          </a:bodyPr>
          <a:lstStyle/>
          <a:p>
            <a:r>
              <a:rPr lang="en-US" dirty="0"/>
              <a:t>Free</a:t>
            </a:r>
          </a:p>
        </p:txBody>
      </p:sp>
      <p:sp>
        <p:nvSpPr>
          <p:cNvPr id="83" name="TextBox 82">
            <a:extLst>
              <a:ext uri="{FF2B5EF4-FFF2-40B4-BE49-F238E27FC236}">
                <a16:creationId xmlns:a16="http://schemas.microsoft.com/office/drawing/2014/main" id="{C8C53785-05AF-4913-9546-5CC2A2711E74}"/>
              </a:ext>
            </a:extLst>
          </p:cNvPr>
          <p:cNvSpPr txBox="1"/>
          <p:nvPr/>
        </p:nvSpPr>
        <p:spPr>
          <a:xfrm>
            <a:off x="6966162" y="247188"/>
            <a:ext cx="1148917" cy="369332"/>
          </a:xfrm>
          <a:prstGeom prst="rect">
            <a:avLst/>
          </a:prstGeom>
          <a:noFill/>
        </p:spPr>
        <p:txBody>
          <a:bodyPr wrap="square" rtlCol="0">
            <a:spAutoFit/>
          </a:bodyPr>
          <a:lstStyle/>
          <a:p>
            <a:r>
              <a:rPr lang="en-US" dirty="0"/>
              <a:t>Allocated</a:t>
            </a:r>
          </a:p>
        </p:txBody>
      </p:sp>
      <p:cxnSp>
        <p:nvCxnSpPr>
          <p:cNvPr id="87" name="Straight Arrow Connector 86">
            <a:extLst>
              <a:ext uri="{FF2B5EF4-FFF2-40B4-BE49-F238E27FC236}">
                <a16:creationId xmlns:a16="http://schemas.microsoft.com/office/drawing/2014/main" id="{572B9DC0-E8EE-44E1-A675-8E17A5F2291D}"/>
              </a:ext>
            </a:extLst>
          </p:cNvPr>
          <p:cNvCxnSpPr>
            <a:cxnSpLocks/>
            <a:stCxn id="82" idx="2"/>
            <a:endCxn id="9" idx="0"/>
          </p:cNvCxnSpPr>
          <p:nvPr/>
        </p:nvCxnSpPr>
        <p:spPr>
          <a:xfrm>
            <a:off x="704931" y="616580"/>
            <a:ext cx="294444" cy="70648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8" name="Straight Arrow Connector 87">
            <a:extLst>
              <a:ext uri="{FF2B5EF4-FFF2-40B4-BE49-F238E27FC236}">
                <a16:creationId xmlns:a16="http://schemas.microsoft.com/office/drawing/2014/main" id="{2BF6952D-77F3-4C9D-BFA8-4505EFA2A70C}"/>
              </a:ext>
            </a:extLst>
          </p:cNvPr>
          <p:cNvCxnSpPr>
            <a:cxnSpLocks/>
            <a:stCxn id="83" idx="2"/>
            <a:endCxn id="42" idx="0"/>
          </p:cNvCxnSpPr>
          <p:nvPr/>
        </p:nvCxnSpPr>
        <p:spPr>
          <a:xfrm flipH="1">
            <a:off x="7158682" y="616520"/>
            <a:ext cx="381939" cy="65525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884737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heel(1)">
                                      <p:cBhvr>
                                        <p:cTn id="28" dur="2000"/>
                                        <p:tgtEl>
                                          <p:spTgt spid="12"/>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heel(1)">
                                      <p:cBhvr>
                                        <p:cTn id="31" dur="2000"/>
                                        <p:tgtEl>
                                          <p:spTgt spid="1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2000"/>
                                        <p:tgtEl>
                                          <p:spTgt spid="14"/>
                                        </p:tgtEl>
                                      </p:cBhvr>
                                    </p:animEffect>
                                  </p:childTnLst>
                                </p:cTn>
                              </p:par>
                              <p:par>
                                <p:cTn id="35" presetID="21" presetClass="entr" presetSubtype="1"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heel(1)">
                                      <p:cBhvr>
                                        <p:cTn id="37" dur="2000"/>
                                        <p:tgtEl>
                                          <p:spTgt spid="15"/>
                                        </p:tgtEl>
                                      </p:cBhvr>
                                    </p:animEffect>
                                  </p:childTnLst>
                                </p:cTn>
                              </p:par>
                              <p:par>
                                <p:cTn id="38" presetID="21"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heel(1)">
                                      <p:cBhvr>
                                        <p:cTn id="40" dur="2000"/>
                                        <p:tgtEl>
                                          <p:spTgt spid="16"/>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heel(1)">
                                      <p:cBhvr>
                                        <p:cTn id="43" dur="2000"/>
                                        <p:tgtEl>
                                          <p:spTgt spid="22"/>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heel(1)">
                                      <p:cBhvr>
                                        <p:cTn id="46" dur="2000"/>
                                        <p:tgtEl>
                                          <p:spTgt spid="23"/>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heel(1)">
                                      <p:cBhvr>
                                        <p:cTn id="52" dur="2000"/>
                                        <p:tgtEl>
                                          <p:spTgt spid="25"/>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heel(1)">
                                      <p:cBhvr>
                                        <p:cTn id="55" dur="2000"/>
                                        <p:tgtEl>
                                          <p:spTgt spid="26"/>
                                        </p:tgtEl>
                                      </p:cBhvr>
                                    </p:animEffect>
                                  </p:childTnLst>
                                </p:cTn>
                              </p:par>
                              <p:par>
                                <p:cTn id="56" presetID="21" presetClass="entr" presetSubtype="1"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heel(1)">
                                      <p:cBhvr>
                                        <p:cTn id="58" dur="2000"/>
                                        <p:tgtEl>
                                          <p:spTgt spid="32"/>
                                        </p:tgtEl>
                                      </p:cBhvr>
                                    </p:animEffect>
                                  </p:childTnLst>
                                </p:cTn>
                              </p:par>
                              <p:par>
                                <p:cTn id="59" presetID="21" presetClass="entr" presetSubtype="1"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heel(1)">
                                      <p:cBhvr>
                                        <p:cTn id="61" dur="2000"/>
                                        <p:tgtEl>
                                          <p:spTgt spid="33"/>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heel(1)">
                                      <p:cBhvr>
                                        <p:cTn id="64" dur="2000"/>
                                        <p:tgtEl>
                                          <p:spTgt spid="38"/>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heel(1)">
                                      <p:cBhvr>
                                        <p:cTn id="67" dur="2000"/>
                                        <p:tgtEl>
                                          <p:spTgt spid="39"/>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heel(1)">
                                      <p:cBhvr>
                                        <p:cTn id="70" dur="2000"/>
                                        <p:tgtEl>
                                          <p:spTgt spid="40"/>
                                        </p:tgtEl>
                                      </p:cBhvr>
                                    </p:animEffect>
                                  </p:childTnLst>
                                </p:cTn>
                              </p:par>
                              <p:par>
                                <p:cTn id="71" presetID="21" presetClass="entr" presetSubtype="1"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wheel(1)">
                                      <p:cBhvr>
                                        <p:cTn id="73" dur="2000"/>
                                        <p:tgtEl>
                                          <p:spTgt spid="41"/>
                                        </p:tgtEl>
                                      </p:cBhvr>
                                    </p:animEffect>
                                  </p:childTnLst>
                                </p:cTn>
                              </p:par>
                              <p:par>
                                <p:cTn id="74" presetID="21" presetClass="entr" presetSubtype="1"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heel(1)">
                                      <p:cBhvr>
                                        <p:cTn id="76" dur="2000"/>
                                        <p:tgtEl>
                                          <p:spTgt spid="42"/>
                                        </p:tgtEl>
                                      </p:cBhvr>
                                    </p:animEffect>
                                  </p:childTnLst>
                                </p:cTn>
                              </p:par>
                              <p:par>
                                <p:cTn id="77" presetID="21" presetClass="entr" presetSubtype="1"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heel(1)">
                                      <p:cBhvr>
                                        <p:cTn id="79" dur="2000"/>
                                        <p:tgtEl>
                                          <p:spTgt spid="43"/>
                                        </p:tgtEl>
                                      </p:cBhvr>
                                    </p:animEffect>
                                  </p:childTnLst>
                                </p:cTn>
                              </p:par>
                              <p:par>
                                <p:cTn id="80" presetID="21" presetClass="entr" presetSubtype="1"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wheel(1)">
                                      <p:cBhvr>
                                        <p:cTn id="82" dur="2000"/>
                                        <p:tgtEl>
                                          <p:spTgt spid="44"/>
                                        </p:tgtEl>
                                      </p:cBhvr>
                                    </p:animEffect>
                                  </p:childTnLst>
                                </p:cTn>
                              </p:par>
                              <p:par>
                                <p:cTn id="83" presetID="21" presetClass="entr" presetSubtype="1"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heel(1)">
                                      <p:cBhvr>
                                        <p:cTn id="85" dur="2000"/>
                                        <p:tgtEl>
                                          <p:spTgt spid="45"/>
                                        </p:tgtEl>
                                      </p:cBhvr>
                                    </p:animEffect>
                                  </p:childTnLst>
                                </p:cTn>
                              </p:par>
                              <p:par>
                                <p:cTn id="86" presetID="21" presetClass="entr" presetSubtype="1" fill="hold" grpId="0"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heel(1)">
                                      <p:cBhvr>
                                        <p:cTn id="88" dur="2000"/>
                                        <p:tgtEl>
                                          <p:spTgt spid="46"/>
                                        </p:tgtEl>
                                      </p:cBhvr>
                                    </p:animEffect>
                                  </p:childTnLst>
                                </p:cTn>
                              </p:par>
                              <p:par>
                                <p:cTn id="89" presetID="21" presetClass="entr" presetSubtype="1"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heel(1)">
                                      <p:cBhvr>
                                        <p:cTn id="91" dur="2000"/>
                                        <p:tgtEl>
                                          <p:spTgt spid="47"/>
                                        </p:tgtEl>
                                      </p:cBhvr>
                                    </p:animEffect>
                                  </p:childTnLst>
                                </p:cTn>
                              </p:par>
                              <p:par>
                                <p:cTn id="92" presetID="21" presetClass="entr" presetSubtype="1"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wheel(1)">
                                      <p:cBhvr>
                                        <p:cTn id="94" dur="2000"/>
                                        <p:tgtEl>
                                          <p:spTgt spid="48"/>
                                        </p:tgtEl>
                                      </p:cBhvr>
                                    </p:animEffect>
                                  </p:childTnLst>
                                </p:cTn>
                              </p:par>
                              <p:par>
                                <p:cTn id="95" presetID="21" presetClass="entr" presetSubtype="1"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heel(1)">
                                      <p:cBhvr>
                                        <p:cTn id="97" dur="2000"/>
                                        <p:tgtEl>
                                          <p:spTgt spid="49"/>
                                        </p:tgtEl>
                                      </p:cBhvr>
                                    </p:animEffect>
                                  </p:childTnLst>
                                </p:cTn>
                              </p:par>
                              <p:par>
                                <p:cTn id="98" presetID="21" presetClass="entr" presetSubtype="1"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heel(1)">
                                      <p:cBhvr>
                                        <p:cTn id="100" dur="2000"/>
                                        <p:tgtEl>
                                          <p:spTgt spid="50"/>
                                        </p:tgtEl>
                                      </p:cBhvr>
                                    </p:animEffect>
                                  </p:childTnLst>
                                </p:cTn>
                              </p:par>
                              <p:par>
                                <p:cTn id="101" presetID="21" presetClass="entr" presetSubtype="1"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heel(1)">
                                      <p:cBhvr>
                                        <p:cTn id="103" dur="2000"/>
                                        <p:tgtEl>
                                          <p:spTgt spid="51"/>
                                        </p:tgtEl>
                                      </p:cBhvr>
                                    </p:animEffect>
                                  </p:childTnLst>
                                </p:cTn>
                              </p:par>
                              <p:par>
                                <p:cTn id="104" presetID="21" presetClass="entr" presetSubtype="1" fill="hold" grpId="0"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wheel(1)">
                                      <p:cBhvr>
                                        <p:cTn id="106" dur="2000"/>
                                        <p:tgtEl>
                                          <p:spTgt spid="52"/>
                                        </p:tgtEl>
                                      </p:cBhvr>
                                    </p:animEffect>
                                  </p:childTnLst>
                                </p:cTn>
                              </p:par>
                              <p:par>
                                <p:cTn id="107" presetID="21" presetClass="entr" presetSubtype="1" fill="hold" grpId="0"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wheel(1)">
                                      <p:cBhvr>
                                        <p:cTn id="109" dur="2000"/>
                                        <p:tgtEl>
                                          <p:spTgt spid="53"/>
                                        </p:tgtEl>
                                      </p:cBhvr>
                                    </p:animEffect>
                                  </p:childTnLst>
                                </p:cTn>
                              </p:par>
                              <p:par>
                                <p:cTn id="110" presetID="21" presetClass="entr" presetSubtype="1" fill="hold" grpId="0" nodeType="with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wheel(1)">
                                      <p:cBhvr>
                                        <p:cTn id="112" dur="2000"/>
                                        <p:tgtEl>
                                          <p:spTgt spid="54"/>
                                        </p:tgtEl>
                                      </p:cBhvr>
                                    </p:animEffect>
                                  </p:childTnLst>
                                </p:cTn>
                              </p:par>
                              <p:par>
                                <p:cTn id="113" presetID="21" presetClass="entr" presetSubtype="1" fill="hold" nodeType="with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wheel(1)">
                                      <p:cBhvr>
                                        <p:cTn id="115" dur="2000"/>
                                        <p:tgtEl>
                                          <p:spTgt spid="55"/>
                                        </p:tgtEl>
                                      </p:cBhvr>
                                    </p:animEffect>
                                  </p:childTnLst>
                                </p:cTn>
                              </p:par>
                              <p:par>
                                <p:cTn id="116" presetID="21" presetClass="entr" presetSubtype="1" fill="hold" nodeType="with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wheel(1)">
                                      <p:cBhvr>
                                        <p:cTn id="118" dur="2000"/>
                                        <p:tgtEl>
                                          <p:spTgt spid="56"/>
                                        </p:tgtEl>
                                      </p:cBhvr>
                                    </p:animEffect>
                                  </p:childTnLst>
                                </p:cTn>
                              </p:par>
                              <p:par>
                                <p:cTn id="119" presetID="21" presetClass="entr" presetSubtype="1" fill="hold" grpId="0" nodeType="withEffect">
                                  <p:stCondLst>
                                    <p:cond delay="0"/>
                                  </p:stCondLst>
                                  <p:childTnLst>
                                    <p:set>
                                      <p:cBhvr>
                                        <p:cTn id="120" dur="1" fill="hold">
                                          <p:stCondLst>
                                            <p:cond delay="0"/>
                                          </p:stCondLst>
                                        </p:cTn>
                                        <p:tgtEl>
                                          <p:spTgt spid="82"/>
                                        </p:tgtEl>
                                        <p:attrNameLst>
                                          <p:attrName>style.visibility</p:attrName>
                                        </p:attrNameLst>
                                      </p:cBhvr>
                                      <p:to>
                                        <p:strVal val="visible"/>
                                      </p:to>
                                    </p:set>
                                    <p:animEffect transition="in" filter="wheel(1)">
                                      <p:cBhvr>
                                        <p:cTn id="121" dur="2000"/>
                                        <p:tgtEl>
                                          <p:spTgt spid="82"/>
                                        </p:tgtEl>
                                      </p:cBhvr>
                                    </p:animEffect>
                                  </p:childTnLst>
                                </p:cTn>
                              </p:par>
                              <p:par>
                                <p:cTn id="122" presetID="21" presetClass="entr" presetSubtype="1" fill="hold" grpId="0" nodeType="withEffect">
                                  <p:stCondLst>
                                    <p:cond delay="0"/>
                                  </p:stCondLst>
                                  <p:childTnLst>
                                    <p:set>
                                      <p:cBhvr>
                                        <p:cTn id="123" dur="1" fill="hold">
                                          <p:stCondLst>
                                            <p:cond delay="0"/>
                                          </p:stCondLst>
                                        </p:cTn>
                                        <p:tgtEl>
                                          <p:spTgt spid="83"/>
                                        </p:tgtEl>
                                        <p:attrNameLst>
                                          <p:attrName>style.visibility</p:attrName>
                                        </p:attrNameLst>
                                      </p:cBhvr>
                                      <p:to>
                                        <p:strVal val="visible"/>
                                      </p:to>
                                    </p:set>
                                    <p:animEffect transition="in" filter="wheel(1)">
                                      <p:cBhvr>
                                        <p:cTn id="124" dur="2000"/>
                                        <p:tgtEl>
                                          <p:spTgt spid="83"/>
                                        </p:tgtEl>
                                      </p:cBhvr>
                                    </p:animEffect>
                                  </p:childTnLst>
                                </p:cTn>
                              </p:par>
                              <p:par>
                                <p:cTn id="125" presetID="21" presetClass="entr" presetSubtype="1" fill="hold" nodeType="withEffect">
                                  <p:stCondLst>
                                    <p:cond delay="0"/>
                                  </p:stCondLst>
                                  <p:childTnLst>
                                    <p:set>
                                      <p:cBhvr>
                                        <p:cTn id="126" dur="1" fill="hold">
                                          <p:stCondLst>
                                            <p:cond delay="0"/>
                                          </p:stCondLst>
                                        </p:cTn>
                                        <p:tgtEl>
                                          <p:spTgt spid="87"/>
                                        </p:tgtEl>
                                        <p:attrNameLst>
                                          <p:attrName>style.visibility</p:attrName>
                                        </p:attrNameLst>
                                      </p:cBhvr>
                                      <p:to>
                                        <p:strVal val="visible"/>
                                      </p:to>
                                    </p:set>
                                    <p:animEffect transition="in" filter="wheel(1)">
                                      <p:cBhvr>
                                        <p:cTn id="127" dur="2000"/>
                                        <p:tgtEl>
                                          <p:spTgt spid="87"/>
                                        </p:tgtEl>
                                      </p:cBhvr>
                                    </p:animEffect>
                                  </p:childTnLst>
                                </p:cTn>
                              </p:par>
                              <p:par>
                                <p:cTn id="128" presetID="21" presetClass="entr" presetSubtype="1" fill="hold" nodeType="withEffect">
                                  <p:stCondLst>
                                    <p:cond delay="0"/>
                                  </p:stCondLst>
                                  <p:childTnLst>
                                    <p:set>
                                      <p:cBhvr>
                                        <p:cTn id="129" dur="1" fill="hold">
                                          <p:stCondLst>
                                            <p:cond delay="0"/>
                                          </p:stCondLst>
                                        </p:cTn>
                                        <p:tgtEl>
                                          <p:spTgt spid="88"/>
                                        </p:tgtEl>
                                        <p:attrNameLst>
                                          <p:attrName>style.visibility</p:attrName>
                                        </p:attrNameLst>
                                      </p:cBhvr>
                                      <p:to>
                                        <p:strVal val="visible"/>
                                      </p:to>
                                    </p:set>
                                    <p:animEffect transition="in" filter="wheel(1)">
                                      <p:cBhvr>
                                        <p:cTn id="130" dur="2000"/>
                                        <p:tgtEl>
                                          <p:spTgt spid="88"/>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58"/>
                                        </p:tgtEl>
                                        <p:attrNameLst>
                                          <p:attrName>style.visibility</p:attrName>
                                        </p:attrNameLst>
                                      </p:cBhvr>
                                      <p:to>
                                        <p:strVal val="visible"/>
                                      </p:to>
                                    </p:set>
                                    <p:animEffect transition="in" filter="fade">
                                      <p:cBhvr>
                                        <p:cTn id="135" dur="1000"/>
                                        <p:tgtEl>
                                          <p:spTgt spid="58"/>
                                        </p:tgtEl>
                                      </p:cBhvr>
                                    </p:animEffect>
                                    <p:anim calcmode="lin" valueType="num">
                                      <p:cBhvr>
                                        <p:cTn id="136" dur="1000" fill="hold"/>
                                        <p:tgtEl>
                                          <p:spTgt spid="58"/>
                                        </p:tgtEl>
                                        <p:attrNameLst>
                                          <p:attrName>ppt_x</p:attrName>
                                        </p:attrNameLst>
                                      </p:cBhvr>
                                      <p:tavLst>
                                        <p:tav tm="0">
                                          <p:val>
                                            <p:strVal val="#ppt_x"/>
                                          </p:val>
                                        </p:tav>
                                        <p:tav tm="100000">
                                          <p:val>
                                            <p:strVal val="#ppt_x"/>
                                          </p:val>
                                        </p:tav>
                                      </p:tavLst>
                                    </p:anim>
                                    <p:anim calcmode="lin" valueType="num">
                                      <p:cBhvr>
                                        <p:cTn id="137" dur="1000" fill="hold"/>
                                        <p:tgtEl>
                                          <p:spTgt spid="58"/>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59"/>
                                        </p:tgtEl>
                                        <p:attrNameLst>
                                          <p:attrName>style.visibility</p:attrName>
                                        </p:attrNameLst>
                                      </p:cBhvr>
                                      <p:to>
                                        <p:strVal val="visible"/>
                                      </p:to>
                                    </p:set>
                                    <p:animEffect transition="in" filter="fade">
                                      <p:cBhvr>
                                        <p:cTn id="140" dur="1000"/>
                                        <p:tgtEl>
                                          <p:spTgt spid="59"/>
                                        </p:tgtEl>
                                      </p:cBhvr>
                                    </p:animEffect>
                                    <p:anim calcmode="lin" valueType="num">
                                      <p:cBhvr>
                                        <p:cTn id="141" dur="1000" fill="hold"/>
                                        <p:tgtEl>
                                          <p:spTgt spid="59"/>
                                        </p:tgtEl>
                                        <p:attrNameLst>
                                          <p:attrName>ppt_x</p:attrName>
                                        </p:attrNameLst>
                                      </p:cBhvr>
                                      <p:tavLst>
                                        <p:tav tm="0">
                                          <p:val>
                                            <p:strVal val="#ppt_x"/>
                                          </p:val>
                                        </p:tav>
                                        <p:tav tm="100000">
                                          <p:val>
                                            <p:strVal val="#ppt_x"/>
                                          </p:val>
                                        </p:tav>
                                      </p:tavLst>
                                    </p:anim>
                                    <p:anim calcmode="lin" valueType="num">
                                      <p:cBhvr>
                                        <p:cTn id="142" dur="1000" fill="hold"/>
                                        <p:tgtEl>
                                          <p:spTgt spid="59"/>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60"/>
                                        </p:tgtEl>
                                        <p:attrNameLst>
                                          <p:attrName>style.visibility</p:attrName>
                                        </p:attrNameLst>
                                      </p:cBhvr>
                                      <p:to>
                                        <p:strVal val="visible"/>
                                      </p:to>
                                    </p:set>
                                    <p:animEffect transition="in" filter="fade">
                                      <p:cBhvr>
                                        <p:cTn id="145" dur="1000"/>
                                        <p:tgtEl>
                                          <p:spTgt spid="60"/>
                                        </p:tgtEl>
                                      </p:cBhvr>
                                    </p:animEffect>
                                    <p:anim calcmode="lin" valueType="num">
                                      <p:cBhvr>
                                        <p:cTn id="146" dur="1000" fill="hold"/>
                                        <p:tgtEl>
                                          <p:spTgt spid="60"/>
                                        </p:tgtEl>
                                        <p:attrNameLst>
                                          <p:attrName>ppt_x</p:attrName>
                                        </p:attrNameLst>
                                      </p:cBhvr>
                                      <p:tavLst>
                                        <p:tav tm="0">
                                          <p:val>
                                            <p:strVal val="#ppt_x"/>
                                          </p:val>
                                        </p:tav>
                                        <p:tav tm="100000">
                                          <p:val>
                                            <p:strVal val="#ppt_x"/>
                                          </p:val>
                                        </p:tav>
                                      </p:tavLst>
                                    </p:anim>
                                    <p:anim calcmode="lin" valueType="num">
                                      <p:cBhvr>
                                        <p:cTn id="147" dur="1000" fill="hold"/>
                                        <p:tgtEl>
                                          <p:spTgt spid="60"/>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61"/>
                                        </p:tgtEl>
                                        <p:attrNameLst>
                                          <p:attrName>style.visibility</p:attrName>
                                        </p:attrNameLst>
                                      </p:cBhvr>
                                      <p:to>
                                        <p:strVal val="visible"/>
                                      </p:to>
                                    </p:set>
                                    <p:animEffect transition="in" filter="fade">
                                      <p:cBhvr>
                                        <p:cTn id="150" dur="1000"/>
                                        <p:tgtEl>
                                          <p:spTgt spid="61"/>
                                        </p:tgtEl>
                                      </p:cBhvr>
                                    </p:animEffect>
                                    <p:anim calcmode="lin" valueType="num">
                                      <p:cBhvr>
                                        <p:cTn id="151" dur="1000" fill="hold"/>
                                        <p:tgtEl>
                                          <p:spTgt spid="61"/>
                                        </p:tgtEl>
                                        <p:attrNameLst>
                                          <p:attrName>ppt_x</p:attrName>
                                        </p:attrNameLst>
                                      </p:cBhvr>
                                      <p:tavLst>
                                        <p:tav tm="0">
                                          <p:val>
                                            <p:strVal val="#ppt_x"/>
                                          </p:val>
                                        </p:tav>
                                        <p:tav tm="100000">
                                          <p:val>
                                            <p:strVal val="#ppt_x"/>
                                          </p:val>
                                        </p:tav>
                                      </p:tavLst>
                                    </p:anim>
                                    <p:anim calcmode="lin" valueType="num">
                                      <p:cBhvr>
                                        <p:cTn id="152" dur="1000" fill="hold"/>
                                        <p:tgtEl>
                                          <p:spTgt spid="61"/>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64"/>
                                        </p:tgtEl>
                                        <p:attrNameLst>
                                          <p:attrName>style.visibility</p:attrName>
                                        </p:attrNameLst>
                                      </p:cBhvr>
                                      <p:to>
                                        <p:strVal val="visible"/>
                                      </p:to>
                                    </p:set>
                                    <p:animEffect transition="in" filter="fade">
                                      <p:cBhvr>
                                        <p:cTn id="155" dur="1000"/>
                                        <p:tgtEl>
                                          <p:spTgt spid="64"/>
                                        </p:tgtEl>
                                      </p:cBhvr>
                                    </p:animEffect>
                                    <p:anim calcmode="lin" valueType="num">
                                      <p:cBhvr>
                                        <p:cTn id="156" dur="1000" fill="hold"/>
                                        <p:tgtEl>
                                          <p:spTgt spid="64"/>
                                        </p:tgtEl>
                                        <p:attrNameLst>
                                          <p:attrName>ppt_x</p:attrName>
                                        </p:attrNameLst>
                                      </p:cBhvr>
                                      <p:tavLst>
                                        <p:tav tm="0">
                                          <p:val>
                                            <p:strVal val="#ppt_x"/>
                                          </p:val>
                                        </p:tav>
                                        <p:tav tm="100000">
                                          <p:val>
                                            <p:strVal val="#ppt_x"/>
                                          </p:val>
                                        </p:tav>
                                      </p:tavLst>
                                    </p:anim>
                                    <p:anim calcmode="lin" valueType="num">
                                      <p:cBhvr>
                                        <p:cTn id="157" dur="1000" fill="hold"/>
                                        <p:tgtEl>
                                          <p:spTgt spid="64"/>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65"/>
                                        </p:tgtEl>
                                        <p:attrNameLst>
                                          <p:attrName>style.visibility</p:attrName>
                                        </p:attrNameLst>
                                      </p:cBhvr>
                                      <p:to>
                                        <p:strVal val="visible"/>
                                      </p:to>
                                    </p:set>
                                    <p:animEffect transition="in" filter="fade">
                                      <p:cBhvr>
                                        <p:cTn id="160" dur="1000"/>
                                        <p:tgtEl>
                                          <p:spTgt spid="65"/>
                                        </p:tgtEl>
                                      </p:cBhvr>
                                    </p:animEffect>
                                    <p:anim calcmode="lin" valueType="num">
                                      <p:cBhvr>
                                        <p:cTn id="161" dur="1000" fill="hold"/>
                                        <p:tgtEl>
                                          <p:spTgt spid="65"/>
                                        </p:tgtEl>
                                        <p:attrNameLst>
                                          <p:attrName>ppt_x</p:attrName>
                                        </p:attrNameLst>
                                      </p:cBhvr>
                                      <p:tavLst>
                                        <p:tav tm="0">
                                          <p:val>
                                            <p:strVal val="#ppt_x"/>
                                          </p:val>
                                        </p:tav>
                                        <p:tav tm="100000">
                                          <p:val>
                                            <p:strVal val="#ppt_x"/>
                                          </p:val>
                                        </p:tav>
                                      </p:tavLst>
                                    </p:anim>
                                    <p:anim calcmode="lin" valueType="num">
                                      <p:cBhvr>
                                        <p:cTn id="162" dur="1000" fill="hold"/>
                                        <p:tgtEl>
                                          <p:spTgt spid="65"/>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66"/>
                                        </p:tgtEl>
                                        <p:attrNameLst>
                                          <p:attrName>style.visibility</p:attrName>
                                        </p:attrNameLst>
                                      </p:cBhvr>
                                      <p:to>
                                        <p:strVal val="visible"/>
                                      </p:to>
                                    </p:set>
                                    <p:animEffect transition="in" filter="fade">
                                      <p:cBhvr>
                                        <p:cTn id="165" dur="1000"/>
                                        <p:tgtEl>
                                          <p:spTgt spid="66"/>
                                        </p:tgtEl>
                                      </p:cBhvr>
                                    </p:animEffect>
                                    <p:anim calcmode="lin" valueType="num">
                                      <p:cBhvr>
                                        <p:cTn id="166" dur="1000" fill="hold"/>
                                        <p:tgtEl>
                                          <p:spTgt spid="66"/>
                                        </p:tgtEl>
                                        <p:attrNameLst>
                                          <p:attrName>ppt_x</p:attrName>
                                        </p:attrNameLst>
                                      </p:cBhvr>
                                      <p:tavLst>
                                        <p:tav tm="0">
                                          <p:val>
                                            <p:strVal val="#ppt_x"/>
                                          </p:val>
                                        </p:tav>
                                        <p:tav tm="100000">
                                          <p:val>
                                            <p:strVal val="#ppt_x"/>
                                          </p:val>
                                        </p:tav>
                                      </p:tavLst>
                                    </p:anim>
                                    <p:anim calcmode="lin" valueType="num">
                                      <p:cBhvr>
                                        <p:cTn id="167" dur="1000" fill="hold"/>
                                        <p:tgtEl>
                                          <p:spTgt spid="66"/>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67"/>
                                        </p:tgtEl>
                                        <p:attrNameLst>
                                          <p:attrName>style.visibility</p:attrName>
                                        </p:attrNameLst>
                                      </p:cBhvr>
                                      <p:to>
                                        <p:strVal val="visible"/>
                                      </p:to>
                                    </p:set>
                                    <p:animEffect transition="in" filter="fade">
                                      <p:cBhvr>
                                        <p:cTn id="170" dur="1000"/>
                                        <p:tgtEl>
                                          <p:spTgt spid="67"/>
                                        </p:tgtEl>
                                      </p:cBhvr>
                                    </p:animEffect>
                                    <p:anim calcmode="lin" valueType="num">
                                      <p:cBhvr>
                                        <p:cTn id="171" dur="1000" fill="hold"/>
                                        <p:tgtEl>
                                          <p:spTgt spid="67"/>
                                        </p:tgtEl>
                                        <p:attrNameLst>
                                          <p:attrName>ppt_x</p:attrName>
                                        </p:attrNameLst>
                                      </p:cBhvr>
                                      <p:tavLst>
                                        <p:tav tm="0">
                                          <p:val>
                                            <p:strVal val="#ppt_x"/>
                                          </p:val>
                                        </p:tav>
                                        <p:tav tm="100000">
                                          <p:val>
                                            <p:strVal val="#ppt_x"/>
                                          </p:val>
                                        </p:tav>
                                      </p:tavLst>
                                    </p:anim>
                                    <p:anim calcmode="lin" valueType="num">
                                      <p:cBhvr>
                                        <p:cTn id="172" dur="1000" fill="hold"/>
                                        <p:tgtEl>
                                          <p:spTgt spid="67"/>
                                        </p:tgtEl>
                                        <p:attrNameLst>
                                          <p:attrName>ppt_y</p:attrName>
                                        </p:attrNameLst>
                                      </p:cBhvr>
                                      <p:tavLst>
                                        <p:tav tm="0">
                                          <p:val>
                                            <p:strVal val="#ppt_y+.1"/>
                                          </p:val>
                                        </p:tav>
                                        <p:tav tm="100000">
                                          <p:val>
                                            <p:strVal val="#ppt_y"/>
                                          </p:val>
                                        </p:tav>
                                      </p:tavLst>
                                    </p:anim>
                                  </p:childTnLst>
                                </p:cTn>
                              </p:par>
                              <p:par>
                                <p:cTn id="173" presetID="42" presetClass="entr" presetSubtype="0" fill="hold" nodeType="withEffect">
                                  <p:stCondLst>
                                    <p:cond delay="0"/>
                                  </p:stCondLst>
                                  <p:childTnLst>
                                    <p:set>
                                      <p:cBhvr>
                                        <p:cTn id="174" dur="1" fill="hold">
                                          <p:stCondLst>
                                            <p:cond delay="0"/>
                                          </p:stCondLst>
                                        </p:cTn>
                                        <p:tgtEl>
                                          <p:spTgt spid="69"/>
                                        </p:tgtEl>
                                        <p:attrNameLst>
                                          <p:attrName>style.visibility</p:attrName>
                                        </p:attrNameLst>
                                      </p:cBhvr>
                                      <p:to>
                                        <p:strVal val="visible"/>
                                      </p:to>
                                    </p:set>
                                    <p:animEffect transition="in" filter="fade">
                                      <p:cBhvr>
                                        <p:cTn id="175" dur="1000"/>
                                        <p:tgtEl>
                                          <p:spTgt spid="69"/>
                                        </p:tgtEl>
                                      </p:cBhvr>
                                    </p:animEffect>
                                    <p:anim calcmode="lin" valueType="num">
                                      <p:cBhvr>
                                        <p:cTn id="176" dur="1000" fill="hold"/>
                                        <p:tgtEl>
                                          <p:spTgt spid="69"/>
                                        </p:tgtEl>
                                        <p:attrNameLst>
                                          <p:attrName>ppt_x</p:attrName>
                                        </p:attrNameLst>
                                      </p:cBhvr>
                                      <p:tavLst>
                                        <p:tav tm="0">
                                          <p:val>
                                            <p:strVal val="#ppt_x"/>
                                          </p:val>
                                        </p:tav>
                                        <p:tav tm="100000">
                                          <p:val>
                                            <p:strVal val="#ppt_x"/>
                                          </p:val>
                                        </p:tav>
                                      </p:tavLst>
                                    </p:anim>
                                    <p:anim calcmode="lin" valueType="num">
                                      <p:cBhvr>
                                        <p:cTn id="177" dur="1000" fill="hold"/>
                                        <p:tgtEl>
                                          <p:spTgt spid="69"/>
                                        </p:tgtEl>
                                        <p:attrNameLst>
                                          <p:attrName>ppt_y</p:attrName>
                                        </p:attrNameLst>
                                      </p:cBhvr>
                                      <p:tavLst>
                                        <p:tav tm="0">
                                          <p:val>
                                            <p:strVal val="#ppt_y+.1"/>
                                          </p:val>
                                        </p:tav>
                                        <p:tav tm="100000">
                                          <p:val>
                                            <p:strVal val="#ppt_y"/>
                                          </p:val>
                                        </p:tav>
                                      </p:tavLst>
                                    </p:anim>
                                  </p:childTnLst>
                                </p:cTn>
                              </p:par>
                              <p:par>
                                <p:cTn id="178" presetID="42" presetClass="entr" presetSubtype="0" fill="hold" nodeType="withEffect">
                                  <p:stCondLst>
                                    <p:cond delay="0"/>
                                  </p:stCondLst>
                                  <p:childTnLst>
                                    <p:set>
                                      <p:cBhvr>
                                        <p:cTn id="179" dur="1" fill="hold">
                                          <p:stCondLst>
                                            <p:cond delay="0"/>
                                          </p:stCondLst>
                                        </p:cTn>
                                        <p:tgtEl>
                                          <p:spTgt spid="70"/>
                                        </p:tgtEl>
                                        <p:attrNameLst>
                                          <p:attrName>style.visibility</p:attrName>
                                        </p:attrNameLst>
                                      </p:cBhvr>
                                      <p:to>
                                        <p:strVal val="visible"/>
                                      </p:to>
                                    </p:set>
                                    <p:animEffect transition="in" filter="fade">
                                      <p:cBhvr>
                                        <p:cTn id="180" dur="1000"/>
                                        <p:tgtEl>
                                          <p:spTgt spid="70"/>
                                        </p:tgtEl>
                                      </p:cBhvr>
                                    </p:animEffect>
                                    <p:anim calcmode="lin" valueType="num">
                                      <p:cBhvr>
                                        <p:cTn id="181" dur="1000" fill="hold"/>
                                        <p:tgtEl>
                                          <p:spTgt spid="70"/>
                                        </p:tgtEl>
                                        <p:attrNameLst>
                                          <p:attrName>ppt_x</p:attrName>
                                        </p:attrNameLst>
                                      </p:cBhvr>
                                      <p:tavLst>
                                        <p:tav tm="0">
                                          <p:val>
                                            <p:strVal val="#ppt_x"/>
                                          </p:val>
                                        </p:tav>
                                        <p:tav tm="100000">
                                          <p:val>
                                            <p:strVal val="#ppt_x"/>
                                          </p:val>
                                        </p:tav>
                                      </p:tavLst>
                                    </p:anim>
                                    <p:anim calcmode="lin" valueType="num">
                                      <p:cBhvr>
                                        <p:cTn id="182" dur="1000" fill="hold"/>
                                        <p:tgtEl>
                                          <p:spTgt spid="70"/>
                                        </p:tgtEl>
                                        <p:attrNameLst>
                                          <p:attrName>ppt_y</p:attrName>
                                        </p:attrNameLst>
                                      </p:cBhvr>
                                      <p:tavLst>
                                        <p:tav tm="0">
                                          <p:val>
                                            <p:strVal val="#ppt_y+.1"/>
                                          </p:val>
                                        </p:tav>
                                        <p:tav tm="100000">
                                          <p:val>
                                            <p:strVal val="#ppt_y"/>
                                          </p:val>
                                        </p:tav>
                                      </p:tavLst>
                                    </p:anim>
                                  </p:childTnLst>
                                </p:cTn>
                              </p:par>
                              <p:par>
                                <p:cTn id="183" presetID="42" presetClass="entr" presetSubtype="0" fill="hold" nodeType="withEffect">
                                  <p:stCondLst>
                                    <p:cond delay="0"/>
                                  </p:stCondLst>
                                  <p:childTnLst>
                                    <p:set>
                                      <p:cBhvr>
                                        <p:cTn id="184" dur="1" fill="hold">
                                          <p:stCondLst>
                                            <p:cond delay="0"/>
                                          </p:stCondLst>
                                        </p:cTn>
                                        <p:tgtEl>
                                          <p:spTgt spid="76"/>
                                        </p:tgtEl>
                                        <p:attrNameLst>
                                          <p:attrName>style.visibility</p:attrName>
                                        </p:attrNameLst>
                                      </p:cBhvr>
                                      <p:to>
                                        <p:strVal val="visible"/>
                                      </p:to>
                                    </p:set>
                                    <p:animEffect transition="in" filter="fade">
                                      <p:cBhvr>
                                        <p:cTn id="185" dur="1000"/>
                                        <p:tgtEl>
                                          <p:spTgt spid="76"/>
                                        </p:tgtEl>
                                      </p:cBhvr>
                                    </p:animEffect>
                                    <p:anim calcmode="lin" valueType="num">
                                      <p:cBhvr>
                                        <p:cTn id="186" dur="1000" fill="hold"/>
                                        <p:tgtEl>
                                          <p:spTgt spid="76"/>
                                        </p:tgtEl>
                                        <p:attrNameLst>
                                          <p:attrName>ppt_x</p:attrName>
                                        </p:attrNameLst>
                                      </p:cBhvr>
                                      <p:tavLst>
                                        <p:tav tm="0">
                                          <p:val>
                                            <p:strVal val="#ppt_x"/>
                                          </p:val>
                                        </p:tav>
                                        <p:tav tm="100000">
                                          <p:val>
                                            <p:strVal val="#ppt_x"/>
                                          </p:val>
                                        </p:tav>
                                      </p:tavLst>
                                    </p:anim>
                                    <p:anim calcmode="lin" valueType="num">
                                      <p:cBhvr>
                                        <p:cTn id="18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fade">
                                      <p:cBhvr>
                                        <p:cTn id="192" dur="500"/>
                                        <p:tgtEl>
                                          <p:spTgt spid="71"/>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62"/>
                                        </p:tgtEl>
                                        <p:attrNameLst>
                                          <p:attrName>style.visibility</p:attrName>
                                        </p:attrNameLst>
                                      </p:cBhvr>
                                      <p:to>
                                        <p:strVal val="visible"/>
                                      </p:to>
                                    </p:set>
                                    <p:animEffect transition="in" filter="fade">
                                      <p:cBhvr>
                                        <p:cTn id="195" dur="500"/>
                                        <p:tgtEl>
                                          <p:spTgt spid="62"/>
                                        </p:tgtEl>
                                      </p:cBhvr>
                                    </p:animEffect>
                                  </p:childTnLst>
                                </p:cTn>
                              </p:par>
                              <p:par>
                                <p:cTn id="196" presetID="10" presetClass="entr" presetSubtype="0" fill="hold" nodeType="withEffect">
                                  <p:stCondLst>
                                    <p:cond delay="0"/>
                                  </p:stCondLst>
                                  <p:childTnLst>
                                    <p:set>
                                      <p:cBhvr>
                                        <p:cTn id="197" dur="1" fill="hold">
                                          <p:stCondLst>
                                            <p:cond delay="0"/>
                                          </p:stCondLst>
                                        </p:cTn>
                                        <p:tgtEl>
                                          <p:spTgt spid="63"/>
                                        </p:tgtEl>
                                        <p:attrNameLst>
                                          <p:attrName>style.visibility</p:attrName>
                                        </p:attrNameLst>
                                      </p:cBhvr>
                                      <p:to>
                                        <p:strVal val="visible"/>
                                      </p:to>
                                    </p:set>
                                    <p:animEffect transition="in" filter="fade">
                                      <p:cBhvr>
                                        <p:cTn id="198" dur="500"/>
                                        <p:tgtEl>
                                          <p:spTgt spid="63"/>
                                        </p:tgtEl>
                                      </p:cBhvr>
                                    </p:animEffect>
                                  </p:childTnLst>
                                </p:cTn>
                              </p:par>
                              <p:par>
                                <p:cTn id="199" presetID="10" presetClass="entr" presetSubtype="0" fill="hold" nodeType="withEffect">
                                  <p:stCondLst>
                                    <p:cond delay="0"/>
                                  </p:stCondLst>
                                  <p:childTnLst>
                                    <p:set>
                                      <p:cBhvr>
                                        <p:cTn id="200" dur="1" fill="hold">
                                          <p:stCondLst>
                                            <p:cond delay="0"/>
                                          </p:stCondLst>
                                        </p:cTn>
                                        <p:tgtEl>
                                          <p:spTgt spid="68"/>
                                        </p:tgtEl>
                                        <p:attrNameLst>
                                          <p:attrName>style.visibility</p:attrName>
                                        </p:attrNameLst>
                                      </p:cBhvr>
                                      <p:to>
                                        <p:strVal val="visible"/>
                                      </p:to>
                                    </p:set>
                                    <p:animEffect transition="in" filter="fade">
                                      <p:cBhvr>
                                        <p:cTn id="20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2" grpId="0" animBg="1"/>
      <p:bldP spid="23" grpId="0" animBg="1"/>
      <p:bldP spid="24" grpId="0" animBg="1"/>
      <p:bldP spid="25" grpId="0" animBg="1"/>
      <p:bldP spid="26"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50" grpId="0" animBg="1"/>
      <p:bldP spid="51" grpId="0" animBg="1"/>
      <p:bldP spid="52" grpId="0" animBg="1"/>
      <p:bldP spid="53" grpId="0" animBg="1"/>
      <p:bldP spid="54" grpId="0" animBg="1"/>
      <p:bldP spid="58" grpId="0" animBg="1"/>
      <p:bldP spid="59" grpId="0" animBg="1"/>
      <p:bldP spid="60" grpId="0" animBg="1"/>
      <p:bldP spid="61" grpId="0" animBg="1"/>
      <p:bldP spid="62" grpId="0" animBg="1"/>
      <p:bldP spid="64" grpId="0" animBg="1"/>
      <p:bldP spid="65" grpId="0" animBg="1"/>
      <p:bldP spid="66" grpId="0" animBg="1"/>
      <p:bldP spid="67" grpId="0" animBg="1"/>
      <p:bldP spid="71" grpId="0"/>
      <p:bldP spid="82" grpId="0"/>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00F5C4-4263-4443-B618-47B8EB13BB01}"/>
              </a:ext>
            </a:extLst>
          </p:cNvPr>
          <p:cNvSpPr>
            <a:spLocks noChangeAspect="1"/>
          </p:cNvSpPr>
          <p:nvPr/>
        </p:nvSpPr>
        <p:spPr>
          <a:xfrm>
            <a:off x="717726" y="1505232"/>
            <a:ext cx="508516" cy="31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 1</a:t>
            </a:r>
          </a:p>
        </p:txBody>
      </p:sp>
      <p:sp>
        <p:nvSpPr>
          <p:cNvPr id="6" name="Rectangle 5">
            <a:extLst>
              <a:ext uri="{FF2B5EF4-FFF2-40B4-BE49-F238E27FC236}">
                <a16:creationId xmlns:a16="http://schemas.microsoft.com/office/drawing/2014/main" id="{0F3E7CA1-DACF-435A-B288-9414FA2B3561}"/>
              </a:ext>
            </a:extLst>
          </p:cNvPr>
          <p:cNvSpPr>
            <a:spLocks noChangeAspect="1"/>
          </p:cNvSpPr>
          <p:nvPr/>
        </p:nvSpPr>
        <p:spPr>
          <a:xfrm>
            <a:off x="815106" y="1830052"/>
            <a:ext cx="411136" cy="316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A</a:t>
            </a:r>
          </a:p>
        </p:txBody>
      </p:sp>
      <p:sp>
        <p:nvSpPr>
          <p:cNvPr id="7" name="Rectangle 6">
            <a:extLst>
              <a:ext uri="{FF2B5EF4-FFF2-40B4-BE49-F238E27FC236}">
                <a16:creationId xmlns:a16="http://schemas.microsoft.com/office/drawing/2014/main" id="{F9B1399F-5A85-4A5C-AFD4-1B5217118945}"/>
              </a:ext>
            </a:extLst>
          </p:cNvPr>
          <p:cNvSpPr>
            <a:spLocks noChangeAspect="1"/>
          </p:cNvSpPr>
          <p:nvPr/>
        </p:nvSpPr>
        <p:spPr>
          <a:xfrm>
            <a:off x="1105052" y="1513260"/>
            <a:ext cx="411136" cy="3167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n</a:t>
            </a:r>
          </a:p>
        </p:txBody>
      </p:sp>
      <p:sp>
        <p:nvSpPr>
          <p:cNvPr id="8" name="Rectangle 7">
            <a:extLst>
              <a:ext uri="{FF2B5EF4-FFF2-40B4-BE49-F238E27FC236}">
                <a16:creationId xmlns:a16="http://schemas.microsoft.com/office/drawing/2014/main" id="{E1AD3D25-5BFB-4B52-A14E-84EBE410C261}"/>
              </a:ext>
            </a:extLst>
          </p:cNvPr>
          <p:cNvSpPr>
            <a:spLocks noChangeAspect="1"/>
          </p:cNvSpPr>
          <p:nvPr/>
        </p:nvSpPr>
        <p:spPr>
          <a:xfrm>
            <a:off x="318504" y="1505232"/>
            <a:ext cx="411136" cy="316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p</a:t>
            </a:r>
          </a:p>
        </p:txBody>
      </p:sp>
      <p:sp>
        <p:nvSpPr>
          <p:cNvPr id="9" name="Rectangle 8">
            <a:extLst>
              <a:ext uri="{FF2B5EF4-FFF2-40B4-BE49-F238E27FC236}">
                <a16:creationId xmlns:a16="http://schemas.microsoft.com/office/drawing/2014/main" id="{C2ED7575-1D8F-49AC-80DF-EA8D1F56919E}"/>
              </a:ext>
            </a:extLst>
          </p:cNvPr>
          <p:cNvSpPr>
            <a:spLocks noChangeAspect="1"/>
          </p:cNvSpPr>
          <p:nvPr/>
        </p:nvSpPr>
        <p:spPr>
          <a:xfrm>
            <a:off x="254880" y="1291316"/>
            <a:ext cx="1488989" cy="8870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10" name="Rectangle 9">
            <a:extLst>
              <a:ext uri="{FF2B5EF4-FFF2-40B4-BE49-F238E27FC236}">
                <a16:creationId xmlns:a16="http://schemas.microsoft.com/office/drawing/2014/main" id="{6005BA82-EF12-4061-9C81-980830A07150}"/>
              </a:ext>
            </a:extLst>
          </p:cNvPr>
          <p:cNvSpPr>
            <a:spLocks noChangeAspect="1"/>
          </p:cNvSpPr>
          <p:nvPr/>
        </p:nvSpPr>
        <p:spPr>
          <a:xfrm>
            <a:off x="2767149" y="1575737"/>
            <a:ext cx="538764" cy="297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 5</a:t>
            </a:r>
          </a:p>
        </p:txBody>
      </p:sp>
      <p:sp>
        <p:nvSpPr>
          <p:cNvPr id="11" name="Rectangle 10">
            <a:extLst>
              <a:ext uri="{FF2B5EF4-FFF2-40B4-BE49-F238E27FC236}">
                <a16:creationId xmlns:a16="http://schemas.microsoft.com/office/drawing/2014/main" id="{868B0853-C9E6-462B-801E-730A9A972345}"/>
              </a:ext>
            </a:extLst>
          </p:cNvPr>
          <p:cNvSpPr>
            <a:spLocks noChangeAspect="1"/>
          </p:cNvSpPr>
          <p:nvPr/>
        </p:nvSpPr>
        <p:spPr>
          <a:xfrm>
            <a:off x="2879691" y="1852905"/>
            <a:ext cx="411136" cy="316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A</a:t>
            </a:r>
          </a:p>
        </p:txBody>
      </p:sp>
      <p:sp>
        <p:nvSpPr>
          <p:cNvPr id="12" name="Rectangle 11">
            <a:extLst>
              <a:ext uri="{FF2B5EF4-FFF2-40B4-BE49-F238E27FC236}">
                <a16:creationId xmlns:a16="http://schemas.microsoft.com/office/drawing/2014/main" id="{93749C34-F584-4B32-8B75-3EF2D903E721}"/>
              </a:ext>
            </a:extLst>
          </p:cNvPr>
          <p:cNvSpPr>
            <a:spLocks noChangeAspect="1"/>
          </p:cNvSpPr>
          <p:nvPr/>
        </p:nvSpPr>
        <p:spPr>
          <a:xfrm>
            <a:off x="3178285" y="1565939"/>
            <a:ext cx="411136" cy="3167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n</a:t>
            </a:r>
          </a:p>
        </p:txBody>
      </p:sp>
      <p:sp>
        <p:nvSpPr>
          <p:cNvPr id="13" name="Rectangle 12">
            <a:extLst>
              <a:ext uri="{FF2B5EF4-FFF2-40B4-BE49-F238E27FC236}">
                <a16:creationId xmlns:a16="http://schemas.microsoft.com/office/drawing/2014/main" id="{FC6FC35A-89CF-4631-B56B-5AF8E288E148}"/>
              </a:ext>
            </a:extLst>
          </p:cNvPr>
          <p:cNvSpPr>
            <a:spLocks noChangeAspect="1"/>
          </p:cNvSpPr>
          <p:nvPr/>
        </p:nvSpPr>
        <p:spPr>
          <a:xfrm>
            <a:off x="2372235" y="1556295"/>
            <a:ext cx="411136" cy="316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p</a:t>
            </a:r>
          </a:p>
        </p:txBody>
      </p:sp>
      <p:sp>
        <p:nvSpPr>
          <p:cNvPr id="14" name="Rectangle 13">
            <a:extLst>
              <a:ext uri="{FF2B5EF4-FFF2-40B4-BE49-F238E27FC236}">
                <a16:creationId xmlns:a16="http://schemas.microsoft.com/office/drawing/2014/main" id="{949C732A-094D-4985-B1F5-49DFD11C5DCE}"/>
              </a:ext>
            </a:extLst>
          </p:cNvPr>
          <p:cNvSpPr>
            <a:spLocks noChangeAspect="1"/>
          </p:cNvSpPr>
          <p:nvPr/>
        </p:nvSpPr>
        <p:spPr>
          <a:xfrm>
            <a:off x="2253022" y="1354937"/>
            <a:ext cx="1488989" cy="887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cxnSp>
        <p:nvCxnSpPr>
          <p:cNvPr id="15" name="Straight Arrow Connector 14">
            <a:extLst>
              <a:ext uri="{FF2B5EF4-FFF2-40B4-BE49-F238E27FC236}">
                <a16:creationId xmlns:a16="http://schemas.microsoft.com/office/drawing/2014/main" id="{5A455ED7-21BE-4B29-BD07-A59752E62B2F}"/>
              </a:ext>
            </a:extLst>
          </p:cNvPr>
          <p:cNvCxnSpPr>
            <a:cxnSpLocks noChangeAspect="1"/>
            <a:stCxn id="7" idx="3"/>
            <a:endCxn id="14" idx="1"/>
          </p:cNvCxnSpPr>
          <p:nvPr/>
        </p:nvCxnSpPr>
        <p:spPr>
          <a:xfrm>
            <a:off x="1516188" y="1671656"/>
            <a:ext cx="736834" cy="126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07E7C9-A5A7-4C92-959A-51F0B720D04A}"/>
              </a:ext>
            </a:extLst>
          </p:cNvPr>
          <p:cNvCxnSpPr>
            <a:cxnSpLocks noChangeAspect="1"/>
            <a:stCxn id="13" idx="1"/>
            <a:endCxn id="9" idx="3"/>
          </p:cNvCxnSpPr>
          <p:nvPr/>
        </p:nvCxnSpPr>
        <p:spPr>
          <a:xfrm flipH="1">
            <a:off x="1743869" y="1714691"/>
            <a:ext cx="628366" cy="201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5EF9BA9-B33E-4A80-A270-436DA9BD36A8}"/>
              </a:ext>
            </a:extLst>
          </p:cNvPr>
          <p:cNvSpPr>
            <a:spLocks noChangeAspect="1"/>
          </p:cNvSpPr>
          <p:nvPr/>
        </p:nvSpPr>
        <p:spPr>
          <a:xfrm>
            <a:off x="4513665" y="1601359"/>
            <a:ext cx="508516" cy="31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 7</a:t>
            </a:r>
          </a:p>
        </p:txBody>
      </p:sp>
      <p:sp>
        <p:nvSpPr>
          <p:cNvPr id="23" name="Rectangle 22">
            <a:extLst>
              <a:ext uri="{FF2B5EF4-FFF2-40B4-BE49-F238E27FC236}">
                <a16:creationId xmlns:a16="http://schemas.microsoft.com/office/drawing/2014/main" id="{537F7662-E8E6-4C91-9FED-303168D8DB87}"/>
              </a:ext>
            </a:extLst>
          </p:cNvPr>
          <p:cNvSpPr>
            <a:spLocks noChangeAspect="1"/>
          </p:cNvSpPr>
          <p:nvPr/>
        </p:nvSpPr>
        <p:spPr>
          <a:xfrm>
            <a:off x="4611045" y="1926179"/>
            <a:ext cx="411136" cy="316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A</a:t>
            </a:r>
          </a:p>
        </p:txBody>
      </p:sp>
      <p:sp>
        <p:nvSpPr>
          <p:cNvPr id="24" name="Rectangle 23">
            <a:extLst>
              <a:ext uri="{FF2B5EF4-FFF2-40B4-BE49-F238E27FC236}">
                <a16:creationId xmlns:a16="http://schemas.microsoft.com/office/drawing/2014/main" id="{E7E00F3A-002B-4236-9008-D36485F02AF1}"/>
              </a:ext>
            </a:extLst>
          </p:cNvPr>
          <p:cNvSpPr>
            <a:spLocks noChangeAspect="1"/>
          </p:cNvSpPr>
          <p:nvPr/>
        </p:nvSpPr>
        <p:spPr>
          <a:xfrm>
            <a:off x="4900991" y="1609387"/>
            <a:ext cx="411136" cy="3167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n</a:t>
            </a:r>
          </a:p>
        </p:txBody>
      </p:sp>
      <p:sp>
        <p:nvSpPr>
          <p:cNvPr id="25" name="Rectangle 24">
            <a:extLst>
              <a:ext uri="{FF2B5EF4-FFF2-40B4-BE49-F238E27FC236}">
                <a16:creationId xmlns:a16="http://schemas.microsoft.com/office/drawing/2014/main" id="{2F488304-2A3F-41E7-8E54-A6D20752873E}"/>
              </a:ext>
            </a:extLst>
          </p:cNvPr>
          <p:cNvSpPr>
            <a:spLocks noChangeAspect="1"/>
          </p:cNvSpPr>
          <p:nvPr/>
        </p:nvSpPr>
        <p:spPr>
          <a:xfrm>
            <a:off x="4114443" y="1601359"/>
            <a:ext cx="411136" cy="316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p</a:t>
            </a:r>
          </a:p>
        </p:txBody>
      </p:sp>
      <p:sp>
        <p:nvSpPr>
          <p:cNvPr id="26" name="Rectangle 25">
            <a:extLst>
              <a:ext uri="{FF2B5EF4-FFF2-40B4-BE49-F238E27FC236}">
                <a16:creationId xmlns:a16="http://schemas.microsoft.com/office/drawing/2014/main" id="{46EEC581-ADA0-4782-A394-6499172678EE}"/>
              </a:ext>
            </a:extLst>
          </p:cNvPr>
          <p:cNvSpPr>
            <a:spLocks noChangeAspect="1"/>
          </p:cNvSpPr>
          <p:nvPr/>
        </p:nvSpPr>
        <p:spPr>
          <a:xfrm>
            <a:off x="4050819" y="1387443"/>
            <a:ext cx="1488989" cy="937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cxnSp>
        <p:nvCxnSpPr>
          <p:cNvPr id="32" name="Straight Arrow Connector 31">
            <a:extLst>
              <a:ext uri="{FF2B5EF4-FFF2-40B4-BE49-F238E27FC236}">
                <a16:creationId xmlns:a16="http://schemas.microsoft.com/office/drawing/2014/main" id="{BC961123-3799-4403-8D6F-1D74BB17E48E}"/>
              </a:ext>
            </a:extLst>
          </p:cNvPr>
          <p:cNvCxnSpPr>
            <a:cxnSpLocks noChangeAspect="1"/>
            <a:stCxn id="12" idx="3"/>
            <a:endCxn id="26" idx="1"/>
          </p:cNvCxnSpPr>
          <p:nvPr/>
        </p:nvCxnSpPr>
        <p:spPr>
          <a:xfrm>
            <a:off x="3589421" y="1724335"/>
            <a:ext cx="461398" cy="1319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8A786A-69DE-4A3E-9147-E4FEE8EB3899}"/>
              </a:ext>
            </a:extLst>
          </p:cNvPr>
          <p:cNvCxnSpPr>
            <a:cxnSpLocks noChangeAspect="1"/>
            <a:stCxn id="25" idx="1"/>
            <a:endCxn id="14" idx="3"/>
          </p:cNvCxnSpPr>
          <p:nvPr/>
        </p:nvCxnSpPr>
        <p:spPr>
          <a:xfrm flipH="1">
            <a:off x="3742011" y="1759755"/>
            <a:ext cx="372432" cy="386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905D0B3-11CA-4B2C-8762-C85A219D2428}"/>
              </a:ext>
            </a:extLst>
          </p:cNvPr>
          <p:cNvSpPr/>
          <p:nvPr/>
        </p:nvSpPr>
        <p:spPr>
          <a:xfrm>
            <a:off x="1091358" y="3380982"/>
            <a:ext cx="702814" cy="544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a:t>
            </a:r>
          </a:p>
        </p:txBody>
      </p:sp>
      <p:sp>
        <p:nvSpPr>
          <p:cNvPr id="59" name="Rectangle 58">
            <a:extLst>
              <a:ext uri="{FF2B5EF4-FFF2-40B4-BE49-F238E27FC236}">
                <a16:creationId xmlns:a16="http://schemas.microsoft.com/office/drawing/2014/main" id="{54705270-4272-47CD-865C-FE10ABF6E698}"/>
              </a:ext>
            </a:extLst>
          </p:cNvPr>
          <p:cNvSpPr/>
          <p:nvPr/>
        </p:nvSpPr>
        <p:spPr>
          <a:xfrm>
            <a:off x="1696148" y="3389860"/>
            <a:ext cx="702814" cy="5449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n</a:t>
            </a:r>
          </a:p>
        </p:txBody>
      </p:sp>
      <p:sp>
        <p:nvSpPr>
          <p:cNvPr id="60" name="Rectangle 59">
            <a:extLst>
              <a:ext uri="{FF2B5EF4-FFF2-40B4-BE49-F238E27FC236}">
                <a16:creationId xmlns:a16="http://schemas.microsoft.com/office/drawing/2014/main" id="{383FA6B9-A9EA-4F0A-9EC5-7E7035D974E5}"/>
              </a:ext>
            </a:extLst>
          </p:cNvPr>
          <p:cNvSpPr/>
          <p:nvPr/>
        </p:nvSpPr>
        <p:spPr>
          <a:xfrm>
            <a:off x="486568" y="3372104"/>
            <a:ext cx="702814" cy="5449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a:t>
            </a:r>
          </a:p>
        </p:txBody>
      </p:sp>
      <p:sp>
        <p:nvSpPr>
          <p:cNvPr id="61" name="Rectangle 60">
            <a:extLst>
              <a:ext uri="{FF2B5EF4-FFF2-40B4-BE49-F238E27FC236}">
                <a16:creationId xmlns:a16="http://schemas.microsoft.com/office/drawing/2014/main" id="{9B83D143-C714-42E2-818F-BDFB30636AC0}"/>
              </a:ext>
            </a:extLst>
          </p:cNvPr>
          <p:cNvSpPr/>
          <p:nvPr/>
        </p:nvSpPr>
        <p:spPr>
          <a:xfrm>
            <a:off x="334911" y="3165230"/>
            <a:ext cx="2256771" cy="979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2" name="Rectangle: Rounded Corners 61">
            <a:extLst>
              <a:ext uri="{FF2B5EF4-FFF2-40B4-BE49-F238E27FC236}">
                <a16:creationId xmlns:a16="http://schemas.microsoft.com/office/drawing/2014/main" id="{C4FCB5C1-E20B-4BE0-924E-6C418EF9D041}"/>
              </a:ext>
            </a:extLst>
          </p:cNvPr>
          <p:cNvSpPr/>
          <p:nvPr/>
        </p:nvSpPr>
        <p:spPr>
          <a:xfrm>
            <a:off x="486568" y="4714097"/>
            <a:ext cx="8078680" cy="19831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1111111111111111111111111111111111111111111111111111111111111111111111111100000111111111111111111111111111111111111111111111111111111111111111111111111111111111111111111111111111111111111110000011111111111111111111111111111111111111111111111111111111111111111111111111111111111111111111111111111111111111111111111111111111</a:t>
            </a:r>
          </a:p>
        </p:txBody>
      </p:sp>
      <p:cxnSp>
        <p:nvCxnSpPr>
          <p:cNvPr id="63" name="Straight Arrow Connector 62">
            <a:extLst>
              <a:ext uri="{FF2B5EF4-FFF2-40B4-BE49-F238E27FC236}">
                <a16:creationId xmlns:a16="http://schemas.microsoft.com/office/drawing/2014/main" id="{699FBF6C-92EC-4EFF-93E2-E803E22ECD47}"/>
              </a:ext>
            </a:extLst>
          </p:cNvPr>
          <p:cNvCxnSpPr>
            <a:cxnSpLocks/>
            <a:stCxn id="58" idx="2"/>
          </p:cNvCxnSpPr>
          <p:nvPr/>
        </p:nvCxnSpPr>
        <p:spPr>
          <a:xfrm>
            <a:off x="1442765" y="3925889"/>
            <a:ext cx="219722" cy="13642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DD39961-5F06-420F-B845-9DE4E2AB5234}"/>
              </a:ext>
            </a:extLst>
          </p:cNvPr>
          <p:cNvSpPr/>
          <p:nvPr/>
        </p:nvSpPr>
        <p:spPr>
          <a:xfrm>
            <a:off x="6614755" y="3631033"/>
            <a:ext cx="702814" cy="544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a:t>
            </a:r>
          </a:p>
        </p:txBody>
      </p:sp>
      <p:sp>
        <p:nvSpPr>
          <p:cNvPr id="65" name="Rectangle 64">
            <a:extLst>
              <a:ext uri="{FF2B5EF4-FFF2-40B4-BE49-F238E27FC236}">
                <a16:creationId xmlns:a16="http://schemas.microsoft.com/office/drawing/2014/main" id="{2FEE631F-A78C-45C6-91AF-7EABFB8152FB}"/>
              </a:ext>
            </a:extLst>
          </p:cNvPr>
          <p:cNvSpPr/>
          <p:nvPr/>
        </p:nvSpPr>
        <p:spPr>
          <a:xfrm>
            <a:off x="7219545" y="3639911"/>
            <a:ext cx="702814" cy="5449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n</a:t>
            </a:r>
          </a:p>
        </p:txBody>
      </p:sp>
      <p:sp>
        <p:nvSpPr>
          <p:cNvPr id="66" name="Rectangle 65">
            <a:extLst>
              <a:ext uri="{FF2B5EF4-FFF2-40B4-BE49-F238E27FC236}">
                <a16:creationId xmlns:a16="http://schemas.microsoft.com/office/drawing/2014/main" id="{5DD87E50-BF97-4946-8BAD-9FC31B787B46}"/>
              </a:ext>
            </a:extLst>
          </p:cNvPr>
          <p:cNvSpPr/>
          <p:nvPr/>
        </p:nvSpPr>
        <p:spPr>
          <a:xfrm>
            <a:off x="6009965" y="3622155"/>
            <a:ext cx="702814" cy="5449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a:t>
            </a:r>
          </a:p>
        </p:txBody>
      </p:sp>
      <p:sp>
        <p:nvSpPr>
          <p:cNvPr id="67" name="Rectangle 66">
            <a:extLst>
              <a:ext uri="{FF2B5EF4-FFF2-40B4-BE49-F238E27FC236}">
                <a16:creationId xmlns:a16="http://schemas.microsoft.com/office/drawing/2014/main" id="{A7AA63BE-93DF-4505-9FA4-AB1D185A7F23}"/>
              </a:ext>
            </a:extLst>
          </p:cNvPr>
          <p:cNvSpPr/>
          <p:nvPr/>
        </p:nvSpPr>
        <p:spPr>
          <a:xfrm>
            <a:off x="5858308" y="3415281"/>
            <a:ext cx="2256771" cy="979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69" name="Straight Arrow Connector 68">
            <a:extLst>
              <a:ext uri="{FF2B5EF4-FFF2-40B4-BE49-F238E27FC236}">
                <a16:creationId xmlns:a16="http://schemas.microsoft.com/office/drawing/2014/main" id="{84B39486-482A-4C61-A52A-3283A09B502D}"/>
              </a:ext>
            </a:extLst>
          </p:cNvPr>
          <p:cNvCxnSpPr>
            <a:cxnSpLocks/>
            <a:stCxn id="59" idx="3"/>
            <a:endCxn id="67" idx="1"/>
          </p:cNvCxnSpPr>
          <p:nvPr/>
        </p:nvCxnSpPr>
        <p:spPr>
          <a:xfrm>
            <a:off x="2398962" y="3662314"/>
            <a:ext cx="3459346" cy="2427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3EB4FFE-6714-4940-BF6A-A7238C686747}"/>
              </a:ext>
            </a:extLst>
          </p:cNvPr>
          <p:cNvCxnSpPr>
            <a:cxnSpLocks/>
            <a:stCxn id="66" idx="1"/>
          </p:cNvCxnSpPr>
          <p:nvPr/>
        </p:nvCxnSpPr>
        <p:spPr>
          <a:xfrm flipH="1" flipV="1">
            <a:off x="2598337" y="3371033"/>
            <a:ext cx="3411628" cy="5235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TextBox 68">
            <a:extLst>
              <a:ext uri="{FF2B5EF4-FFF2-40B4-BE49-F238E27FC236}">
                <a16:creationId xmlns:a16="http://schemas.microsoft.com/office/drawing/2014/main" id="{D8FD644C-DC72-45E0-88F9-854D7268017F}"/>
              </a:ext>
            </a:extLst>
          </p:cNvPr>
          <p:cNvSpPr txBox="1"/>
          <p:nvPr/>
        </p:nvSpPr>
        <p:spPr>
          <a:xfrm>
            <a:off x="3451325" y="4309109"/>
            <a:ext cx="225901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my_memory</a:t>
            </a:r>
            <a:r>
              <a:rPr lang="en-US" dirty="0"/>
              <a:t>: bytes[]</a:t>
            </a:r>
          </a:p>
        </p:txBody>
      </p:sp>
      <p:cxnSp>
        <p:nvCxnSpPr>
          <p:cNvPr id="76" name="Straight Arrow Connector 75">
            <a:extLst>
              <a:ext uri="{FF2B5EF4-FFF2-40B4-BE49-F238E27FC236}">
                <a16:creationId xmlns:a16="http://schemas.microsoft.com/office/drawing/2014/main" id="{326421F4-C8B1-430D-937E-5D1598DACF82}"/>
              </a:ext>
            </a:extLst>
          </p:cNvPr>
          <p:cNvCxnSpPr>
            <a:cxnSpLocks/>
            <a:stCxn id="11" idx="2"/>
            <a:endCxn id="61" idx="0"/>
          </p:cNvCxnSpPr>
          <p:nvPr/>
        </p:nvCxnSpPr>
        <p:spPr>
          <a:xfrm flipH="1">
            <a:off x="1463297" y="2169697"/>
            <a:ext cx="1621962" cy="9955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Multiplication Sign 1">
            <a:extLst>
              <a:ext uri="{FF2B5EF4-FFF2-40B4-BE49-F238E27FC236}">
                <a16:creationId xmlns:a16="http://schemas.microsoft.com/office/drawing/2014/main" id="{1549ED54-5125-4791-BAB1-F8A7882099DA}"/>
              </a:ext>
            </a:extLst>
          </p:cNvPr>
          <p:cNvSpPr/>
          <p:nvPr/>
        </p:nvSpPr>
        <p:spPr>
          <a:xfrm>
            <a:off x="60998" y="2518784"/>
            <a:ext cx="2883562" cy="212690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B299AAE0-EE0A-4A5A-81E5-4CC299E4FC4F}"/>
              </a:ext>
            </a:extLst>
          </p:cNvPr>
          <p:cNvSpPr txBox="1"/>
          <p:nvPr/>
        </p:nvSpPr>
        <p:spPr>
          <a:xfrm>
            <a:off x="7127393" y="1926179"/>
            <a:ext cx="4809727" cy="923330"/>
          </a:xfrm>
          <a:prstGeom prst="rect">
            <a:avLst/>
          </a:prstGeom>
          <a:noFill/>
        </p:spPr>
        <p:txBody>
          <a:bodyPr wrap="square">
            <a:spAutoFit/>
          </a:bodyPr>
          <a:lstStyle/>
          <a:p>
            <a:r>
              <a:rPr lang="en-US" sz="5400" dirty="0" err="1"/>
              <a:t>my_allocated</a:t>
            </a:r>
            <a:r>
              <a:rPr lang="en-US" sz="5400" dirty="0"/>
              <a:t>(5)</a:t>
            </a:r>
          </a:p>
        </p:txBody>
      </p:sp>
      <p:cxnSp>
        <p:nvCxnSpPr>
          <p:cNvPr id="73" name="Straight Arrow Connector 72">
            <a:extLst>
              <a:ext uri="{FF2B5EF4-FFF2-40B4-BE49-F238E27FC236}">
                <a16:creationId xmlns:a16="http://schemas.microsoft.com/office/drawing/2014/main" id="{1A6845E5-2F01-4A4E-853A-7E85D5C9E6EA}"/>
              </a:ext>
            </a:extLst>
          </p:cNvPr>
          <p:cNvCxnSpPr>
            <a:cxnSpLocks/>
            <a:stCxn id="11" idx="2"/>
            <a:endCxn id="67" idx="0"/>
          </p:cNvCxnSpPr>
          <p:nvPr/>
        </p:nvCxnSpPr>
        <p:spPr>
          <a:xfrm>
            <a:off x="3085259" y="2169697"/>
            <a:ext cx="3901435" cy="12455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1D4D4DC2-114A-47FD-9C72-E27EAC6A50A6}"/>
              </a:ext>
            </a:extLst>
          </p:cNvPr>
          <p:cNvSpPr/>
          <p:nvPr/>
        </p:nvSpPr>
        <p:spPr>
          <a:xfrm>
            <a:off x="474325" y="4720847"/>
            <a:ext cx="8078680" cy="19831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1111111111111111111111111111111111111111111111111111111111111111111111111111111111111111111111111111111111111111111111111111111111111111111111111111111111111111111111111111111111111111111110000011111111111111111111111111111111111111111111111111111111111111111111111111111111111111111111111111111111111111111111111111111111</a:t>
            </a:r>
          </a:p>
        </p:txBody>
      </p:sp>
      <p:sp>
        <p:nvSpPr>
          <p:cNvPr id="75" name="TextBox 74">
            <a:extLst>
              <a:ext uri="{FF2B5EF4-FFF2-40B4-BE49-F238E27FC236}">
                <a16:creationId xmlns:a16="http://schemas.microsoft.com/office/drawing/2014/main" id="{F55BD35B-EAB4-459A-87BC-EA4B4298D4E2}"/>
              </a:ext>
            </a:extLst>
          </p:cNvPr>
          <p:cNvSpPr txBox="1"/>
          <p:nvPr/>
        </p:nvSpPr>
        <p:spPr>
          <a:xfrm>
            <a:off x="318504" y="247248"/>
            <a:ext cx="772854" cy="369332"/>
          </a:xfrm>
          <a:prstGeom prst="rect">
            <a:avLst/>
          </a:prstGeom>
          <a:noFill/>
        </p:spPr>
        <p:txBody>
          <a:bodyPr wrap="square" rtlCol="0">
            <a:spAutoFit/>
          </a:bodyPr>
          <a:lstStyle/>
          <a:p>
            <a:r>
              <a:rPr lang="en-US" dirty="0"/>
              <a:t>Free</a:t>
            </a:r>
          </a:p>
        </p:txBody>
      </p:sp>
      <p:cxnSp>
        <p:nvCxnSpPr>
          <p:cNvPr id="77" name="Straight Arrow Connector 76">
            <a:extLst>
              <a:ext uri="{FF2B5EF4-FFF2-40B4-BE49-F238E27FC236}">
                <a16:creationId xmlns:a16="http://schemas.microsoft.com/office/drawing/2014/main" id="{82827D7A-7180-4EC2-876D-99B026FD0E6F}"/>
              </a:ext>
            </a:extLst>
          </p:cNvPr>
          <p:cNvCxnSpPr>
            <a:cxnSpLocks/>
            <a:stCxn id="75" idx="2"/>
            <a:endCxn id="9" idx="0"/>
          </p:cNvCxnSpPr>
          <p:nvPr/>
        </p:nvCxnSpPr>
        <p:spPr>
          <a:xfrm>
            <a:off x="704931" y="616580"/>
            <a:ext cx="294444" cy="67473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8" name="Straight Arrow Connector 67">
            <a:extLst>
              <a:ext uri="{FF2B5EF4-FFF2-40B4-BE49-F238E27FC236}">
                <a16:creationId xmlns:a16="http://schemas.microsoft.com/office/drawing/2014/main" id="{E14A583A-EEAA-410C-A558-9644714C32EF}"/>
              </a:ext>
            </a:extLst>
          </p:cNvPr>
          <p:cNvCxnSpPr>
            <a:cxnSpLocks/>
            <a:stCxn id="64" idx="2"/>
          </p:cNvCxnSpPr>
          <p:nvPr/>
        </p:nvCxnSpPr>
        <p:spPr>
          <a:xfrm>
            <a:off x="6966162" y="4175940"/>
            <a:ext cx="351407" cy="1442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2E6E2DB9-7D17-411F-9E3F-B7998C977D13}"/>
              </a:ext>
            </a:extLst>
          </p:cNvPr>
          <p:cNvSpPr txBox="1"/>
          <p:nvPr/>
        </p:nvSpPr>
        <p:spPr>
          <a:xfrm>
            <a:off x="2997516" y="247248"/>
            <a:ext cx="6222931" cy="707886"/>
          </a:xfrm>
          <a:prstGeom prst="rect">
            <a:avLst/>
          </a:prstGeom>
          <a:noFill/>
        </p:spPr>
        <p:txBody>
          <a:bodyPr wrap="square" rtlCol="0">
            <a:spAutoFit/>
          </a:bodyPr>
          <a:lstStyle/>
          <a:p>
            <a:r>
              <a:rPr lang="en-US" sz="4000" dirty="0"/>
              <a:t>My solution</a:t>
            </a:r>
          </a:p>
        </p:txBody>
      </p:sp>
    </p:spTree>
    <p:extLst>
      <p:ext uri="{BB962C8B-B14F-4D97-AF65-F5344CB8AC3E}">
        <p14:creationId xmlns:p14="http://schemas.microsoft.com/office/powerpoint/2010/main" val="400349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58"/>
                                        </p:tgtEl>
                                      </p:cBhvr>
                                    </p:animEffect>
                                    <p:set>
                                      <p:cBhvr>
                                        <p:cTn id="7" dur="1" fill="hold">
                                          <p:stCondLst>
                                            <p:cond delay="499"/>
                                          </p:stCondLst>
                                        </p:cTn>
                                        <p:tgtEl>
                                          <p:spTgt spid="58"/>
                                        </p:tgtEl>
                                        <p:attrNameLst>
                                          <p:attrName>style.visibility</p:attrName>
                                        </p:attrNameLst>
                                      </p:cBhvr>
                                      <p:to>
                                        <p:strVal val="hidden"/>
                                      </p:to>
                                    </p:set>
                                  </p:childTnLst>
                                </p:cTn>
                              </p:par>
                              <p:par>
                                <p:cTn id="8" presetID="16" presetClass="exit" presetSubtype="21" fill="hold" grpId="0" nodeType="withEffect">
                                  <p:stCondLst>
                                    <p:cond delay="0"/>
                                  </p:stCondLst>
                                  <p:childTnLst>
                                    <p:animEffect transition="out" filter="barn(inVertical)">
                                      <p:cBhvr>
                                        <p:cTn id="9" dur="500"/>
                                        <p:tgtEl>
                                          <p:spTgt spid="59"/>
                                        </p:tgtEl>
                                      </p:cBhvr>
                                    </p:animEffect>
                                    <p:set>
                                      <p:cBhvr>
                                        <p:cTn id="10" dur="1" fill="hold">
                                          <p:stCondLst>
                                            <p:cond delay="499"/>
                                          </p:stCondLst>
                                        </p:cTn>
                                        <p:tgtEl>
                                          <p:spTgt spid="59"/>
                                        </p:tgtEl>
                                        <p:attrNameLst>
                                          <p:attrName>style.visibility</p:attrName>
                                        </p:attrNameLst>
                                      </p:cBhvr>
                                      <p:to>
                                        <p:strVal val="hidden"/>
                                      </p:to>
                                    </p:set>
                                  </p:childTnLst>
                                </p:cTn>
                              </p:par>
                              <p:par>
                                <p:cTn id="11" presetID="16" presetClass="exit" presetSubtype="21" fill="hold" grpId="0" nodeType="withEffect">
                                  <p:stCondLst>
                                    <p:cond delay="0"/>
                                  </p:stCondLst>
                                  <p:childTnLst>
                                    <p:animEffect transition="out" filter="barn(inVertical)">
                                      <p:cBhvr>
                                        <p:cTn id="12" dur="500"/>
                                        <p:tgtEl>
                                          <p:spTgt spid="60"/>
                                        </p:tgtEl>
                                      </p:cBhvr>
                                    </p:animEffect>
                                    <p:set>
                                      <p:cBhvr>
                                        <p:cTn id="13" dur="1" fill="hold">
                                          <p:stCondLst>
                                            <p:cond delay="499"/>
                                          </p:stCondLst>
                                        </p:cTn>
                                        <p:tgtEl>
                                          <p:spTgt spid="60"/>
                                        </p:tgtEl>
                                        <p:attrNameLst>
                                          <p:attrName>style.visibility</p:attrName>
                                        </p:attrNameLst>
                                      </p:cBhvr>
                                      <p:to>
                                        <p:strVal val="hidden"/>
                                      </p:to>
                                    </p:set>
                                  </p:childTnLst>
                                </p:cTn>
                              </p:par>
                              <p:par>
                                <p:cTn id="14" presetID="16" presetClass="exit" presetSubtype="21" fill="hold" grpId="0" nodeType="withEffect">
                                  <p:stCondLst>
                                    <p:cond delay="0"/>
                                  </p:stCondLst>
                                  <p:childTnLst>
                                    <p:animEffect transition="out" filter="barn(inVertical)">
                                      <p:cBhvr>
                                        <p:cTn id="15" dur="500"/>
                                        <p:tgtEl>
                                          <p:spTgt spid="61"/>
                                        </p:tgtEl>
                                      </p:cBhvr>
                                    </p:animEffect>
                                    <p:set>
                                      <p:cBhvr>
                                        <p:cTn id="16" dur="1" fill="hold">
                                          <p:stCondLst>
                                            <p:cond delay="499"/>
                                          </p:stCondLst>
                                        </p:cTn>
                                        <p:tgtEl>
                                          <p:spTgt spid="61"/>
                                        </p:tgtEl>
                                        <p:attrNameLst>
                                          <p:attrName>style.visibility</p:attrName>
                                        </p:attrNameLst>
                                      </p:cBhvr>
                                      <p:to>
                                        <p:strVal val="hidden"/>
                                      </p:to>
                                    </p:set>
                                  </p:childTnLst>
                                </p:cTn>
                              </p:par>
                              <p:par>
                                <p:cTn id="17" presetID="16" presetClass="exit" presetSubtype="21" fill="hold" grpId="0" nodeType="withEffect">
                                  <p:stCondLst>
                                    <p:cond delay="0"/>
                                  </p:stCondLst>
                                  <p:childTnLst>
                                    <p:animEffect transition="out" filter="barn(inVertical)">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1" presetClass="exit" presetSubtype="0" fill="hold" nodeType="clickEffect">
                                  <p:stCondLst>
                                    <p:cond delay="0"/>
                                  </p:stCondLst>
                                  <p:childTnLst>
                                    <p:anim calcmode="lin" valueType="num">
                                      <p:cBhvr>
                                        <p:cTn id="23" dur="1000"/>
                                        <p:tgtEl>
                                          <p:spTgt spid="63"/>
                                        </p:tgtEl>
                                        <p:attrNameLst>
                                          <p:attrName>ppt_w</p:attrName>
                                        </p:attrNameLst>
                                      </p:cBhvr>
                                      <p:tavLst>
                                        <p:tav tm="0">
                                          <p:val>
                                            <p:strVal val="ppt_w"/>
                                          </p:val>
                                        </p:tav>
                                        <p:tav tm="100000">
                                          <p:val>
                                            <p:fltVal val="0"/>
                                          </p:val>
                                        </p:tav>
                                      </p:tavLst>
                                    </p:anim>
                                    <p:anim calcmode="lin" valueType="num">
                                      <p:cBhvr>
                                        <p:cTn id="24" dur="1000"/>
                                        <p:tgtEl>
                                          <p:spTgt spid="63"/>
                                        </p:tgtEl>
                                        <p:attrNameLst>
                                          <p:attrName>ppt_h</p:attrName>
                                        </p:attrNameLst>
                                      </p:cBhvr>
                                      <p:tavLst>
                                        <p:tav tm="0">
                                          <p:val>
                                            <p:strVal val="ppt_h"/>
                                          </p:val>
                                        </p:tav>
                                        <p:tav tm="100000">
                                          <p:val>
                                            <p:fltVal val="0"/>
                                          </p:val>
                                        </p:tav>
                                      </p:tavLst>
                                    </p:anim>
                                    <p:anim calcmode="lin" valueType="num">
                                      <p:cBhvr>
                                        <p:cTn id="25" dur="1000"/>
                                        <p:tgtEl>
                                          <p:spTgt spid="63"/>
                                        </p:tgtEl>
                                        <p:attrNameLst>
                                          <p:attrName>style.rotation</p:attrName>
                                        </p:attrNameLst>
                                      </p:cBhvr>
                                      <p:tavLst>
                                        <p:tav tm="0">
                                          <p:val>
                                            <p:fltVal val="0"/>
                                          </p:val>
                                        </p:tav>
                                        <p:tav tm="100000">
                                          <p:val>
                                            <p:fltVal val="90"/>
                                          </p:val>
                                        </p:tav>
                                      </p:tavLst>
                                    </p:anim>
                                    <p:animEffect transition="out" filter="fade">
                                      <p:cBhvr>
                                        <p:cTn id="26" dur="1000"/>
                                        <p:tgtEl>
                                          <p:spTgt spid="63"/>
                                        </p:tgtEl>
                                      </p:cBhvr>
                                    </p:animEffect>
                                    <p:set>
                                      <p:cBhvr>
                                        <p:cTn id="27" dur="1" fill="hold">
                                          <p:stCondLst>
                                            <p:cond delay="999"/>
                                          </p:stCondLst>
                                        </p:cTn>
                                        <p:tgtEl>
                                          <p:spTgt spid="6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70"/>
                                        </p:tgtEl>
                                      </p:cBhvr>
                                    </p:animEffect>
                                    <p:set>
                                      <p:cBhvr>
                                        <p:cTn id="32" dur="1" fill="hold">
                                          <p:stCondLst>
                                            <p:cond delay="499"/>
                                          </p:stCondLst>
                                        </p:cTn>
                                        <p:tgtEl>
                                          <p:spTgt spid="70"/>
                                        </p:tgtEl>
                                        <p:attrNameLst>
                                          <p:attrName>style.visibility</p:attrName>
                                        </p:attrNameLst>
                                      </p:cBhvr>
                                      <p:to>
                                        <p:strVal val="hidden"/>
                                      </p:to>
                                    </p:set>
                                  </p:childTnLst>
                                </p:cTn>
                              </p:par>
                              <p:par>
                                <p:cTn id="33" presetID="16" presetClass="exit" presetSubtype="21" fill="hold" nodeType="withEffect">
                                  <p:stCondLst>
                                    <p:cond delay="0"/>
                                  </p:stCondLst>
                                  <p:childTnLst>
                                    <p:animEffect transition="out" filter="barn(inVertical)">
                                      <p:cBhvr>
                                        <p:cTn id="34" dur="500"/>
                                        <p:tgtEl>
                                          <p:spTgt spid="69"/>
                                        </p:tgtEl>
                                      </p:cBhvr>
                                    </p:animEffect>
                                    <p:set>
                                      <p:cBhvr>
                                        <p:cTn id="35" dur="1" fill="hold">
                                          <p:stCondLst>
                                            <p:cond delay="499"/>
                                          </p:stCondLst>
                                        </p:cTn>
                                        <p:tgtEl>
                                          <p:spTgt spid="6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nodeType="clickEffect">
                                  <p:stCondLst>
                                    <p:cond delay="0"/>
                                  </p:stCondLst>
                                  <p:childTnLst>
                                    <p:animEffect transition="out" filter="wipe(down)">
                                      <p:cBhvr>
                                        <p:cTn id="39" dur="500"/>
                                        <p:tgtEl>
                                          <p:spTgt spid="76"/>
                                        </p:tgtEl>
                                      </p:cBhvr>
                                    </p:animEffect>
                                    <p:set>
                                      <p:cBhvr>
                                        <p:cTn id="40" dur="1" fill="hold">
                                          <p:stCondLst>
                                            <p:cond delay="499"/>
                                          </p:stCondLst>
                                        </p:cTn>
                                        <p:tgtEl>
                                          <p:spTgt spid="76"/>
                                        </p:tgtEl>
                                        <p:attrNameLst>
                                          <p:attrName>style.visibility</p:attrName>
                                        </p:attrNameLst>
                                      </p:cBhvr>
                                      <p:to>
                                        <p:strVal val="hidden"/>
                                      </p:to>
                                    </p:set>
                                  </p:childTnLst>
                                </p:cTn>
                              </p:par>
                              <p:par>
                                <p:cTn id="41" presetID="45" presetClass="entr" presetSubtype="0" fill="hold"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fade">
                                      <p:cBhvr>
                                        <p:cTn id="43" dur="2000"/>
                                        <p:tgtEl>
                                          <p:spTgt spid="73"/>
                                        </p:tgtEl>
                                      </p:cBhvr>
                                    </p:animEffect>
                                    <p:anim calcmode="lin" valueType="num">
                                      <p:cBhvr>
                                        <p:cTn id="44" dur="2000" fill="hold"/>
                                        <p:tgtEl>
                                          <p:spTgt spid="73"/>
                                        </p:tgtEl>
                                        <p:attrNameLst>
                                          <p:attrName>ppt_w</p:attrName>
                                        </p:attrNameLst>
                                      </p:cBhvr>
                                      <p:tavLst>
                                        <p:tav tm="0" fmla="#ppt_w*sin(2.5*pi*$)">
                                          <p:val>
                                            <p:fltVal val="0"/>
                                          </p:val>
                                        </p:tav>
                                        <p:tav tm="100000">
                                          <p:val>
                                            <p:fltVal val="1"/>
                                          </p:val>
                                        </p:tav>
                                      </p:tavLst>
                                    </p:anim>
                                    <p:anim calcmode="lin" valueType="num">
                                      <p:cBhvr>
                                        <p:cTn id="45" dur="2000" fill="hold"/>
                                        <p:tgtEl>
                                          <p:spTgt spid="73"/>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2"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C944FB-7934-4487-B0FB-CF854AB6EB95}"/>
              </a:ext>
            </a:extLst>
          </p:cNvPr>
          <p:cNvSpPr>
            <a:spLocks noGrp="1"/>
          </p:cNvSpPr>
          <p:nvPr>
            <p:ph type="title"/>
          </p:nvPr>
        </p:nvSpPr>
        <p:spPr>
          <a:xfrm>
            <a:off x="838200" y="365125"/>
            <a:ext cx="10515600" cy="1325563"/>
          </a:xfrm>
        </p:spPr>
        <p:txBody>
          <a:bodyPr>
            <a:normAutofit/>
          </a:bodyPr>
          <a:lstStyle/>
          <a:p>
            <a:r>
              <a:rPr lang="en-US" sz="5400"/>
              <a:t>General Solution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A7D42E-4D96-49B9-9E61-7A6C852526CE}"/>
              </a:ext>
            </a:extLst>
          </p:cNvPr>
          <p:cNvSpPr>
            <a:spLocks noGrp="1"/>
          </p:cNvSpPr>
          <p:nvPr>
            <p:ph idx="1"/>
          </p:nvPr>
        </p:nvSpPr>
        <p:spPr>
          <a:xfrm>
            <a:off x="838200" y="1929384"/>
            <a:ext cx="10515600" cy="4251960"/>
          </a:xfrm>
        </p:spPr>
        <p:txBody>
          <a:bodyPr>
            <a:normAutofit/>
          </a:bodyPr>
          <a:lstStyle/>
          <a:p>
            <a:r>
              <a:rPr lang="en-US" sz="2200"/>
              <a:t>Use LinkedList to keep track of used/free space</a:t>
            </a:r>
          </a:p>
          <a:p>
            <a:r>
              <a:rPr lang="en-US" sz="2200"/>
              <a:t>Why not array?</a:t>
            </a:r>
          </a:p>
          <a:p>
            <a:pPr lvl="1"/>
            <a:r>
              <a:rPr lang="en-US" sz="2200"/>
              <a:t>Too much space</a:t>
            </a:r>
          </a:p>
          <a:p>
            <a:r>
              <a:rPr lang="en-US" sz="2200"/>
              <a:t>Two layers</a:t>
            </a:r>
          </a:p>
          <a:p>
            <a:pPr lvl="1"/>
            <a:r>
              <a:rPr lang="en-US" sz="2200"/>
              <a:t>Tree-like structure to cut down on amount of iterations needed</a:t>
            </a:r>
          </a:p>
          <a:p>
            <a:pPr lvl="1"/>
            <a:r>
              <a:rPr lang="en-US" sz="2200"/>
              <a:t>First layer: block size – metadata for the second layer</a:t>
            </a:r>
          </a:p>
          <a:p>
            <a:pPr lvl="1"/>
            <a:r>
              <a:rPr lang="en-US" sz="2200"/>
              <a:t>Second layer: all the nodes that have the same block size are pointed to by the same top layer block size</a:t>
            </a:r>
          </a:p>
          <a:p>
            <a:r>
              <a:rPr lang="en-US" sz="2200"/>
              <a:t>If free and allocated trees are balanced, it will be O(log n)</a:t>
            </a:r>
          </a:p>
          <a:p>
            <a:r>
              <a:rPr lang="en-US" sz="2200"/>
              <a:t>Otherwise, it will be O(N) because looping through all the nodes to find the right one. If have many on second layer, can skip many…</a:t>
            </a:r>
          </a:p>
          <a:p>
            <a:pPr lvl="1"/>
            <a:endParaRPr lang="en-US" sz="2200"/>
          </a:p>
          <a:p>
            <a:pPr lvl="1"/>
            <a:endParaRPr lang="en-US" sz="2200"/>
          </a:p>
        </p:txBody>
      </p:sp>
    </p:spTree>
    <p:extLst>
      <p:ext uri="{BB962C8B-B14F-4D97-AF65-F5344CB8AC3E}">
        <p14:creationId xmlns:p14="http://schemas.microsoft.com/office/powerpoint/2010/main" val="323238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2000"/>
                                        <p:tgtEl>
                                          <p:spTgt spid="3">
                                            <p:txEl>
                                              <p:pRg st="3" end="3"/>
                                            </p:txEl>
                                          </p:spTgt>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heel(1)">
                                      <p:cBhvr>
                                        <p:cTn id="23" dur="2000"/>
                                        <p:tgtEl>
                                          <p:spTgt spid="3">
                                            <p:txEl>
                                              <p:pRg st="4" end="4"/>
                                            </p:tx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heel(1)">
                                      <p:cBhvr>
                                        <p:cTn id="26" dur="2000"/>
                                        <p:tgtEl>
                                          <p:spTgt spid="3">
                                            <p:txEl>
                                              <p:pRg st="5" end="5"/>
                                            </p:txEl>
                                          </p:spTgt>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heel(1)">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heel(1)">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heel(1)">
                                      <p:cBhvr>
                                        <p:cTn id="39"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768</TotalTime>
  <Words>1805</Words>
  <Application>Microsoft Office PowerPoint</Application>
  <PresentationFormat>Widescreen</PresentationFormat>
  <Paragraphs>284</Paragraphs>
  <Slides>21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Memory Allocator</vt:lpstr>
      <vt:lpstr>Problem</vt:lpstr>
      <vt:lpstr>Agenda</vt:lpstr>
      <vt:lpstr>PowerPoint Presentation</vt:lpstr>
      <vt:lpstr>PowerPoint Presentation</vt:lpstr>
      <vt:lpstr>PowerPoint Presentation</vt:lpstr>
      <vt:lpstr>PowerPoint Presentation</vt:lpstr>
      <vt:lpstr>PowerPoint Presentation</vt:lpstr>
      <vt:lpstr>General Solution</vt:lpstr>
      <vt:lpstr>My_Malloc</vt:lpstr>
      <vt:lpstr>My Free</vt:lpstr>
      <vt:lpstr>My_free</vt:lpstr>
      <vt:lpstr>My_free (cont)</vt:lpstr>
      <vt:lpstr>Coalesce</vt:lpstr>
      <vt:lpstr>Mem_get_stats</vt:lpstr>
      <vt:lpstr>PowerPoint Presentation</vt:lpstr>
      <vt:lpstr>Utility Functions</vt:lpstr>
      <vt:lpstr>Tests</vt:lpstr>
      <vt:lpstr>What I learned</vt:lpstr>
      <vt:lpstr>Extra slides</vt:lpstr>
      <vt:lpstr>Allocate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Naava G Wasserman [student]</dc:creator>
  <cp:lastModifiedBy>ry</cp:lastModifiedBy>
  <cp:revision>17</cp:revision>
  <dcterms:created xsi:type="dcterms:W3CDTF">2022-01-02T01:42:06Z</dcterms:created>
  <dcterms:modified xsi:type="dcterms:W3CDTF">2022-01-10T01:44:43Z</dcterms:modified>
</cp:coreProperties>
</file>