
<file path=[Content_Types].xml><?xml version="1.0" encoding="utf-8"?>
<Types xmlns="http://schemas.openxmlformats.org/package/2006/content-types">
  <Default Extension="PhpPresentationReaderPpt2007BkgaDmbhK" ContentType="application/octet-stream"/>
  <Default Extension="PhpPresentationReaderPpt2007BkgaieceK" ContentType="application/octet-stream"/>
  <Default Extension="PhpPresentationReaderPpt2007BkgAjMiNK" ContentType="application/octet-stream"/>
  <Default Extension="PhpPresentationReaderPpt2007BkgCcNhJK" ContentType="application/octet-stream"/>
  <Default Extension="PhpPresentationReaderPpt2007BkgcDbaDK" ContentType="application/octet-stream"/>
  <Default Extension="PhpPresentationReaderPpt2007BkgGaDlHK" ContentType="application/octet-stream"/>
  <Default Extension="PhpPresentationReaderPpt2007BkgIiNILK" ContentType="application/octet-stream"/>
  <Default Extension="PhpPresentationReaderPpt2007BkgInlgcK" ContentType="application/octet-stream"/>
  <Default Extension="PhpPresentationReaderPpt2007BkgipfpPK" ContentType="application/octet-stream"/>
  <Default Extension="PhpPresentationReaderPpt2007BkgKMjcjK"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57" r:id="rId4"/>
    <p:sldId id="259" r:id="rId5"/>
    <p:sldId id="271" r:id="rId6"/>
    <p:sldId id="280" r:id="rId7"/>
    <p:sldId id="279" r:id="rId8"/>
    <p:sldId id="260" r:id="rId9"/>
    <p:sldId id="275" r:id="rId10"/>
    <p:sldId id="278" r:id="rId11"/>
    <p:sldId id="277" r:id="rId12"/>
    <p:sldId id="281" r:id="rId13"/>
    <p:sldId id="274" r:id="rId14"/>
    <p:sldId id="272" r:id="rId15"/>
    <p:sldId id="266" r:id="rId16"/>
    <p:sldId id="267" r:id="rId17"/>
    <p:sldId id="268" r:id="rId18"/>
    <p:sldId id="269" r:id="rId1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DB7AB-BE16-4C1E-9A33-1F4F59F72ABE}" v="15" dt="2025-05-28T21:21:19.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85" d="100"/>
          <a:sy n="85" d="100"/>
        </p:scale>
        <p:origin x="1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cDbaDK"/><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KMjcjK"/><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IiNILK"/><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ipfpPK"/><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GaDlHK"/><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CcNhJK"/><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IiNILK"/><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AjMiNK"/><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ipfpPK"/><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InlgcK"/><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aieceK"/><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aDmbhK"/><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37444103" r:id="rId1"/>
    <p:sldLayoutId id="2437444104" r:id="rId2"/>
    <p:sldLayoutId id="2437444105" r:id="rId3"/>
    <p:sldLayoutId id="2437444106" r:id="rId4"/>
    <p:sldLayoutId id="2437444107" r:id="rId5"/>
    <p:sldLayoutId id="2437444108" r:id="rId6"/>
    <p:sldLayoutId id="2437444109" r:id="rId7"/>
    <p:sldLayoutId id="2437444110" r:id="rId8"/>
    <p:sldLayoutId id="2437444111" r:id="rId9"/>
    <p:sldLayoutId id="2437444112" r:id="rId10"/>
    <p:sldLayoutId id="2437444113" r:id="rId11"/>
    <p:sldLayoutId id="2437444114"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nja.palletsprojects.com/" TargetMode="External"/><Relationship Id="rId2" Type="http://schemas.openxmlformats.org/officeDocument/2006/relationships/hyperlink" Target="https://info.orcid.org/documentation/apitutorials/api-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526876"/>
            <a:ext cx="5486400" cy="1323439"/>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FFFF">
                    <a:alpha val="100000"/>
                  </a:srgbClr>
                </a:solidFill>
                <a:latin typeface="Calibri"/>
              </a:rPr>
              <a:t>Research Portal Management System</a:t>
            </a:r>
          </a:p>
        </p:txBody>
      </p:sp>
      <p:sp>
        <p:nvSpPr>
          <p:cNvPr id="3" name="TextBox 2"/>
          <p:cNvSpPr txBox="1"/>
          <p:nvPr/>
        </p:nvSpPr>
        <p:spPr>
          <a:xfrm>
            <a:off x="770384" y="1850315"/>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FFAB40">
                    <a:alpha val="100000"/>
                  </a:srgbClr>
                </a:solidFill>
                <a:latin typeface="Calibri"/>
              </a:rPr>
              <a:t>Streamlining Research Publication Management</a:t>
            </a:r>
          </a:p>
        </p:txBody>
      </p:sp>
      <p:sp>
        <p:nvSpPr>
          <p:cNvPr id="4" name="TextBox 3">
            <a:extLst>
              <a:ext uri="{FF2B5EF4-FFF2-40B4-BE49-F238E27FC236}">
                <a16:creationId xmlns:a16="http://schemas.microsoft.com/office/drawing/2014/main" id="{87C83BC9-9DF9-8E83-2689-F546D6E88CF3}"/>
              </a:ext>
            </a:extLst>
          </p:cNvPr>
          <p:cNvSpPr txBox="1"/>
          <p:nvPr/>
        </p:nvSpPr>
        <p:spPr>
          <a:xfrm>
            <a:off x="3059832" y="3795886"/>
            <a:ext cx="2736304" cy="646331"/>
          </a:xfrm>
          <a:prstGeom prst="rect">
            <a:avLst/>
          </a:prstGeom>
          <a:noFill/>
        </p:spPr>
        <p:txBody>
          <a:bodyPr wrap="square" rtlCol="0">
            <a:spAutoFit/>
          </a:bodyPr>
          <a:lstStyle/>
          <a:p>
            <a:pPr algn="ctr"/>
            <a:r>
              <a:rPr lang="en-IN" b="1" dirty="0">
                <a:solidFill>
                  <a:schemeClr val="bg1"/>
                </a:solidFill>
              </a:rPr>
              <a:t>Submitted By</a:t>
            </a:r>
          </a:p>
          <a:p>
            <a:pPr algn="ctr"/>
            <a:r>
              <a:rPr lang="en-IN" b="1" dirty="0">
                <a:solidFill>
                  <a:schemeClr val="bg1"/>
                </a:solidFill>
              </a:rPr>
              <a:t>NABAJIT PAUL – CSB22034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0AF16-44DA-92CB-CB0C-DA49B8F8DEC1}"/>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D58B0EB3-B244-4169-81CA-2B4FE6F99142}"/>
              </a:ext>
            </a:extLst>
          </p:cNvPr>
          <p:cNvSpPr txBox="1"/>
          <p:nvPr/>
        </p:nvSpPr>
        <p:spPr>
          <a:xfrm>
            <a:off x="331276" y="123478"/>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Overview -</a:t>
            </a:r>
            <a:r>
              <a:rPr lang="en-US" sz="2400" b="1" u="sng" dirty="0">
                <a:solidFill>
                  <a:srgbClr val="FFAB40">
                    <a:alpha val="100000"/>
                  </a:srgbClr>
                </a:solidFill>
                <a:latin typeface="Calibri"/>
              </a:rPr>
              <a:t> </a:t>
            </a:r>
            <a:endParaRPr lang="en-US" sz="2400" b="1" u="sng" strike="noStrike" cap="none" spc="0" dirty="0">
              <a:solidFill>
                <a:srgbClr val="FFAB40">
                  <a:alpha val="100000"/>
                </a:srgbClr>
              </a:solidFill>
              <a:latin typeface="Calibri"/>
            </a:endParaRPr>
          </a:p>
        </p:txBody>
      </p:sp>
      <p:pic>
        <p:nvPicPr>
          <p:cNvPr id="5" name="Picture 4">
            <a:extLst>
              <a:ext uri="{FF2B5EF4-FFF2-40B4-BE49-F238E27FC236}">
                <a16:creationId xmlns:a16="http://schemas.microsoft.com/office/drawing/2014/main" id="{9F53C068-25C9-9CA7-8BD8-A663AE474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587" y="1527634"/>
            <a:ext cx="4684581" cy="2311871"/>
          </a:xfrm>
          <a:prstGeom prst="rect">
            <a:avLst/>
          </a:prstGeom>
        </p:spPr>
      </p:pic>
      <p:pic>
        <p:nvPicPr>
          <p:cNvPr id="7" name="Picture 6">
            <a:extLst>
              <a:ext uri="{FF2B5EF4-FFF2-40B4-BE49-F238E27FC236}">
                <a16:creationId xmlns:a16="http://schemas.microsoft.com/office/drawing/2014/main" id="{FEAB55AA-CF66-83BF-9C6E-050C45AF6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76" y="1527634"/>
            <a:ext cx="3521332" cy="2088232"/>
          </a:xfrm>
          <a:prstGeom prst="rect">
            <a:avLst/>
          </a:prstGeom>
        </p:spPr>
      </p:pic>
      <p:sp>
        <p:nvSpPr>
          <p:cNvPr id="8" name="TextBox 7">
            <a:extLst>
              <a:ext uri="{FF2B5EF4-FFF2-40B4-BE49-F238E27FC236}">
                <a16:creationId xmlns:a16="http://schemas.microsoft.com/office/drawing/2014/main" id="{C75B95B0-6BF3-3235-7494-D05FACB89493}"/>
              </a:ext>
            </a:extLst>
          </p:cNvPr>
          <p:cNvSpPr txBox="1"/>
          <p:nvPr/>
        </p:nvSpPr>
        <p:spPr>
          <a:xfrm>
            <a:off x="309969" y="1158302"/>
            <a:ext cx="3024336" cy="369332"/>
          </a:xfrm>
          <a:prstGeom prst="rect">
            <a:avLst/>
          </a:prstGeom>
          <a:noFill/>
        </p:spPr>
        <p:txBody>
          <a:bodyPr wrap="square" rtlCol="0">
            <a:spAutoFit/>
          </a:bodyPr>
          <a:lstStyle/>
          <a:p>
            <a:r>
              <a:rPr lang="en-IN" sz="1200" b="1" dirty="0">
                <a:solidFill>
                  <a:schemeClr val="bg1"/>
                </a:solidFill>
              </a:rPr>
              <a:t>Uploaded Paper Dashboard </a:t>
            </a:r>
            <a:r>
              <a:rPr lang="en-IN" dirty="0"/>
              <a:t>-</a:t>
            </a:r>
          </a:p>
        </p:txBody>
      </p:sp>
      <p:sp>
        <p:nvSpPr>
          <p:cNvPr id="9" name="TextBox 8">
            <a:extLst>
              <a:ext uri="{FF2B5EF4-FFF2-40B4-BE49-F238E27FC236}">
                <a16:creationId xmlns:a16="http://schemas.microsoft.com/office/drawing/2014/main" id="{123E2E06-E22F-6C12-48F4-4B72842BD36F}"/>
              </a:ext>
            </a:extLst>
          </p:cNvPr>
          <p:cNvSpPr txBox="1"/>
          <p:nvPr/>
        </p:nvSpPr>
        <p:spPr>
          <a:xfrm>
            <a:off x="4209587" y="1204468"/>
            <a:ext cx="2448272" cy="276999"/>
          </a:xfrm>
          <a:prstGeom prst="rect">
            <a:avLst/>
          </a:prstGeom>
          <a:noFill/>
        </p:spPr>
        <p:txBody>
          <a:bodyPr wrap="square" rtlCol="0">
            <a:spAutoFit/>
          </a:bodyPr>
          <a:lstStyle/>
          <a:p>
            <a:r>
              <a:rPr lang="en-IN" sz="1200" b="1" dirty="0">
                <a:solidFill>
                  <a:schemeClr val="bg1"/>
                </a:solidFill>
              </a:rPr>
              <a:t>Admin Dashboard -</a:t>
            </a:r>
          </a:p>
        </p:txBody>
      </p:sp>
    </p:spTree>
    <p:extLst>
      <p:ext uri="{BB962C8B-B14F-4D97-AF65-F5344CB8AC3E}">
        <p14:creationId xmlns:p14="http://schemas.microsoft.com/office/powerpoint/2010/main" val="291966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2BCAB-AE8E-B6B5-8AF8-841CEB4B2E9C}"/>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9052FFE8-3156-0C5A-BA31-341C5BA0C3F9}"/>
              </a:ext>
            </a:extLst>
          </p:cNvPr>
          <p:cNvSpPr txBox="1"/>
          <p:nvPr/>
        </p:nvSpPr>
        <p:spPr>
          <a:xfrm>
            <a:off x="251520" y="123478"/>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Design-</a:t>
            </a:r>
          </a:p>
        </p:txBody>
      </p:sp>
      <p:sp>
        <p:nvSpPr>
          <p:cNvPr id="8" name="TextBox 7">
            <a:extLst>
              <a:ext uri="{FF2B5EF4-FFF2-40B4-BE49-F238E27FC236}">
                <a16:creationId xmlns:a16="http://schemas.microsoft.com/office/drawing/2014/main" id="{434E3765-7CF3-02BC-92C0-7014BBA0E329}"/>
              </a:ext>
            </a:extLst>
          </p:cNvPr>
          <p:cNvSpPr txBox="1"/>
          <p:nvPr/>
        </p:nvSpPr>
        <p:spPr>
          <a:xfrm>
            <a:off x="323528" y="987574"/>
            <a:ext cx="1584176" cy="276999"/>
          </a:xfrm>
          <a:prstGeom prst="rect">
            <a:avLst/>
          </a:prstGeom>
          <a:noFill/>
        </p:spPr>
        <p:txBody>
          <a:bodyPr wrap="square" rtlCol="0">
            <a:spAutoFit/>
          </a:bodyPr>
          <a:lstStyle/>
          <a:p>
            <a:r>
              <a:rPr lang="en-IN" sz="1200" b="1" dirty="0">
                <a:solidFill>
                  <a:schemeClr val="bg1"/>
                </a:solidFill>
              </a:rPr>
              <a:t>E-R Diagram -</a:t>
            </a:r>
          </a:p>
        </p:txBody>
      </p:sp>
      <p:pic>
        <p:nvPicPr>
          <p:cNvPr id="4" name="Picture 3">
            <a:extLst>
              <a:ext uri="{FF2B5EF4-FFF2-40B4-BE49-F238E27FC236}">
                <a16:creationId xmlns:a16="http://schemas.microsoft.com/office/drawing/2014/main" id="{4568E4AA-EB68-1D12-3607-7C3720A72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64573"/>
            <a:ext cx="4494956" cy="3372992"/>
          </a:xfrm>
          <a:prstGeom prst="rect">
            <a:avLst/>
          </a:prstGeom>
        </p:spPr>
      </p:pic>
      <p:sp>
        <p:nvSpPr>
          <p:cNvPr id="5" name="TextBox 4">
            <a:extLst>
              <a:ext uri="{FF2B5EF4-FFF2-40B4-BE49-F238E27FC236}">
                <a16:creationId xmlns:a16="http://schemas.microsoft.com/office/drawing/2014/main" id="{6F9C3A31-CE07-E77B-7180-FD4D8CE38F48}"/>
              </a:ext>
            </a:extLst>
          </p:cNvPr>
          <p:cNvSpPr txBox="1"/>
          <p:nvPr/>
        </p:nvSpPr>
        <p:spPr>
          <a:xfrm>
            <a:off x="5148064" y="1264573"/>
            <a:ext cx="3168352" cy="1175130"/>
          </a:xfrm>
          <a:prstGeom prst="rect">
            <a:avLst/>
          </a:prstGeom>
          <a:noFill/>
        </p:spPr>
        <p:txBody>
          <a:bodyPr wrap="square" rtlCol="0">
            <a:spAutoFit/>
          </a:bodyPr>
          <a:lstStyle/>
          <a:p>
            <a:pPr marL="342900" marR="31750" lvl="0" indent="-342900">
              <a:lnSpc>
                <a:spcPct val="173000"/>
              </a:lnSpc>
              <a:spcAft>
                <a:spcPts val="840"/>
              </a:spcAft>
              <a:buSzPts val="1000"/>
              <a:buFont typeface="Wingdings" panose="05000000000000000000" pitchFamily="2" charset="2"/>
              <a:buChar char=""/>
              <a:tabLst>
                <a:tab pos="457200" algn="l"/>
              </a:tabLst>
            </a:pPr>
            <a:r>
              <a:rPr lang="en-IN" sz="1050" b="1" kern="100" dirty="0">
                <a:solidFill>
                  <a:schemeClr val="bg1"/>
                </a:solidFill>
                <a:effectLst/>
                <a:latin typeface="Calibri" panose="020F0502020204030204" pitchFamily="34" charset="0"/>
                <a:ea typeface="Calibri" panose="020F0502020204030204" pitchFamily="34" charset="0"/>
              </a:rPr>
              <a:t>Users → Papers</a:t>
            </a:r>
            <a:br>
              <a:rPr lang="en-IN" sz="1050" b="1" kern="100" dirty="0">
                <a:solidFill>
                  <a:schemeClr val="bg1"/>
                </a:solidFill>
                <a:effectLst/>
                <a:latin typeface="Calibri" panose="020F0502020204030204" pitchFamily="34" charset="0"/>
                <a:ea typeface="Calibri" panose="020F0502020204030204" pitchFamily="34" charset="0"/>
              </a:rPr>
            </a:br>
            <a:r>
              <a:rPr lang="en-IN" sz="1050" b="1" kern="100" dirty="0">
                <a:solidFill>
                  <a:schemeClr val="bg1"/>
                </a:solidFill>
                <a:effectLst/>
                <a:latin typeface="Segoe UI Symbol" panose="020B0502040204020203" pitchFamily="34" charset="0"/>
                <a:ea typeface="Calibri" panose="020F0502020204030204" pitchFamily="34" charset="0"/>
                <a:cs typeface="Segoe UI Symbol" panose="020B0502040204020203" pitchFamily="34" charset="0"/>
              </a:rPr>
              <a:t>➤</a:t>
            </a:r>
            <a:r>
              <a:rPr lang="en-IN" sz="1050" b="1" kern="100" dirty="0">
                <a:solidFill>
                  <a:schemeClr val="bg1"/>
                </a:solidFill>
                <a:effectLst/>
                <a:latin typeface="Calibri" panose="020F0502020204030204" pitchFamily="34" charset="0"/>
                <a:ea typeface="Calibri" panose="020F0502020204030204" pitchFamily="34" charset="0"/>
              </a:rPr>
              <a:t> A single user can submit multiple papers, but each paper is submitted by only one user.</a:t>
            </a:r>
            <a:br>
              <a:rPr lang="en-IN" sz="1050" b="1" kern="100" dirty="0">
                <a:solidFill>
                  <a:schemeClr val="bg1"/>
                </a:solidFill>
                <a:effectLst/>
                <a:latin typeface="Calibri" panose="020F0502020204030204" pitchFamily="34" charset="0"/>
                <a:ea typeface="Calibri" panose="020F0502020204030204" pitchFamily="34" charset="0"/>
              </a:rPr>
            </a:br>
            <a:r>
              <a:rPr lang="en-IN" sz="1050" b="1" kern="100" dirty="0">
                <a:solidFill>
                  <a:schemeClr val="bg1"/>
                </a:solidFill>
                <a:effectLst/>
                <a:latin typeface="Segoe UI Symbol" panose="020B0502040204020203" pitchFamily="34" charset="0"/>
                <a:ea typeface="Calibri" panose="020F0502020204030204" pitchFamily="34" charset="0"/>
                <a:cs typeface="Segoe UI Symbol" panose="020B0502040204020203" pitchFamily="34" charset="0"/>
              </a:rPr>
              <a:t>➤</a:t>
            </a:r>
            <a:r>
              <a:rPr lang="en-IN" sz="1050" b="1" kern="100" dirty="0">
                <a:solidFill>
                  <a:schemeClr val="bg1"/>
                </a:solidFill>
                <a:effectLst/>
                <a:latin typeface="Calibri" panose="020F0502020204030204" pitchFamily="34" charset="0"/>
                <a:ea typeface="Calibri" panose="020F0502020204030204" pitchFamily="34" charset="0"/>
              </a:rPr>
              <a:t> Relationship :- One-to-Many ( 1 : M )</a:t>
            </a:r>
            <a:endParaRPr lang="en-IN" sz="1050" kern="1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F6218B4D-1FE1-4EC8-10D8-AD1A716D65CC}"/>
              </a:ext>
            </a:extLst>
          </p:cNvPr>
          <p:cNvSpPr txBox="1"/>
          <p:nvPr/>
        </p:nvSpPr>
        <p:spPr>
          <a:xfrm>
            <a:off x="5182380" y="2951069"/>
            <a:ext cx="2880320" cy="1454694"/>
          </a:xfrm>
          <a:prstGeom prst="rect">
            <a:avLst/>
          </a:prstGeom>
          <a:noFill/>
        </p:spPr>
        <p:txBody>
          <a:bodyPr wrap="square" rtlCol="0">
            <a:spAutoFit/>
          </a:bodyPr>
          <a:lstStyle/>
          <a:p>
            <a:pPr marL="342900" marR="31750" lvl="0" indent="-342900">
              <a:lnSpc>
                <a:spcPct val="173000"/>
              </a:lnSpc>
              <a:spcAft>
                <a:spcPts val="840"/>
              </a:spcAft>
              <a:buSzPts val="1000"/>
              <a:buFont typeface="Symbol" panose="05050102010706020507" pitchFamily="18" charset="2"/>
              <a:buChar char=""/>
              <a:tabLst>
                <a:tab pos="457200" algn="l"/>
              </a:tabLst>
            </a:pPr>
            <a:r>
              <a:rPr lang="en-IN" sz="1050" b="1" kern="100" dirty="0">
                <a:solidFill>
                  <a:schemeClr val="bg1"/>
                </a:solidFill>
                <a:effectLst/>
                <a:latin typeface="Calibri" panose="020F0502020204030204" pitchFamily="34" charset="0"/>
                <a:ea typeface="Calibri" panose="020F0502020204030204" pitchFamily="34" charset="0"/>
              </a:rPr>
              <a:t>Users → </a:t>
            </a:r>
            <a:r>
              <a:rPr lang="en-IN" sz="1050" b="1" kern="100" dirty="0" err="1">
                <a:solidFill>
                  <a:schemeClr val="bg1"/>
                </a:solidFill>
                <a:effectLst/>
                <a:latin typeface="Calibri" panose="020F0502020204030204" pitchFamily="34" charset="0"/>
                <a:ea typeface="Calibri" panose="020F0502020204030204" pitchFamily="34" charset="0"/>
              </a:rPr>
              <a:t>Orcid_Data</a:t>
            </a:r>
            <a:br>
              <a:rPr lang="en-IN" sz="1050" b="1" kern="100" dirty="0">
                <a:solidFill>
                  <a:schemeClr val="bg1"/>
                </a:solidFill>
                <a:effectLst/>
                <a:latin typeface="Calibri" panose="020F0502020204030204" pitchFamily="34" charset="0"/>
                <a:ea typeface="Calibri" panose="020F0502020204030204" pitchFamily="34" charset="0"/>
              </a:rPr>
            </a:br>
            <a:r>
              <a:rPr lang="en-IN" sz="1050" b="1" kern="100" dirty="0">
                <a:solidFill>
                  <a:schemeClr val="bg1"/>
                </a:solidFill>
                <a:effectLst/>
                <a:latin typeface="Segoe UI Symbol" panose="020B0502040204020203" pitchFamily="34" charset="0"/>
                <a:ea typeface="Calibri" panose="020F0502020204030204" pitchFamily="34" charset="0"/>
                <a:cs typeface="Segoe UI Symbol" panose="020B0502040204020203" pitchFamily="34" charset="0"/>
              </a:rPr>
              <a:t>➤</a:t>
            </a:r>
            <a:r>
              <a:rPr lang="en-IN" sz="1050" b="1" kern="100" dirty="0">
                <a:solidFill>
                  <a:schemeClr val="bg1"/>
                </a:solidFill>
                <a:effectLst/>
                <a:latin typeface="Calibri" panose="020F0502020204030204" pitchFamily="34" charset="0"/>
                <a:ea typeface="Calibri" panose="020F0502020204030204" pitchFamily="34" charset="0"/>
              </a:rPr>
              <a:t> A single user can retrieve multiple ORCID records, but each ORCID record is tied to only one user.</a:t>
            </a:r>
            <a:br>
              <a:rPr lang="en-IN" sz="1050" b="1" kern="100" dirty="0">
                <a:solidFill>
                  <a:schemeClr val="bg1"/>
                </a:solidFill>
                <a:effectLst/>
                <a:latin typeface="Calibri" panose="020F0502020204030204" pitchFamily="34" charset="0"/>
                <a:ea typeface="Calibri" panose="020F0502020204030204" pitchFamily="34" charset="0"/>
              </a:rPr>
            </a:br>
            <a:r>
              <a:rPr lang="en-IN" sz="1050" b="1" kern="100" dirty="0">
                <a:solidFill>
                  <a:schemeClr val="bg1"/>
                </a:solidFill>
                <a:effectLst/>
                <a:latin typeface="Segoe UI Symbol" panose="020B0502040204020203" pitchFamily="34" charset="0"/>
                <a:ea typeface="Calibri" panose="020F0502020204030204" pitchFamily="34" charset="0"/>
                <a:cs typeface="Segoe UI Symbol" panose="020B0502040204020203" pitchFamily="34" charset="0"/>
              </a:rPr>
              <a:t>➤</a:t>
            </a:r>
            <a:r>
              <a:rPr lang="en-IN" sz="1050" b="1" kern="100" dirty="0">
                <a:solidFill>
                  <a:schemeClr val="bg1"/>
                </a:solidFill>
                <a:effectLst/>
                <a:latin typeface="Calibri" panose="020F0502020204030204" pitchFamily="34" charset="0"/>
                <a:ea typeface="Calibri" panose="020F0502020204030204" pitchFamily="34" charset="0"/>
              </a:rPr>
              <a:t> Relationship :- One-to-Many ( 1: M )</a:t>
            </a:r>
            <a:endParaRPr lang="en-IN" sz="1050" kern="1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4332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83408-7459-5CE5-3399-77E9027D44E5}"/>
            </a:ext>
          </a:extLst>
        </p:cNvPr>
        <p:cNvGrpSpPr/>
        <p:nvPr/>
      </p:nvGrpSpPr>
      <p:grpSpPr>
        <a:xfrm>
          <a:off x="914400" y="1028700"/>
          <a:ext cx="8229600" cy="2714625"/>
          <a:chOff x="914400" y="1028700"/>
          <a:chExt cx="8229600" cy="2714625"/>
        </a:xfrm>
      </p:grpSpPr>
      <p:sp>
        <p:nvSpPr>
          <p:cNvPr id="2" name="TextBox 1">
            <a:extLst>
              <a:ext uri="{FF2B5EF4-FFF2-40B4-BE49-F238E27FC236}">
                <a16:creationId xmlns:a16="http://schemas.microsoft.com/office/drawing/2014/main" id="{9B662185-E34A-5EB5-A295-ADAEEE413EB6}"/>
              </a:ext>
            </a:extLst>
          </p:cNvPr>
          <p:cNvSpPr txBox="1"/>
          <p:nvPr/>
        </p:nvSpPr>
        <p:spPr>
          <a:xfrm>
            <a:off x="179512" y="0"/>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Overview-</a:t>
            </a:r>
          </a:p>
        </p:txBody>
      </p:sp>
      <p:pic>
        <p:nvPicPr>
          <p:cNvPr id="16" name="Picture 15">
            <a:extLst>
              <a:ext uri="{FF2B5EF4-FFF2-40B4-BE49-F238E27FC236}">
                <a16:creationId xmlns:a16="http://schemas.microsoft.com/office/drawing/2014/main" id="{ED891A6E-3559-9C2A-5017-D867F5A08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879562"/>
            <a:ext cx="5002965" cy="3384376"/>
          </a:xfrm>
          <a:prstGeom prst="rect">
            <a:avLst/>
          </a:prstGeom>
        </p:spPr>
      </p:pic>
      <p:sp>
        <p:nvSpPr>
          <p:cNvPr id="3" name="TextBox 2">
            <a:extLst>
              <a:ext uri="{FF2B5EF4-FFF2-40B4-BE49-F238E27FC236}">
                <a16:creationId xmlns:a16="http://schemas.microsoft.com/office/drawing/2014/main" id="{CBECB0EC-5389-9DE8-F662-78CA2EC0CC93}"/>
              </a:ext>
            </a:extLst>
          </p:cNvPr>
          <p:cNvSpPr txBox="1"/>
          <p:nvPr/>
        </p:nvSpPr>
        <p:spPr>
          <a:xfrm>
            <a:off x="179512" y="771550"/>
            <a:ext cx="1693779" cy="461665"/>
          </a:xfrm>
          <a:prstGeom prst="rect">
            <a:avLst/>
          </a:prstGeom>
          <a:noFill/>
        </p:spPr>
        <p:txBody>
          <a:bodyPr wrap="square" rtlCol="0">
            <a:spAutoFit/>
          </a:bodyPr>
          <a:lstStyle/>
          <a:p>
            <a:r>
              <a:rPr lang="en-IN" sz="1200" b="1" dirty="0">
                <a:solidFill>
                  <a:schemeClr val="bg1"/>
                </a:solidFill>
              </a:rPr>
              <a:t>DFD Diagram -</a:t>
            </a:r>
          </a:p>
          <a:p>
            <a:r>
              <a:rPr lang="en-IN" sz="1200" b="1" dirty="0">
                <a:solidFill>
                  <a:schemeClr val="bg1"/>
                </a:solidFill>
              </a:rPr>
              <a:t>Level 0 -</a:t>
            </a:r>
          </a:p>
        </p:txBody>
      </p:sp>
    </p:spTree>
    <p:extLst>
      <p:ext uri="{BB962C8B-B14F-4D97-AF65-F5344CB8AC3E}">
        <p14:creationId xmlns:p14="http://schemas.microsoft.com/office/powerpoint/2010/main" val="362967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1C6BF-EB6D-DEF0-4512-A17AA9A54382}"/>
            </a:ext>
          </a:extLst>
        </p:cNvPr>
        <p:cNvGrpSpPr/>
        <p:nvPr/>
      </p:nvGrpSpPr>
      <p:grpSpPr>
        <a:xfrm>
          <a:off x="914400" y="1028700"/>
          <a:ext cx="8229600" cy="2714625"/>
          <a:chOff x="914400" y="1028700"/>
          <a:chExt cx="8229600" cy="2714625"/>
        </a:xfrm>
      </p:grpSpPr>
      <p:sp>
        <p:nvSpPr>
          <p:cNvPr id="2" name="TextBox 1">
            <a:extLst>
              <a:ext uri="{FF2B5EF4-FFF2-40B4-BE49-F238E27FC236}">
                <a16:creationId xmlns:a16="http://schemas.microsoft.com/office/drawing/2014/main" id="{1E0FEF54-06F4-157B-C66D-15A313FE0B43}"/>
              </a:ext>
            </a:extLst>
          </p:cNvPr>
          <p:cNvSpPr txBox="1"/>
          <p:nvPr/>
        </p:nvSpPr>
        <p:spPr>
          <a:xfrm>
            <a:off x="644377" y="123478"/>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Overview-</a:t>
            </a:r>
          </a:p>
        </p:txBody>
      </p:sp>
      <p:pic>
        <p:nvPicPr>
          <p:cNvPr id="20" name="Picture 19">
            <a:extLst>
              <a:ext uri="{FF2B5EF4-FFF2-40B4-BE49-F238E27FC236}">
                <a16:creationId xmlns:a16="http://schemas.microsoft.com/office/drawing/2014/main" id="{FCC85964-7393-ACE6-B5C9-24D2F46D4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67594"/>
            <a:ext cx="7064232" cy="2808312"/>
          </a:xfrm>
          <a:prstGeom prst="rect">
            <a:avLst/>
          </a:prstGeom>
        </p:spPr>
      </p:pic>
      <p:sp>
        <p:nvSpPr>
          <p:cNvPr id="21" name="TextBox 20">
            <a:extLst>
              <a:ext uri="{FF2B5EF4-FFF2-40B4-BE49-F238E27FC236}">
                <a16:creationId xmlns:a16="http://schemas.microsoft.com/office/drawing/2014/main" id="{48A6B16B-24BF-A632-9DF9-95812E223917}"/>
              </a:ext>
            </a:extLst>
          </p:cNvPr>
          <p:cNvSpPr txBox="1"/>
          <p:nvPr/>
        </p:nvSpPr>
        <p:spPr>
          <a:xfrm>
            <a:off x="644377" y="675277"/>
            <a:ext cx="3528392" cy="461665"/>
          </a:xfrm>
          <a:prstGeom prst="rect">
            <a:avLst/>
          </a:prstGeom>
          <a:noFill/>
        </p:spPr>
        <p:txBody>
          <a:bodyPr wrap="square" rtlCol="0">
            <a:spAutoFit/>
          </a:bodyPr>
          <a:lstStyle/>
          <a:p>
            <a:r>
              <a:rPr lang="en-IN" sz="1200" b="1" dirty="0">
                <a:solidFill>
                  <a:schemeClr val="bg1"/>
                </a:solidFill>
              </a:rPr>
              <a:t>DFD Diagram -</a:t>
            </a:r>
          </a:p>
          <a:p>
            <a:r>
              <a:rPr lang="en-IN" sz="1200" b="1" dirty="0">
                <a:solidFill>
                  <a:schemeClr val="bg1"/>
                </a:solidFill>
              </a:rPr>
              <a:t>Level 1-</a:t>
            </a:r>
          </a:p>
        </p:txBody>
      </p:sp>
    </p:spTree>
    <p:extLst>
      <p:ext uri="{BB962C8B-B14F-4D97-AF65-F5344CB8AC3E}">
        <p14:creationId xmlns:p14="http://schemas.microsoft.com/office/powerpoint/2010/main" val="233246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486B8-3A5D-443E-5E02-3D5F7F94A573}"/>
            </a:ext>
          </a:extLst>
        </p:cNvPr>
        <p:cNvGrpSpPr/>
        <p:nvPr/>
      </p:nvGrpSpPr>
      <p:grpSpPr>
        <a:xfrm>
          <a:off x="914400" y="1028700"/>
          <a:ext cx="8229600" cy="2714625"/>
          <a:chOff x="914400" y="1028700"/>
          <a:chExt cx="8229600" cy="2714625"/>
        </a:xfrm>
      </p:grpSpPr>
      <p:sp>
        <p:nvSpPr>
          <p:cNvPr id="2" name="TextBox 1">
            <a:extLst>
              <a:ext uri="{FF2B5EF4-FFF2-40B4-BE49-F238E27FC236}">
                <a16:creationId xmlns:a16="http://schemas.microsoft.com/office/drawing/2014/main" id="{AD728168-1D54-74DA-E219-9A4BDAD00E7D}"/>
              </a:ext>
            </a:extLst>
          </p:cNvPr>
          <p:cNvSpPr txBox="1"/>
          <p:nvPr/>
        </p:nvSpPr>
        <p:spPr>
          <a:xfrm>
            <a:off x="395536" y="195486"/>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dirty="0">
                <a:solidFill>
                  <a:srgbClr val="FFAB40">
                    <a:alpha val="100000"/>
                  </a:srgbClr>
                </a:solidFill>
                <a:latin typeface="Calibri"/>
              </a:rPr>
              <a:t>Technology Stack -</a:t>
            </a:r>
            <a:endParaRPr lang="en-US" sz="2400" b="1" u="sng" strike="noStrike" cap="none" spc="0" dirty="0">
              <a:solidFill>
                <a:srgbClr val="FFAB40">
                  <a:alpha val="100000"/>
                </a:srgbClr>
              </a:solidFill>
              <a:latin typeface="Calibri"/>
            </a:endParaRPr>
          </a:p>
        </p:txBody>
      </p:sp>
      <p:graphicFrame>
        <p:nvGraphicFramePr>
          <p:cNvPr id="8" name="Table 7">
            <a:extLst>
              <a:ext uri="{FF2B5EF4-FFF2-40B4-BE49-F238E27FC236}">
                <a16:creationId xmlns:a16="http://schemas.microsoft.com/office/drawing/2014/main" id="{1A5ED40B-589C-2831-3D5C-B316544CB278}"/>
              </a:ext>
            </a:extLst>
          </p:cNvPr>
          <p:cNvGraphicFramePr>
            <a:graphicFrameLocks noGrp="1"/>
          </p:cNvGraphicFramePr>
          <p:nvPr>
            <p:extLst>
              <p:ext uri="{D42A27DB-BD31-4B8C-83A1-F6EECF244321}">
                <p14:modId xmlns:p14="http://schemas.microsoft.com/office/powerpoint/2010/main" val="3965262190"/>
              </p:ext>
            </p:extLst>
          </p:nvPr>
        </p:nvGraphicFramePr>
        <p:xfrm>
          <a:off x="467544" y="915566"/>
          <a:ext cx="7560840" cy="2664296"/>
        </p:xfrm>
        <a:graphic>
          <a:graphicData uri="http://schemas.openxmlformats.org/drawingml/2006/table">
            <a:tbl>
              <a:tblPr firstRow="1" bandRow="1">
                <a:tableStyleId>{7DF18680-E054-41AD-8BC1-D1AEF772440D}</a:tableStyleId>
              </a:tblPr>
              <a:tblGrid>
                <a:gridCol w="2520280">
                  <a:extLst>
                    <a:ext uri="{9D8B030D-6E8A-4147-A177-3AD203B41FA5}">
                      <a16:colId xmlns:a16="http://schemas.microsoft.com/office/drawing/2014/main" val="1649432894"/>
                    </a:ext>
                  </a:extLst>
                </a:gridCol>
                <a:gridCol w="2520280">
                  <a:extLst>
                    <a:ext uri="{9D8B030D-6E8A-4147-A177-3AD203B41FA5}">
                      <a16:colId xmlns:a16="http://schemas.microsoft.com/office/drawing/2014/main" val="577353847"/>
                    </a:ext>
                  </a:extLst>
                </a:gridCol>
                <a:gridCol w="2520280">
                  <a:extLst>
                    <a:ext uri="{9D8B030D-6E8A-4147-A177-3AD203B41FA5}">
                      <a16:colId xmlns:a16="http://schemas.microsoft.com/office/drawing/2014/main" val="2191654761"/>
                    </a:ext>
                  </a:extLst>
                </a:gridCol>
              </a:tblGrid>
              <a:tr h="428400">
                <a:tc>
                  <a:txBody>
                    <a:bodyPr/>
                    <a:lstStyle/>
                    <a:p>
                      <a:r>
                        <a:rPr lang="en-IN" dirty="0"/>
                        <a:t>FRONT-END</a:t>
                      </a:r>
                    </a:p>
                  </a:txBody>
                  <a:tcPr/>
                </a:tc>
                <a:tc>
                  <a:txBody>
                    <a:bodyPr/>
                    <a:lstStyle/>
                    <a:p>
                      <a:r>
                        <a:rPr lang="en-IN" dirty="0"/>
                        <a:t>BACK-END</a:t>
                      </a:r>
                    </a:p>
                  </a:txBody>
                  <a:tcPr/>
                </a:tc>
                <a:tc>
                  <a:txBody>
                    <a:bodyPr/>
                    <a:lstStyle/>
                    <a:p>
                      <a:r>
                        <a:rPr lang="en-IN" dirty="0"/>
                        <a:t>ENVIRONMENT</a:t>
                      </a:r>
                    </a:p>
                  </a:txBody>
                  <a:tcPr/>
                </a:tc>
                <a:extLst>
                  <a:ext uri="{0D108BD9-81ED-4DB2-BD59-A6C34878D82A}">
                    <a16:rowId xmlns:a16="http://schemas.microsoft.com/office/drawing/2014/main" val="3046505190"/>
                  </a:ext>
                </a:extLst>
              </a:tr>
              <a:tr h="428400">
                <a:tc>
                  <a:txBody>
                    <a:bodyPr/>
                    <a:lstStyle/>
                    <a:p>
                      <a:r>
                        <a:rPr lang="en-IN" b="1" dirty="0"/>
                        <a:t>HTML</a:t>
                      </a:r>
                    </a:p>
                  </a:txBody>
                  <a:tcPr/>
                </a:tc>
                <a:tc>
                  <a:txBody>
                    <a:bodyPr/>
                    <a:lstStyle/>
                    <a:p>
                      <a:r>
                        <a:rPr lang="en-IN" b="1" dirty="0"/>
                        <a:t>PYTHON</a:t>
                      </a:r>
                    </a:p>
                  </a:txBody>
                  <a:tcPr/>
                </a:tc>
                <a:tc>
                  <a:txBody>
                    <a:bodyPr/>
                    <a:lstStyle/>
                    <a:p>
                      <a:r>
                        <a:rPr lang="en-IN" b="1" dirty="0"/>
                        <a:t>VS CODE ( IDE )</a:t>
                      </a:r>
                    </a:p>
                  </a:txBody>
                  <a:tcPr/>
                </a:tc>
                <a:extLst>
                  <a:ext uri="{0D108BD9-81ED-4DB2-BD59-A6C34878D82A}">
                    <a16:rowId xmlns:a16="http://schemas.microsoft.com/office/drawing/2014/main" val="4104963568"/>
                  </a:ext>
                </a:extLst>
              </a:tr>
              <a:tr h="950696">
                <a:tc>
                  <a:txBody>
                    <a:bodyPr/>
                    <a:lstStyle/>
                    <a:p>
                      <a:r>
                        <a:rPr lang="en-IN" b="1" dirty="0"/>
                        <a:t>CSS</a:t>
                      </a:r>
                    </a:p>
                  </a:txBody>
                  <a:tcPr/>
                </a:tc>
                <a:tc>
                  <a:txBody>
                    <a:bodyPr/>
                    <a:lstStyle/>
                    <a:p>
                      <a:r>
                        <a:rPr lang="en-IN" b="1" dirty="0"/>
                        <a:t>FLASK ( FRAMEWORK )</a:t>
                      </a:r>
                    </a:p>
                  </a:txBody>
                  <a:tcPr/>
                </a:tc>
                <a:tc>
                  <a:txBody>
                    <a:bodyPr/>
                    <a:lstStyle/>
                    <a:p>
                      <a:r>
                        <a:rPr lang="en-IN" b="1" dirty="0"/>
                        <a:t>WERKZEUG DEVELOPMENT SERVER (WEB SERVER)</a:t>
                      </a:r>
                    </a:p>
                    <a:p>
                      <a:endParaRPr lang="en-IN" sz="1000" b="1" dirty="0"/>
                    </a:p>
                    <a:p>
                      <a:r>
                        <a:rPr lang="en-IN" sz="1000" b="1" dirty="0"/>
                        <a:t>(DEFAULT SERVER USED BY FLASK)</a:t>
                      </a:r>
                    </a:p>
                  </a:txBody>
                  <a:tcPr/>
                </a:tc>
                <a:extLst>
                  <a:ext uri="{0D108BD9-81ED-4DB2-BD59-A6C34878D82A}">
                    <a16:rowId xmlns:a16="http://schemas.microsoft.com/office/drawing/2014/main" val="512728266"/>
                  </a:ext>
                </a:extLst>
              </a:tr>
              <a:tr h="428400">
                <a:tc>
                  <a:txBody>
                    <a:bodyPr/>
                    <a:lstStyle/>
                    <a:p>
                      <a:r>
                        <a:rPr lang="en-IN" b="1" dirty="0"/>
                        <a:t>JAVASCRIPT</a:t>
                      </a:r>
                    </a:p>
                  </a:txBody>
                  <a:tcPr/>
                </a:tc>
                <a:tc>
                  <a:txBody>
                    <a:bodyPr/>
                    <a:lstStyle/>
                    <a:p>
                      <a:r>
                        <a:rPr lang="en-IN" b="1" dirty="0"/>
                        <a:t>MYSQL</a:t>
                      </a:r>
                    </a:p>
                  </a:txBody>
                  <a:tcPr/>
                </a:tc>
                <a:tc>
                  <a:txBody>
                    <a:bodyPr/>
                    <a:lstStyle/>
                    <a:p>
                      <a:endParaRPr lang="en-IN"/>
                    </a:p>
                  </a:txBody>
                  <a:tcPr/>
                </a:tc>
                <a:extLst>
                  <a:ext uri="{0D108BD9-81ED-4DB2-BD59-A6C34878D82A}">
                    <a16:rowId xmlns:a16="http://schemas.microsoft.com/office/drawing/2014/main" val="2154995864"/>
                  </a:ext>
                </a:extLst>
              </a:tr>
              <a:tr h="42840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6718447"/>
                  </a:ext>
                </a:extLst>
              </a:tr>
            </a:tbl>
          </a:graphicData>
        </a:graphic>
      </p:graphicFrame>
    </p:spTree>
    <p:extLst>
      <p:ext uri="{BB962C8B-B14F-4D97-AF65-F5344CB8AC3E}">
        <p14:creationId xmlns:p14="http://schemas.microsoft.com/office/powerpoint/2010/main" val="158987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323528" y="301491"/>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Future Work and Enhancements -</a:t>
            </a:r>
          </a:p>
        </p:txBody>
      </p:sp>
      <p:sp>
        <p:nvSpPr>
          <p:cNvPr id="4" name="TextBox 3">
            <a:extLst>
              <a:ext uri="{FF2B5EF4-FFF2-40B4-BE49-F238E27FC236}">
                <a16:creationId xmlns:a16="http://schemas.microsoft.com/office/drawing/2014/main" id="{0E04DFCF-9A66-1F5F-AD19-DDF5920C6140}"/>
              </a:ext>
            </a:extLst>
          </p:cNvPr>
          <p:cNvSpPr txBox="1"/>
          <p:nvPr/>
        </p:nvSpPr>
        <p:spPr>
          <a:xfrm>
            <a:off x="395536" y="1203598"/>
            <a:ext cx="7315200" cy="2677656"/>
          </a:xfrm>
          <a:prstGeom prst="rect">
            <a:avLst/>
          </a:prstGeom>
          <a:noFill/>
        </p:spPr>
        <p:txBody>
          <a:bodyPr wrap="square" rtlCol="0">
            <a:spAutoFit/>
          </a:bodyPr>
          <a:lstStyle/>
          <a:p>
            <a:r>
              <a:rPr lang="en-US" sz="1400" b="1" u="sng" dirty="0">
                <a:solidFill>
                  <a:schemeClr val="bg1"/>
                </a:solidFill>
              </a:rPr>
              <a:t>Enhanced Admin Capabilities -</a:t>
            </a:r>
          </a:p>
          <a:p>
            <a:pPr marL="285750" indent="-285750">
              <a:buFont typeface="Wingdings" panose="05000000000000000000" pitchFamily="2" charset="2"/>
              <a:buChar char="§"/>
            </a:pPr>
            <a:r>
              <a:rPr lang="en-US" sz="1400" dirty="0">
                <a:solidFill>
                  <a:schemeClr val="bg1"/>
                </a:solidFill>
              </a:rPr>
              <a:t>User management (edit/delete users, reset passwords). </a:t>
            </a:r>
          </a:p>
          <a:p>
            <a:pPr marL="285750" indent="-285750">
              <a:buFont typeface="Wingdings" panose="05000000000000000000" pitchFamily="2" charset="2"/>
              <a:buChar char="§"/>
            </a:pPr>
            <a:r>
              <a:rPr lang="en-US" sz="1400" dirty="0">
                <a:solidFill>
                  <a:schemeClr val="bg1"/>
                </a:solidFill>
              </a:rPr>
              <a:t>Ability to edit/delete any uploaded paper. </a:t>
            </a:r>
            <a:endParaRPr lang="en-IN" sz="1400" dirty="0">
              <a:solidFill>
                <a:schemeClr val="bg1"/>
              </a:solidFill>
            </a:endParaRPr>
          </a:p>
          <a:p>
            <a:endParaRPr lang="en-IN" sz="1400" dirty="0">
              <a:solidFill>
                <a:schemeClr val="bg1"/>
              </a:solidFill>
            </a:endParaRPr>
          </a:p>
          <a:p>
            <a:endParaRPr lang="en-US" sz="1400" b="1" u="sng" dirty="0">
              <a:solidFill>
                <a:schemeClr val="bg1"/>
              </a:solidFill>
            </a:endParaRPr>
          </a:p>
          <a:p>
            <a:r>
              <a:rPr lang="en-US" sz="1400" b="1" u="sng" dirty="0">
                <a:solidFill>
                  <a:schemeClr val="bg1"/>
                </a:solidFill>
              </a:rPr>
              <a:t>File Preview and Download Management -</a:t>
            </a:r>
          </a:p>
          <a:p>
            <a:pPr marL="285750" indent="-285750">
              <a:buFont typeface="Wingdings" panose="05000000000000000000" pitchFamily="2" charset="2"/>
              <a:buChar char="§"/>
            </a:pPr>
            <a:r>
              <a:rPr lang="en-US" sz="1400" dirty="0">
                <a:solidFill>
                  <a:schemeClr val="bg1"/>
                </a:solidFill>
              </a:rPr>
              <a:t>Securely serve uploaded files for download. </a:t>
            </a:r>
            <a:endParaRPr lang="en-IN" sz="1400" dirty="0">
              <a:solidFill>
                <a:schemeClr val="bg1"/>
              </a:solidFill>
            </a:endParaRPr>
          </a:p>
          <a:p>
            <a:endParaRPr lang="en-IN" sz="1400" dirty="0">
              <a:solidFill>
                <a:schemeClr val="bg1"/>
              </a:solidFill>
            </a:endParaRPr>
          </a:p>
          <a:p>
            <a:endParaRPr lang="en-US" sz="1400" b="1" u="sng" dirty="0">
              <a:solidFill>
                <a:schemeClr val="bg1"/>
              </a:solidFill>
            </a:endParaRPr>
          </a:p>
          <a:p>
            <a:r>
              <a:rPr lang="en-US" sz="1400" b="1" u="sng" dirty="0">
                <a:solidFill>
                  <a:schemeClr val="bg1"/>
                </a:solidFill>
              </a:rPr>
              <a:t>Email Notifications -</a:t>
            </a:r>
          </a:p>
          <a:p>
            <a:pPr marL="285750" indent="-285750">
              <a:buFont typeface="Wingdings" panose="05000000000000000000" pitchFamily="2" charset="2"/>
              <a:buChar char="§"/>
            </a:pPr>
            <a:r>
              <a:rPr lang="en-US" sz="1400" dirty="0">
                <a:solidFill>
                  <a:schemeClr val="bg1"/>
                </a:solidFill>
              </a:rPr>
              <a:t>Notifications for new user registration (to admin)</a:t>
            </a:r>
          </a:p>
          <a:p>
            <a:pPr marL="285750" indent="-285750">
              <a:buFont typeface="Wingdings" panose="05000000000000000000" pitchFamily="2" charset="2"/>
              <a:buChar char="§"/>
            </a:pPr>
            <a:r>
              <a:rPr lang="en-US" sz="1400" dirty="0">
                <a:solidFill>
                  <a:schemeClr val="bg1"/>
                </a:solidFill>
              </a:rPr>
              <a:t>Successful paper upload (to user).</a:t>
            </a:r>
            <a:endParaRPr lang="en-IN" sz="1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395536" y="1092339"/>
            <a:ext cx="5486400" cy="707886"/>
          </a:xfrm>
          <a:prstGeom prst="rect">
            <a:avLst/>
          </a:prstGeom>
          <a:noFill/>
        </p:spPr>
        <p:txBody>
          <a:bodyPr vert="horz" lIns="91440" tIns="45720" rIns="91440" bIns="45720" rtlCol="0" anchor="t" anchorCtr="0">
            <a:spAutoFit/>
          </a:bodyPr>
          <a:lstStyle/>
          <a:p>
            <a:pPr marL="0" marR="0" lvl="0" indent="0" rtl="0" fontAlgn="t">
              <a:lnSpc>
                <a:spcPct val="100000"/>
              </a:lnSpc>
              <a:spcBef>
                <a:spcPts val="0"/>
              </a:spcBef>
              <a:spcAft>
                <a:spcPts val="0"/>
              </a:spcAft>
            </a:pPr>
            <a:r>
              <a:rPr lang="en-US" sz="4000" b="1" u="sng" strike="noStrike" cap="none" spc="0" dirty="0">
                <a:solidFill>
                  <a:srgbClr val="FFAB40">
                    <a:alpha val="100000"/>
                  </a:srgbClr>
                </a:solidFill>
                <a:latin typeface="Calibri"/>
              </a:rPr>
              <a:t>Conclusion -</a:t>
            </a:r>
          </a:p>
        </p:txBody>
      </p:sp>
      <p:sp>
        <p:nvSpPr>
          <p:cNvPr id="3" name="TextBox 2"/>
          <p:cNvSpPr txBox="1"/>
          <p:nvPr/>
        </p:nvSpPr>
        <p:spPr>
          <a:xfrm>
            <a:off x="467544" y="1817365"/>
            <a:ext cx="7315200" cy="1126462"/>
          </a:xfrm>
          <a:prstGeom prst="rect">
            <a:avLst/>
          </a:prstGeom>
          <a:noFill/>
        </p:spPr>
        <p:txBody>
          <a:bodyPr vert="horz" lIns="91440" tIns="45720" rIns="91440" bIns="45720" rtlCol="0" anchor="t" anchorCtr="0">
            <a:spAutoFit/>
          </a:bodyPr>
          <a:lstStyle/>
          <a:p>
            <a:pPr marL="0" marR="0" lvl="0" indent="0" rtl="0" fontAlgn="t">
              <a:lnSpc>
                <a:spcPct val="120000"/>
              </a:lnSpc>
              <a:spcBef>
                <a:spcPts val="0"/>
              </a:spcBef>
              <a:spcAft>
                <a:spcPts val="0"/>
              </a:spcAft>
            </a:pPr>
            <a:r>
              <a:rPr lang="en-US" sz="1400" b="1" u="none" strike="noStrike" cap="none" spc="0" dirty="0">
                <a:solidFill>
                  <a:srgbClr val="FFFFFF">
                    <a:alpha val="100000"/>
                  </a:srgbClr>
                </a:solidFill>
                <a:latin typeface="Calibri"/>
              </a:rPr>
              <a:t>The Research Project Management System effectively addresses the common challenges faced by researchers in managing their outputs. The integration with ORCID significantly enhances the visibility and accuracy of research records, paving the way for future enhancements and use in broader institutional contexts.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552700"/>
          <a:chOff x="914400" y="1028700"/>
          <a:chExt cx="8229600" cy="2552700"/>
        </a:xfrm>
      </p:grpSpPr>
      <p:sp>
        <p:nvSpPr>
          <p:cNvPr id="2" name="TextBox 1"/>
          <p:cNvSpPr txBox="1"/>
          <p:nvPr/>
        </p:nvSpPr>
        <p:spPr>
          <a:xfrm>
            <a:off x="683568" y="1059582"/>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References -</a:t>
            </a:r>
          </a:p>
        </p:txBody>
      </p:sp>
      <p:sp>
        <p:nvSpPr>
          <p:cNvPr id="3" name="TextBox 2"/>
          <p:cNvSpPr txBox="1"/>
          <p:nvPr/>
        </p:nvSpPr>
        <p:spPr>
          <a:xfrm>
            <a:off x="683568" y="1707654"/>
            <a:ext cx="7315200" cy="1884811"/>
          </a:xfrm>
          <a:prstGeom prst="rect">
            <a:avLst/>
          </a:prstGeom>
          <a:noFill/>
        </p:spPr>
        <p:txBody>
          <a:bodyPr vert="horz" lIns="91440" tIns="45720" rIns="91440" bIns="45720" rtlCol="0" anchorCtr="0">
            <a:spAutoFit/>
          </a:bodyPr>
          <a:lstStyle/>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a:solidFill>
                  <a:schemeClr val="bg1"/>
                </a:solidFill>
              </a:rPr>
              <a:t>Flask Documentation</a:t>
            </a:r>
            <a:r>
              <a:rPr lang="en-IN" sz="1400" dirty="0">
                <a:solidFill>
                  <a:schemeClr val="bg1"/>
                </a:solidFill>
              </a:rPr>
              <a:t>: https://flask.palletsprojects.com/ </a:t>
            </a:r>
          </a:p>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err="1">
                <a:solidFill>
                  <a:schemeClr val="bg1"/>
                </a:solidFill>
              </a:rPr>
              <a:t>SQLAlchemy</a:t>
            </a:r>
            <a:r>
              <a:rPr lang="en-IN" sz="1400" b="1" dirty="0">
                <a:solidFill>
                  <a:schemeClr val="bg1"/>
                </a:solidFill>
              </a:rPr>
              <a:t> Documentation</a:t>
            </a:r>
            <a:r>
              <a:rPr lang="en-IN" sz="1400" dirty="0">
                <a:solidFill>
                  <a:schemeClr val="bg1"/>
                </a:solidFill>
              </a:rPr>
              <a:t>: https://www.sqlalchemy.org/ </a:t>
            </a:r>
          </a:p>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a:solidFill>
                  <a:schemeClr val="bg1"/>
                </a:solidFill>
              </a:rPr>
              <a:t>ORCID Public API Documentation</a:t>
            </a:r>
            <a:r>
              <a:rPr lang="en-IN" sz="1400" dirty="0">
                <a:solidFill>
                  <a:schemeClr val="bg1"/>
                </a:solidFill>
              </a:rPr>
              <a:t>: </a:t>
            </a:r>
            <a:r>
              <a:rPr lang="en-IN" sz="1400" dirty="0">
                <a:solidFill>
                  <a:schemeClr val="bg1"/>
                </a:solidFill>
                <a:hlinkClick r:id="rId2"/>
              </a:rPr>
              <a:t>https://info.orcid.org/documentation/apitutorials/api-tutorial-</a:t>
            </a:r>
            <a:r>
              <a:rPr lang="en-IN" sz="1400" dirty="0">
                <a:solidFill>
                  <a:schemeClr val="bg1"/>
                </a:solidFill>
              </a:rPr>
              <a:t>   read-data-</a:t>
            </a:r>
            <a:r>
              <a:rPr lang="en-IN" sz="1400" dirty="0" err="1">
                <a:solidFill>
                  <a:schemeClr val="bg1"/>
                </a:solidFill>
              </a:rPr>
              <a:t>ona</a:t>
            </a:r>
            <a:r>
              <a:rPr lang="en-IN" sz="1400" dirty="0">
                <a:solidFill>
                  <a:schemeClr val="bg1"/>
                </a:solidFill>
              </a:rPr>
              <a:t>-record/ (or the specific v3.0 docs)</a:t>
            </a:r>
          </a:p>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a:solidFill>
                  <a:schemeClr val="bg1"/>
                </a:solidFill>
              </a:rPr>
              <a:t>Requests Library Documentation: </a:t>
            </a:r>
            <a:r>
              <a:rPr lang="en-IN" sz="1400" dirty="0">
                <a:solidFill>
                  <a:schemeClr val="bg1"/>
                </a:solidFill>
              </a:rPr>
              <a:t>https://requests.readthedocs.io/ </a:t>
            </a:r>
          </a:p>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a:solidFill>
                  <a:schemeClr val="bg1"/>
                </a:solidFill>
              </a:rPr>
              <a:t>Jinja2 Documentation</a:t>
            </a:r>
            <a:r>
              <a:rPr lang="en-IN" sz="1400" dirty="0">
                <a:solidFill>
                  <a:schemeClr val="bg1"/>
                </a:solidFill>
              </a:rPr>
              <a:t>: </a:t>
            </a:r>
            <a:r>
              <a:rPr lang="en-IN" sz="1400" dirty="0">
                <a:solidFill>
                  <a:schemeClr val="bg1"/>
                </a:solidFill>
                <a:hlinkClick r:id="rId3"/>
              </a:rPr>
              <a:t>https://jinja.palletsprojects.com/</a:t>
            </a:r>
            <a:endParaRPr lang="en-IN" sz="1400" dirty="0">
              <a:solidFill>
                <a:schemeClr val="bg1"/>
              </a:solidFill>
            </a:endParaRPr>
          </a:p>
          <a:p>
            <a:pPr marL="285750" marR="0" lvl="0" indent="-285750" algn="l" rtl="0" fontAlgn="base">
              <a:lnSpc>
                <a:spcPct val="120000"/>
              </a:lnSpc>
              <a:spcBef>
                <a:spcPts val="0"/>
              </a:spcBef>
              <a:spcAft>
                <a:spcPts val="0"/>
              </a:spcAft>
              <a:buClr>
                <a:srgbClr val="FFFFFF">
                  <a:alpha val="100000"/>
                </a:srgbClr>
              </a:buClr>
              <a:buFont typeface="Wingdings" panose="05000000000000000000" pitchFamily="2" charset="2"/>
              <a:buChar char="§"/>
            </a:pPr>
            <a:r>
              <a:rPr lang="en-IN" sz="1400" b="1" dirty="0">
                <a:solidFill>
                  <a:schemeClr val="bg1"/>
                </a:solidFill>
              </a:rPr>
              <a:t>MySQL Documentation</a:t>
            </a:r>
            <a:r>
              <a:rPr lang="en-IN" sz="1400" dirty="0">
                <a:solidFill>
                  <a:schemeClr val="bg1"/>
                </a:solidFill>
              </a:rPr>
              <a:t>: https://dev.mysql.com/doc/</a:t>
            </a:r>
            <a:endParaRPr lang="en-US" sz="1400" b="1" u="none" strike="noStrike" cap="none" spc="0" dirty="0">
              <a:solidFill>
                <a:schemeClr val="bg1"/>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619672" y="1628775"/>
            <a:ext cx="5486400" cy="1015663"/>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chemeClr val="tx2"/>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C3C77-B979-1CDF-28A1-C7CFBDEFCE8D}"/>
            </a:ext>
          </a:extLst>
        </p:cNvPr>
        <p:cNvGrpSpPr/>
        <p:nvPr/>
      </p:nvGrpSpPr>
      <p:grpSpPr>
        <a:xfrm>
          <a:off x="914400" y="1543050"/>
          <a:ext cx="8229600" cy="2857500"/>
          <a:chOff x="914400" y="1543050"/>
          <a:chExt cx="8229600" cy="2857500"/>
        </a:xfrm>
      </p:grpSpPr>
      <p:sp>
        <p:nvSpPr>
          <p:cNvPr id="2" name="TextBox 1">
            <a:extLst>
              <a:ext uri="{FF2B5EF4-FFF2-40B4-BE49-F238E27FC236}">
                <a16:creationId xmlns:a16="http://schemas.microsoft.com/office/drawing/2014/main" id="{793B323F-0934-8721-F7A9-D3FF55DA0C62}"/>
              </a:ext>
            </a:extLst>
          </p:cNvPr>
          <p:cNvSpPr txBox="1"/>
          <p:nvPr/>
        </p:nvSpPr>
        <p:spPr>
          <a:xfrm>
            <a:off x="827584" y="483518"/>
            <a:ext cx="5486400" cy="461665"/>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400" b="1" u="sng" strike="noStrike" cap="none" spc="0" dirty="0">
                <a:solidFill>
                  <a:schemeClr val="accent1"/>
                </a:solidFill>
                <a:latin typeface="Calibri"/>
              </a:rPr>
              <a:t>Presentation Outline</a:t>
            </a:r>
          </a:p>
        </p:txBody>
      </p:sp>
      <p:sp>
        <p:nvSpPr>
          <p:cNvPr id="3" name="TextBox 2">
            <a:extLst>
              <a:ext uri="{FF2B5EF4-FFF2-40B4-BE49-F238E27FC236}">
                <a16:creationId xmlns:a16="http://schemas.microsoft.com/office/drawing/2014/main" id="{A3BDB3AD-DCA1-1102-8964-C1AC76F528E7}"/>
              </a:ext>
            </a:extLst>
          </p:cNvPr>
          <p:cNvSpPr txBox="1"/>
          <p:nvPr/>
        </p:nvSpPr>
        <p:spPr>
          <a:xfrm>
            <a:off x="2195736" y="1059582"/>
            <a:ext cx="7315200" cy="3477875"/>
          </a:xfrm>
          <a:prstGeom prst="rect">
            <a:avLst/>
          </a:prstGeom>
          <a:noFill/>
        </p:spPr>
        <p:txBody>
          <a:bodyPr vert="horz" lIns="91440" tIns="45720" rIns="91440" bIns="45720" rtlCol="0" anchor="t" anchorCtr="0">
            <a:spAutoFit/>
          </a:bodyPr>
          <a:lstStyle/>
          <a:p>
            <a:pPr marL="285750" marR="0" lvl="0" indent="-285750" rtl="0" fontAlgn="t">
              <a:lnSpc>
                <a:spcPct val="100000"/>
              </a:lnSpc>
              <a:spcBef>
                <a:spcPts val="0"/>
              </a:spcBef>
              <a:spcAft>
                <a:spcPts val="0"/>
              </a:spcAft>
              <a:buFont typeface="Wingdings" panose="05000000000000000000" pitchFamily="2" charset="2"/>
              <a:buChar char="§"/>
            </a:pPr>
            <a:r>
              <a:rPr lang="en-US" sz="1400" b="1" u="none" strike="noStrike" cap="none" spc="0" dirty="0">
                <a:solidFill>
                  <a:schemeClr val="bg1"/>
                </a:solidFill>
                <a:latin typeface="Calibri"/>
              </a:rPr>
              <a:t>Introduction</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Problem Statement &amp; Significance</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Objectives &amp; Scopes</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System Requirements &amp; Software</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System Overview</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System Design</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Technology Stack</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Future Work And Enhancements</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Conclusion</a:t>
            </a:r>
          </a:p>
          <a:p>
            <a:pPr marL="285750" marR="0" lvl="0" indent="-285750" rtl="0" fontAlgn="t">
              <a:lnSpc>
                <a:spcPct val="100000"/>
              </a:lnSpc>
              <a:spcBef>
                <a:spcPts val="0"/>
              </a:spcBef>
              <a:spcAft>
                <a:spcPts val="0"/>
              </a:spcAft>
              <a:buFont typeface="Wingdings" panose="05000000000000000000" pitchFamily="2" charset="2"/>
              <a:buChar char="§"/>
            </a:pPr>
            <a:r>
              <a:rPr lang="en-US" sz="1400" b="1" dirty="0">
                <a:solidFill>
                  <a:schemeClr val="bg1"/>
                </a:solidFill>
                <a:latin typeface="Calibri"/>
              </a:rPr>
              <a:t>References</a:t>
            </a:r>
          </a:p>
          <a:p>
            <a:pPr marR="0" lvl="0" rtl="0" fontAlgn="t">
              <a:lnSpc>
                <a:spcPct val="100000"/>
              </a:lnSpc>
              <a:spcBef>
                <a:spcPts val="0"/>
              </a:spcBef>
              <a:spcAft>
                <a:spcPts val="0"/>
              </a:spcAft>
            </a:pPr>
            <a:endParaRPr lang="en-US" sz="2000" b="1" dirty="0">
              <a:solidFill>
                <a:srgbClr val="FFAB40">
                  <a:alpha val="100000"/>
                </a:srgbClr>
              </a:solidFill>
              <a:latin typeface="Calibri"/>
            </a:endParaRPr>
          </a:p>
          <a:p>
            <a:pPr marR="0" lvl="0" rtl="0" fontAlgn="t">
              <a:lnSpc>
                <a:spcPct val="100000"/>
              </a:lnSpc>
              <a:spcBef>
                <a:spcPts val="0"/>
              </a:spcBef>
              <a:spcAft>
                <a:spcPts val="0"/>
              </a:spcAft>
            </a:pPr>
            <a:endParaRPr lang="en-US" sz="2000" b="1" dirty="0">
              <a:solidFill>
                <a:srgbClr val="FFAB40">
                  <a:alpha val="100000"/>
                </a:srgbClr>
              </a:solidFill>
              <a:latin typeface="Calibri"/>
            </a:endParaRPr>
          </a:p>
          <a:p>
            <a:pPr marR="0" lvl="0" rtl="0" fontAlgn="t">
              <a:lnSpc>
                <a:spcPct val="100000"/>
              </a:lnSpc>
              <a:spcBef>
                <a:spcPts val="0"/>
              </a:spcBef>
              <a:spcAft>
                <a:spcPts val="0"/>
              </a:spcAft>
            </a:pPr>
            <a:br>
              <a:rPr lang="en-US" sz="2000" b="1" dirty="0">
                <a:solidFill>
                  <a:srgbClr val="FFAB40">
                    <a:alpha val="100000"/>
                  </a:srgbClr>
                </a:solidFill>
                <a:latin typeface="Calibri"/>
              </a:rPr>
            </a:br>
            <a:endParaRPr lang="en-US" sz="2000" b="1" u="none" strike="noStrike" cap="none" spc="0" dirty="0">
              <a:solidFill>
                <a:srgbClr val="FFAB40">
                  <a:alpha val="100000"/>
                </a:srgbClr>
              </a:solidFill>
              <a:latin typeface="Calibri"/>
            </a:endParaRPr>
          </a:p>
        </p:txBody>
      </p:sp>
    </p:spTree>
    <p:extLst>
      <p:ext uri="{BB962C8B-B14F-4D97-AF65-F5344CB8AC3E}">
        <p14:creationId xmlns:p14="http://schemas.microsoft.com/office/powerpoint/2010/main" val="135837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116632" y="957957"/>
            <a:ext cx="5486400" cy="461665"/>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400" b="1" u="sng" strike="noStrike" cap="none" spc="0" dirty="0">
                <a:solidFill>
                  <a:srgbClr val="FFAB40">
                    <a:alpha val="100000"/>
                  </a:srgbClr>
                </a:solidFill>
                <a:latin typeface="Calibri"/>
              </a:rPr>
              <a:t>Introduction -</a:t>
            </a:r>
          </a:p>
        </p:txBody>
      </p:sp>
      <p:sp>
        <p:nvSpPr>
          <p:cNvPr id="3" name="TextBox 2"/>
          <p:cNvSpPr txBox="1"/>
          <p:nvPr/>
        </p:nvSpPr>
        <p:spPr>
          <a:xfrm>
            <a:off x="683568" y="1419622"/>
            <a:ext cx="7315200" cy="2714589"/>
          </a:xfrm>
          <a:prstGeom prst="rect">
            <a:avLst/>
          </a:prstGeom>
          <a:noFill/>
        </p:spPr>
        <p:txBody>
          <a:bodyPr vert="horz" lIns="91440" tIns="45720" rIns="91440" bIns="45720" rtlCol="0" anchor="t" anchorCtr="0">
            <a:spAutoFit/>
          </a:bodyPr>
          <a:lstStyle/>
          <a:p>
            <a:pPr marL="0" marR="0" lvl="0" indent="0" rtl="0" fontAlgn="t">
              <a:lnSpc>
                <a:spcPct val="120000"/>
              </a:lnSpc>
              <a:spcBef>
                <a:spcPts val="0"/>
              </a:spcBef>
              <a:spcAft>
                <a:spcPts val="0"/>
              </a:spcAft>
            </a:pPr>
            <a:r>
              <a:rPr lang="en-US" sz="1600" u="none" strike="noStrike" cap="none" spc="0" dirty="0">
                <a:solidFill>
                  <a:srgbClr val="FFFFFF">
                    <a:alpha val="100000"/>
                  </a:srgbClr>
                </a:solidFill>
                <a:latin typeface="Calibri"/>
              </a:rPr>
              <a:t>This presentation discusses the development of a web-based application designed to manage research publications efficiently. The tool integrates seamlessly with ORCID for automatic data syncing , data fetching and aims to address common challenges faced by researchers in academic institutions.</a:t>
            </a:r>
          </a:p>
          <a:p>
            <a:pPr marL="0" marR="0" lvl="0" indent="0" rtl="0" fontAlgn="t">
              <a:lnSpc>
                <a:spcPct val="120000"/>
              </a:lnSpc>
              <a:spcBef>
                <a:spcPts val="0"/>
              </a:spcBef>
              <a:spcAft>
                <a:spcPts val="0"/>
              </a:spcAft>
            </a:pPr>
            <a:endParaRPr lang="en-US" sz="1600" dirty="0">
              <a:solidFill>
                <a:srgbClr val="FFFFFF">
                  <a:alpha val="100000"/>
                </a:srgbClr>
              </a:solidFill>
              <a:latin typeface="Calibri"/>
            </a:endParaRPr>
          </a:p>
          <a:p>
            <a:pPr marL="0" marR="0" lvl="0" indent="0" rtl="0" fontAlgn="t">
              <a:lnSpc>
                <a:spcPct val="120000"/>
              </a:lnSpc>
              <a:spcBef>
                <a:spcPts val="0"/>
              </a:spcBef>
              <a:spcAft>
                <a:spcPts val="0"/>
              </a:spcAft>
            </a:pPr>
            <a:endParaRPr lang="en-US" sz="1400" u="none" strike="noStrike" cap="none" spc="0" dirty="0">
              <a:solidFill>
                <a:schemeClr val="bg1"/>
              </a:solidFill>
              <a:latin typeface="Calibri"/>
            </a:endParaRPr>
          </a:p>
          <a:p>
            <a:pPr marL="0" marR="0" lvl="0" indent="0" rtl="0" fontAlgn="t">
              <a:lnSpc>
                <a:spcPct val="120000"/>
              </a:lnSpc>
              <a:spcBef>
                <a:spcPts val="0"/>
              </a:spcBef>
              <a:spcAft>
                <a:spcPts val="0"/>
              </a:spcAft>
            </a:pPr>
            <a:r>
              <a:rPr lang="en-US" sz="1600" dirty="0">
                <a:solidFill>
                  <a:schemeClr val="bg1"/>
                </a:solidFill>
              </a:rPr>
              <a:t>Researchers, particularly students and faculty in academic settings, often struggle with efficiently managing and showcasing their diverse research outputs. This includes keeping track of publications listed on ORCID </a:t>
            </a:r>
            <a:endParaRPr lang="en-US" sz="1600" u="none" strike="noStrike" cap="none" spc="0" dirty="0">
              <a:solidFill>
                <a:schemeClr val="bg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827584" y="339502"/>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Problem Statement -</a:t>
            </a:r>
          </a:p>
        </p:txBody>
      </p:sp>
      <p:sp>
        <p:nvSpPr>
          <p:cNvPr id="4" name="TextBox 3">
            <a:extLst>
              <a:ext uri="{FF2B5EF4-FFF2-40B4-BE49-F238E27FC236}">
                <a16:creationId xmlns:a16="http://schemas.microsoft.com/office/drawing/2014/main" id="{DB02B6F2-304A-3D4F-69B2-B9F07EF83D69}"/>
              </a:ext>
            </a:extLst>
          </p:cNvPr>
          <p:cNvSpPr txBox="1"/>
          <p:nvPr/>
        </p:nvSpPr>
        <p:spPr>
          <a:xfrm>
            <a:off x="812776" y="2340917"/>
            <a:ext cx="3672408" cy="461665"/>
          </a:xfrm>
          <a:prstGeom prst="rect">
            <a:avLst/>
          </a:prstGeom>
          <a:noFill/>
        </p:spPr>
        <p:txBody>
          <a:bodyPr wrap="square" rtlCol="0">
            <a:spAutoFit/>
          </a:bodyPr>
          <a:lstStyle/>
          <a:p>
            <a:r>
              <a:rPr lang="en-US" sz="2400" b="1" u="sng" strike="noStrike" cap="none" spc="0" dirty="0">
                <a:solidFill>
                  <a:srgbClr val="FFAB40">
                    <a:alpha val="100000"/>
                  </a:srgbClr>
                </a:solidFill>
                <a:latin typeface="Calibri"/>
              </a:rPr>
              <a:t>Problem Significance -</a:t>
            </a:r>
          </a:p>
        </p:txBody>
      </p:sp>
      <p:sp>
        <p:nvSpPr>
          <p:cNvPr id="6" name="TextBox 5">
            <a:extLst>
              <a:ext uri="{FF2B5EF4-FFF2-40B4-BE49-F238E27FC236}">
                <a16:creationId xmlns:a16="http://schemas.microsoft.com/office/drawing/2014/main" id="{20B82FAD-BB95-02C9-1372-12EBB973DA88}"/>
              </a:ext>
            </a:extLst>
          </p:cNvPr>
          <p:cNvSpPr txBox="1"/>
          <p:nvPr/>
        </p:nvSpPr>
        <p:spPr>
          <a:xfrm>
            <a:off x="812776" y="2955596"/>
            <a:ext cx="5760640" cy="738664"/>
          </a:xfrm>
          <a:prstGeom prst="rect">
            <a:avLst/>
          </a:prstGeom>
          <a:noFill/>
        </p:spPr>
        <p:txBody>
          <a:bodyPr wrap="square" rtlCol="0">
            <a:spAutoFit/>
          </a:bodyPr>
          <a:lstStyle/>
          <a:p>
            <a:pPr marL="342900" marR="0" lvl="0" indent="-342900" algn="l" rtl="0" fontAlgn="base">
              <a:lnSpc>
                <a:spcPct val="100000"/>
              </a:lnSpc>
              <a:spcBef>
                <a:spcPts val="0"/>
              </a:spcBef>
              <a:spcAft>
                <a:spcPts val="0"/>
              </a:spcAft>
              <a:buFont typeface="Wingdings" panose="05000000000000000000" pitchFamily="2" charset="2"/>
              <a:buChar char="§"/>
            </a:pPr>
            <a:r>
              <a:rPr lang="en-US" sz="1400" u="none" strike="noStrike" cap="none" spc="0" dirty="0">
                <a:solidFill>
                  <a:srgbClr val="FFFFFF">
                    <a:alpha val="100000"/>
                  </a:srgbClr>
                </a:solidFill>
                <a:latin typeface="Calibri"/>
              </a:rPr>
              <a:t>Improves Data Accuracy .
</a:t>
            </a:r>
            <a:r>
              <a:rPr lang="en-US" sz="1400" dirty="0">
                <a:solidFill>
                  <a:srgbClr val="FFFFFF">
                    <a:alpha val="100000"/>
                  </a:srgbClr>
                </a:solidFill>
                <a:latin typeface="Calibri"/>
              </a:rPr>
              <a:t>Supports Researchers , Faculty Members</a:t>
            </a:r>
            <a:r>
              <a:rPr lang="en-US" sz="1400" u="none" strike="noStrike" cap="none" spc="0" dirty="0">
                <a:solidFill>
                  <a:srgbClr val="FFFFFF">
                    <a:alpha val="100000"/>
                  </a:srgbClr>
                </a:solidFill>
                <a:latin typeface="Calibri"/>
              </a:rPr>
              <a:t>.
</a:t>
            </a:r>
            <a:r>
              <a:rPr lang="en-US" sz="1400" dirty="0">
                <a:solidFill>
                  <a:srgbClr val="FFFFFF">
                    <a:alpha val="100000"/>
                  </a:srgbClr>
                </a:solidFill>
                <a:latin typeface="Calibri"/>
              </a:rPr>
              <a:t>Saves Time And Effort</a:t>
            </a:r>
            <a:r>
              <a:rPr lang="en-US" sz="1400" u="none" strike="noStrike" cap="none" spc="0" dirty="0">
                <a:solidFill>
                  <a:srgbClr val="FFFFFF">
                    <a:alpha val="100000"/>
                  </a:srgbClr>
                </a:solidFill>
                <a:latin typeface="Calibri"/>
              </a:rPr>
              <a:t> .</a:t>
            </a:r>
          </a:p>
        </p:txBody>
      </p:sp>
      <p:sp>
        <p:nvSpPr>
          <p:cNvPr id="5" name="Rectangle 1">
            <a:extLst>
              <a:ext uri="{FF2B5EF4-FFF2-40B4-BE49-F238E27FC236}">
                <a16:creationId xmlns:a16="http://schemas.microsoft.com/office/drawing/2014/main" id="{71345D2F-8690-F2D2-0BBC-6D37C500169B}"/>
              </a:ext>
            </a:extLst>
          </p:cNvPr>
          <p:cNvSpPr>
            <a:spLocks noChangeArrowheads="1"/>
          </p:cNvSpPr>
          <p:nvPr/>
        </p:nvSpPr>
        <p:spPr bwMode="auto">
          <a:xfrm>
            <a:off x="683568" y="1018352"/>
            <a:ext cx="61686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It's hard to manage different types of research work.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Keeping track and updating things by hand takes a lot of time and effort.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There's no single system to see and manage everything in one 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3B813-F7AA-84AB-5642-D6888A253681}"/>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143FBDE8-6F5F-DC7D-CD69-59A6E1DCD636}"/>
              </a:ext>
            </a:extLst>
          </p:cNvPr>
          <p:cNvSpPr txBox="1"/>
          <p:nvPr/>
        </p:nvSpPr>
        <p:spPr>
          <a:xfrm>
            <a:off x="914400" y="601112"/>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dirty="0">
                <a:solidFill>
                  <a:srgbClr val="FFAB40">
                    <a:alpha val="100000"/>
                  </a:srgbClr>
                </a:solidFill>
                <a:latin typeface="Calibri"/>
              </a:rPr>
              <a:t>Objectives - </a:t>
            </a:r>
            <a:endParaRPr lang="en-US" sz="2400" b="1" u="sng" strike="noStrike" cap="none" spc="0" dirty="0">
              <a:solidFill>
                <a:srgbClr val="FFAB40">
                  <a:alpha val="100000"/>
                </a:srgbClr>
              </a:solidFill>
              <a:latin typeface="Calibri"/>
            </a:endParaRPr>
          </a:p>
        </p:txBody>
      </p:sp>
      <p:sp>
        <p:nvSpPr>
          <p:cNvPr id="4" name="TextBox 3">
            <a:extLst>
              <a:ext uri="{FF2B5EF4-FFF2-40B4-BE49-F238E27FC236}">
                <a16:creationId xmlns:a16="http://schemas.microsoft.com/office/drawing/2014/main" id="{EA7688D2-0DDF-227E-616B-AF972AC3AABD}"/>
              </a:ext>
            </a:extLst>
          </p:cNvPr>
          <p:cNvSpPr txBox="1"/>
          <p:nvPr/>
        </p:nvSpPr>
        <p:spPr>
          <a:xfrm>
            <a:off x="899592" y="1347614"/>
            <a:ext cx="6264696" cy="2246769"/>
          </a:xfrm>
          <a:prstGeom prst="rect">
            <a:avLst/>
          </a:prstGeom>
          <a:noFill/>
        </p:spPr>
        <p:txBody>
          <a:bodyPr wrap="square" rtlCol="0">
            <a:spAutoFit/>
          </a:bodyPr>
          <a:lstStyle/>
          <a:p>
            <a:pPr marL="342900" indent="-342900">
              <a:buFont typeface="Wingdings" panose="05000000000000000000" pitchFamily="2" charset="2"/>
              <a:buChar char="§"/>
            </a:pPr>
            <a:r>
              <a:rPr lang="en-US" sz="1400" dirty="0">
                <a:solidFill>
                  <a:schemeClr val="bg1"/>
                </a:solidFill>
              </a:rPr>
              <a:t>To design and develop a web application for user registration and authentication, incorporating ORCID ID.</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To implement functionality to fetch and store public research works from a user's ORCID profile using the ORCID API. </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To enable users to upload their research papers along with relevant metadata.</a:t>
            </a:r>
          </a:p>
          <a:p>
            <a:r>
              <a:rPr lang="en-US" sz="1400" dirty="0">
                <a:solidFill>
                  <a:schemeClr val="bg1"/>
                </a:solidFill>
              </a:rPr>
              <a:t> </a:t>
            </a:r>
          </a:p>
          <a:p>
            <a:pPr marL="342900" indent="-342900">
              <a:buFont typeface="Wingdings" panose="05000000000000000000" pitchFamily="2" charset="2"/>
              <a:buChar char="§"/>
            </a:pPr>
            <a:r>
              <a:rPr lang="en-US" sz="1400" dirty="0">
                <a:solidFill>
                  <a:schemeClr val="bg1"/>
                </a:solidFill>
              </a:rPr>
              <a:t>To create a user-specific dashboard displaying both ORCID-linked and manually uploaded publications. </a:t>
            </a:r>
          </a:p>
        </p:txBody>
      </p:sp>
    </p:spTree>
    <p:extLst>
      <p:ext uri="{BB962C8B-B14F-4D97-AF65-F5344CB8AC3E}">
        <p14:creationId xmlns:p14="http://schemas.microsoft.com/office/powerpoint/2010/main" val="123032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EBC53-5D66-88D4-225E-59A2FF337B7C}"/>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7A3F19B2-27AE-F476-5EE4-C3BDD961584A}"/>
              </a:ext>
            </a:extLst>
          </p:cNvPr>
          <p:cNvSpPr txBox="1"/>
          <p:nvPr/>
        </p:nvSpPr>
        <p:spPr>
          <a:xfrm>
            <a:off x="914400" y="601112"/>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dirty="0">
                <a:solidFill>
                  <a:srgbClr val="FFAB40">
                    <a:alpha val="100000"/>
                  </a:srgbClr>
                </a:solidFill>
                <a:latin typeface="Calibri"/>
              </a:rPr>
              <a:t>Scope - </a:t>
            </a:r>
            <a:endParaRPr lang="en-US" sz="2400" b="1" u="sng" strike="noStrike" cap="none" spc="0" dirty="0">
              <a:solidFill>
                <a:srgbClr val="FFAB40">
                  <a:alpha val="100000"/>
                </a:srgbClr>
              </a:solidFill>
              <a:latin typeface="Calibri"/>
            </a:endParaRPr>
          </a:p>
        </p:txBody>
      </p:sp>
      <p:sp>
        <p:nvSpPr>
          <p:cNvPr id="4" name="TextBox 3">
            <a:extLst>
              <a:ext uri="{FF2B5EF4-FFF2-40B4-BE49-F238E27FC236}">
                <a16:creationId xmlns:a16="http://schemas.microsoft.com/office/drawing/2014/main" id="{195F38CB-F2F3-A5D4-952F-010DA12486FD}"/>
              </a:ext>
            </a:extLst>
          </p:cNvPr>
          <p:cNvSpPr txBox="1"/>
          <p:nvPr/>
        </p:nvSpPr>
        <p:spPr>
          <a:xfrm>
            <a:off x="899592" y="1347614"/>
            <a:ext cx="6264696" cy="2462213"/>
          </a:xfrm>
          <a:prstGeom prst="rect">
            <a:avLst/>
          </a:prstGeom>
          <a:noFill/>
        </p:spPr>
        <p:txBody>
          <a:bodyPr wrap="square" rtlCol="0">
            <a:spAutoFit/>
          </a:bodyPr>
          <a:lstStyle/>
          <a:p>
            <a:pPr marL="342900" indent="-342900">
              <a:buFont typeface="Wingdings" panose="05000000000000000000" pitchFamily="2" charset="2"/>
              <a:buChar char="§"/>
            </a:pPr>
            <a:r>
              <a:rPr lang="en-US" sz="1400" dirty="0">
                <a:solidFill>
                  <a:schemeClr val="bg1"/>
                </a:solidFill>
              </a:rPr>
              <a:t>User registration (student/faculty) with ORCID ID. </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Secure user login. </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Fetching and displaying public works from ORCID. </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Manual uploading of research papers with metadata. </a:t>
            </a:r>
          </a:p>
          <a:p>
            <a:pPr marL="342900" indent="-342900">
              <a:buFont typeface="Wingdings" panose="05000000000000000000" pitchFamily="2" charset="2"/>
              <a:buChar char="§"/>
            </a:pPr>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User dashboard to view own ORCID works and uploaded papers. </a:t>
            </a:r>
          </a:p>
          <a:p>
            <a:endParaRPr lang="en-US" sz="1400" dirty="0">
              <a:solidFill>
                <a:schemeClr val="bg1"/>
              </a:solidFill>
            </a:endParaRPr>
          </a:p>
          <a:p>
            <a:pPr marL="342900" indent="-342900">
              <a:buFont typeface="Wingdings" panose="05000000000000000000" pitchFamily="2" charset="2"/>
              <a:buChar char="§"/>
            </a:pPr>
            <a:r>
              <a:rPr lang="en-US" sz="1400" dirty="0">
                <a:solidFill>
                  <a:schemeClr val="bg1"/>
                </a:solidFill>
              </a:rPr>
              <a:t>Admin user with an overview dashboard (total users, all papers). </a:t>
            </a:r>
          </a:p>
        </p:txBody>
      </p:sp>
    </p:spTree>
    <p:extLst>
      <p:ext uri="{BB962C8B-B14F-4D97-AF65-F5344CB8AC3E}">
        <p14:creationId xmlns:p14="http://schemas.microsoft.com/office/powerpoint/2010/main" val="135950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C90-BF6E-13C8-D466-07DDE575343E}"/>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09336DDB-B003-9118-57A7-FA745F7BB792}"/>
              </a:ext>
            </a:extLst>
          </p:cNvPr>
          <p:cNvSpPr txBox="1"/>
          <p:nvPr/>
        </p:nvSpPr>
        <p:spPr>
          <a:xfrm>
            <a:off x="401676" y="337391"/>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dirty="0">
                <a:solidFill>
                  <a:srgbClr val="FFAB40">
                    <a:alpha val="100000"/>
                  </a:srgbClr>
                </a:solidFill>
                <a:latin typeface="Calibri"/>
              </a:rPr>
              <a:t>System Requirements &amp; Specifications</a:t>
            </a:r>
            <a:endParaRPr lang="en-US" sz="2400" b="1" u="sng" strike="noStrike" cap="none" spc="0" dirty="0">
              <a:solidFill>
                <a:srgbClr val="FFAB40">
                  <a:alpha val="100000"/>
                </a:srgbClr>
              </a:solidFill>
              <a:latin typeface="Calibri"/>
            </a:endParaRPr>
          </a:p>
        </p:txBody>
      </p:sp>
      <p:sp>
        <p:nvSpPr>
          <p:cNvPr id="3" name="TextBox 2">
            <a:extLst>
              <a:ext uri="{FF2B5EF4-FFF2-40B4-BE49-F238E27FC236}">
                <a16:creationId xmlns:a16="http://schemas.microsoft.com/office/drawing/2014/main" id="{5E8C64F1-E66A-9064-3266-A5C2FA37F9AE}"/>
              </a:ext>
            </a:extLst>
          </p:cNvPr>
          <p:cNvSpPr txBox="1"/>
          <p:nvPr/>
        </p:nvSpPr>
        <p:spPr>
          <a:xfrm>
            <a:off x="396343" y="1308489"/>
            <a:ext cx="7315200" cy="1169551"/>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Wingdings" panose="05000000000000000000" pitchFamily="2" charset="2"/>
              <a:buChar char="§"/>
            </a:pPr>
            <a:r>
              <a:rPr lang="en-IN" sz="1400" dirty="0">
                <a:solidFill>
                  <a:schemeClr val="bg1"/>
                </a:solidFill>
              </a:rPr>
              <a:t>User Registration &amp; Authentication Module</a:t>
            </a:r>
          </a:p>
          <a:p>
            <a:pPr marL="342900" marR="0" lvl="0" indent="-342900" algn="l" rtl="0" fontAlgn="base">
              <a:lnSpc>
                <a:spcPct val="100000"/>
              </a:lnSpc>
              <a:spcBef>
                <a:spcPts val="0"/>
              </a:spcBef>
              <a:spcAft>
                <a:spcPts val="0"/>
              </a:spcAft>
              <a:buFont typeface="Wingdings" panose="05000000000000000000" pitchFamily="2" charset="2"/>
              <a:buChar char="§"/>
            </a:pPr>
            <a:r>
              <a:rPr lang="en-IN" sz="1400" dirty="0">
                <a:solidFill>
                  <a:schemeClr val="bg1"/>
                </a:solidFill>
              </a:rPr>
              <a:t>ORCID Integration Module </a:t>
            </a:r>
          </a:p>
          <a:p>
            <a:pPr marL="342900" marR="0" lvl="0" indent="-342900" algn="l" rtl="0" fontAlgn="base">
              <a:lnSpc>
                <a:spcPct val="100000"/>
              </a:lnSpc>
              <a:spcBef>
                <a:spcPts val="0"/>
              </a:spcBef>
              <a:spcAft>
                <a:spcPts val="0"/>
              </a:spcAft>
              <a:buFont typeface="Wingdings" panose="05000000000000000000" pitchFamily="2" charset="2"/>
              <a:buChar char="§"/>
            </a:pPr>
            <a:r>
              <a:rPr lang="en-IN" sz="1400" dirty="0">
                <a:solidFill>
                  <a:schemeClr val="bg1"/>
                </a:solidFill>
              </a:rPr>
              <a:t>Paper Management Module</a:t>
            </a:r>
          </a:p>
          <a:p>
            <a:pPr marL="342900" marR="0" lvl="0" indent="-342900" algn="l" rtl="0" fontAlgn="base">
              <a:lnSpc>
                <a:spcPct val="100000"/>
              </a:lnSpc>
              <a:spcBef>
                <a:spcPts val="0"/>
              </a:spcBef>
              <a:spcAft>
                <a:spcPts val="0"/>
              </a:spcAft>
              <a:buFont typeface="Wingdings" panose="05000000000000000000" pitchFamily="2" charset="2"/>
              <a:buChar char="§"/>
            </a:pPr>
            <a:r>
              <a:rPr lang="en-IN" sz="1400" dirty="0">
                <a:solidFill>
                  <a:schemeClr val="bg1"/>
                </a:solidFill>
              </a:rPr>
              <a:t>User Dashboard Module</a:t>
            </a:r>
          </a:p>
          <a:p>
            <a:pPr marL="342900" marR="0" lvl="0" indent="-342900" algn="l" rtl="0" fontAlgn="base">
              <a:lnSpc>
                <a:spcPct val="100000"/>
              </a:lnSpc>
              <a:spcBef>
                <a:spcPts val="0"/>
              </a:spcBef>
              <a:spcAft>
                <a:spcPts val="0"/>
              </a:spcAft>
              <a:buFont typeface="Wingdings" panose="05000000000000000000" pitchFamily="2" charset="2"/>
              <a:buChar char="§"/>
            </a:pPr>
            <a:r>
              <a:rPr lang="en-IN" sz="1400" dirty="0">
                <a:solidFill>
                  <a:schemeClr val="bg1"/>
                </a:solidFill>
              </a:rPr>
              <a:t>Admin Dashboard Module</a:t>
            </a:r>
            <a:endParaRPr lang="en-US" sz="1400" u="none" strike="noStrike" cap="none" spc="0" dirty="0">
              <a:solidFill>
                <a:schemeClr val="bg1"/>
              </a:solidFill>
              <a:latin typeface="Calibri"/>
            </a:endParaRPr>
          </a:p>
        </p:txBody>
      </p:sp>
      <p:sp>
        <p:nvSpPr>
          <p:cNvPr id="4" name="TextBox 3">
            <a:extLst>
              <a:ext uri="{FF2B5EF4-FFF2-40B4-BE49-F238E27FC236}">
                <a16:creationId xmlns:a16="http://schemas.microsoft.com/office/drawing/2014/main" id="{372D6F22-E51D-51C1-7331-F5955E27A983}"/>
              </a:ext>
            </a:extLst>
          </p:cNvPr>
          <p:cNvSpPr txBox="1"/>
          <p:nvPr/>
        </p:nvSpPr>
        <p:spPr>
          <a:xfrm>
            <a:off x="401676" y="863389"/>
            <a:ext cx="2808312" cy="369332"/>
          </a:xfrm>
          <a:prstGeom prst="rect">
            <a:avLst/>
          </a:prstGeom>
          <a:noFill/>
        </p:spPr>
        <p:txBody>
          <a:bodyPr wrap="square" rtlCol="0">
            <a:spAutoFit/>
          </a:bodyPr>
          <a:lstStyle/>
          <a:p>
            <a:r>
              <a:rPr lang="en-IN" u="sng" dirty="0">
                <a:solidFill>
                  <a:schemeClr val="bg1"/>
                </a:solidFill>
              </a:rPr>
              <a:t>Functional Requirements - </a:t>
            </a:r>
          </a:p>
        </p:txBody>
      </p:sp>
      <p:sp>
        <p:nvSpPr>
          <p:cNvPr id="5" name="TextBox 4">
            <a:extLst>
              <a:ext uri="{FF2B5EF4-FFF2-40B4-BE49-F238E27FC236}">
                <a16:creationId xmlns:a16="http://schemas.microsoft.com/office/drawing/2014/main" id="{84C21CF2-B074-A3D7-5890-BDBF11D792C1}"/>
              </a:ext>
            </a:extLst>
          </p:cNvPr>
          <p:cNvSpPr txBox="1"/>
          <p:nvPr/>
        </p:nvSpPr>
        <p:spPr>
          <a:xfrm>
            <a:off x="396343" y="2711121"/>
            <a:ext cx="3776748" cy="369332"/>
          </a:xfrm>
          <a:prstGeom prst="rect">
            <a:avLst/>
          </a:prstGeom>
          <a:noFill/>
        </p:spPr>
        <p:txBody>
          <a:bodyPr wrap="square" rtlCol="0">
            <a:spAutoFit/>
          </a:bodyPr>
          <a:lstStyle/>
          <a:p>
            <a:r>
              <a:rPr lang="en-IN" u="sng" dirty="0">
                <a:solidFill>
                  <a:schemeClr val="bg1"/>
                </a:solidFill>
              </a:rPr>
              <a:t>Non-Functional Requirements -</a:t>
            </a:r>
            <a:r>
              <a:rPr lang="en-IN" dirty="0"/>
              <a:t>-</a:t>
            </a:r>
          </a:p>
        </p:txBody>
      </p:sp>
      <p:sp>
        <p:nvSpPr>
          <p:cNvPr id="8" name="TextBox 7">
            <a:extLst>
              <a:ext uri="{FF2B5EF4-FFF2-40B4-BE49-F238E27FC236}">
                <a16:creationId xmlns:a16="http://schemas.microsoft.com/office/drawing/2014/main" id="{F149E842-6F0B-1A4F-159F-001326CD845E}"/>
              </a:ext>
            </a:extLst>
          </p:cNvPr>
          <p:cNvSpPr txBox="1"/>
          <p:nvPr/>
        </p:nvSpPr>
        <p:spPr>
          <a:xfrm>
            <a:off x="396343" y="3219822"/>
            <a:ext cx="3456384" cy="738664"/>
          </a:xfrm>
          <a:prstGeom prst="rect">
            <a:avLst/>
          </a:prstGeom>
          <a:noFill/>
        </p:spPr>
        <p:txBody>
          <a:bodyPr wrap="square" rtlCol="0">
            <a:spAutoFit/>
          </a:bodyPr>
          <a:lstStyle/>
          <a:p>
            <a:pPr marL="285750" indent="-285750">
              <a:buFont typeface="Wingdings" panose="05000000000000000000" pitchFamily="2" charset="2"/>
              <a:buChar char="§"/>
            </a:pPr>
            <a:r>
              <a:rPr lang="en-IN" sz="1400" dirty="0">
                <a:solidFill>
                  <a:schemeClr val="bg1"/>
                </a:solidFill>
              </a:rPr>
              <a:t>Performance </a:t>
            </a:r>
          </a:p>
          <a:p>
            <a:pPr marL="285750" indent="-285750">
              <a:buFont typeface="Wingdings" panose="05000000000000000000" pitchFamily="2" charset="2"/>
              <a:buChar char="§"/>
            </a:pPr>
            <a:r>
              <a:rPr lang="en-IN" sz="1400" dirty="0">
                <a:solidFill>
                  <a:schemeClr val="bg1"/>
                </a:solidFill>
              </a:rPr>
              <a:t>Security </a:t>
            </a:r>
          </a:p>
          <a:p>
            <a:pPr marL="285750" indent="-285750">
              <a:buFont typeface="Wingdings" panose="05000000000000000000" pitchFamily="2" charset="2"/>
              <a:buChar char="§"/>
            </a:pPr>
            <a:r>
              <a:rPr lang="en-IN" sz="1400" dirty="0">
                <a:solidFill>
                  <a:schemeClr val="bg1"/>
                </a:solidFill>
              </a:rPr>
              <a:t>Usability</a:t>
            </a:r>
          </a:p>
        </p:txBody>
      </p:sp>
    </p:spTree>
    <p:extLst>
      <p:ext uri="{BB962C8B-B14F-4D97-AF65-F5344CB8AC3E}">
        <p14:creationId xmlns:p14="http://schemas.microsoft.com/office/powerpoint/2010/main" val="306705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251520" y="195486"/>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Overview -</a:t>
            </a:r>
          </a:p>
        </p:txBody>
      </p:sp>
      <p:pic>
        <p:nvPicPr>
          <p:cNvPr id="25" name="Picture 24">
            <a:extLst>
              <a:ext uri="{FF2B5EF4-FFF2-40B4-BE49-F238E27FC236}">
                <a16:creationId xmlns:a16="http://schemas.microsoft.com/office/drawing/2014/main" id="{8100D83D-A8BA-C8F2-347A-6C5DA5058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62" y="1131590"/>
            <a:ext cx="4048690" cy="2534004"/>
          </a:xfrm>
          <a:prstGeom prst="rect">
            <a:avLst/>
          </a:prstGeom>
        </p:spPr>
      </p:pic>
      <p:pic>
        <p:nvPicPr>
          <p:cNvPr id="27" name="Picture 26">
            <a:extLst>
              <a:ext uri="{FF2B5EF4-FFF2-40B4-BE49-F238E27FC236}">
                <a16:creationId xmlns:a16="http://schemas.microsoft.com/office/drawing/2014/main" id="{E612BA64-5379-8286-B199-F2FFFEEBF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79" y="1131590"/>
            <a:ext cx="4182059" cy="3496163"/>
          </a:xfrm>
          <a:prstGeom prst="rect">
            <a:avLst/>
          </a:prstGeom>
        </p:spPr>
      </p:pic>
      <p:sp>
        <p:nvSpPr>
          <p:cNvPr id="28" name="TextBox 27">
            <a:extLst>
              <a:ext uri="{FF2B5EF4-FFF2-40B4-BE49-F238E27FC236}">
                <a16:creationId xmlns:a16="http://schemas.microsoft.com/office/drawing/2014/main" id="{B64D90BD-18E9-9D24-702F-427095F5CA3F}"/>
              </a:ext>
            </a:extLst>
          </p:cNvPr>
          <p:cNvSpPr txBox="1"/>
          <p:nvPr/>
        </p:nvSpPr>
        <p:spPr>
          <a:xfrm>
            <a:off x="251520" y="713393"/>
            <a:ext cx="2304256" cy="276999"/>
          </a:xfrm>
          <a:prstGeom prst="rect">
            <a:avLst/>
          </a:prstGeom>
          <a:noFill/>
        </p:spPr>
        <p:txBody>
          <a:bodyPr wrap="square" rtlCol="0">
            <a:spAutoFit/>
          </a:bodyPr>
          <a:lstStyle/>
          <a:p>
            <a:r>
              <a:rPr lang="en-IN" sz="1200" b="1" dirty="0">
                <a:solidFill>
                  <a:schemeClr val="bg1"/>
                </a:solidFill>
              </a:rPr>
              <a:t>Login Dashboard -</a:t>
            </a:r>
          </a:p>
        </p:txBody>
      </p:sp>
      <p:sp>
        <p:nvSpPr>
          <p:cNvPr id="29" name="TextBox 28">
            <a:extLst>
              <a:ext uri="{FF2B5EF4-FFF2-40B4-BE49-F238E27FC236}">
                <a16:creationId xmlns:a16="http://schemas.microsoft.com/office/drawing/2014/main" id="{1DF40206-8730-1C27-AFB1-0A2737B3C35D}"/>
              </a:ext>
            </a:extLst>
          </p:cNvPr>
          <p:cNvSpPr txBox="1"/>
          <p:nvPr/>
        </p:nvSpPr>
        <p:spPr>
          <a:xfrm>
            <a:off x="4572000" y="713393"/>
            <a:ext cx="2304256" cy="276999"/>
          </a:xfrm>
          <a:prstGeom prst="rect">
            <a:avLst/>
          </a:prstGeom>
          <a:noFill/>
        </p:spPr>
        <p:txBody>
          <a:bodyPr wrap="square" rtlCol="0">
            <a:spAutoFit/>
          </a:bodyPr>
          <a:lstStyle/>
          <a:p>
            <a:r>
              <a:rPr lang="en-IN" sz="1200" b="1" dirty="0">
                <a:solidFill>
                  <a:schemeClr val="bg1"/>
                </a:solidFill>
              </a:rPr>
              <a:t>Register Dashboard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677E7-47A5-0734-902A-EC24FF56C626}"/>
            </a:ext>
          </a:extLst>
        </p:cNvPr>
        <p:cNvGrpSpPr/>
        <p:nvPr/>
      </p:nvGrpSpPr>
      <p:grpSpPr>
        <a:xfrm>
          <a:off x="914400" y="1028700"/>
          <a:ext cx="8229600" cy="2714625"/>
          <a:chOff x="914400" y="1028700"/>
          <a:chExt cx="8229600" cy="2714625"/>
        </a:xfrm>
      </p:grpSpPr>
      <p:sp>
        <p:nvSpPr>
          <p:cNvPr id="2" name="TextBox 1">
            <a:extLst>
              <a:ext uri="{FF2B5EF4-FFF2-40B4-BE49-F238E27FC236}">
                <a16:creationId xmlns:a16="http://schemas.microsoft.com/office/drawing/2014/main" id="{19FA440A-1FEF-C6D1-A666-F5498F87A038}"/>
              </a:ext>
            </a:extLst>
          </p:cNvPr>
          <p:cNvSpPr txBox="1"/>
          <p:nvPr/>
        </p:nvSpPr>
        <p:spPr>
          <a:xfrm>
            <a:off x="266329" y="147141"/>
            <a:ext cx="7315200" cy="46166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400" b="1" u="sng" strike="noStrike" cap="none" spc="0" dirty="0">
                <a:solidFill>
                  <a:srgbClr val="FFAB40">
                    <a:alpha val="100000"/>
                  </a:srgbClr>
                </a:solidFill>
                <a:latin typeface="Calibri"/>
              </a:rPr>
              <a:t>System Overview-</a:t>
            </a:r>
          </a:p>
        </p:txBody>
      </p:sp>
      <p:pic>
        <p:nvPicPr>
          <p:cNvPr id="4" name="Picture 3">
            <a:extLst>
              <a:ext uri="{FF2B5EF4-FFF2-40B4-BE49-F238E27FC236}">
                <a16:creationId xmlns:a16="http://schemas.microsoft.com/office/drawing/2014/main" id="{64B98912-2BEB-200C-47E0-76EA56410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9" y="1131590"/>
            <a:ext cx="4809727" cy="2490858"/>
          </a:xfrm>
          <a:prstGeom prst="rect">
            <a:avLst/>
          </a:prstGeom>
        </p:spPr>
      </p:pic>
      <p:pic>
        <p:nvPicPr>
          <p:cNvPr id="8" name="Picture 7">
            <a:extLst>
              <a:ext uri="{FF2B5EF4-FFF2-40B4-BE49-F238E27FC236}">
                <a16:creationId xmlns:a16="http://schemas.microsoft.com/office/drawing/2014/main" id="{F4809734-9A12-4608-9F69-CD6625F84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131590"/>
            <a:ext cx="3831348" cy="3024336"/>
          </a:xfrm>
          <a:prstGeom prst="rect">
            <a:avLst/>
          </a:prstGeom>
        </p:spPr>
      </p:pic>
      <p:sp>
        <p:nvSpPr>
          <p:cNvPr id="10" name="TextBox 9">
            <a:extLst>
              <a:ext uri="{FF2B5EF4-FFF2-40B4-BE49-F238E27FC236}">
                <a16:creationId xmlns:a16="http://schemas.microsoft.com/office/drawing/2014/main" id="{B0BE1D31-D64C-D867-03E1-4EB312290E24}"/>
              </a:ext>
            </a:extLst>
          </p:cNvPr>
          <p:cNvSpPr txBox="1"/>
          <p:nvPr/>
        </p:nvSpPr>
        <p:spPr>
          <a:xfrm>
            <a:off x="266329" y="699542"/>
            <a:ext cx="2433463" cy="276999"/>
          </a:xfrm>
          <a:prstGeom prst="rect">
            <a:avLst/>
          </a:prstGeom>
          <a:noFill/>
        </p:spPr>
        <p:txBody>
          <a:bodyPr wrap="square" rtlCol="0">
            <a:spAutoFit/>
          </a:bodyPr>
          <a:lstStyle/>
          <a:p>
            <a:r>
              <a:rPr lang="en-IN" sz="1200" b="1" dirty="0">
                <a:solidFill>
                  <a:schemeClr val="bg1"/>
                </a:solidFill>
              </a:rPr>
              <a:t>User Dashboard -</a:t>
            </a:r>
          </a:p>
        </p:txBody>
      </p:sp>
      <p:sp>
        <p:nvSpPr>
          <p:cNvPr id="12" name="TextBox 11">
            <a:extLst>
              <a:ext uri="{FF2B5EF4-FFF2-40B4-BE49-F238E27FC236}">
                <a16:creationId xmlns:a16="http://schemas.microsoft.com/office/drawing/2014/main" id="{A859C27F-3681-065A-B70F-B6DA24032B17}"/>
              </a:ext>
            </a:extLst>
          </p:cNvPr>
          <p:cNvSpPr txBox="1"/>
          <p:nvPr/>
        </p:nvSpPr>
        <p:spPr>
          <a:xfrm>
            <a:off x="5220072" y="696493"/>
            <a:ext cx="3240360" cy="276999"/>
          </a:xfrm>
          <a:prstGeom prst="rect">
            <a:avLst/>
          </a:prstGeom>
          <a:noFill/>
        </p:spPr>
        <p:txBody>
          <a:bodyPr wrap="square" rtlCol="0">
            <a:spAutoFit/>
          </a:bodyPr>
          <a:lstStyle/>
          <a:p>
            <a:r>
              <a:rPr lang="en-IN" sz="1200" b="1" dirty="0">
                <a:solidFill>
                  <a:schemeClr val="bg1"/>
                </a:solidFill>
              </a:rPr>
              <a:t>Upload Paper Dashboard -</a:t>
            </a:r>
          </a:p>
        </p:txBody>
      </p:sp>
    </p:spTree>
    <p:extLst>
      <p:ext uri="{BB962C8B-B14F-4D97-AF65-F5344CB8AC3E}">
        <p14:creationId xmlns:p14="http://schemas.microsoft.com/office/powerpoint/2010/main" val="669212216"/>
      </p:ext>
    </p:extLst>
  </p:cSld>
  <p:clrMapOvr>
    <a:masterClrMapping/>
  </p:clrMapOvr>
</p:sld>
</file>

<file path=ppt/theme/theme1.xml><?xml version="1.0" encoding="utf-8"?>
<a:theme xmlns:a="http://schemas.openxmlformats.org/drawingml/2006/main" name="Theme9">
  <a:themeElements>
    <a:clrScheme name="Theme9">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679</Words>
  <Application>Microsoft Office PowerPoint</Application>
  <PresentationFormat>On-screen Show (16:9)</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 Symbol</vt:lpstr>
      <vt:lpstr>Symbol</vt:lpstr>
      <vt:lpstr>Wingdings</vt:lpstr>
      <vt:lpstr>Theme9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NABAJIT PAUL</cp:lastModifiedBy>
  <cp:revision>5</cp:revision>
  <dcterms:created xsi:type="dcterms:W3CDTF">2025-05-28T10:23:50Z</dcterms:created>
  <dcterms:modified xsi:type="dcterms:W3CDTF">2025-05-29T10:27:09Z</dcterms:modified>
  <cp:category/>
  <cp:contentStatus/>
</cp:coreProperties>
</file>