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bf4af50d5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2bf4af50d5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bf4af50d5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32bf4af50d5_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bf4af50d5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32bf4af50d5_2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2bf4af50d5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2bf4af50d5_2_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bf4af50d5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32bf4af50d5_2_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bf4af50d5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32bf4af50d5_2_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84" name="Google Shape;84;p18"/>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1582614" y="-22948"/>
            <a:ext cx="5711483" cy="1739616"/>
          </a:xfrm>
          <a:prstGeom prst="rect">
            <a:avLst/>
          </a:prstGeom>
          <a:noFill/>
          <a:ln>
            <a:noFill/>
          </a:ln>
        </p:spPr>
      </p:pic>
      <p:sp>
        <p:nvSpPr>
          <p:cNvPr id="130" name="Google Shape;130;p25"/>
          <p:cNvSpPr txBox="1"/>
          <p:nvPr/>
        </p:nvSpPr>
        <p:spPr>
          <a:xfrm>
            <a:off x="391464" y="1473047"/>
            <a:ext cx="783570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4000">
                <a:solidFill>
                  <a:schemeClr val="lt1"/>
                </a:solidFill>
                <a:latin typeface="Calibri"/>
                <a:ea typeface="Calibri"/>
                <a:cs typeface="Calibri"/>
                <a:sym typeface="Calibri"/>
              </a:rPr>
              <a:t>Movie Data Analysis -  Full Project</a:t>
            </a:r>
            <a:endParaRPr/>
          </a:p>
        </p:txBody>
      </p:sp>
      <p:sp>
        <p:nvSpPr>
          <p:cNvPr id="131" name="Google Shape;131;p25"/>
          <p:cNvSpPr txBox="1"/>
          <p:nvPr/>
        </p:nvSpPr>
        <p:spPr>
          <a:xfrm>
            <a:off x="1798111" y="2251983"/>
            <a:ext cx="5022410" cy="523220"/>
          </a:xfrm>
          <a:prstGeom prst="rect">
            <a:avLst/>
          </a:prstGeom>
          <a:solidFill>
            <a:srgbClr val="323F4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2800">
                <a:solidFill>
                  <a:schemeClr val="lt1"/>
                </a:solidFill>
                <a:latin typeface="Calibri"/>
                <a:ea typeface="Calibri"/>
                <a:cs typeface="Calibri"/>
                <a:sym typeface="Calibri"/>
              </a:rPr>
              <a:t>Data Science &amp; Data Analyst</a:t>
            </a:r>
            <a:endParaRPr/>
          </a:p>
        </p:txBody>
      </p:sp>
      <p:pic>
        <p:nvPicPr>
          <p:cNvPr id="132" name="Google Shape;132;p25"/>
          <p:cNvPicPr preferRelativeResize="0"/>
          <p:nvPr/>
        </p:nvPicPr>
        <p:blipFill rotWithShape="1">
          <a:blip r:embed="rId4">
            <a:alphaModFix/>
          </a:blip>
          <a:srcRect b="0" l="0" r="0" t="0"/>
          <a:stretch/>
        </p:blipFill>
        <p:spPr>
          <a:xfrm>
            <a:off x="3139238" y="3063826"/>
            <a:ext cx="2340147" cy="95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36" name="Shape 136"/>
        <p:cNvGrpSpPr/>
        <p:nvPr/>
      </p:nvGrpSpPr>
      <p:grpSpPr>
        <a:xfrm>
          <a:off x="0" y="0"/>
          <a:ext cx="0" cy="0"/>
          <a:chOff x="0" y="0"/>
          <a:chExt cx="0" cy="0"/>
        </a:xfrm>
      </p:grpSpPr>
      <p:sp>
        <p:nvSpPr>
          <p:cNvPr id="137" name="Google Shape;137;p26"/>
          <p:cNvSpPr/>
          <p:nvPr/>
        </p:nvSpPr>
        <p:spPr>
          <a:xfrm>
            <a:off x="2387009" y="151759"/>
            <a:ext cx="4682006" cy="415596"/>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sz="2000">
                <a:solidFill>
                  <a:schemeClr val="lt1"/>
                </a:solidFill>
                <a:latin typeface="Leelawadee"/>
                <a:ea typeface="Leelawadee"/>
                <a:cs typeface="Leelawadee"/>
                <a:sym typeface="Leelawadee"/>
              </a:rPr>
              <a:t>Netflix Movie Data Analysis Project</a:t>
            </a:r>
            <a:endParaRPr/>
          </a:p>
        </p:txBody>
      </p:sp>
      <p:sp>
        <p:nvSpPr>
          <p:cNvPr id="138" name="Google Shape;138;p26"/>
          <p:cNvSpPr txBox="1"/>
          <p:nvPr/>
        </p:nvSpPr>
        <p:spPr>
          <a:xfrm>
            <a:off x="2807824" y="728937"/>
            <a:ext cx="367870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Calibri"/>
                <a:ea typeface="Calibri"/>
                <a:cs typeface="Calibri"/>
                <a:sym typeface="Calibri"/>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sz="1800">
              <a:solidFill>
                <a:schemeClr val="lt1"/>
              </a:solidFill>
              <a:latin typeface="Calibri"/>
              <a:ea typeface="Calibri"/>
              <a:cs typeface="Calibri"/>
              <a:sym typeface="Calibri"/>
            </a:endParaRPr>
          </a:p>
        </p:txBody>
      </p:sp>
      <p:pic>
        <p:nvPicPr>
          <p:cNvPr id="139" name="Google Shape;139;p26"/>
          <p:cNvPicPr preferRelativeResize="0"/>
          <p:nvPr/>
        </p:nvPicPr>
        <p:blipFill rotWithShape="1">
          <a:blip r:embed="rId3">
            <a:alphaModFix/>
          </a:blip>
          <a:srcRect b="0" l="0" r="0" t="0"/>
          <a:stretch/>
        </p:blipFill>
        <p:spPr>
          <a:xfrm>
            <a:off x="0" y="643466"/>
            <a:ext cx="2807824" cy="1704123"/>
          </a:xfrm>
          <a:prstGeom prst="rect">
            <a:avLst/>
          </a:prstGeom>
          <a:noFill/>
          <a:ln>
            <a:noFill/>
          </a:ln>
        </p:spPr>
      </p:pic>
      <p:pic>
        <p:nvPicPr>
          <p:cNvPr id="140" name="Google Shape;140;p26"/>
          <p:cNvPicPr preferRelativeResize="0"/>
          <p:nvPr/>
        </p:nvPicPr>
        <p:blipFill rotWithShape="1">
          <a:blip r:embed="rId4">
            <a:alphaModFix/>
          </a:blip>
          <a:srcRect b="0" l="0" r="0" t="0"/>
          <a:stretch/>
        </p:blipFill>
        <p:spPr>
          <a:xfrm>
            <a:off x="6486525" y="643466"/>
            <a:ext cx="2678578" cy="2571750"/>
          </a:xfrm>
          <a:prstGeom prst="rect">
            <a:avLst/>
          </a:prstGeom>
          <a:noFill/>
          <a:ln>
            <a:noFill/>
          </a:ln>
        </p:spPr>
      </p:pic>
      <p:pic>
        <p:nvPicPr>
          <p:cNvPr id="141" name="Google Shape;141;p26"/>
          <p:cNvPicPr preferRelativeResize="0"/>
          <p:nvPr/>
        </p:nvPicPr>
        <p:blipFill rotWithShape="1">
          <a:blip r:embed="rId5">
            <a:alphaModFix/>
          </a:blip>
          <a:srcRect b="0" l="0" r="0" t="0"/>
          <a:stretch/>
        </p:blipFill>
        <p:spPr>
          <a:xfrm>
            <a:off x="191386" y="2303369"/>
            <a:ext cx="2829163" cy="18861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45" name="Shape 145"/>
        <p:cNvGrpSpPr/>
        <p:nvPr/>
      </p:nvGrpSpPr>
      <p:grpSpPr>
        <a:xfrm>
          <a:off x="0" y="0"/>
          <a:ext cx="0" cy="0"/>
          <a:chOff x="0" y="0"/>
          <a:chExt cx="0" cy="0"/>
        </a:xfrm>
      </p:grpSpPr>
      <p:sp>
        <p:nvSpPr>
          <p:cNvPr id="146" name="Google Shape;146;p27"/>
          <p:cNvSpPr/>
          <p:nvPr/>
        </p:nvSpPr>
        <p:spPr>
          <a:xfrm>
            <a:off x="2387009" y="151759"/>
            <a:ext cx="4682006" cy="415596"/>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sz="2000">
                <a:solidFill>
                  <a:schemeClr val="lt1"/>
                </a:solidFill>
                <a:latin typeface="Leelawadee"/>
                <a:ea typeface="Leelawadee"/>
                <a:cs typeface="Leelawadee"/>
                <a:sym typeface="Leelawadee"/>
              </a:rPr>
              <a:t>Netflix Movie Data Analysis Project</a:t>
            </a:r>
            <a:endParaRPr/>
          </a:p>
        </p:txBody>
      </p:sp>
      <p:pic>
        <p:nvPicPr>
          <p:cNvPr id="147" name="Google Shape;147;p27"/>
          <p:cNvPicPr preferRelativeResize="0"/>
          <p:nvPr/>
        </p:nvPicPr>
        <p:blipFill rotWithShape="1">
          <a:blip r:embed="rId3">
            <a:alphaModFix/>
          </a:blip>
          <a:srcRect b="0" l="0" r="0" t="0"/>
          <a:stretch/>
        </p:blipFill>
        <p:spPr>
          <a:xfrm>
            <a:off x="160796" y="949804"/>
            <a:ext cx="4186121" cy="2890911"/>
          </a:xfrm>
          <a:prstGeom prst="rect">
            <a:avLst/>
          </a:prstGeom>
          <a:noFill/>
          <a:ln>
            <a:noFill/>
          </a:ln>
        </p:spPr>
      </p:pic>
      <p:sp>
        <p:nvSpPr>
          <p:cNvPr id="148" name="Google Shape;148;p27"/>
          <p:cNvSpPr txBox="1"/>
          <p:nvPr/>
        </p:nvSpPr>
        <p:spPr>
          <a:xfrm>
            <a:off x="4346917" y="865163"/>
            <a:ext cx="4417256" cy="24468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700">
                <a:solidFill>
                  <a:schemeClr val="lt1"/>
                </a:solidFill>
                <a:latin typeface="Calibri"/>
                <a:ea typeface="Calibri"/>
                <a:cs typeface="Calibri"/>
                <a:sym typeface="Calibri"/>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endParaRPr/>
          </a:p>
        </p:txBody>
      </p:sp>
      <p:pic>
        <p:nvPicPr>
          <p:cNvPr id="149" name="Google Shape;149;p27"/>
          <p:cNvPicPr preferRelativeResize="0"/>
          <p:nvPr/>
        </p:nvPicPr>
        <p:blipFill rotWithShape="1">
          <a:blip r:embed="rId4">
            <a:alphaModFix/>
          </a:blip>
          <a:srcRect b="0" l="0" r="0" t="0"/>
          <a:stretch/>
        </p:blipFill>
        <p:spPr>
          <a:xfrm>
            <a:off x="7529775" y="123227"/>
            <a:ext cx="1364479" cy="4155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53" name="Shape 153"/>
        <p:cNvGrpSpPr/>
        <p:nvPr/>
      </p:nvGrpSpPr>
      <p:grpSpPr>
        <a:xfrm>
          <a:off x="0" y="0"/>
          <a:ext cx="0" cy="0"/>
          <a:chOff x="0" y="0"/>
          <a:chExt cx="0" cy="0"/>
        </a:xfrm>
      </p:grpSpPr>
      <p:sp>
        <p:nvSpPr>
          <p:cNvPr id="154" name="Google Shape;154;p28"/>
          <p:cNvSpPr/>
          <p:nvPr/>
        </p:nvSpPr>
        <p:spPr>
          <a:xfrm>
            <a:off x="2387009" y="151759"/>
            <a:ext cx="4682006" cy="415596"/>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sz="2000">
                <a:solidFill>
                  <a:schemeClr val="lt1"/>
                </a:solidFill>
                <a:latin typeface="Leelawadee"/>
                <a:ea typeface="Leelawadee"/>
                <a:cs typeface="Leelawadee"/>
                <a:sym typeface="Leelawadee"/>
              </a:rPr>
              <a:t>Netflix Movie Data Analysis Project</a:t>
            </a:r>
            <a:endParaRPr/>
          </a:p>
        </p:txBody>
      </p:sp>
      <p:pic>
        <p:nvPicPr>
          <p:cNvPr id="155" name="Google Shape;155;p28"/>
          <p:cNvPicPr preferRelativeResize="0"/>
          <p:nvPr/>
        </p:nvPicPr>
        <p:blipFill rotWithShape="1">
          <a:blip r:embed="rId3">
            <a:alphaModFix/>
          </a:blip>
          <a:srcRect b="0" l="0" r="0" t="0"/>
          <a:stretch/>
        </p:blipFill>
        <p:spPr>
          <a:xfrm>
            <a:off x="7371470" y="50740"/>
            <a:ext cx="1519311" cy="462755"/>
          </a:xfrm>
          <a:prstGeom prst="rect">
            <a:avLst/>
          </a:prstGeom>
          <a:noFill/>
          <a:ln>
            <a:noFill/>
          </a:ln>
        </p:spPr>
      </p:pic>
      <p:sp>
        <p:nvSpPr>
          <p:cNvPr id="156" name="Google Shape;156;p28"/>
          <p:cNvSpPr txBox="1"/>
          <p:nvPr/>
        </p:nvSpPr>
        <p:spPr>
          <a:xfrm>
            <a:off x="246186" y="748655"/>
            <a:ext cx="3749039"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lt1"/>
                </a:solidFill>
                <a:latin typeface="Calibri"/>
                <a:ea typeface="Calibri"/>
                <a:cs typeface="Calibri"/>
                <a:sym typeface="Calibri"/>
              </a:rPr>
              <a:t>As of 2024, Netflix reported a revenue of nearly $10 billion in the third quarter, with profits reaching $2.4 billion. </a:t>
            </a:r>
            <a:endParaRPr/>
          </a:p>
          <a:p>
            <a:pPr indent="0" lvl="0" marL="0" marR="0" rtl="0" algn="l">
              <a:spcBef>
                <a:spcPts val="0"/>
              </a:spcBef>
              <a:spcAft>
                <a:spcPts val="0"/>
              </a:spcAft>
              <a:buNone/>
            </a:pPr>
            <a:r>
              <a:rPr lang="en-GB" sz="1600">
                <a:solidFill>
                  <a:schemeClr val="lt1"/>
                </a:solidFill>
                <a:latin typeface="Calibri"/>
                <a:ea typeface="Calibri"/>
                <a:cs typeface="Calibri"/>
                <a:sym typeface="Calibri"/>
              </a:rPr>
              <a:t>The platform boasts over 283 million paid memberships across more than 190 countries, offering a vast library of TV series, films, and games in various genres and languages. </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GB" sz="1600">
                <a:solidFill>
                  <a:schemeClr val="lt1"/>
                </a:solidFill>
                <a:latin typeface="Calibri"/>
                <a:ea typeface="Calibri"/>
                <a:cs typeface="Calibri"/>
                <a:sym typeface="Calibri"/>
              </a:rPr>
              <a:t>Overall, Netflix's evolution from a DVD rental service to a global streaming giant underscores its adaptability and innovative approach in the entertainment industry.</a:t>
            </a:r>
            <a:endParaRPr/>
          </a:p>
        </p:txBody>
      </p:sp>
      <p:pic>
        <p:nvPicPr>
          <p:cNvPr id="157" name="Google Shape;157;p28"/>
          <p:cNvPicPr preferRelativeResize="0"/>
          <p:nvPr/>
        </p:nvPicPr>
        <p:blipFill rotWithShape="1">
          <a:blip r:embed="rId4">
            <a:alphaModFix/>
          </a:blip>
          <a:srcRect b="0" l="0" r="0" t="0"/>
          <a:stretch/>
        </p:blipFill>
        <p:spPr>
          <a:xfrm>
            <a:off x="4227342" y="609902"/>
            <a:ext cx="4839285" cy="27220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61" name="Shape 161"/>
        <p:cNvGrpSpPr/>
        <p:nvPr/>
      </p:nvGrpSpPr>
      <p:grpSpPr>
        <a:xfrm>
          <a:off x="0" y="0"/>
          <a:ext cx="0" cy="0"/>
          <a:chOff x="0" y="0"/>
          <a:chExt cx="0" cy="0"/>
        </a:xfrm>
      </p:grpSpPr>
      <p:sp>
        <p:nvSpPr>
          <p:cNvPr id="162" name="Google Shape;162;p29"/>
          <p:cNvSpPr/>
          <p:nvPr/>
        </p:nvSpPr>
        <p:spPr>
          <a:xfrm>
            <a:off x="2387009" y="151759"/>
            <a:ext cx="4682006" cy="415596"/>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sz="2000">
                <a:solidFill>
                  <a:schemeClr val="lt1"/>
                </a:solidFill>
                <a:latin typeface="Leelawadee"/>
                <a:ea typeface="Leelawadee"/>
                <a:cs typeface="Leelawadee"/>
                <a:sym typeface="Leelawadee"/>
              </a:rPr>
              <a:t>Netflix Movie Data Analysis Project</a:t>
            </a:r>
            <a:endParaRPr/>
          </a:p>
        </p:txBody>
      </p:sp>
      <p:pic>
        <p:nvPicPr>
          <p:cNvPr id="163" name="Google Shape;163;p29"/>
          <p:cNvPicPr preferRelativeResize="0"/>
          <p:nvPr/>
        </p:nvPicPr>
        <p:blipFill rotWithShape="1">
          <a:blip r:embed="rId3">
            <a:alphaModFix/>
          </a:blip>
          <a:srcRect b="0" l="0" r="0" t="0"/>
          <a:stretch/>
        </p:blipFill>
        <p:spPr>
          <a:xfrm>
            <a:off x="7371470" y="50740"/>
            <a:ext cx="1519311" cy="462755"/>
          </a:xfrm>
          <a:prstGeom prst="rect">
            <a:avLst/>
          </a:prstGeom>
          <a:noFill/>
          <a:ln>
            <a:noFill/>
          </a:ln>
        </p:spPr>
      </p:pic>
      <p:pic>
        <p:nvPicPr>
          <p:cNvPr id="164" name="Google Shape;164;p29"/>
          <p:cNvPicPr preferRelativeResize="0"/>
          <p:nvPr/>
        </p:nvPicPr>
        <p:blipFill rotWithShape="1">
          <a:blip r:embed="rId4">
            <a:alphaModFix/>
          </a:blip>
          <a:srcRect b="0" l="0" r="0" t="0"/>
          <a:stretch/>
        </p:blipFill>
        <p:spPr>
          <a:xfrm>
            <a:off x="1428928" y="781820"/>
            <a:ext cx="5640087" cy="32566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168" name="Shape 168"/>
        <p:cNvGrpSpPr/>
        <p:nvPr/>
      </p:nvGrpSpPr>
      <p:grpSpPr>
        <a:xfrm>
          <a:off x="0" y="0"/>
          <a:ext cx="0" cy="0"/>
          <a:chOff x="0" y="0"/>
          <a:chExt cx="0" cy="0"/>
        </a:xfrm>
      </p:grpSpPr>
      <p:sp>
        <p:nvSpPr>
          <p:cNvPr id="169" name="Google Shape;169;p30"/>
          <p:cNvSpPr/>
          <p:nvPr/>
        </p:nvSpPr>
        <p:spPr>
          <a:xfrm>
            <a:off x="2387009" y="151759"/>
            <a:ext cx="4682006" cy="415596"/>
          </a:xfrm>
          <a:prstGeom prst="rect">
            <a:avLst/>
          </a:prstGeom>
          <a:noFill/>
          <a:ln cap="flat" cmpd="sng" w="381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sz="2000">
                <a:solidFill>
                  <a:schemeClr val="lt1"/>
                </a:solidFill>
                <a:latin typeface="Leelawadee"/>
                <a:ea typeface="Leelawadee"/>
                <a:cs typeface="Leelawadee"/>
                <a:sym typeface="Leelawadee"/>
              </a:rPr>
              <a:t>Netflix Movie Data Analysis Project</a:t>
            </a:r>
            <a:endParaRPr/>
          </a:p>
        </p:txBody>
      </p:sp>
      <p:pic>
        <p:nvPicPr>
          <p:cNvPr id="170" name="Google Shape;170;p30"/>
          <p:cNvPicPr preferRelativeResize="0"/>
          <p:nvPr/>
        </p:nvPicPr>
        <p:blipFill rotWithShape="1">
          <a:blip r:embed="rId3">
            <a:alphaModFix/>
          </a:blip>
          <a:srcRect b="0" l="0" r="0" t="0"/>
          <a:stretch/>
        </p:blipFill>
        <p:spPr>
          <a:xfrm>
            <a:off x="7371470" y="50740"/>
            <a:ext cx="1519311" cy="462755"/>
          </a:xfrm>
          <a:prstGeom prst="rect">
            <a:avLst/>
          </a:prstGeom>
          <a:noFill/>
          <a:ln>
            <a:noFill/>
          </a:ln>
        </p:spPr>
      </p:pic>
      <p:sp>
        <p:nvSpPr>
          <p:cNvPr id="171" name="Google Shape;171;p30"/>
          <p:cNvSpPr txBox="1"/>
          <p:nvPr/>
        </p:nvSpPr>
        <p:spPr>
          <a:xfrm>
            <a:off x="246185" y="813577"/>
            <a:ext cx="8757000" cy="314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lt1"/>
                </a:solidFill>
                <a:latin typeface="Calibri"/>
                <a:ea typeface="Calibri"/>
                <a:cs typeface="Calibri"/>
                <a:sym typeface="Calibri"/>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1800"/>
              <a:buFont typeface="Calibri"/>
              <a:buAutoNum type="arabicParenR"/>
            </a:pPr>
            <a:r>
              <a:rPr lang="en-GB" sz="1800">
                <a:solidFill>
                  <a:schemeClr val="lt1"/>
                </a:solidFill>
                <a:latin typeface="Calibri"/>
                <a:ea typeface="Calibri"/>
                <a:cs typeface="Calibri"/>
                <a:sym typeface="Calibri"/>
              </a:rPr>
              <a:t>What is the most frequent genre of movies released on Netflix?</a:t>
            </a:r>
            <a:endParaRPr/>
          </a:p>
          <a:p>
            <a:pPr indent="-342900" lvl="0" marL="342900" marR="0" rtl="0" algn="l">
              <a:spcBef>
                <a:spcPts val="0"/>
              </a:spcBef>
              <a:spcAft>
                <a:spcPts val="0"/>
              </a:spcAft>
              <a:buClr>
                <a:schemeClr val="lt1"/>
              </a:buClr>
              <a:buSzPts val="1800"/>
              <a:buFont typeface="Calibri"/>
              <a:buAutoNum type="arabicParenR"/>
            </a:pPr>
            <a:r>
              <a:rPr lang="en-GB" sz="1800">
                <a:solidFill>
                  <a:schemeClr val="lt1"/>
                </a:solidFill>
                <a:latin typeface="Calibri"/>
                <a:ea typeface="Calibri"/>
                <a:cs typeface="Calibri"/>
                <a:sym typeface="Calibri"/>
              </a:rPr>
              <a:t>Which has highest votes in vote avg column?</a:t>
            </a:r>
            <a:endParaRPr sz="18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1800"/>
              <a:buFont typeface="Calibri"/>
              <a:buAutoNum type="arabicParenR"/>
            </a:pPr>
            <a:r>
              <a:rPr lang="en-GB" sz="1800">
                <a:solidFill>
                  <a:schemeClr val="lt1"/>
                </a:solidFill>
                <a:latin typeface="Calibri"/>
                <a:ea typeface="Calibri"/>
                <a:cs typeface="Calibri"/>
                <a:sym typeface="Calibri"/>
              </a:rPr>
              <a:t>What movie got the highest popularity? what's its genre?</a:t>
            </a:r>
            <a:endParaRPr/>
          </a:p>
          <a:p>
            <a:pPr indent="-342900" lvl="0" marL="342900" marR="0" rtl="0" algn="l">
              <a:spcBef>
                <a:spcPts val="0"/>
              </a:spcBef>
              <a:spcAft>
                <a:spcPts val="0"/>
              </a:spcAft>
              <a:buClr>
                <a:schemeClr val="lt1"/>
              </a:buClr>
              <a:buSzPts val="1800"/>
              <a:buFont typeface="Calibri"/>
              <a:buAutoNum type="arabicParenR"/>
            </a:pPr>
            <a:r>
              <a:rPr lang="en-GB" sz="1800">
                <a:solidFill>
                  <a:schemeClr val="lt1"/>
                </a:solidFill>
                <a:latin typeface="Calibri"/>
                <a:ea typeface="Calibri"/>
                <a:cs typeface="Calibri"/>
                <a:sym typeface="Calibri"/>
              </a:rPr>
              <a:t>What movie got the lowest popularity? what's its genre?</a:t>
            </a:r>
            <a:endParaRPr/>
          </a:p>
          <a:p>
            <a:pPr indent="-342900" lvl="0" marL="342900" marR="0" rtl="0" algn="l">
              <a:spcBef>
                <a:spcPts val="0"/>
              </a:spcBef>
              <a:spcAft>
                <a:spcPts val="0"/>
              </a:spcAft>
              <a:buClr>
                <a:schemeClr val="lt1"/>
              </a:buClr>
              <a:buSzPts val="1800"/>
              <a:buFont typeface="Calibri"/>
              <a:buAutoNum type="arabicParenR"/>
            </a:pPr>
            <a:r>
              <a:rPr lang="en-GB" sz="1800">
                <a:solidFill>
                  <a:schemeClr val="lt1"/>
                </a:solidFill>
                <a:latin typeface="Calibri"/>
                <a:ea typeface="Calibri"/>
                <a:cs typeface="Calibri"/>
                <a:sym typeface="Calibri"/>
              </a:rPr>
              <a:t>Which year has the most </a:t>
            </a:r>
            <a:r>
              <a:rPr lang="en-GB" sz="1800">
                <a:solidFill>
                  <a:schemeClr val="lt1"/>
                </a:solidFill>
                <a:latin typeface="Calibri"/>
                <a:ea typeface="Calibri"/>
                <a:cs typeface="Calibri"/>
                <a:sym typeface="Calibri"/>
              </a:rPr>
              <a:t>filmed</a:t>
            </a:r>
            <a:r>
              <a:rPr lang="en-GB" sz="1800">
                <a:solidFill>
                  <a:schemeClr val="lt1"/>
                </a:solidFill>
                <a:latin typeface="Calibri"/>
                <a:ea typeface="Calibri"/>
                <a:cs typeface="Calibri"/>
                <a:sym typeface="Calibri"/>
              </a:rPr>
              <a:t> movies?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