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sldIdLst>
    <p:sldId id="256" r:id="rId2"/>
    <p:sldId id="257" r:id="rId3"/>
    <p:sldId id="259" r:id="rId4"/>
    <p:sldId id="280" r:id="rId5"/>
    <p:sldId id="260" r:id="rId6"/>
    <p:sldId id="261" r:id="rId7"/>
    <p:sldId id="262" r:id="rId8"/>
    <p:sldId id="263" r:id="rId9"/>
    <p:sldId id="264" r:id="rId10"/>
    <p:sldId id="267" r:id="rId11"/>
    <p:sldId id="268" r:id="rId12"/>
    <p:sldId id="269" r:id="rId13"/>
    <p:sldId id="270" r:id="rId14"/>
    <p:sldId id="271" r:id="rId15"/>
    <p:sldId id="272" r:id="rId16"/>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anita21csu057" userId="cdb928b8-e687-412d-8a9d-c9f5821db58a" providerId="ADAL" clId="{E2E80777-2170-4BAD-95AD-BA0FEF43A35B}"/>
    <pc:docChg chg="custSel modSld">
      <pc:chgData name="nabanita21csu057" userId="cdb928b8-e687-412d-8a9d-c9f5821db58a" providerId="ADAL" clId="{E2E80777-2170-4BAD-95AD-BA0FEF43A35B}" dt="2023-08-03T07:18:29.765" v="32" actId="14100"/>
      <pc:docMkLst>
        <pc:docMk/>
      </pc:docMkLst>
      <pc:sldChg chg="addSp delSp modSp mod">
        <pc:chgData name="nabanita21csu057" userId="cdb928b8-e687-412d-8a9d-c9f5821db58a" providerId="ADAL" clId="{E2E80777-2170-4BAD-95AD-BA0FEF43A35B}" dt="2023-08-03T07:18:29.765" v="32" actId="14100"/>
        <pc:sldMkLst>
          <pc:docMk/>
          <pc:sldMk cId="0" sldId="271"/>
        </pc:sldMkLst>
        <pc:spChg chg="mod">
          <ac:chgData name="nabanita21csu057" userId="cdb928b8-e687-412d-8a9d-c9f5821db58a" providerId="ADAL" clId="{E2E80777-2170-4BAD-95AD-BA0FEF43A35B}" dt="2023-08-03T07:15:00.850" v="10" actId="20577"/>
          <ac:spMkLst>
            <pc:docMk/>
            <pc:sldMk cId="0" sldId="271"/>
            <ac:spMk id="5" creationId="{00000000-0000-0000-0000-000000000000}"/>
          </ac:spMkLst>
        </pc:spChg>
        <pc:picChg chg="add mod modCrop">
          <ac:chgData name="nabanita21csu057" userId="cdb928b8-e687-412d-8a9d-c9f5821db58a" providerId="ADAL" clId="{E2E80777-2170-4BAD-95AD-BA0FEF43A35B}" dt="2023-08-03T07:18:29.765" v="32" actId="14100"/>
          <ac:picMkLst>
            <pc:docMk/>
            <pc:sldMk cId="0" sldId="271"/>
            <ac:picMk id="3" creationId="{E235A2A2-53B8-5E70-ACB4-6F45D7544496}"/>
          </ac:picMkLst>
        </pc:picChg>
        <pc:picChg chg="del">
          <ac:chgData name="nabanita21csu057" userId="cdb928b8-e687-412d-8a9d-c9f5821db58a" providerId="ADAL" clId="{E2E80777-2170-4BAD-95AD-BA0FEF43A35B}" dt="2023-08-03T07:14:56.040" v="0" actId="478"/>
          <ac:picMkLst>
            <pc:docMk/>
            <pc:sldMk cId="0" sldId="271"/>
            <ac:picMk id="6" creationId="{00000000-0000-0000-0000-000000000000}"/>
          </ac:picMkLst>
        </pc:picChg>
        <pc:picChg chg="add mod">
          <ac:chgData name="nabanita21csu057" userId="cdb928b8-e687-412d-8a9d-c9f5821db58a" providerId="ADAL" clId="{E2E80777-2170-4BAD-95AD-BA0FEF43A35B}" dt="2023-08-03T07:18:23.638" v="30" actId="14100"/>
          <ac:picMkLst>
            <pc:docMk/>
            <pc:sldMk cId="0" sldId="271"/>
            <ac:picMk id="8" creationId="{1082D242-745D-E68E-4952-46DF660F5E92}"/>
          </ac:picMkLst>
        </pc:picChg>
        <pc:picChg chg="add mod">
          <ac:chgData name="nabanita21csu057" userId="cdb928b8-e687-412d-8a9d-c9f5821db58a" providerId="ADAL" clId="{E2E80777-2170-4BAD-95AD-BA0FEF43A35B}" dt="2023-08-03T07:18:17.023" v="28" actId="1076"/>
          <ac:picMkLst>
            <pc:docMk/>
            <pc:sldMk cId="0" sldId="271"/>
            <ac:picMk id="10" creationId="{31C2D4F1-2D3D-2004-91AC-E081AAFC305E}"/>
          </ac:picMkLst>
        </pc:picChg>
        <pc:picChg chg="add mod">
          <ac:chgData name="nabanita21csu057" userId="cdb928b8-e687-412d-8a9d-c9f5821db58a" providerId="ADAL" clId="{E2E80777-2170-4BAD-95AD-BA0FEF43A35B}" dt="2023-08-03T07:18:26.081" v="31" actId="14100"/>
          <ac:picMkLst>
            <pc:docMk/>
            <pc:sldMk cId="0" sldId="271"/>
            <ac:picMk id="12" creationId="{08791AAC-488E-7655-30EF-70E915C4272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8/3/2023</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IN"/>
          </a:p>
        </p:txBody>
      </p:sp>
      <p:sp>
        <p:nvSpPr>
          <p:cNvPr id="6" name="Slide Number Placeholder 5"/>
          <p:cNvSpPr>
            <a:spLocks noGrp="1"/>
          </p:cNvSpPr>
          <p:nvPr>
            <p:ph type="sldNum" sz="quarter" idx="12"/>
          </p:nvPr>
        </p:nvSpPr>
        <p:spPr>
          <a:xfrm>
            <a:off x="1078249" y="599230"/>
            <a:ext cx="608264" cy="377684"/>
          </a:xfrm>
        </p:spPr>
        <p:txBody>
          <a:bodyPr/>
          <a:lstStyle/>
          <a:p>
            <a:fld id="{B6F15528-21DE-4FAA-801E-634DDDAF4B2B}" type="slidenum">
              <a:rPr lang="en-IN" smtClean="0"/>
              <a:t>‹#›</a:t>
            </a:fld>
            <a:endParaRPr lang="en-I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27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49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79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757575"/>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219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32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133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56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38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61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463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68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D8BD707-D9CF-40AE-B4C6-C98DA3205C09}" type="datetimeFigureOut">
              <a:rPr lang="en-US" smtClean="0"/>
              <a:t>8/3/2023</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36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D8BD707-D9CF-40AE-B4C6-C98DA3205C09}" type="datetimeFigureOut">
              <a:rPr lang="en-US" smtClean="0"/>
              <a:t>8/3/2023</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6F15528-21DE-4FAA-801E-634DDDAF4B2B}" type="slidenum">
              <a:rPr lang="en-IN" smtClean="0"/>
              <a:t>‹#›</a:t>
            </a:fld>
            <a:endParaRPr lang="en-I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4111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477724" y="415650"/>
            <a:ext cx="6244590" cy="0"/>
          </a:xfrm>
          <a:custGeom>
            <a:avLst/>
            <a:gdLst/>
            <a:ahLst/>
            <a:cxnLst/>
            <a:rect l="l" t="t" r="r" b="b"/>
            <a:pathLst>
              <a:path w="6244590">
                <a:moveTo>
                  <a:pt x="0" y="0"/>
                </a:moveTo>
                <a:lnTo>
                  <a:pt x="6244199" y="0"/>
                </a:lnTo>
              </a:path>
            </a:pathLst>
          </a:custGeom>
          <a:ln w="38099">
            <a:solidFill>
              <a:srgbClr val="FFFFFF"/>
            </a:solidFill>
          </a:ln>
        </p:spPr>
        <p:txBody>
          <a:bodyPr wrap="square" lIns="0" tIns="0" rIns="0" bIns="0" rtlCol="0"/>
          <a:lstStyle/>
          <a:p>
            <a:endParaRPr/>
          </a:p>
        </p:txBody>
      </p:sp>
      <p:sp>
        <p:nvSpPr>
          <p:cNvPr id="4" name="object 4"/>
          <p:cNvSpPr/>
          <p:nvPr/>
        </p:nvSpPr>
        <p:spPr>
          <a:xfrm>
            <a:off x="2477724" y="4739999"/>
            <a:ext cx="6244590" cy="0"/>
          </a:xfrm>
          <a:custGeom>
            <a:avLst/>
            <a:gdLst/>
            <a:ahLst/>
            <a:cxnLst/>
            <a:rect l="l" t="t" r="r" b="b"/>
            <a:pathLst>
              <a:path w="6244590">
                <a:moveTo>
                  <a:pt x="0" y="0"/>
                </a:moveTo>
                <a:lnTo>
                  <a:pt x="6244199" y="0"/>
                </a:lnTo>
              </a:path>
            </a:pathLst>
          </a:custGeom>
          <a:ln w="19049">
            <a:solidFill>
              <a:srgbClr val="FFFFFF"/>
            </a:solidFill>
          </a:ln>
        </p:spPr>
        <p:txBody>
          <a:bodyPr wrap="square" lIns="0" tIns="0" rIns="0" bIns="0" rtlCol="0"/>
          <a:lstStyle/>
          <a:p>
            <a:endParaRPr/>
          </a:p>
        </p:txBody>
      </p:sp>
      <p:sp>
        <p:nvSpPr>
          <p:cNvPr id="5" name="object 5"/>
          <p:cNvSpPr/>
          <p:nvPr/>
        </p:nvSpPr>
        <p:spPr>
          <a:xfrm>
            <a:off x="425198" y="415650"/>
            <a:ext cx="183515" cy="0"/>
          </a:xfrm>
          <a:custGeom>
            <a:avLst/>
            <a:gdLst/>
            <a:ahLst/>
            <a:cxnLst/>
            <a:rect l="l" t="t" r="r" b="b"/>
            <a:pathLst>
              <a:path w="183515">
                <a:moveTo>
                  <a:pt x="0" y="0"/>
                </a:moveTo>
                <a:lnTo>
                  <a:pt x="183299" y="0"/>
                </a:lnTo>
              </a:path>
            </a:pathLst>
          </a:custGeom>
          <a:ln w="19049">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901176" y="715231"/>
            <a:ext cx="5885180" cy="1859483"/>
          </a:xfrm>
          <a:prstGeom prst="rect">
            <a:avLst/>
          </a:prstGeom>
        </p:spPr>
        <p:txBody>
          <a:bodyPr vert="horz" wrap="square" lIns="0" tIns="12700" rIns="0" bIns="0" rtlCol="0">
            <a:spAutoFit/>
          </a:bodyPr>
          <a:lstStyle/>
          <a:p>
            <a:pPr marL="12700" marR="5080">
              <a:lnSpc>
                <a:spcPct val="100000"/>
              </a:lnSpc>
              <a:spcBef>
                <a:spcPts val="100"/>
              </a:spcBef>
            </a:pPr>
            <a:r>
              <a:rPr lang="en-US" sz="4000" b="1" spc="235" dirty="0">
                <a:solidFill>
                  <a:schemeClr val="tx1"/>
                </a:solidFill>
              </a:rPr>
              <a:t>U</a:t>
            </a:r>
            <a:r>
              <a:rPr lang="en-US" sz="4000" b="1" spc="60" dirty="0">
                <a:solidFill>
                  <a:schemeClr val="tx1"/>
                </a:solidFill>
              </a:rPr>
              <a:t>ser</a:t>
            </a:r>
            <a:r>
              <a:rPr lang="en-US" sz="4000" b="1" spc="-335" dirty="0">
                <a:solidFill>
                  <a:schemeClr val="tx1"/>
                </a:solidFill>
              </a:rPr>
              <a:t> </a:t>
            </a:r>
            <a:r>
              <a:rPr lang="en-US" sz="4000" b="1" spc="140" dirty="0">
                <a:solidFill>
                  <a:schemeClr val="tx1"/>
                </a:solidFill>
              </a:rPr>
              <a:t>Response  </a:t>
            </a:r>
            <a:r>
              <a:rPr lang="en-US" sz="4000" b="1" spc="30" dirty="0">
                <a:solidFill>
                  <a:schemeClr val="tx1"/>
                </a:solidFill>
              </a:rPr>
              <a:t>Prediction</a:t>
            </a:r>
            <a:r>
              <a:rPr lang="en-US" sz="4000" b="1" spc="-270" dirty="0">
                <a:solidFill>
                  <a:schemeClr val="tx1"/>
                </a:solidFill>
              </a:rPr>
              <a:t> </a:t>
            </a:r>
            <a:r>
              <a:rPr lang="en-US" sz="4000" b="1" spc="150" dirty="0">
                <a:solidFill>
                  <a:schemeClr val="tx1"/>
                </a:solidFill>
              </a:rPr>
              <a:t>System</a:t>
            </a:r>
            <a:r>
              <a:rPr lang="en-US" sz="4000" b="1" spc="-270" dirty="0">
                <a:solidFill>
                  <a:schemeClr val="tx1"/>
                </a:solidFill>
              </a:rPr>
              <a:t> </a:t>
            </a:r>
            <a:r>
              <a:rPr lang="en-US" sz="4000" b="1" spc="150" dirty="0">
                <a:solidFill>
                  <a:schemeClr val="tx1"/>
                </a:solidFill>
              </a:rPr>
              <a:t>Using </a:t>
            </a:r>
            <a:r>
              <a:rPr lang="en-US" sz="4000" b="1" spc="120" dirty="0">
                <a:solidFill>
                  <a:schemeClr val="tx1"/>
                </a:solidFill>
              </a:rPr>
              <a:t>Machine </a:t>
            </a:r>
            <a:r>
              <a:rPr lang="en-US" sz="4000" b="1" spc="80" dirty="0">
                <a:solidFill>
                  <a:schemeClr val="tx1"/>
                </a:solidFill>
              </a:rPr>
              <a:t>Learning </a:t>
            </a:r>
            <a:r>
              <a:rPr lang="en-US" sz="4000" b="1" spc="85" dirty="0">
                <a:solidFill>
                  <a:schemeClr val="tx1"/>
                </a:solidFill>
              </a:rPr>
              <a:t> </a:t>
            </a:r>
            <a:r>
              <a:rPr lang="en-US" sz="4000" b="1" spc="50" dirty="0">
                <a:solidFill>
                  <a:schemeClr val="tx1"/>
                </a:solidFill>
              </a:rPr>
              <a:t>Techniques</a:t>
            </a:r>
            <a:endParaRPr sz="4000" b="1" dirty="0">
              <a:solidFill>
                <a:schemeClr val="tx1"/>
              </a:solidFill>
            </a:endParaRPr>
          </a:p>
        </p:txBody>
      </p:sp>
      <p:sp>
        <p:nvSpPr>
          <p:cNvPr id="7" name="object 7"/>
          <p:cNvSpPr txBox="1"/>
          <p:nvPr/>
        </p:nvSpPr>
        <p:spPr>
          <a:xfrm>
            <a:off x="2362200" y="3943350"/>
            <a:ext cx="6086475" cy="564257"/>
          </a:xfrm>
          <a:prstGeom prst="rect">
            <a:avLst/>
          </a:prstGeom>
        </p:spPr>
        <p:txBody>
          <a:bodyPr vert="horz" wrap="square" lIns="0" tIns="12700" rIns="0" bIns="0" rtlCol="0">
            <a:spAutoFit/>
          </a:bodyPr>
          <a:lstStyle/>
          <a:p>
            <a:pPr marL="12700">
              <a:lnSpc>
                <a:spcPct val="100000"/>
              </a:lnSpc>
              <a:spcBef>
                <a:spcPts val="100"/>
              </a:spcBef>
            </a:pPr>
            <a:r>
              <a:rPr lang="en-IN" sz="1800" b="1" spc="-65" dirty="0">
                <a:latin typeface="Tahoma"/>
                <a:cs typeface="Tahoma"/>
              </a:rPr>
              <a:t>Nabanita Chatterjee</a:t>
            </a:r>
          </a:p>
          <a:p>
            <a:pPr marL="12700">
              <a:lnSpc>
                <a:spcPct val="100000"/>
              </a:lnSpc>
              <a:spcBef>
                <a:spcPts val="100"/>
              </a:spcBef>
            </a:pPr>
            <a:r>
              <a:rPr lang="en-IN" sz="1700" b="1" spc="-65" dirty="0">
                <a:latin typeface="Tahoma"/>
                <a:cs typeface="Tahoma"/>
              </a:rPr>
              <a:t>The Northcap University</a:t>
            </a:r>
            <a:endParaRPr sz="17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948" y="903344"/>
            <a:ext cx="6416425" cy="3336811"/>
          </a:xfrm>
          <a:prstGeom prst="rect">
            <a:avLst/>
          </a:prstGeom>
        </p:spPr>
        <p:txBody>
          <a:bodyPr vert="horz" wrap="square" lIns="0" tIns="12700" rIns="0" bIns="0" rtlCol="0">
            <a:spAutoFit/>
          </a:bodyPr>
          <a:lstStyle/>
          <a:p>
            <a:pPr marL="12700">
              <a:lnSpc>
                <a:spcPct val="100000"/>
              </a:lnSpc>
              <a:spcBef>
                <a:spcPts val="100"/>
              </a:spcBef>
            </a:pPr>
            <a:r>
              <a:rPr sz="2300" b="1" spc="200" dirty="0">
                <a:latin typeface="Trebuchet MS"/>
                <a:cs typeface="Trebuchet MS"/>
              </a:rPr>
              <a:t>S</a:t>
            </a:r>
            <a:r>
              <a:rPr sz="2300" b="1" spc="-45" dirty="0">
                <a:latin typeface="Trebuchet MS"/>
                <a:cs typeface="Trebuchet MS"/>
              </a:rPr>
              <a:t>t</a:t>
            </a:r>
            <a:r>
              <a:rPr sz="2300" b="1" spc="85" dirty="0">
                <a:latin typeface="Trebuchet MS"/>
                <a:cs typeface="Trebuchet MS"/>
              </a:rPr>
              <a:t>ep</a:t>
            </a:r>
            <a:r>
              <a:rPr sz="2300" b="1" spc="-145" dirty="0">
                <a:latin typeface="Trebuchet MS"/>
                <a:cs typeface="Trebuchet MS"/>
              </a:rPr>
              <a:t> </a:t>
            </a:r>
            <a:r>
              <a:rPr sz="2300" b="1" spc="-65" dirty="0">
                <a:latin typeface="Trebuchet MS"/>
                <a:cs typeface="Trebuchet MS"/>
              </a:rPr>
              <a:t>3</a:t>
            </a:r>
            <a:r>
              <a:rPr sz="2300" b="1" spc="-280" dirty="0">
                <a:latin typeface="Trebuchet MS"/>
                <a:cs typeface="Trebuchet MS"/>
              </a:rPr>
              <a:t>:</a:t>
            </a:r>
            <a:r>
              <a:rPr lang="en-IN" sz="2300" dirty="0">
                <a:latin typeface="Trebuchet MS"/>
                <a:cs typeface="Trebuchet MS"/>
              </a:rPr>
              <a:t> </a:t>
            </a:r>
            <a:r>
              <a:rPr sz="2300" b="1" spc="30" dirty="0">
                <a:latin typeface="Trebuchet MS"/>
                <a:cs typeface="Trebuchet MS"/>
              </a:rPr>
              <a:t>Explo</a:t>
            </a:r>
            <a:r>
              <a:rPr sz="2300" b="1" spc="20" dirty="0">
                <a:latin typeface="Trebuchet MS"/>
                <a:cs typeface="Trebuchet MS"/>
              </a:rPr>
              <a:t>r</a:t>
            </a:r>
            <a:r>
              <a:rPr sz="2300" b="1" spc="80" dirty="0">
                <a:latin typeface="Trebuchet MS"/>
                <a:cs typeface="Trebuchet MS"/>
              </a:rPr>
              <a:t>a</a:t>
            </a:r>
            <a:r>
              <a:rPr sz="2300" b="1" spc="-45" dirty="0">
                <a:latin typeface="Trebuchet MS"/>
                <a:cs typeface="Trebuchet MS"/>
              </a:rPr>
              <a:t>t</a:t>
            </a:r>
            <a:r>
              <a:rPr sz="2300" b="1" spc="10" dirty="0">
                <a:latin typeface="Trebuchet MS"/>
                <a:cs typeface="Trebuchet MS"/>
              </a:rPr>
              <a:t>ory</a:t>
            </a:r>
            <a:r>
              <a:rPr sz="2300" b="1" spc="-200" dirty="0">
                <a:latin typeface="Trebuchet MS"/>
                <a:cs typeface="Trebuchet MS"/>
              </a:rPr>
              <a:t> </a:t>
            </a:r>
            <a:r>
              <a:rPr sz="2300" b="1" spc="150" dirty="0">
                <a:latin typeface="Trebuchet MS"/>
                <a:cs typeface="Trebuchet MS"/>
              </a:rPr>
              <a:t>D</a:t>
            </a:r>
            <a:r>
              <a:rPr sz="2300" b="1" spc="80" dirty="0">
                <a:latin typeface="Trebuchet MS"/>
                <a:cs typeface="Trebuchet MS"/>
              </a:rPr>
              <a:t>a</a:t>
            </a:r>
            <a:r>
              <a:rPr sz="2300" b="1" spc="30" dirty="0">
                <a:latin typeface="Trebuchet MS"/>
                <a:cs typeface="Trebuchet MS"/>
              </a:rPr>
              <a:t>ta</a:t>
            </a:r>
            <a:r>
              <a:rPr sz="2300" b="1" spc="-215" dirty="0">
                <a:latin typeface="Trebuchet MS"/>
                <a:cs typeface="Trebuchet MS"/>
              </a:rPr>
              <a:t> </a:t>
            </a:r>
            <a:r>
              <a:rPr sz="2300" b="1" spc="75" dirty="0">
                <a:latin typeface="Trebuchet MS"/>
                <a:cs typeface="Trebuchet MS"/>
              </a:rPr>
              <a:t>Ana</a:t>
            </a:r>
            <a:r>
              <a:rPr sz="2300" b="1" spc="-25" dirty="0">
                <a:latin typeface="Trebuchet MS"/>
                <a:cs typeface="Trebuchet MS"/>
              </a:rPr>
              <a:t>l</a:t>
            </a:r>
            <a:r>
              <a:rPr sz="2300" b="1" spc="5" dirty="0">
                <a:latin typeface="Trebuchet MS"/>
                <a:cs typeface="Trebuchet MS"/>
              </a:rPr>
              <a:t>y</a:t>
            </a:r>
            <a:r>
              <a:rPr sz="2300" b="1" spc="60" dirty="0">
                <a:latin typeface="Trebuchet MS"/>
                <a:cs typeface="Trebuchet MS"/>
              </a:rPr>
              <a:t>sis</a:t>
            </a:r>
            <a:endParaRPr sz="2300" dirty="0">
              <a:latin typeface="Trebuchet MS"/>
              <a:cs typeface="Trebuchet MS"/>
            </a:endParaRPr>
          </a:p>
          <a:p>
            <a:pPr marL="12700">
              <a:lnSpc>
                <a:spcPct val="100000"/>
              </a:lnSpc>
              <a:spcBef>
                <a:spcPts val="2075"/>
              </a:spcBef>
            </a:pPr>
            <a:r>
              <a:rPr sz="1400" b="1" spc="85" dirty="0">
                <a:latin typeface="Trebuchet MS"/>
                <a:cs typeface="Trebuchet MS"/>
              </a:rPr>
              <a:t>We</a:t>
            </a:r>
            <a:r>
              <a:rPr sz="1400" b="1" spc="-100" dirty="0">
                <a:latin typeface="Trebuchet MS"/>
                <a:cs typeface="Trebuchet MS"/>
              </a:rPr>
              <a:t> </a:t>
            </a:r>
            <a:r>
              <a:rPr sz="1400" b="1" spc="20" dirty="0">
                <a:latin typeface="Trebuchet MS"/>
                <a:cs typeface="Trebuchet MS"/>
              </a:rPr>
              <a:t>have</a:t>
            </a:r>
            <a:r>
              <a:rPr sz="1400" b="1" spc="-100" dirty="0">
                <a:latin typeface="Trebuchet MS"/>
                <a:cs typeface="Trebuchet MS"/>
              </a:rPr>
              <a:t> </a:t>
            </a:r>
            <a:r>
              <a:rPr sz="1400" b="1" spc="25" dirty="0">
                <a:latin typeface="Trebuchet MS"/>
                <a:cs typeface="Trebuchet MS"/>
              </a:rPr>
              <a:t>performed</a:t>
            </a:r>
            <a:r>
              <a:rPr sz="1400" b="1" spc="-100" dirty="0">
                <a:latin typeface="Trebuchet MS"/>
                <a:cs typeface="Trebuchet MS"/>
              </a:rPr>
              <a:t> </a:t>
            </a:r>
            <a:r>
              <a:rPr lang="en-IN" sz="1400" b="1" spc="-100" dirty="0">
                <a:latin typeface="Trebuchet MS"/>
                <a:cs typeface="Trebuchet MS"/>
              </a:rPr>
              <a:t>the </a:t>
            </a:r>
            <a:r>
              <a:rPr sz="1400" b="1" spc="40" dirty="0">
                <a:latin typeface="Trebuchet MS"/>
                <a:cs typeface="Trebuchet MS"/>
              </a:rPr>
              <a:t>following</a:t>
            </a:r>
            <a:r>
              <a:rPr sz="1400" b="1" spc="-100" dirty="0">
                <a:latin typeface="Trebuchet MS"/>
                <a:cs typeface="Trebuchet MS"/>
              </a:rPr>
              <a:t> </a:t>
            </a:r>
            <a:r>
              <a:rPr sz="1400" b="1" spc="5" dirty="0">
                <a:latin typeface="Trebuchet MS"/>
                <a:cs typeface="Trebuchet MS"/>
              </a:rPr>
              <a:t>analysis.</a:t>
            </a:r>
            <a:endParaRPr sz="1400" dirty="0">
              <a:latin typeface="Trebuchet MS"/>
              <a:cs typeface="Trebuchet MS"/>
            </a:endParaRPr>
          </a:p>
          <a:p>
            <a:pPr>
              <a:lnSpc>
                <a:spcPct val="100000"/>
              </a:lnSpc>
              <a:spcBef>
                <a:spcPts val="45"/>
              </a:spcBef>
            </a:pPr>
            <a:endParaRPr sz="1550" dirty="0">
              <a:latin typeface="Trebuchet MS"/>
              <a:cs typeface="Trebuchet MS"/>
            </a:endParaRPr>
          </a:p>
          <a:p>
            <a:pPr marL="469900" indent="-369570">
              <a:lnSpc>
                <a:spcPct val="100000"/>
              </a:lnSpc>
              <a:buAutoNum type="arabicPeriod"/>
              <a:tabLst>
                <a:tab pos="469265" algn="l"/>
                <a:tab pos="469900" algn="l"/>
              </a:tabLst>
            </a:pPr>
            <a:r>
              <a:rPr sz="1400" spc="30" dirty="0">
                <a:latin typeface="Tahoma"/>
                <a:cs typeface="Tahoma"/>
              </a:rPr>
              <a:t>Distribution</a:t>
            </a:r>
            <a:r>
              <a:rPr sz="1400" spc="-170" dirty="0">
                <a:latin typeface="Tahoma"/>
                <a:cs typeface="Tahoma"/>
              </a:rPr>
              <a:t> </a:t>
            </a:r>
            <a:r>
              <a:rPr sz="1400" spc="20" dirty="0">
                <a:latin typeface="Tahoma"/>
                <a:cs typeface="Tahoma"/>
              </a:rPr>
              <a:t>of</a:t>
            </a:r>
            <a:r>
              <a:rPr sz="1400" spc="-170" dirty="0">
                <a:latin typeface="Tahoma"/>
                <a:cs typeface="Tahoma"/>
              </a:rPr>
              <a:t> </a:t>
            </a:r>
            <a:r>
              <a:rPr sz="1400" spc="15" dirty="0">
                <a:latin typeface="Tahoma"/>
                <a:cs typeface="Tahoma"/>
              </a:rPr>
              <a:t>daily</a:t>
            </a:r>
            <a:r>
              <a:rPr sz="1400" spc="-170" dirty="0">
                <a:latin typeface="Tahoma"/>
                <a:cs typeface="Tahoma"/>
              </a:rPr>
              <a:t> </a:t>
            </a:r>
            <a:r>
              <a:rPr sz="1400" spc="15" dirty="0">
                <a:latin typeface="Tahoma"/>
                <a:cs typeface="Tahoma"/>
              </a:rPr>
              <a:t>time</a:t>
            </a:r>
            <a:r>
              <a:rPr sz="1400" spc="-170" dirty="0">
                <a:latin typeface="Tahoma"/>
                <a:cs typeface="Tahoma"/>
              </a:rPr>
              <a:t> </a:t>
            </a:r>
            <a:r>
              <a:rPr sz="1400" spc="30" dirty="0">
                <a:latin typeface="Tahoma"/>
                <a:cs typeface="Tahoma"/>
              </a:rPr>
              <a:t>with</a:t>
            </a:r>
            <a:r>
              <a:rPr sz="1400" spc="-170" dirty="0">
                <a:latin typeface="Tahoma"/>
                <a:cs typeface="Tahoma"/>
              </a:rPr>
              <a:t> </a:t>
            </a:r>
            <a:r>
              <a:rPr sz="1400" spc="-15" dirty="0">
                <a:latin typeface="Tahoma"/>
                <a:cs typeface="Tahoma"/>
              </a:rPr>
              <a:t>ads</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30" dirty="0">
                <a:latin typeface="Tahoma"/>
                <a:cs typeface="Tahoma"/>
              </a:rPr>
              <a:t>Distribution</a:t>
            </a:r>
            <a:r>
              <a:rPr sz="1400" spc="-170" dirty="0">
                <a:latin typeface="Tahoma"/>
                <a:cs typeface="Tahoma"/>
              </a:rPr>
              <a:t> </a:t>
            </a:r>
            <a:r>
              <a:rPr sz="1400" spc="20" dirty="0">
                <a:latin typeface="Tahoma"/>
                <a:cs typeface="Tahoma"/>
              </a:rPr>
              <a:t>of</a:t>
            </a:r>
            <a:r>
              <a:rPr sz="1400" spc="-170" dirty="0">
                <a:latin typeface="Tahoma"/>
                <a:cs typeface="Tahoma"/>
              </a:rPr>
              <a:t> </a:t>
            </a:r>
            <a:r>
              <a:rPr sz="1400" spc="15" dirty="0">
                <a:latin typeface="Tahoma"/>
                <a:cs typeface="Tahoma"/>
              </a:rPr>
              <a:t>daily</a:t>
            </a:r>
            <a:r>
              <a:rPr sz="1400" spc="-170" dirty="0">
                <a:latin typeface="Tahoma"/>
                <a:cs typeface="Tahoma"/>
              </a:rPr>
              <a:t> </a:t>
            </a:r>
            <a:r>
              <a:rPr sz="1400" spc="20" dirty="0">
                <a:latin typeface="Tahoma"/>
                <a:cs typeface="Tahoma"/>
              </a:rPr>
              <a:t>internet</a:t>
            </a:r>
            <a:r>
              <a:rPr sz="1400" spc="-170" dirty="0">
                <a:latin typeface="Tahoma"/>
                <a:cs typeface="Tahoma"/>
              </a:rPr>
              <a:t> </a:t>
            </a:r>
            <a:r>
              <a:rPr sz="1400" spc="30" dirty="0">
                <a:latin typeface="Tahoma"/>
                <a:cs typeface="Tahoma"/>
              </a:rPr>
              <a:t>with</a:t>
            </a:r>
            <a:r>
              <a:rPr sz="1400" spc="-170" dirty="0">
                <a:latin typeface="Tahoma"/>
                <a:cs typeface="Tahoma"/>
              </a:rPr>
              <a:t> </a:t>
            </a:r>
            <a:r>
              <a:rPr sz="1400" spc="-15" dirty="0">
                <a:latin typeface="Tahoma"/>
                <a:cs typeface="Tahoma"/>
              </a:rPr>
              <a:t>ads</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lang="en-IN" sz="1400" spc="25" dirty="0">
                <a:latin typeface="Tahoma"/>
                <a:cs typeface="Tahoma"/>
              </a:rPr>
              <a:t>cities</a:t>
            </a:r>
            <a:r>
              <a:rPr sz="1400" spc="-170" dirty="0">
                <a:latin typeface="Tahoma"/>
                <a:cs typeface="Tahoma"/>
              </a:rPr>
              <a:t> </a:t>
            </a:r>
            <a:r>
              <a:rPr sz="1400" spc="30" dirty="0">
                <a:latin typeface="Tahoma"/>
                <a:cs typeface="Tahoma"/>
              </a:rPr>
              <a:t>with</a:t>
            </a:r>
            <a:r>
              <a:rPr sz="1400" spc="-170" dirty="0">
                <a:latin typeface="Tahoma"/>
                <a:cs typeface="Tahoma"/>
              </a:rPr>
              <a:t> </a:t>
            </a:r>
            <a:r>
              <a:rPr sz="1400" spc="15" dirty="0">
                <a:latin typeface="Tahoma"/>
                <a:cs typeface="Tahoma"/>
              </a:rPr>
              <a:t>daily</a:t>
            </a:r>
            <a:r>
              <a:rPr sz="1400" spc="-170" dirty="0">
                <a:latin typeface="Tahoma"/>
                <a:cs typeface="Tahoma"/>
              </a:rPr>
              <a:t> </a:t>
            </a:r>
            <a:r>
              <a:rPr sz="1400" spc="15" dirty="0">
                <a:latin typeface="Tahoma"/>
                <a:cs typeface="Tahoma"/>
              </a:rPr>
              <a:t>time</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lang="en-IN" sz="1400" spc="25" dirty="0">
                <a:latin typeface="Tahoma"/>
                <a:cs typeface="Tahoma"/>
              </a:rPr>
              <a:t>Cities</a:t>
            </a:r>
            <a:r>
              <a:rPr sz="1400" spc="-170" dirty="0">
                <a:latin typeface="Tahoma"/>
                <a:cs typeface="Tahoma"/>
              </a:rPr>
              <a:t> </a:t>
            </a:r>
            <a:r>
              <a:rPr sz="1400" spc="30" dirty="0">
                <a:latin typeface="Tahoma"/>
                <a:cs typeface="Tahoma"/>
              </a:rPr>
              <a:t>with</a:t>
            </a:r>
            <a:r>
              <a:rPr sz="1400" spc="-170" dirty="0">
                <a:latin typeface="Tahoma"/>
                <a:cs typeface="Tahoma"/>
              </a:rPr>
              <a:t> </a:t>
            </a:r>
            <a:r>
              <a:rPr sz="1400" dirty="0">
                <a:latin typeface="Tahoma"/>
                <a:cs typeface="Tahoma"/>
              </a:rPr>
              <a:t>area</a:t>
            </a:r>
            <a:r>
              <a:rPr sz="1400" spc="-170" dirty="0">
                <a:latin typeface="Tahoma"/>
                <a:cs typeface="Tahoma"/>
              </a:rPr>
              <a:t> </a:t>
            </a:r>
            <a:r>
              <a:rPr sz="1400" spc="5" dirty="0">
                <a:latin typeface="Tahoma"/>
                <a:cs typeface="Tahoma"/>
              </a:rPr>
              <a:t>income</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lang="en-IN" sz="1400" spc="25" dirty="0">
                <a:latin typeface="Tahoma"/>
                <a:cs typeface="Tahoma"/>
              </a:rPr>
              <a:t>Cities</a:t>
            </a:r>
            <a:r>
              <a:rPr sz="1400" spc="-170" dirty="0">
                <a:latin typeface="Tahoma"/>
                <a:cs typeface="Tahoma"/>
              </a:rPr>
              <a:t> </a:t>
            </a:r>
            <a:r>
              <a:rPr sz="1400" spc="30" dirty="0">
                <a:latin typeface="Tahoma"/>
                <a:cs typeface="Tahoma"/>
              </a:rPr>
              <a:t>with</a:t>
            </a:r>
            <a:r>
              <a:rPr sz="1400" spc="-170" dirty="0">
                <a:latin typeface="Tahoma"/>
                <a:cs typeface="Tahoma"/>
              </a:rPr>
              <a:t> </a:t>
            </a:r>
            <a:r>
              <a:rPr sz="1400" spc="-55" dirty="0">
                <a:latin typeface="Tahoma"/>
                <a:cs typeface="Tahoma"/>
              </a:rPr>
              <a:t>a</a:t>
            </a:r>
            <a:r>
              <a:rPr sz="1400" spc="-20" dirty="0">
                <a:latin typeface="Tahoma"/>
                <a:cs typeface="Tahoma"/>
              </a:rPr>
              <a:t>vg</a:t>
            </a:r>
            <a:r>
              <a:rPr sz="1400" spc="-170" dirty="0">
                <a:latin typeface="Tahoma"/>
                <a:cs typeface="Tahoma"/>
              </a:rPr>
              <a:t> </a:t>
            </a:r>
            <a:r>
              <a:rPr lang="en-IN" sz="1400" spc="20" dirty="0">
                <a:latin typeface="Tahoma"/>
                <a:cs typeface="Tahoma"/>
              </a:rPr>
              <a:t>Internet</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40" dirty="0">
                <a:latin typeface="Tahoma"/>
                <a:cs typeface="Tahoma"/>
              </a:rPr>
              <a:t>I</a:t>
            </a:r>
            <a:r>
              <a:rPr sz="1400" spc="-85" dirty="0">
                <a:latin typeface="Tahoma"/>
                <a:cs typeface="Tahoma"/>
              </a:rPr>
              <a:t>n</a:t>
            </a:r>
            <a:r>
              <a:rPr sz="1400" spc="-5" dirty="0">
                <a:latin typeface="Tahoma"/>
                <a:cs typeface="Tahoma"/>
              </a:rPr>
              <a:t>v</a:t>
            </a:r>
            <a:r>
              <a:rPr sz="1400" dirty="0">
                <a:latin typeface="Tahoma"/>
                <a:cs typeface="Tahoma"/>
              </a:rPr>
              <a:t>estigating</a:t>
            </a:r>
            <a:r>
              <a:rPr sz="1400" spc="-170" dirty="0">
                <a:latin typeface="Tahoma"/>
                <a:cs typeface="Tahoma"/>
              </a:rPr>
              <a:t> </a:t>
            </a:r>
            <a:r>
              <a:rPr sz="1400" spc="15" dirty="0">
                <a:latin typeface="Tahoma"/>
                <a:cs typeface="Tahoma"/>
              </a:rPr>
              <a:t>the</a:t>
            </a:r>
            <a:r>
              <a:rPr sz="1400" spc="-170" dirty="0">
                <a:latin typeface="Tahoma"/>
                <a:cs typeface="Tahoma"/>
              </a:rPr>
              <a:t> </a:t>
            </a:r>
            <a:r>
              <a:rPr sz="1400" spc="35" dirty="0">
                <a:latin typeface="Tahoma"/>
                <a:cs typeface="Tahoma"/>
              </a:rPr>
              <a:t>Country</a:t>
            </a:r>
            <a:r>
              <a:rPr sz="1400" spc="-170" dirty="0">
                <a:latin typeface="Tahoma"/>
                <a:cs typeface="Tahoma"/>
              </a:rPr>
              <a:t> </a:t>
            </a:r>
            <a:r>
              <a:rPr sz="1400" spc="30" dirty="0">
                <a:latin typeface="Tahoma"/>
                <a:cs typeface="Tahoma"/>
              </a:rPr>
              <a:t>V</a:t>
            </a:r>
            <a:r>
              <a:rPr sz="1400" spc="10" dirty="0">
                <a:latin typeface="Tahoma"/>
                <a:cs typeface="Tahoma"/>
              </a:rPr>
              <a:t>ariable</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sz="1400" spc="25" dirty="0">
                <a:latin typeface="Tahoma"/>
                <a:cs typeface="Tahoma"/>
              </a:rPr>
              <a:t>city</a:t>
            </a:r>
            <a:r>
              <a:rPr sz="1400" spc="-170" dirty="0">
                <a:latin typeface="Tahoma"/>
                <a:cs typeface="Tahoma"/>
              </a:rPr>
              <a:t> </a:t>
            </a:r>
            <a:r>
              <a:rPr sz="1400" spc="30" dirty="0">
                <a:latin typeface="Tahoma"/>
                <a:cs typeface="Tahoma"/>
              </a:rPr>
              <a:t>with</a:t>
            </a:r>
            <a:r>
              <a:rPr sz="1400" spc="-170" dirty="0">
                <a:latin typeface="Tahoma"/>
                <a:cs typeface="Tahoma"/>
              </a:rPr>
              <a:t> </a:t>
            </a:r>
            <a:r>
              <a:rPr sz="1400" spc="-55" dirty="0">
                <a:latin typeface="Tahoma"/>
                <a:cs typeface="Tahoma"/>
              </a:rPr>
              <a:t>a</a:t>
            </a:r>
            <a:r>
              <a:rPr sz="1400" spc="-20" dirty="0">
                <a:latin typeface="Tahoma"/>
                <a:cs typeface="Tahoma"/>
              </a:rPr>
              <a:t>vg</a:t>
            </a:r>
            <a:r>
              <a:rPr sz="1400" spc="-170" dirty="0">
                <a:latin typeface="Tahoma"/>
                <a:cs typeface="Tahoma"/>
              </a:rPr>
              <a:t> </a:t>
            </a:r>
            <a:r>
              <a:rPr sz="1400" spc="20" dirty="0">
                <a:latin typeface="Tahoma"/>
                <a:cs typeface="Tahoma"/>
              </a:rPr>
              <a:t>internet</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lang="en-IN" sz="1400" spc="20" dirty="0">
                <a:latin typeface="Tahoma"/>
                <a:cs typeface="Tahoma"/>
              </a:rPr>
              <a:t>countries</a:t>
            </a:r>
            <a:r>
              <a:rPr sz="1400" spc="-170" dirty="0">
                <a:latin typeface="Tahoma"/>
                <a:cs typeface="Tahoma"/>
              </a:rPr>
              <a:t> </a:t>
            </a:r>
            <a:r>
              <a:rPr sz="1400" spc="30" dirty="0">
                <a:latin typeface="Tahoma"/>
                <a:cs typeface="Tahoma"/>
              </a:rPr>
              <a:t>with</a:t>
            </a:r>
            <a:r>
              <a:rPr sz="1400" spc="-170" dirty="0">
                <a:latin typeface="Tahoma"/>
                <a:cs typeface="Tahoma"/>
              </a:rPr>
              <a:t> </a:t>
            </a:r>
            <a:r>
              <a:rPr sz="1400" spc="15" dirty="0">
                <a:latin typeface="Tahoma"/>
                <a:cs typeface="Tahoma"/>
              </a:rPr>
              <a:t>daily</a:t>
            </a:r>
            <a:r>
              <a:rPr sz="1400" spc="-170" dirty="0">
                <a:latin typeface="Tahoma"/>
                <a:cs typeface="Tahoma"/>
              </a:rPr>
              <a:t> </a:t>
            </a:r>
            <a:r>
              <a:rPr sz="1400" spc="15" dirty="0">
                <a:latin typeface="Tahoma"/>
                <a:cs typeface="Tahoma"/>
              </a:rPr>
              <a:t>time</a:t>
            </a:r>
            <a:endParaRPr sz="1400" dirty="0">
              <a:latin typeface="Tahoma"/>
              <a:cs typeface="Tahoma"/>
            </a:endParaRPr>
          </a:p>
          <a:p>
            <a:pPr marL="469900" indent="-369570">
              <a:lnSpc>
                <a:spcPct val="100000"/>
              </a:lnSpc>
              <a:spcBef>
                <a:spcPts val="270"/>
              </a:spcBef>
              <a:buAutoNum type="arabicPeriod"/>
              <a:tabLst>
                <a:tab pos="469265" algn="l"/>
                <a:tab pos="469900" algn="l"/>
              </a:tabLst>
            </a:pPr>
            <a:r>
              <a:rPr sz="1400" spc="-145" dirty="0">
                <a:latin typeface="Tahoma"/>
                <a:cs typeface="Tahoma"/>
              </a:rPr>
              <a:t>T</a:t>
            </a:r>
            <a:r>
              <a:rPr sz="1400" spc="5" dirty="0">
                <a:latin typeface="Tahoma"/>
                <a:cs typeface="Tahoma"/>
              </a:rPr>
              <a:t>op</a:t>
            </a:r>
            <a:r>
              <a:rPr sz="1400" spc="-170" dirty="0">
                <a:latin typeface="Tahoma"/>
                <a:cs typeface="Tahoma"/>
              </a:rPr>
              <a:t> </a:t>
            </a:r>
            <a:r>
              <a:rPr lang="en-IN" sz="1400" spc="25" dirty="0">
                <a:latin typeface="Tahoma"/>
                <a:cs typeface="Tahoma"/>
              </a:rPr>
              <a:t>Cities</a:t>
            </a:r>
            <a:r>
              <a:rPr sz="1400" spc="-170" dirty="0">
                <a:latin typeface="Tahoma"/>
                <a:cs typeface="Tahoma"/>
              </a:rPr>
              <a:t> </a:t>
            </a:r>
            <a:r>
              <a:rPr sz="1400" spc="30" dirty="0">
                <a:latin typeface="Tahoma"/>
                <a:cs typeface="Tahoma"/>
              </a:rPr>
              <a:t>with</a:t>
            </a:r>
            <a:r>
              <a:rPr sz="1400" spc="-170" dirty="0">
                <a:latin typeface="Tahoma"/>
                <a:cs typeface="Tahoma"/>
              </a:rPr>
              <a:t> </a:t>
            </a:r>
            <a:r>
              <a:rPr sz="1400" dirty="0">
                <a:latin typeface="Tahoma"/>
                <a:cs typeface="Tahoma"/>
              </a:rPr>
              <a:t>area</a:t>
            </a:r>
            <a:r>
              <a:rPr sz="1400" spc="-170" dirty="0">
                <a:latin typeface="Tahoma"/>
                <a:cs typeface="Tahoma"/>
              </a:rPr>
              <a:t> </a:t>
            </a:r>
            <a:r>
              <a:rPr sz="1400" spc="5" dirty="0">
                <a:latin typeface="Tahoma"/>
                <a:cs typeface="Tahoma"/>
              </a:rPr>
              <a:t>income</a:t>
            </a:r>
            <a:endParaRPr sz="1400" dirty="0">
              <a:latin typeface="Tahoma"/>
              <a:cs typeface="Tahoma"/>
            </a:endParaRPr>
          </a:p>
        </p:txBody>
      </p:sp>
      <p:sp>
        <p:nvSpPr>
          <p:cNvPr id="3" name="object 3"/>
          <p:cNvSpPr txBox="1">
            <a:spLocks noGrp="1"/>
          </p:cNvSpPr>
          <p:nvPr>
            <p:ph type="title"/>
          </p:nvPr>
        </p:nvSpPr>
        <p:spPr>
          <a:xfrm>
            <a:off x="4909225" y="106760"/>
            <a:ext cx="3859529" cy="314960"/>
          </a:xfrm>
          <a:prstGeom prst="rect">
            <a:avLst/>
          </a:prstGeom>
        </p:spPr>
        <p:txBody>
          <a:bodyPr vert="horz" wrap="square" lIns="0" tIns="12700" rIns="0" bIns="0" rtlCol="0">
            <a:spAutoFit/>
          </a:bodyPr>
          <a:lstStyle/>
          <a:p>
            <a:pPr marL="12700">
              <a:lnSpc>
                <a:spcPct val="100000"/>
              </a:lnSpc>
              <a:spcBef>
                <a:spcPts val="100"/>
              </a:spcBef>
            </a:pPr>
            <a:r>
              <a:rPr sz="1900" spc="20" dirty="0">
                <a:solidFill>
                  <a:srgbClr val="FFFFFF"/>
                </a:solidFill>
              </a:rPr>
              <a:t>Extracted</a:t>
            </a:r>
            <a:r>
              <a:rPr sz="1900" spc="-110" dirty="0">
                <a:solidFill>
                  <a:srgbClr val="FFFFFF"/>
                </a:solidFill>
              </a:rPr>
              <a:t> </a:t>
            </a:r>
            <a:r>
              <a:rPr sz="1900" spc="15" dirty="0">
                <a:solidFill>
                  <a:srgbClr val="FFFFFF"/>
                </a:solidFill>
              </a:rPr>
              <a:t>Features</a:t>
            </a:r>
            <a:r>
              <a:rPr sz="1900" spc="-170" dirty="0">
                <a:solidFill>
                  <a:srgbClr val="FFFFFF"/>
                </a:solidFill>
              </a:rPr>
              <a:t> </a:t>
            </a:r>
            <a:r>
              <a:rPr sz="1900" spc="20" dirty="0">
                <a:solidFill>
                  <a:srgbClr val="FFFFFF"/>
                </a:solidFill>
              </a:rPr>
              <a:t>Visualizations</a:t>
            </a:r>
            <a:endParaRPr sz="1900"/>
          </a:p>
        </p:txBody>
      </p:sp>
      <p:sp>
        <p:nvSpPr>
          <p:cNvPr id="4" name="object 4"/>
          <p:cNvSpPr txBox="1"/>
          <p:nvPr/>
        </p:nvSpPr>
        <p:spPr>
          <a:xfrm>
            <a:off x="4902593" y="610569"/>
            <a:ext cx="3742054" cy="4311650"/>
          </a:xfrm>
          <a:prstGeom prst="rect">
            <a:avLst/>
          </a:prstGeom>
        </p:spPr>
        <p:txBody>
          <a:bodyPr vert="horz" wrap="square" lIns="0" tIns="45085" rIns="0" bIns="0" rtlCol="0">
            <a:spAutoFit/>
          </a:bodyPr>
          <a:lstStyle/>
          <a:p>
            <a:pPr marL="476250" indent="-365125">
              <a:lnSpc>
                <a:spcPct val="100000"/>
              </a:lnSpc>
              <a:spcBef>
                <a:spcPts val="355"/>
              </a:spcBef>
              <a:buAutoNum type="arabicPeriod"/>
              <a:tabLst>
                <a:tab pos="476250" algn="l"/>
                <a:tab pos="476884" algn="l"/>
              </a:tabLst>
            </a:pPr>
            <a:r>
              <a:rPr sz="1350" spc="-40" dirty="0">
                <a:solidFill>
                  <a:srgbClr val="FFFFFF"/>
                </a:solidFill>
                <a:latin typeface="Tahoma"/>
                <a:cs typeface="Tahoma"/>
              </a:rPr>
              <a:t>I</a:t>
            </a:r>
            <a:r>
              <a:rPr sz="1350" spc="-80" dirty="0">
                <a:solidFill>
                  <a:srgbClr val="FFFFFF"/>
                </a:solidFill>
                <a:latin typeface="Tahoma"/>
                <a:cs typeface="Tahoma"/>
              </a:rPr>
              <a:t>n</a:t>
            </a:r>
            <a:r>
              <a:rPr sz="1350" spc="-5" dirty="0">
                <a:solidFill>
                  <a:srgbClr val="FFFFFF"/>
                </a:solidFill>
                <a:latin typeface="Tahoma"/>
                <a:cs typeface="Tahoma"/>
              </a:rPr>
              <a:t>v</a:t>
            </a:r>
            <a:r>
              <a:rPr sz="1350" dirty="0">
                <a:solidFill>
                  <a:srgbClr val="FFFFFF"/>
                </a:solidFill>
                <a:latin typeface="Tahoma"/>
                <a:cs typeface="Tahoma"/>
              </a:rPr>
              <a:t>esting</a:t>
            </a:r>
            <a:r>
              <a:rPr sz="1350" spc="-165" dirty="0">
                <a:solidFill>
                  <a:srgbClr val="FFFFFF"/>
                </a:solidFill>
                <a:latin typeface="Tahoma"/>
                <a:cs typeface="Tahoma"/>
              </a:rPr>
              <a:t> </a:t>
            </a:r>
            <a:r>
              <a:rPr sz="1350" spc="35" dirty="0">
                <a:solidFill>
                  <a:srgbClr val="FFFFFF"/>
                </a:solidFill>
                <a:latin typeface="Tahoma"/>
                <a:cs typeface="Tahoma"/>
              </a:rPr>
              <a:t>Country</a:t>
            </a:r>
            <a:r>
              <a:rPr sz="1350" spc="-165" dirty="0">
                <a:solidFill>
                  <a:srgbClr val="FFFFFF"/>
                </a:solidFill>
                <a:latin typeface="Tahoma"/>
                <a:cs typeface="Tahoma"/>
              </a:rPr>
              <a:t> </a:t>
            </a:r>
            <a:r>
              <a:rPr sz="1350" spc="30" dirty="0">
                <a:solidFill>
                  <a:srgbClr val="FFFFFF"/>
                </a:solidFill>
                <a:latin typeface="Tahoma"/>
                <a:cs typeface="Tahoma"/>
              </a:rPr>
              <a:t>V</a:t>
            </a:r>
            <a:r>
              <a:rPr sz="1350" spc="10" dirty="0">
                <a:solidFill>
                  <a:srgbClr val="FFFFFF"/>
                </a:solidFill>
                <a:latin typeface="Tahoma"/>
                <a:cs typeface="Tahoma"/>
              </a:rPr>
              <a:t>ariable</a:t>
            </a:r>
            <a:endParaRPr sz="1350">
              <a:latin typeface="Tahoma"/>
              <a:cs typeface="Tahoma"/>
            </a:endParaRPr>
          </a:p>
          <a:p>
            <a:pPr marL="476250" marR="243204" indent="-364490">
              <a:lnSpc>
                <a:spcPct val="115700"/>
              </a:lnSpc>
              <a:buAutoNum type="arabicPeriod"/>
              <a:tabLst>
                <a:tab pos="476250" algn="l"/>
                <a:tab pos="476884" algn="l"/>
              </a:tabLst>
            </a:pPr>
            <a:r>
              <a:rPr sz="1350" spc="30" dirty="0">
                <a:solidFill>
                  <a:srgbClr val="FFFFFF"/>
                </a:solidFill>
                <a:latin typeface="Tahoma"/>
                <a:cs typeface="Tahoma"/>
              </a:rPr>
              <a:t>Distribution</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20" dirty="0">
                <a:solidFill>
                  <a:srgbClr val="FFFFFF"/>
                </a:solidFill>
                <a:latin typeface="Tahoma"/>
                <a:cs typeface="Tahoma"/>
              </a:rPr>
              <a:t>top</a:t>
            </a:r>
            <a:r>
              <a:rPr sz="1350" spc="-165" dirty="0">
                <a:solidFill>
                  <a:srgbClr val="FFFFFF"/>
                </a:solidFill>
                <a:latin typeface="Tahoma"/>
                <a:cs typeface="Tahoma"/>
              </a:rPr>
              <a:t> </a:t>
            </a:r>
            <a:r>
              <a:rPr sz="1350" spc="45" dirty="0">
                <a:solidFill>
                  <a:srgbClr val="FFFFFF"/>
                </a:solidFill>
                <a:latin typeface="Tahoma"/>
                <a:cs typeface="Tahoma"/>
              </a:rPr>
              <a:t>12</a:t>
            </a:r>
            <a:r>
              <a:rPr sz="1350" spc="-165" dirty="0">
                <a:solidFill>
                  <a:srgbClr val="FFFFFF"/>
                </a:solidFill>
                <a:latin typeface="Tahoma"/>
                <a:cs typeface="Tahoma"/>
              </a:rPr>
              <a:t> </a:t>
            </a:r>
            <a:r>
              <a:rPr sz="1350" spc="15" dirty="0">
                <a:solidFill>
                  <a:srgbClr val="FFFFFF"/>
                </a:solidFill>
                <a:latin typeface="Tahoma"/>
                <a:cs typeface="Tahoma"/>
              </a:rPr>
              <a:t>country's</a:t>
            </a:r>
            <a:r>
              <a:rPr sz="1350" spc="-165" dirty="0">
                <a:solidFill>
                  <a:srgbClr val="FFFFFF"/>
                </a:solidFill>
                <a:latin typeface="Tahoma"/>
                <a:cs typeface="Tahoma"/>
              </a:rPr>
              <a:t> </a:t>
            </a:r>
            <a:r>
              <a:rPr sz="1350" spc="-10" dirty="0">
                <a:solidFill>
                  <a:srgbClr val="FFFFFF"/>
                </a:solidFill>
                <a:latin typeface="Tahoma"/>
                <a:cs typeface="Tahoma"/>
              </a:rPr>
              <a:t>ad</a:t>
            </a:r>
            <a:r>
              <a:rPr sz="1350" spc="-165" dirty="0">
                <a:solidFill>
                  <a:srgbClr val="FFFFFF"/>
                </a:solidFill>
                <a:latin typeface="Tahoma"/>
                <a:cs typeface="Tahoma"/>
              </a:rPr>
              <a:t> </a:t>
            </a:r>
            <a:r>
              <a:rPr sz="1350" spc="15" dirty="0">
                <a:solidFill>
                  <a:srgbClr val="FFFFFF"/>
                </a:solidFill>
                <a:latin typeface="Tahoma"/>
                <a:cs typeface="Tahoma"/>
              </a:rPr>
              <a:t>clicks  </a:t>
            </a:r>
            <a:r>
              <a:rPr sz="1350" spc="-10" dirty="0">
                <a:solidFill>
                  <a:srgbClr val="FFFFFF"/>
                </a:solidFill>
                <a:latin typeface="Tahoma"/>
                <a:cs typeface="Tahoma"/>
              </a:rPr>
              <a:t>based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25" dirty="0">
                <a:solidFill>
                  <a:srgbClr val="FFFFFF"/>
                </a:solidFill>
                <a:latin typeface="Tahoma"/>
                <a:cs typeface="Tahoma"/>
              </a:rPr>
              <a:t>S</a:t>
            </a:r>
            <a:r>
              <a:rPr sz="1350" spc="-60" dirty="0">
                <a:solidFill>
                  <a:srgbClr val="FFFFFF"/>
                </a:solidFill>
                <a:latin typeface="Tahoma"/>
                <a:cs typeface="Tahoma"/>
              </a:rPr>
              <a:t>e</a:t>
            </a:r>
            <a:r>
              <a:rPr sz="1350" spc="10" dirty="0">
                <a:solidFill>
                  <a:srgbClr val="FFFFFF"/>
                </a:solidFill>
                <a:latin typeface="Tahoma"/>
                <a:cs typeface="Tahoma"/>
              </a:rPr>
              <a:t>x</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35" dirty="0">
                <a:solidFill>
                  <a:srgbClr val="FFFFFF"/>
                </a:solidFill>
                <a:latin typeface="Tahoma"/>
                <a:cs typeface="Tahoma"/>
              </a:rPr>
              <a:t>Hourly</a:t>
            </a:r>
            <a:r>
              <a:rPr sz="1350" spc="-165" dirty="0">
                <a:solidFill>
                  <a:srgbClr val="FFFFFF"/>
                </a:solidFill>
                <a:latin typeface="Tahoma"/>
                <a:cs typeface="Tahoma"/>
              </a:rPr>
              <a:t> </a:t>
            </a:r>
            <a:r>
              <a:rPr sz="1350" spc="20" dirty="0">
                <a:solidFill>
                  <a:srgbClr val="FFFFFF"/>
                </a:solidFill>
                <a:latin typeface="Tahoma"/>
                <a:cs typeface="Tahoma"/>
              </a:rPr>
              <a:t>distribution</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10" dirty="0">
                <a:solidFill>
                  <a:srgbClr val="FFFFFF"/>
                </a:solidFill>
                <a:latin typeface="Tahoma"/>
                <a:cs typeface="Tahoma"/>
              </a:rPr>
              <a:t>ad</a:t>
            </a:r>
            <a:r>
              <a:rPr sz="1350" spc="-165" dirty="0">
                <a:solidFill>
                  <a:srgbClr val="FFFFFF"/>
                </a:solidFill>
                <a:latin typeface="Tahoma"/>
                <a:cs typeface="Tahoma"/>
              </a:rPr>
              <a:t> </a:t>
            </a:r>
            <a:r>
              <a:rPr sz="1350" spc="15" dirty="0">
                <a:solidFill>
                  <a:srgbClr val="FFFFFF"/>
                </a:solidFill>
                <a:latin typeface="Tahoma"/>
                <a:cs typeface="Tahoma"/>
              </a:rPr>
              <a:t>clicks</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30" dirty="0">
                <a:solidFill>
                  <a:srgbClr val="FFFFFF"/>
                </a:solidFill>
                <a:latin typeface="Tahoma"/>
                <a:cs typeface="Tahoma"/>
              </a:rPr>
              <a:t>Distribution</a:t>
            </a:r>
            <a:r>
              <a:rPr sz="1350" spc="-165" dirty="0">
                <a:solidFill>
                  <a:srgbClr val="FFFFFF"/>
                </a:solidFill>
                <a:latin typeface="Tahoma"/>
                <a:cs typeface="Tahoma"/>
              </a:rPr>
              <a:t> </a:t>
            </a:r>
            <a:r>
              <a:rPr sz="1350" dirty="0">
                <a:solidFill>
                  <a:srgbClr val="FFFFFF"/>
                </a:solidFill>
                <a:latin typeface="Tahoma"/>
                <a:cs typeface="Tahoma"/>
              </a:rPr>
              <a:t>by</a:t>
            </a:r>
            <a:r>
              <a:rPr sz="1350" spc="-165" dirty="0">
                <a:solidFill>
                  <a:srgbClr val="FFFFFF"/>
                </a:solidFill>
                <a:latin typeface="Tahoma"/>
                <a:cs typeface="Tahoma"/>
              </a:rPr>
              <a:t> </a:t>
            </a:r>
            <a:r>
              <a:rPr sz="1350" spc="-10" dirty="0">
                <a:solidFill>
                  <a:srgbClr val="FFFFFF"/>
                </a:solidFill>
                <a:latin typeface="Tahoma"/>
                <a:cs typeface="Tahoma"/>
              </a:rPr>
              <a:t>each</a:t>
            </a:r>
            <a:r>
              <a:rPr sz="1350" spc="-165" dirty="0">
                <a:solidFill>
                  <a:srgbClr val="FFFFFF"/>
                </a:solidFill>
                <a:latin typeface="Tahoma"/>
                <a:cs typeface="Tahoma"/>
              </a:rPr>
              <a:t> </a:t>
            </a:r>
            <a:r>
              <a:rPr sz="1350" spc="15" dirty="0">
                <a:solidFill>
                  <a:srgbClr val="FFFFFF"/>
                </a:solidFill>
                <a:latin typeface="Tahoma"/>
                <a:cs typeface="Tahoma"/>
              </a:rPr>
              <a:t>hour</a:t>
            </a:r>
            <a:r>
              <a:rPr sz="1350" spc="-165" dirty="0">
                <a:solidFill>
                  <a:srgbClr val="FFFFFF"/>
                </a:solidFill>
                <a:latin typeface="Tahoma"/>
                <a:cs typeface="Tahoma"/>
              </a:rPr>
              <a:t> </a:t>
            </a:r>
            <a:r>
              <a:rPr sz="1350" spc="-10" dirty="0">
                <a:solidFill>
                  <a:srgbClr val="FFFFFF"/>
                </a:solidFill>
                <a:latin typeface="Tahoma"/>
                <a:cs typeface="Tahoma"/>
              </a:rPr>
              <a:t>and</a:t>
            </a:r>
            <a:r>
              <a:rPr sz="1350" spc="-160" dirty="0">
                <a:solidFill>
                  <a:srgbClr val="FFFFFF"/>
                </a:solidFill>
                <a:latin typeface="Tahoma"/>
                <a:cs typeface="Tahoma"/>
              </a:rPr>
              <a:t> </a:t>
            </a:r>
            <a:r>
              <a:rPr sz="1350" dirty="0">
                <a:solidFill>
                  <a:srgbClr val="FFFFFF"/>
                </a:solidFill>
                <a:latin typeface="Tahoma"/>
                <a:cs typeface="Tahoma"/>
              </a:rPr>
              <a:t>by</a:t>
            </a:r>
            <a:r>
              <a:rPr sz="1350" spc="-165" dirty="0">
                <a:solidFill>
                  <a:srgbClr val="FFFFFF"/>
                </a:solidFill>
                <a:latin typeface="Tahoma"/>
                <a:cs typeface="Tahoma"/>
              </a:rPr>
              <a:t> </a:t>
            </a:r>
            <a:r>
              <a:rPr sz="1350" spc="-35" dirty="0">
                <a:solidFill>
                  <a:srgbClr val="FFFFFF"/>
                </a:solidFill>
                <a:latin typeface="Tahoma"/>
                <a:cs typeface="Tahoma"/>
              </a:rPr>
              <a:t>gender.</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30" dirty="0">
                <a:solidFill>
                  <a:srgbClr val="FFFFFF"/>
                </a:solidFill>
                <a:latin typeface="Tahoma"/>
                <a:cs typeface="Tahoma"/>
              </a:rPr>
              <a:t>Daily</a:t>
            </a:r>
            <a:r>
              <a:rPr sz="1350" spc="-165" dirty="0">
                <a:solidFill>
                  <a:srgbClr val="FFFFFF"/>
                </a:solidFill>
                <a:latin typeface="Tahoma"/>
                <a:cs typeface="Tahoma"/>
              </a:rPr>
              <a:t> </a:t>
            </a:r>
            <a:r>
              <a:rPr sz="1350" spc="20" dirty="0">
                <a:solidFill>
                  <a:srgbClr val="FFFFFF"/>
                </a:solidFill>
                <a:latin typeface="Tahoma"/>
                <a:cs typeface="Tahoma"/>
              </a:rPr>
              <a:t>distribution</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10" dirty="0">
                <a:solidFill>
                  <a:srgbClr val="FFFFFF"/>
                </a:solidFill>
                <a:latin typeface="Tahoma"/>
                <a:cs typeface="Tahoma"/>
              </a:rPr>
              <a:t>ad</a:t>
            </a:r>
            <a:r>
              <a:rPr sz="1350" spc="-165" dirty="0">
                <a:solidFill>
                  <a:srgbClr val="FFFFFF"/>
                </a:solidFill>
                <a:latin typeface="Tahoma"/>
                <a:cs typeface="Tahoma"/>
              </a:rPr>
              <a:t> </a:t>
            </a:r>
            <a:r>
              <a:rPr sz="1350" spc="15" dirty="0">
                <a:solidFill>
                  <a:srgbClr val="FFFFFF"/>
                </a:solidFill>
                <a:latin typeface="Tahoma"/>
                <a:cs typeface="Tahoma"/>
              </a:rPr>
              <a:t>clicks</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45" dirty="0">
                <a:solidFill>
                  <a:srgbClr val="FFFFFF"/>
                </a:solidFill>
                <a:latin typeface="Tahoma"/>
                <a:cs typeface="Tahoma"/>
              </a:rPr>
              <a:t>Monthly</a:t>
            </a:r>
            <a:r>
              <a:rPr sz="1350" spc="-165" dirty="0">
                <a:solidFill>
                  <a:srgbClr val="FFFFFF"/>
                </a:solidFill>
                <a:latin typeface="Tahoma"/>
                <a:cs typeface="Tahoma"/>
              </a:rPr>
              <a:t> </a:t>
            </a:r>
            <a:r>
              <a:rPr sz="1350" spc="20" dirty="0">
                <a:solidFill>
                  <a:srgbClr val="FFFFFF"/>
                </a:solidFill>
                <a:latin typeface="Tahoma"/>
                <a:cs typeface="Tahoma"/>
              </a:rPr>
              <a:t>distribution</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10" dirty="0">
                <a:solidFill>
                  <a:srgbClr val="FFFFFF"/>
                </a:solidFill>
                <a:latin typeface="Tahoma"/>
                <a:cs typeface="Tahoma"/>
              </a:rPr>
              <a:t>ad</a:t>
            </a:r>
            <a:r>
              <a:rPr sz="1350" spc="-165" dirty="0">
                <a:solidFill>
                  <a:srgbClr val="FFFFFF"/>
                </a:solidFill>
                <a:latin typeface="Tahoma"/>
                <a:cs typeface="Tahoma"/>
              </a:rPr>
              <a:t> </a:t>
            </a:r>
            <a:r>
              <a:rPr sz="1350" spc="15" dirty="0">
                <a:solidFill>
                  <a:srgbClr val="FFFFFF"/>
                </a:solidFill>
                <a:latin typeface="Tahoma"/>
                <a:cs typeface="Tahoma"/>
              </a:rPr>
              <a:t>clicks</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140" dirty="0">
                <a:solidFill>
                  <a:srgbClr val="FFFFFF"/>
                </a:solidFill>
                <a:latin typeface="Tahoma"/>
                <a:cs typeface="Tahoma"/>
              </a:rPr>
              <a:t>T</a:t>
            </a:r>
            <a:r>
              <a:rPr sz="1350" spc="5" dirty="0">
                <a:solidFill>
                  <a:srgbClr val="FFFFFF"/>
                </a:solidFill>
                <a:latin typeface="Tahoma"/>
                <a:cs typeface="Tahoma"/>
              </a:rPr>
              <a:t>op</a:t>
            </a:r>
            <a:r>
              <a:rPr sz="1350" spc="-165" dirty="0">
                <a:solidFill>
                  <a:srgbClr val="FFFFFF"/>
                </a:solidFill>
                <a:latin typeface="Tahoma"/>
                <a:cs typeface="Tahoma"/>
              </a:rPr>
              <a:t> </a:t>
            </a:r>
            <a:r>
              <a:rPr sz="1350" spc="55" dirty="0">
                <a:solidFill>
                  <a:srgbClr val="FFFFFF"/>
                </a:solidFill>
                <a:latin typeface="Tahoma"/>
                <a:cs typeface="Tahoma"/>
              </a:rPr>
              <a:t>Ad</a:t>
            </a:r>
            <a:r>
              <a:rPr sz="1350" spc="-165" dirty="0">
                <a:solidFill>
                  <a:srgbClr val="FFFFFF"/>
                </a:solidFill>
                <a:latin typeface="Tahoma"/>
                <a:cs typeface="Tahoma"/>
              </a:rPr>
              <a:t> </a:t>
            </a:r>
            <a:r>
              <a:rPr sz="1350" spc="20" dirty="0">
                <a:solidFill>
                  <a:srgbClr val="FFFFFF"/>
                </a:solidFill>
                <a:latin typeface="Tahoma"/>
                <a:cs typeface="Tahoma"/>
              </a:rPr>
              <a:t>clic</a:t>
            </a:r>
            <a:r>
              <a:rPr sz="1350" spc="-10" dirty="0">
                <a:solidFill>
                  <a:srgbClr val="FFFFFF"/>
                </a:solidFill>
                <a:latin typeface="Tahoma"/>
                <a:cs typeface="Tahoma"/>
              </a:rPr>
              <a:t>k</a:t>
            </a:r>
            <a:r>
              <a:rPr sz="1350" dirty="0">
                <a:solidFill>
                  <a:srgbClr val="FFFFFF"/>
                </a:solidFill>
                <a:latin typeface="Tahoma"/>
                <a:cs typeface="Tahoma"/>
              </a:rPr>
              <a:t>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10" dirty="0">
                <a:solidFill>
                  <a:srgbClr val="FFFFFF"/>
                </a:solidFill>
                <a:latin typeface="Tahoma"/>
                <a:cs typeface="Tahoma"/>
              </a:rPr>
              <a:t>speciﬁc</a:t>
            </a:r>
            <a:r>
              <a:rPr sz="1350" spc="-165" dirty="0">
                <a:solidFill>
                  <a:srgbClr val="FFFFFF"/>
                </a:solidFill>
                <a:latin typeface="Tahoma"/>
                <a:cs typeface="Tahoma"/>
              </a:rPr>
              <a:t> </a:t>
            </a:r>
            <a:r>
              <a:rPr sz="1350" spc="5" dirty="0">
                <a:solidFill>
                  <a:srgbClr val="FFFFFF"/>
                </a:solidFill>
                <a:latin typeface="Tahoma"/>
                <a:cs typeface="Tahoma"/>
              </a:rPr>
              <a:t>date</a:t>
            </a:r>
            <a:endParaRPr sz="1350">
              <a:latin typeface="Tahoma"/>
              <a:cs typeface="Tahoma"/>
            </a:endParaRPr>
          </a:p>
          <a:p>
            <a:pPr marL="476250" marR="5080" indent="-364490">
              <a:lnSpc>
                <a:spcPct val="115700"/>
              </a:lnSpc>
              <a:buAutoNum type="arabicPeriod"/>
              <a:tabLst>
                <a:tab pos="476250" algn="l"/>
                <a:tab pos="476884" algn="l"/>
              </a:tabLst>
            </a:pPr>
            <a:r>
              <a:rPr sz="1350" spc="30" dirty="0">
                <a:solidFill>
                  <a:srgbClr val="FFFFFF"/>
                </a:solidFill>
                <a:latin typeface="Tahoma"/>
                <a:cs typeface="Tahoma"/>
              </a:rPr>
              <a:t>Daily</a:t>
            </a:r>
            <a:r>
              <a:rPr sz="1350" spc="-165" dirty="0">
                <a:solidFill>
                  <a:srgbClr val="FFFFFF"/>
                </a:solidFill>
                <a:latin typeface="Tahoma"/>
                <a:cs typeface="Tahoma"/>
              </a:rPr>
              <a:t> </a:t>
            </a:r>
            <a:r>
              <a:rPr sz="1350" spc="20" dirty="0">
                <a:solidFill>
                  <a:srgbClr val="FFFFFF"/>
                </a:solidFill>
                <a:latin typeface="Tahoma"/>
                <a:cs typeface="Tahoma"/>
              </a:rPr>
              <a:t>internet</a:t>
            </a:r>
            <a:r>
              <a:rPr sz="1350" spc="-165" dirty="0">
                <a:solidFill>
                  <a:srgbClr val="FFFFFF"/>
                </a:solidFill>
                <a:latin typeface="Tahoma"/>
                <a:cs typeface="Tahoma"/>
              </a:rPr>
              <a:t> </a:t>
            </a:r>
            <a:r>
              <a:rPr sz="1350" spc="-25" dirty="0">
                <a:solidFill>
                  <a:srgbClr val="FFFFFF"/>
                </a:solidFill>
                <a:latin typeface="Tahoma"/>
                <a:cs typeface="Tahoma"/>
              </a:rPr>
              <a:t>usage</a:t>
            </a:r>
            <a:r>
              <a:rPr sz="1350" spc="-165" dirty="0">
                <a:solidFill>
                  <a:srgbClr val="FFFFFF"/>
                </a:solidFill>
                <a:latin typeface="Tahoma"/>
                <a:cs typeface="Tahoma"/>
              </a:rPr>
              <a:t> </a:t>
            </a:r>
            <a:r>
              <a:rPr sz="1350" spc="-10" dirty="0">
                <a:solidFill>
                  <a:srgbClr val="FFFFFF"/>
                </a:solidFill>
                <a:latin typeface="Tahoma"/>
                <a:cs typeface="Tahoma"/>
              </a:rPr>
              <a:t>and</a:t>
            </a:r>
            <a:r>
              <a:rPr sz="1350" spc="-165" dirty="0">
                <a:solidFill>
                  <a:srgbClr val="FFFFFF"/>
                </a:solidFill>
                <a:latin typeface="Tahoma"/>
                <a:cs typeface="Tahoma"/>
              </a:rPr>
              <a:t> </a:t>
            </a:r>
            <a:r>
              <a:rPr sz="1350" spc="15" dirty="0">
                <a:solidFill>
                  <a:srgbClr val="FFFFFF"/>
                </a:solidFill>
                <a:latin typeface="Tahoma"/>
                <a:cs typeface="Tahoma"/>
              </a:rPr>
              <a:t>daily</a:t>
            </a:r>
            <a:r>
              <a:rPr sz="1350" spc="-165" dirty="0">
                <a:solidFill>
                  <a:srgbClr val="FFFFFF"/>
                </a:solidFill>
                <a:latin typeface="Tahoma"/>
                <a:cs typeface="Tahoma"/>
              </a:rPr>
              <a:t> </a:t>
            </a:r>
            <a:r>
              <a:rPr sz="1350" spc="15" dirty="0">
                <a:solidFill>
                  <a:srgbClr val="FFFFFF"/>
                </a:solidFill>
                <a:latin typeface="Tahoma"/>
                <a:cs typeface="Tahoma"/>
              </a:rPr>
              <a:t>time</a:t>
            </a:r>
            <a:r>
              <a:rPr sz="1350" spc="-165" dirty="0">
                <a:solidFill>
                  <a:srgbClr val="FFFFFF"/>
                </a:solidFill>
                <a:latin typeface="Tahoma"/>
                <a:cs typeface="Tahoma"/>
              </a:rPr>
              <a:t> </a:t>
            </a:r>
            <a:r>
              <a:rPr sz="1350" spc="5" dirty="0">
                <a:solidFill>
                  <a:srgbClr val="FFFFFF"/>
                </a:solidFill>
                <a:latin typeface="Tahoma"/>
                <a:cs typeface="Tahoma"/>
              </a:rPr>
              <a:t>spent</a:t>
            </a:r>
            <a:r>
              <a:rPr sz="1350" spc="-165" dirty="0">
                <a:solidFill>
                  <a:srgbClr val="FFFFFF"/>
                </a:solidFill>
                <a:latin typeface="Tahoma"/>
                <a:cs typeface="Tahoma"/>
              </a:rPr>
              <a:t> </a:t>
            </a:r>
            <a:r>
              <a:rPr sz="1350" spc="5" dirty="0">
                <a:solidFill>
                  <a:srgbClr val="FFFFFF"/>
                </a:solidFill>
                <a:latin typeface="Tahoma"/>
                <a:cs typeface="Tahoma"/>
              </a:rPr>
              <a:t>on  </a:t>
            </a:r>
            <a:r>
              <a:rPr sz="1350" spc="15" dirty="0">
                <a:solidFill>
                  <a:srgbClr val="FFFFFF"/>
                </a:solidFill>
                <a:latin typeface="Tahoma"/>
                <a:cs typeface="Tahoma"/>
              </a:rPr>
              <a:t>site</a:t>
            </a:r>
            <a:r>
              <a:rPr sz="1350" spc="-165" dirty="0">
                <a:solidFill>
                  <a:srgbClr val="FFFFFF"/>
                </a:solidFill>
                <a:latin typeface="Tahoma"/>
                <a:cs typeface="Tahoma"/>
              </a:rPr>
              <a:t> </a:t>
            </a:r>
            <a:r>
              <a:rPr sz="1350" spc="-10" dirty="0">
                <a:solidFill>
                  <a:srgbClr val="FFFFFF"/>
                </a:solidFill>
                <a:latin typeface="Tahoma"/>
                <a:cs typeface="Tahoma"/>
              </a:rPr>
              <a:t>based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30" dirty="0">
                <a:solidFill>
                  <a:srgbClr val="FFFFFF"/>
                </a:solidFill>
                <a:latin typeface="Tahoma"/>
                <a:cs typeface="Tahoma"/>
              </a:rPr>
              <a:t>age</a:t>
            </a:r>
            <a:endParaRPr sz="1350">
              <a:latin typeface="Tahoma"/>
              <a:cs typeface="Tahoma"/>
            </a:endParaRPr>
          </a:p>
          <a:p>
            <a:pPr marL="476250" indent="-365125">
              <a:lnSpc>
                <a:spcPct val="100000"/>
              </a:lnSpc>
              <a:spcBef>
                <a:spcPts val="254"/>
              </a:spcBef>
              <a:buAutoNum type="arabicPeriod"/>
              <a:tabLst>
                <a:tab pos="476250" algn="l"/>
                <a:tab pos="476884" algn="l"/>
              </a:tabLst>
            </a:pPr>
            <a:r>
              <a:rPr sz="1350" spc="60" dirty="0">
                <a:solidFill>
                  <a:srgbClr val="FFFFFF"/>
                </a:solidFill>
                <a:latin typeface="Tahoma"/>
                <a:cs typeface="Tahoma"/>
              </a:rPr>
              <a:t>All</a:t>
            </a:r>
            <a:r>
              <a:rPr sz="1350" spc="-165" dirty="0">
                <a:solidFill>
                  <a:srgbClr val="FFFFFF"/>
                </a:solidFill>
                <a:latin typeface="Tahoma"/>
                <a:cs typeface="Tahoma"/>
              </a:rPr>
              <a:t> </a:t>
            </a:r>
            <a:r>
              <a:rPr sz="1350" spc="-10" dirty="0">
                <a:solidFill>
                  <a:srgbClr val="FFFFFF"/>
                </a:solidFill>
                <a:latin typeface="Tahoma"/>
                <a:cs typeface="Tahoma"/>
              </a:rPr>
              <a:t>ad</a:t>
            </a:r>
            <a:r>
              <a:rPr sz="1350" spc="-165" dirty="0">
                <a:solidFill>
                  <a:srgbClr val="FFFFFF"/>
                </a:solidFill>
                <a:latin typeface="Tahoma"/>
                <a:cs typeface="Tahoma"/>
              </a:rPr>
              <a:t> </a:t>
            </a:r>
            <a:r>
              <a:rPr sz="1350" spc="15" dirty="0">
                <a:solidFill>
                  <a:srgbClr val="FFFFFF"/>
                </a:solidFill>
                <a:latin typeface="Tahoma"/>
                <a:cs typeface="Tahoma"/>
              </a:rPr>
              <a:t>topics</a:t>
            </a:r>
            <a:r>
              <a:rPr sz="1350" spc="95" dirty="0">
                <a:solidFill>
                  <a:srgbClr val="FFFFFF"/>
                </a:solidFill>
                <a:latin typeface="Tahoma"/>
                <a:cs typeface="Tahoma"/>
              </a:rPr>
              <a:t> </a:t>
            </a:r>
            <a:r>
              <a:rPr sz="1350" dirty="0">
                <a:solidFill>
                  <a:srgbClr val="FFFFFF"/>
                </a:solidFill>
                <a:latin typeface="Tahoma"/>
                <a:cs typeface="Tahoma"/>
              </a:rPr>
              <a:t>(word</a:t>
            </a:r>
            <a:r>
              <a:rPr sz="1350" spc="-165" dirty="0">
                <a:solidFill>
                  <a:srgbClr val="FFFFFF"/>
                </a:solidFill>
                <a:latin typeface="Tahoma"/>
                <a:cs typeface="Tahoma"/>
              </a:rPr>
              <a:t> </a:t>
            </a:r>
            <a:r>
              <a:rPr sz="1350" spc="-10" dirty="0">
                <a:solidFill>
                  <a:srgbClr val="FFFFFF"/>
                </a:solidFill>
                <a:latin typeface="Tahoma"/>
                <a:cs typeface="Tahoma"/>
              </a:rPr>
              <a:t>cloud)</a:t>
            </a:r>
            <a:endParaRPr sz="1350">
              <a:latin typeface="Tahoma"/>
              <a:cs typeface="Tahoma"/>
            </a:endParaRPr>
          </a:p>
          <a:p>
            <a:pPr marL="476250" marR="356870" indent="-464184">
              <a:lnSpc>
                <a:spcPct val="115700"/>
              </a:lnSpc>
              <a:buAutoNum type="arabicPeriod"/>
              <a:tabLst>
                <a:tab pos="476250" algn="l"/>
                <a:tab pos="476884" algn="l"/>
              </a:tabLst>
            </a:pPr>
            <a:r>
              <a:rPr sz="1350" spc="30" dirty="0">
                <a:solidFill>
                  <a:srgbClr val="FFFFFF"/>
                </a:solidFill>
                <a:latin typeface="Tahoma"/>
                <a:cs typeface="Tahoma"/>
              </a:rPr>
              <a:t>Distribution</a:t>
            </a:r>
            <a:r>
              <a:rPr sz="1350" spc="-165" dirty="0">
                <a:solidFill>
                  <a:srgbClr val="FFFFFF"/>
                </a:solidFill>
                <a:latin typeface="Tahoma"/>
                <a:cs typeface="Tahoma"/>
              </a:rPr>
              <a:t> </a:t>
            </a:r>
            <a:r>
              <a:rPr sz="1350" spc="-10" dirty="0">
                <a:solidFill>
                  <a:srgbClr val="FFFFFF"/>
                </a:solidFill>
                <a:latin typeface="Tahoma"/>
                <a:cs typeface="Tahoma"/>
              </a:rPr>
              <a:t>and</a:t>
            </a:r>
            <a:r>
              <a:rPr sz="1350" spc="-165" dirty="0">
                <a:solidFill>
                  <a:srgbClr val="FFFFFF"/>
                </a:solidFill>
                <a:latin typeface="Tahoma"/>
                <a:cs typeface="Tahoma"/>
              </a:rPr>
              <a:t> </a:t>
            </a:r>
            <a:r>
              <a:rPr sz="1350" spc="10" dirty="0">
                <a:solidFill>
                  <a:srgbClr val="FFFFFF"/>
                </a:solidFill>
                <a:latin typeface="Tahoma"/>
                <a:cs typeface="Tahoma"/>
              </a:rPr>
              <a:t>Relationship</a:t>
            </a:r>
            <a:r>
              <a:rPr sz="1350" spc="-165" dirty="0">
                <a:solidFill>
                  <a:srgbClr val="FFFFFF"/>
                </a:solidFill>
                <a:latin typeface="Tahoma"/>
                <a:cs typeface="Tahoma"/>
              </a:rPr>
              <a:t> </a:t>
            </a:r>
            <a:r>
              <a:rPr sz="1350" spc="15" dirty="0">
                <a:solidFill>
                  <a:srgbClr val="FFFFFF"/>
                </a:solidFill>
                <a:latin typeface="Tahoma"/>
                <a:cs typeface="Tahoma"/>
              </a:rPr>
              <a:t>Between  </a:t>
            </a:r>
            <a:r>
              <a:rPr sz="1350" spc="10" dirty="0">
                <a:solidFill>
                  <a:srgbClr val="FFFFFF"/>
                </a:solidFill>
                <a:latin typeface="Tahoma"/>
                <a:cs typeface="Tahoma"/>
              </a:rPr>
              <a:t>Variables</a:t>
            </a:r>
            <a:endParaRPr sz="1350">
              <a:latin typeface="Tahoma"/>
              <a:cs typeface="Tahoma"/>
            </a:endParaRPr>
          </a:p>
          <a:p>
            <a:pPr marL="476250" indent="-464184">
              <a:lnSpc>
                <a:spcPct val="100000"/>
              </a:lnSpc>
              <a:spcBef>
                <a:spcPts val="254"/>
              </a:spcBef>
              <a:buAutoNum type="arabicPeriod"/>
              <a:tabLst>
                <a:tab pos="476250" algn="l"/>
                <a:tab pos="476884" algn="l"/>
              </a:tabLst>
            </a:pPr>
            <a:r>
              <a:rPr sz="1350" spc="15" dirty="0">
                <a:solidFill>
                  <a:srgbClr val="FFFFFF"/>
                </a:solidFill>
                <a:latin typeface="Tahoma"/>
                <a:cs typeface="Tahoma"/>
              </a:rPr>
              <a:t>Visualizing</a:t>
            </a:r>
            <a:r>
              <a:rPr sz="1350" spc="-165" dirty="0">
                <a:solidFill>
                  <a:srgbClr val="FFFFFF"/>
                </a:solidFill>
                <a:latin typeface="Tahoma"/>
                <a:cs typeface="Tahoma"/>
              </a:rPr>
              <a:t> </a:t>
            </a:r>
            <a:r>
              <a:rPr sz="1350" spc="10" dirty="0">
                <a:solidFill>
                  <a:srgbClr val="FFFFFF"/>
                </a:solidFill>
                <a:latin typeface="Tahoma"/>
                <a:cs typeface="Tahoma"/>
              </a:rPr>
              <a:t>target</a:t>
            </a:r>
            <a:r>
              <a:rPr sz="1350" spc="-165" dirty="0">
                <a:solidFill>
                  <a:srgbClr val="FFFFFF"/>
                </a:solidFill>
                <a:latin typeface="Tahoma"/>
                <a:cs typeface="Tahoma"/>
              </a:rPr>
              <a:t> </a:t>
            </a:r>
            <a:r>
              <a:rPr sz="1350" spc="10" dirty="0">
                <a:solidFill>
                  <a:srgbClr val="FFFFFF"/>
                </a:solidFill>
                <a:latin typeface="Tahoma"/>
                <a:cs typeface="Tahoma"/>
              </a:rPr>
              <a:t>variable</a:t>
            </a:r>
            <a:r>
              <a:rPr sz="1350" spc="-165" dirty="0">
                <a:solidFill>
                  <a:srgbClr val="FFFFFF"/>
                </a:solidFill>
                <a:latin typeface="Tahoma"/>
                <a:cs typeface="Tahoma"/>
              </a:rPr>
              <a:t> </a:t>
            </a:r>
            <a:r>
              <a:rPr sz="1350" spc="40" dirty="0">
                <a:solidFill>
                  <a:srgbClr val="FFFFFF"/>
                </a:solidFill>
                <a:latin typeface="Tahoma"/>
                <a:cs typeface="Tahoma"/>
              </a:rPr>
              <a:t>Clic</a:t>
            </a:r>
            <a:r>
              <a:rPr sz="1350" spc="15" dirty="0">
                <a:solidFill>
                  <a:srgbClr val="FFFFFF"/>
                </a:solidFill>
                <a:latin typeface="Tahoma"/>
                <a:cs typeface="Tahoma"/>
              </a:rPr>
              <a:t>k</a:t>
            </a:r>
            <a:r>
              <a:rPr sz="1350" dirty="0">
                <a:solidFill>
                  <a:srgbClr val="FFFFFF"/>
                </a:solidFill>
                <a:latin typeface="Tahoma"/>
                <a:cs typeface="Tahoma"/>
              </a:rPr>
              <a:t>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55" dirty="0">
                <a:solidFill>
                  <a:srgbClr val="FFFFFF"/>
                </a:solidFill>
                <a:latin typeface="Tahoma"/>
                <a:cs typeface="Tahoma"/>
              </a:rPr>
              <a:t>Ad</a:t>
            </a:r>
            <a:endParaRPr sz="1350">
              <a:latin typeface="Tahoma"/>
              <a:cs typeface="Tahoma"/>
            </a:endParaRPr>
          </a:p>
          <a:p>
            <a:pPr marL="476250" indent="-464184">
              <a:lnSpc>
                <a:spcPct val="100000"/>
              </a:lnSpc>
              <a:spcBef>
                <a:spcPts val="254"/>
              </a:spcBef>
              <a:buAutoNum type="arabicPeriod"/>
              <a:tabLst>
                <a:tab pos="476250" algn="l"/>
                <a:tab pos="476884" algn="l"/>
              </a:tabLst>
            </a:pPr>
            <a:r>
              <a:rPr sz="1350" spc="45" dirty="0">
                <a:solidFill>
                  <a:srgbClr val="FFFFFF"/>
                </a:solidFill>
                <a:latin typeface="Tahoma"/>
                <a:cs typeface="Tahoma"/>
              </a:rPr>
              <a:t>Click</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55" dirty="0">
                <a:solidFill>
                  <a:srgbClr val="FFFFFF"/>
                </a:solidFill>
                <a:latin typeface="Tahoma"/>
                <a:cs typeface="Tahoma"/>
              </a:rPr>
              <a:t>Ad</a:t>
            </a:r>
            <a:r>
              <a:rPr sz="1350" spc="-165" dirty="0">
                <a:solidFill>
                  <a:srgbClr val="FFFFFF"/>
                </a:solidFill>
                <a:latin typeface="Tahoma"/>
                <a:cs typeface="Tahoma"/>
              </a:rPr>
              <a:t> </a:t>
            </a:r>
            <a:r>
              <a:rPr sz="1350" spc="10" dirty="0">
                <a:solidFill>
                  <a:srgbClr val="FFFFFF"/>
                </a:solidFill>
                <a:latin typeface="Tahoma"/>
                <a:cs typeface="Tahoma"/>
              </a:rPr>
              <a:t>features</a:t>
            </a:r>
            <a:r>
              <a:rPr sz="1350" spc="-165" dirty="0">
                <a:solidFill>
                  <a:srgbClr val="FFFFFF"/>
                </a:solidFill>
                <a:latin typeface="Tahoma"/>
                <a:cs typeface="Tahoma"/>
              </a:rPr>
              <a:t> </a:t>
            </a:r>
            <a:r>
              <a:rPr sz="1350" spc="-10" dirty="0">
                <a:solidFill>
                  <a:srgbClr val="FFFFFF"/>
                </a:solidFill>
                <a:latin typeface="Tahoma"/>
                <a:cs typeface="Tahoma"/>
              </a:rPr>
              <a:t>based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25" dirty="0">
                <a:solidFill>
                  <a:srgbClr val="FFFFFF"/>
                </a:solidFill>
                <a:latin typeface="Tahoma"/>
                <a:cs typeface="Tahoma"/>
              </a:rPr>
              <a:t>S</a:t>
            </a:r>
            <a:r>
              <a:rPr sz="1350" spc="-60" dirty="0">
                <a:solidFill>
                  <a:srgbClr val="FFFFFF"/>
                </a:solidFill>
                <a:latin typeface="Tahoma"/>
                <a:cs typeface="Tahoma"/>
              </a:rPr>
              <a:t>e</a:t>
            </a:r>
            <a:r>
              <a:rPr sz="1350" spc="10" dirty="0">
                <a:solidFill>
                  <a:srgbClr val="FFFFFF"/>
                </a:solidFill>
                <a:latin typeface="Tahoma"/>
                <a:cs typeface="Tahoma"/>
              </a:rPr>
              <a:t>x</a:t>
            </a:r>
            <a:endParaRPr sz="1350">
              <a:latin typeface="Tahoma"/>
              <a:cs typeface="Tahoma"/>
            </a:endParaRPr>
          </a:p>
          <a:p>
            <a:pPr marL="476250" marR="6985" indent="-464184">
              <a:lnSpc>
                <a:spcPct val="115700"/>
              </a:lnSpc>
              <a:buAutoNum type="arabicPeriod"/>
              <a:tabLst>
                <a:tab pos="476250" algn="l"/>
                <a:tab pos="476884" algn="l"/>
              </a:tabLst>
            </a:pPr>
            <a:r>
              <a:rPr sz="1350" spc="30" dirty="0">
                <a:solidFill>
                  <a:srgbClr val="FFFFFF"/>
                </a:solidFill>
                <a:latin typeface="Tahoma"/>
                <a:cs typeface="Tahoma"/>
              </a:rPr>
              <a:t>Distribution</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15" dirty="0">
                <a:solidFill>
                  <a:srgbClr val="FFFFFF"/>
                </a:solidFill>
                <a:latin typeface="Tahoma"/>
                <a:cs typeface="Tahoma"/>
              </a:rPr>
              <a:t>who</a:t>
            </a:r>
            <a:r>
              <a:rPr sz="1350" spc="-165" dirty="0">
                <a:solidFill>
                  <a:srgbClr val="FFFFFF"/>
                </a:solidFill>
                <a:latin typeface="Tahoma"/>
                <a:cs typeface="Tahoma"/>
              </a:rPr>
              <a:t> </a:t>
            </a:r>
            <a:r>
              <a:rPr sz="1350" spc="20" dirty="0">
                <a:solidFill>
                  <a:srgbClr val="FFFFFF"/>
                </a:solidFill>
                <a:latin typeface="Tahoma"/>
                <a:cs typeface="Tahoma"/>
              </a:rPr>
              <a:t>clic</a:t>
            </a:r>
            <a:r>
              <a:rPr sz="1350" spc="-10" dirty="0">
                <a:solidFill>
                  <a:srgbClr val="FFFFFF"/>
                </a:solidFill>
                <a:latin typeface="Tahoma"/>
                <a:cs typeface="Tahoma"/>
              </a:rPr>
              <a:t>k</a:t>
            </a:r>
            <a:r>
              <a:rPr sz="1350" dirty="0">
                <a:solidFill>
                  <a:srgbClr val="FFFFFF"/>
                </a:solidFill>
                <a:latin typeface="Tahoma"/>
                <a:cs typeface="Tahoma"/>
              </a:rPr>
              <a:t>ed</a:t>
            </a:r>
            <a:r>
              <a:rPr sz="1350" spc="-165" dirty="0">
                <a:solidFill>
                  <a:srgbClr val="FFFFFF"/>
                </a:solidFill>
                <a:latin typeface="Tahoma"/>
                <a:cs typeface="Tahoma"/>
              </a:rPr>
              <a:t> </a:t>
            </a:r>
            <a:r>
              <a:rPr sz="1350" spc="5" dirty="0">
                <a:solidFill>
                  <a:srgbClr val="FFFFFF"/>
                </a:solidFill>
                <a:latin typeface="Tahoma"/>
                <a:cs typeface="Tahoma"/>
              </a:rPr>
              <a:t>on</a:t>
            </a:r>
            <a:r>
              <a:rPr sz="1350" spc="-165" dirty="0">
                <a:solidFill>
                  <a:srgbClr val="FFFFFF"/>
                </a:solidFill>
                <a:latin typeface="Tahoma"/>
                <a:cs typeface="Tahoma"/>
              </a:rPr>
              <a:t> </a:t>
            </a:r>
            <a:r>
              <a:rPr sz="1350" spc="30" dirty="0">
                <a:solidFill>
                  <a:srgbClr val="FFFFFF"/>
                </a:solidFill>
                <a:latin typeface="Tahoma"/>
                <a:cs typeface="Tahoma"/>
              </a:rPr>
              <a:t>Ads</a:t>
            </a:r>
            <a:r>
              <a:rPr sz="1350" spc="-165" dirty="0">
                <a:solidFill>
                  <a:srgbClr val="FFFFFF"/>
                </a:solidFill>
                <a:latin typeface="Tahoma"/>
                <a:cs typeface="Tahoma"/>
              </a:rPr>
              <a:t> </a:t>
            </a:r>
            <a:r>
              <a:rPr sz="1350" spc="-10" dirty="0">
                <a:solidFill>
                  <a:srgbClr val="FFFFFF"/>
                </a:solidFill>
                <a:latin typeface="Tahoma"/>
                <a:cs typeface="Tahoma"/>
              </a:rPr>
              <a:t>based</a:t>
            </a:r>
            <a:r>
              <a:rPr sz="1350" spc="-165" dirty="0">
                <a:solidFill>
                  <a:srgbClr val="FFFFFF"/>
                </a:solidFill>
                <a:latin typeface="Tahoma"/>
                <a:cs typeface="Tahoma"/>
              </a:rPr>
              <a:t> </a:t>
            </a:r>
            <a:r>
              <a:rPr sz="1350" spc="5" dirty="0">
                <a:solidFill>
                  <a:srgbClr val="FFFFFF"/>
                </a:solidFill>
                <a:latin typeface="Tahoma"/>
                <a:cs typeface="Tahoma"/>
              </a:rPr>
              <a:t>on  </a:t>
            </a:r>
            <a:r>
              <a:rPr sz="1350" dirty="0">
                <a:solidFill>
                  <a:srgbClr val="FFFFFF"/>
                </a:solidFill>
                <a:latin typeface="Tahoma"/>
                <a:cs typeface="Tahoma"/>
              </a:rPr>
              <a:t>area</a:t>
            </a:r>
            <a:r>
              <a:rPr sz="1350" spc="-165" dirty="0">
                <a:solidFill>
                  <a:srgbClr val="FFFFFF"/>
                </a:solidFill>
                <a:latin typeface="Tahoma"/>
                <a:cs typeface="Tahoma"/>
              </a:rPr>
              <a:t> </a:t>
            </a:r>
            <a:r>
              <a:rPr sz="1350" spc="5" dirty="0">
                <a:solidFill>
                  <a:srgbClr val="FFFFFF"/>
                </a:solidFill>
                <a:latin typeface="Tahoma"/>
                <a:cs typeface="Tahoma"/>
              </a:rPr>
              <a:t>income</a:t>
            </a:r>
            <a:r>
              <a:rPr sz="1350" spc="-165" dirty="0">
                <a:solidFill>
                  <a:srgbClr val="FFFFFF"/>
                </a:solidFill>
                <a:latin typeface="Tahoma"/>
                <a:cs typeface="Tahoma"/>
              </a:rPr>
              <a:t> </a:t>
            </a:r>
            <a:r>
              <a:rPr sz="1350" spc="20" dirty="0">
                <a:solidFill>
                  <a:srgbClr val="FFFFFF"/>
                </a:solidFill>
                <a:latin typeface="Tahoma"/>
                <a:cs typeface="Tahoma"/>
              </a:rPr>
              <a:t>of</a:t>
            </a:r>
            <a:r>
              <a:rPr sz="1350" spc="-165" dirty="0">
                <a:solidFill>
                  <a:srgbClr val="FFFFFF"/>
                </a:solidFill>
                <a:latin typeface="Tahoma"/>
                <a:cs typeface="Tahoma"/>
              </a:rPr>
              <a:t> </a:t>
            </a:r>
            <a:r>
              <a:rPr sz="1350" spc="-10" dirty="0">
                <a:solidFill>
                  <a:srgbClr val="FFFFFF"/>
                </a:solidFill>
                <a:latin typeface="Tahoma"/>
                <a:cs typeface="Tahoma"/>
              </a:rPr>
              <a:t>s</a:t>
            </a:r>
            <a:r>
              <a:rPr sz="1350" spc="-55" dirty="0">
                <a:solidFill>
                  <a:srgbClr val="FFFFFF"/>
                </a:solidFill>
                <a:latin typeface="Tahoma"/>
                <a:cs typeface="Tahoma"/>
              </a:rPr>
              <a:t>e</a:t>
            </a:r>
            <a:r>
              <a:rPr sz="1350" spc="-60" dirty="0">
                <a:solidFill>
                  <a:srgbClr val="FFFFFF"/>
                </a:solidFill>
                <a:latin typeface="Tahoma"/>
                <a:cs typeface="Tahoma"/>
              </a:rPr>
              <a:t>x.</a:t>
            </a:r>
            <a:endParaRPr sz="1350">
              <a:latin typeface="Tahoma"/>
              <a:cs typeface="Tahoma"/>
            </a:endParaRPr>
          </a:p>
          <a:p>
            <a:pPr marL="476250" indent="-464184">
              <a:lnSpc>
                <a:spcPct val="100000"/>
              </a:lnSpc>
              <a:spcBef>
                <a:spcPts val="254"/>
              </a:spcBef>
              <a:buAutoNum type="arabicPeriod"/>
              <a:tabLst>
                <a:tab pos="476250" algn="l"/>
                <a:tab pos="476884" algn="l"/>
              </a:tabLst>
            </a:pPr>
            <a:r>
              <a:rPr sz="1350" spc="30" dirty="0">
                <a:solidFill>
                  <a:srgbClr val="FFFFFF"/>
                </a:solidFill>
                <a:latin typeface="Tahoma"/>
                <a:cs typeface="Tahoma"/>
              </a:rPr>
              <a:t>Correlation</a:t>
            </a:r>
            <a:r>
              <a:rPr sz="1350" spc="-165" dirty="0">
                <a:solidFill>
                  <a:srgbClr val="FFFFFF"/>
                </a:solidFill>
                <a:latin typeface="Tahoma"/>
                <a:cs typeface="Tahoma"/>
              </a:rPr>
              <a:t> </a:t>
            </a:r>
            <a:r>
              <a:rPr sz="1350" spc="20" dirty="0">
                <a:solidFill>
                  <a:srgbClr val="FFFFFF"/>
                </a:solidFill>
                <a:latin typeface="Tahoma"/>
                <a:cs typeface="Tahoma"/>
              </a:rPr>
              <a:t>Between</a:t>
            </a:r>
            <a:r>
              <a:rPr sz="1350" spc="-165" dirty="0">
                <a:solidFill>
                  <a:srgbClr val="FFFFFF"/>
                </a:solidFill>
                <a:latin typeface="Tahoma"/>
                <a:cs typeface="Tahoma"/>
              </a:rPr>
              <a:t> </a:t>
            </a:r>
            <a:r>
              <a:rPr sz="1350" spc="30" dirty="0">
                <a:solidFill>
                  <a:srgbClr val="FFFFFF"/>
                </a:solidFill>
                <a:latin typeface="Tahoma"/>
                <a:cs typeface="Tahoma"/>
              </a:rPr>
              <a:t>V</a:t>
            </a:r>
            <a:r>
              <a:rPr sz="1350" spc="5" dirty="0">
                <a:solidFill>
                  <a:srgbClr val="FFFFFF"/>
                </a:solidFill>
                <a:latin typeface="Tahoma"/>
                <a:cs typeface="Tahoma"/>
              </a:rPr>
              <a:t>ariables</a:t>
            </a:r>
            <a:r>
              <a:rPr sz="1350" spc="-165" dirty="0">
                <a:solidFill>
                  <a:srgbClr val="FFFFFF"/>
                </a:solidFill>
                <a:latin typeface="Tahoma"/>
                <a:cs typeface="Tahoma"/>
              </a:rPr>
              <a:t> </a:t>
            </a:r>
            <a:r>
              <a:rPr sz="1350" spc="-5" dirty="0">
                <a:solidFill>
                  <a:srgbClr val="FFFFFF"/>
                </a:solidFill>
                <a:latin typeface="Tahoma"/>
                <a:cs typeface="Tahoma"/>
              </a:rPr>
              <a:t>(Heatma</a:t>
            </a:r>
            <a:r>
              <a:rPr sz="1350" spc="-30" dirty="0">
                <a:solidFill>
                  <a:srgbClr val="FFFFFF"/>
                </a:solidFill>
                <a:latin typeface="Tahoma"/>
                <a:cs typeface="Tahoma"/>
              </a:rPr>
              <a:t>p</a:t>
            </a:r>
            <a:r>
              <a:rPr sz="1350" spc="-114" dirty="0">
                <a:solidFill>
                  <a:srgbClr val="FFFFFF"/>
                </a:solidFill>
                <a:latin typeface="Tahoma"/>
                <a:cs typeface="Tahoma"/>
              </a:rPr>
              <a:t>)</a:t>
            </a:r>
            <a:endParaRPr sz="135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198" y="415650"/>
            <a:ext cx="183515" cy="0"/>
          </a:xfrm>
          <a:custGeom>
            <a:avLst/>
            <a:gdLst/>
            <a:ahLst/>
            <a:cxnLst/>
            <a:rect l="l" t="t" r="r" b="b"/>
            <a:pathLst>
              <a:path w="183515">
                <a:moveTo>
                  <a:pt x="0" y="0"/>
                </a:moveTo>
                <a:lnTo>
                  <a:pt x="183299" y="0"/>
                </a:lnTo>
              </a:path>
            </a:pathLst>
          </a:custGeom>
          <a:ln w="19049">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556474" y="281566"/>
            <a:ext cx="4929926" cy="375920"/>
          </a:xfrm>
          <a:prstGeom prst="rect">
            <a:avLst/>
          </a:prstGeom>
        </p:spPr>
        <p:txBody>
          <a:bodyPr vert="horz" wrap="square" lIns="0" tIns="12700" rIns="0" bIns="0" rtlCol="0">
            <a:spAutoFit/>
          </a:bodyPr>
          <a:lstStyle/>
          <a:p>
            <a:pPr marL="12700">
              <a:lnSpc>
                <a:spcPct val="100000"/>
              </a:lnSpc>
              <a:spcBef>
                <a:spcPts val="100"/>
              </a:spcBef>
              <a:tabLst>
                <a:tab pos="1177925" algn="l"/>
              </a:tabLst>
            </a:pPr>
            <a:r>
              <a:rPr sz="2300" spc="200" dirty="0"/>
              <a:t>S</a:t>
            </a:r>
            <a:r>
              <a:rPr sz="2300" spc="-45" dirty="0"/>
              <a:t>t</a:t>
            </a:r>
            <a:r>
              <a:rPr sz="2300" spc="85" dirty="0"/>
              <a:t>ep</a:t>
            </a:r>
            <a:r>
              <a:rPr sz="2300" spc="-145" dirty="0"/>
              <a:t> </a:t>
            </a:r>
            <a:r>
              <a:rPr sz="2300" spc="-35" dirty="0"/>
              <a:t>4</a:t>
            </a:r>
            <a:r>
              <a:rPr sz="2300" spc="-145" dirty="0"/>
              <a:t> </a:t>
            </a:r>
            <a:r>
              <a:rPr sz="2300" spc="-280" dirty="0"/>
              <a:t>:</a:t>
            </a:r>
            <a:r>
              <a:rPr sz="2300" dirty="0"/>
              <a:t>	</a:t>
            </a:r>
            <a:r>
              <a:rPr sz="2300" spc="200" dirty="0"/>
              <a:t>S</a:t>
            </a:r>
            <a:r>
              <a:rPr sz="2300" spc="25" dirty="0"/>
              <a:t>t</a:t>
            </a:r>
            <a:r>
              <a:rPr sz="2300" spc="20" dirty="0"/>
              <a:t>a</a:t>
            </a:r>
            <a:r>
              <a:rPr sz="2300" spc="5" dirty="0"/>
              <a:t>ti</a:t>
            </a:r>
            <a:r>
              <a:rPr sz="2300" dirty="0"/>
              <a:t>s</a:t>
            </a:r>
            <a:r>
              <a:rPr sz="2300" spc="25" dirty="0"/>
              <a:t>tical</a:t>
            </a:r>
            <a:r>
              <a:rPr sz="2300" spc="-275" dirty="0"/>
              <a:t> </a:t>
            </a:r>
            <a:r>
              <a:rPr sz="2300" spc="75" dirty="0"/>
              <a:t>Ana</a:t>
            </a:r>
            <a:r>
              <a:rPr sz="2300" spc="-25" dirty="0"/>
              <a:t>l</a:t>
            </a:r>
            <a:r>
              <a:rPr sz="2300" spc="5" dirty="0"/>
              <a:t>y</a:t>
            </a:r>
            <a:r>
              <a:rPr sz="2300" spc="60" dirty="0"/>
              <a:t>sis</a:t>
            </a:r>
            <a:endParaRPr sz="2300" dirty="0"/>
          </a:p>
        </p:txBody>
      </p:sp>
      <p:sp>
        <p:nvSpPr>
          <p:cNvPr id="4" name="object 4"/>
          <p:cNvSpPr txBox="1"/>
          <p:nvPr/>
        </p:nvSpPr>
        <p:spPr>
          <a:xfrm>
            <a:off x="523709" y="895737"/>
            <a:ext cx="5608320" cy="4168775"/>
          </a:xfrm>
          <a:prstGeom prst="rect">
            <a:avLst/>
          </a:prstGeom>
        </p:spPr>
        <p:txBody>
          <a:bodyPr vert="horz" wrap="square" lIns="0" tIns="12700" rIns="0" bIns="0" rtlCol="0">
            <a:spAutoFit/>
          </a:bodyPr>
          <a:lstStyle/>
          <a:p>
            <a:pPr marL="45085">
              <a:lnSpc>
                <a:spcPct val="100000"/>
              </a:lnSpc>
              <a:spcBef>
                <a:spcPts val="100"/>
              </a:spcBef>
            </a:pPr>
            <a:r>
              <a:rPr sz="1400" b="1" spc="85" dirty="0">
                <a:solidFill>
                  <a:srgbClr val="757575"/>
                </a:solidFill>
                <a:latin typeface="Trebuchet MS"/>
                <a:cs typeface="Trebuchet MS"/>
              </a:rPr>
              <a:t>We</a:t>
            </a:r>
            <a:r>
              <a:rPr sz="1400" b="1" spc="-100" dirty="0">
                <a:solidFill>
                  <a:srgbClr val="757575"/>
                </a:solidFill>
                <a:latin typeface="Trebuchet MS"/>
                <a:cs typeface="Trebuchet MS"/>
              </a:rPr>
              <a:t> </a:t>
            </a:r>
            <a:r>
              <a:rPr sz="1400" b="1" spc="20" dirty="0">
                <a:solidFill>
                  <a:srgbClr val="757575"/>
                </a:solidFill>
                <a:latin typeface="Trebuchet MS"/>
                <a:cs typeface="Trebuchet MS"/>
              </a:rPr>
              <a:t>have</a:t>
            </a:r>
            <a:r>
              <a:rPr sz="1400" b="1" spc="-100" dirty="0">
                <a:solidFill>
                  <a:srgbClr val="757575"/>
                </a:solidFill>
                <a:latin typeface="Trebuchet MS"/>
                <a:cs typeface="Trebuchet MS"/>
              </a:rPr>
              <a:t> </a:t>
            </a:r>
            <a:r>
              <a:rPr sz="1400" b="1" spc="25" dirty="0">
                <a:solidFill>
                  <a:srgbClr val="757575"/>
                </a:solidFill>
                <a:latin typeface="Trebuchet MS"/>
                <a:cs typeface="Trebuchet MS"/>
              </a:rPr>
              <a:t>performed</a:t>
            </a:r>
            <a:r>
              <a:rPr sz="1400" b="1" spc="-100" dirty="0">
                <a:solidFill>
                  <a:srgbClr val="757575"/>
                </a:solidFill>
                <a:latin typeface="Trebuchet MS"/>
                <a:cs typeface="Trebuchet MS"/>
              </a:rPr>
              <a:t> </a:t>
            </a:r>
            <a:r>
              <a:rPr sz="1400" b="1" spc="40" dirty="0">
                <a:solidFill>
                  <a:srgbClr val="757575"/>
                </a:solidFill>
                <a:latin typeface="Trebuchet MS"/>
                <a:cs typeface="Trebuchet MS"/>
              </a:rPr>
              <a:t>following</a:t>
            </a:r>
            <a:r>
              <a:rPr sz="1400" b="1" spc="-100" dirty="0">
                <a:solidFill>
                  <a:srgbClr val="757575"/>
                </a:solidFill>
                <a:latin typeface="Trebuchet MS"/>
                <a:cs typeface="Trebuchet MS"/>
              </a:rPr>
              <a:t> </a:t>
            </a:r>
            <a:r>
              <a:rPr sz="1400" b="1" spc="5" dirty="0">
                <a:solidFill>
                  <a:srgbClr val="757575"/>
                </a:solidFill>
                <a:latin typeface="Trebuchet MS"/>
                <a:cs typeface="Trebuchet MS"/>
              </a:rPr>
              <a:t>analysis.</a:t>
            </a:r>
            <a:endParaRPr sz="1400" dirty="0">
              <a:latin typeface="Trebuchet MS"/>
              <a:cs typeface="Trebuchet MS"/>
            </a:endParaRPr>
          </a:p>
          <a:p>
            <a:pPr>
              <a:lnSpc>
                <a:spcPct val="100000"/>
              </a:lnSpc>
              <a:spcBef>
                <a:spcPts val="40"/>
              </a:spcBef>
            </a:pPr>
            <a:endParaRPr sz="1550" dirty="0">
              <a:latin typeface="Trebuchet MS"/>
              <a:cs typeface="Trebuchet MS"/>
            </a:endParaRPr>
          </a:p>
          <a:p>
            <a:pPr marL="502284" indent="-380365">
              <a:lnSpc>
                <a:spcPct val="100000"/>
              </a:lnSpc>
              <a:buAutoNum type="arabicPeriod"/>
              <a:tabLst>
                <a:tab pos="502284" algn="l"/>
                <a:tab pos="502920" algn="l"/>
              </a:tabLst>
            </a:pPr>
            <a:r>
              <a:rPr sz="1500" dirty="0">
                <a:latin typeface="Tahoma"/>
                <a:cs typeface="Tahoma"/>
              </a:rPr>
              <a:t>Examine</a:t>
            </a:r>
            <a:r>
              <a:rPr sz="1500" spc="-180" dirty="0">
                <a:latin typeface="Tahoma"/>
                <a:cs typeface="Tahoma"/>
              </a:rPr>
              <a:t> </a:t>
            </a:r>
            <a:r>
              <a:rPr sz="1500" spc="15" dirty="0">
                <a:latin typeface="Tahoma"/>
                <a:cs typeface="Tahoma"/>
              </a:rPr>
              <a:t>the</a:t>
            </a:r>
            <a:r>
              <a:rPr sz="1500" spc="-180" dirty="0">
                <a:latin typeface="Tahoma"/>
                <a:cs typeface="Tahoma"/>
              </a:rPr>
              <a:t> </a:t>
            </a:r>
            <a:r>
              <a:rPr sz="1500" dirty="0">
                <a:latin typeface="Tahoma"/>
                <a:cs typeface="Tahoma"/>
              </a:rPr>
              <a:t>data</a:t>
            </a:r>
          </a:p>
          <a:p>
            <a:pPr marL="502284" indent="-380365">
              <a:lnSpc>
                <a:spcPct val="100000"/>
              </a:lnSpc>
              <a:spcBef>
                <a:spcPts val="300"/>
              </a:spcBef>
              <a:buAutoNum type="arabicPeriod"/>
              <a:tabLst>
                <a:tab pos="502284" algn="l"/>
                <a:tab pos="502920" algn="l"/>
              </a:tabLst>
            </a:pPr>
            <a:r>
              <a:rPr sz="1500" spc="25" dirty="0">
                <a:latin typeface="Tahoma"/>
                <a:cs typeface="Tahoma"/>
              </a:rPr>
              <a:t>Data</a:t>
            </a:r>
            <a:r>
              <a:rPr sz="1500" spc="-180" dirty="0">
                <a:latin typeface="Tahoma"/>
                <a:cs typeface="Tahoma"/>
              </a:rPr>
              <a:t> </a:t>
            </a:r>
            <a:r>
              <a:rPr sz="1500" spc="15" dirty="0">
                <a:latin typeface="Tahoma"/>
                <a:cs typeface="Tahoma"/>
              </a:rPr>
              <a:t>type</a:t>
            </a:r>
            <a:r>
              <a:rPr sz="1500" spc="-180" dirty="0">
                <a:latin typeface="Tahoma"/>
                <a:cs typeface="Tahoma"/>
              </a:rPr>
              <a:t> </a:t>
            </a:r>
            <a:r>
              <a:rPr sz="1500" spc="-10" dirty="0">
                <a:latin typeface="Tahoma"/>
                <a:cs typeface="Tahoma"/>
              </a:rPr>
              <a:t>and</a:t>
            </a:r>
            <a:r>
              <a:rPr sz="1500" spc="-180" dirty="0">
                <a:latin typeface="Tahoma"/>
                <a:cs typeface="Tahoma"/>
              </a:rPr>
              <a:t> </a:t>
            </a:r>
            <a:r>
              <a:rPr sz="1500" dirty="0">
                <a:latin typeface="Tahoma"/>
                <a:cs typeface="Tahoma"/>
              </a:rPr>
              <a:t>length</a:t>
            </a:r>
            <a:r>
              <a:rPr sz="1500" spc="-180" dirty="0">
                <a:latin typeface="Tahoma"/>
                <a:cs typeface="Tahoma"/>
              </a:rPr>
              <a:t> </a:t>
            </a:r>
            <a:r>
              <a:rPr sz="1500" spc="20" dirty="0">
                <a:latin typeface="Tahoma"/>
                <a:cs typeface="Tahoma"/>
              </a:rPr>
              <a:t>of</a:t>
            </a:r>
            <a:r>
              <a:rPr sz="1500" spc="-180" dirty="0">
                <a:latin typeface="Tahoma"/>
                <a:cs typeface="Tahoma"/>
              </a:rPr>
              <a:t> </a:t>
            </a:r>
            <a:r>
              <a:rPr sz="1500" spc="15" dirty="0">
                <a:latin typeface="Tahoma"/>
                <a:cs typeface="Tahoma"/>
              </a:rPr>
              <a:t>the</a:t>
            </a:r>
            <a:r>
              <a:rPr sz="1500" spc="-180" dirty="0">
                <a:latin typeface="Tahoma"/>
                <a:cs typeface="Tahoma"/>
              </a:rPr>
              <a:t> </a:t>
            </a:r>
            <a:r>
              <a:rPr sz="1500" spc="10" dirty="0">
                <a:latin typeface="Tahoma"/>
                <a:cs typeface="Tahoma"/>
              </a:rPr>
              <a:t>variables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30" dirty="0">
                <a:latin typeface="Tahoma"/>
                <a:cs typeface="Tahoma"/>
              </a:rPr>
              <a:t>Check</a:t>
            </a:r>
            <a:r>
              <a:rPr sz="1500" spc="-180" dirty="0">
                <a:latin typeface="Tahoma"/>
                <a:cs typeface="Tahoma"/>
              </a:rPr>
              <a:t> </a:t>
            </a:r>
            <a:r>
              <a:rPr sz="1500" spc="35" dirty="0">
                <a:latin typeface="Tahoma"/>
                <a:cs typeface="Tahoma"/>
              </a:rPr>
              <a:t>for</a:t>
            </a:r>
            <a:r>
              <a:rPr sz="1500" spc="-180" dirty="0">
                <a:latin typeface="Tahoma"/>
                <a:cs typeface="Tahoma"/>
              </a:rPr>
              <a:t> </a:t>
            </a:r>
            <a:r>
              <a:rPr sz="1500" spc="25" dirty="0">
                <a:latin typeface="Tahoma"/>
                <a:cs typeface="Tahoma"/>
              </a:rPr>
              <a:t>Missing</a:t>
            </a:r>
            <a:r>
              <a:rPr sz="1500" spc="-180" dirty="0">
                <a:latin typeface="Tahoma"/>
                <a:cs typeface="Tahoma"/>
              </a:rPr>
              <a:t> </a:t>
            </a:r>
            <a:r>
              <a:rPr sz="1500" spc="35" dirty="0">
                <a:latin typeface="Tahoma"/>
                <a:cs typeface="Tahoma"/>
              </a:rPr>
              <a:t>V</a:t>
            </a:r>
            <a:r>
              <a:rPr sz="1500" spc="-5" dirty="0">
                <a:latin typeface="Tahoma"/>
                <a:cs typeface="Tahoma"/>
              </a:rPr>
              <a:t>alues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25" dirty="0">
                <a:latin typeface="Tahoma"/>
                <a:cs typeface="Tahoma"/>
              </a:rPr>
              <a:t>Numerical</a:t>
            </a:r>
            <a:r>
              <a:rPr sz="1500" spc="-180" dirty="0">
                <a:latin typeface="Tahoma"/>
                <a:cs typeface="Tahoma"/>
              </a:rPr>
              <a:t> </a:t>
            </a:r>
            <a:r>
              <a:rPr sz="1500" spc="-10" dirty="0">
                <a:latin typeface="Tahoma"/>
                <a:cs typeface="Tahoma"/>
              </a:rPr>
              <a:t>and</a:t>
            </a:r>
            <a:r>
              <a:rPr sz="1500" spc="-180" dirty="0">
                <a:latin typeface="Tahoma"/>
                <a:cs typeface="Tahoma"/>
              </a:rPr>
              <a:t> </a:t>
            </a:r>
            <a:r>
              <a:rPr sz="1500" spc="20" dirty="0">
                <a:latin typeface="Tahoma"/>
                <a:cs typeface="Tahoma"/>
              </a:rPr>
              <a:t>Categorical</a:t>
            </a:r>
            <a:r>
              <a:rPr sz="1500" spc="-180" dirty="0">
                <a:latin typeface="Tahoma"/>
                <a:cs typeface="Tahoma"/>
              </a:rPr>
              <a:t> </a:t>
            </a:r>
            <a:r>
              <a:rPr sz="1500" spc="35" dirty="0">
                <a:latin typeface="Tahoma"/>
                <a:cs typeface="Tahoma"/>
              </a:rPr>
              <a:t>V</a:t>
            </a:r>
            <a:r>
              <a:rPr sz="1500" spc="10" dirty="0">
                <a:latin typeface="Tahoma"/>
                <a:cs typeface="Tahoma"/>
              </a:rPr>
              <a:t>ariables</a:t>
            </a:r>
            <a:r>
              <a:rPr sz="1500" spc="-180" dirty="0">
                <a:latin typeface="Tahoma"/>
                <a:cs typeface="Tahoma"/>
              </a:rPr>
              <a:t> </a:t>
            </a:r>
            <a:r>
              <a:rPr sz="1500" spc="10" dirty="0">
                <a:latin typeface="Tahoma"/>
                <a:cs typeface="Tahoma"/>
              </a:rPr>
              <a:t>Identiﬁcation</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5" dirty="0">
                <a:latin typeface="Tahoma"/>
                <a:cs typeface="Tahoma"/>
              </a:rPr>
              <a:t>Summarizing</a:t>
            </a:r>
            <a:r>
              <a:rPr sz="1500" spc="-180" dirty="0">
                <a:latin typeface="Tahoma"/>
                <a:cs typeface="Tahoma"/>
              </a:rPr>
              <a:t> </a:t>
            </a:r>
            <a:r>
              <a:rPr sz="1500" spc="25" dirty="0">
                <a:latin typeface="Tahoma"/>
                <a:cs typeface="Tahoma"/>
              </a:rPr>
              <a:t>Numerical</a:t>
            </a:r>
            <a:r>
              <a:rPr sz="1500" spc="-180" dirty="0">
                <a:latin typeface="Tahoma"/>
                <a:cs typeface="Tahoma"/>
              </a:rPr>
              <a:t> </a:t>
            </a:r>
            <a:r>
              <a:rPr sz="1500" spc="35" dirty="0">
                <a:latin typeface="Tahoma"/>
                <a:cs typeface="Tahoma"/>
              </a:rPr>
              <a:t>V</a:t>
            </a:r>
            <a:r>
              <a:rPr sz="1500" spc="10" dirty="0">
                <a:latin typeface="Tahoma"/>
                <a:cs typeface="Tahoma"/>
              </a:rPr>
              <a:t>ariables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5" dirty="0">
                <a:latin typeface="Tahoma"/>
                <a:cs typeface="Tahoma"/>
              </a:rPr>
              <a:t>Summarizing</a:t>
            </a:r>
            <a:r>
              <a:rPr sz="1500" spc="-180" dirty="0">
                <a:latin typeface="Tahoma"/>
                <a:cs typeface="Tahoma"/>
              </a:rPr>
              <a:t> </a:t>
            </a:r>
            <a:r>
              <a:rPr sz="1500" spc="20" dirty="0">
                <a:latin typeface="Tahoma"/>
                <a:cs typeface="Tahoma"/>
              </a:rPr>
              <a:t>Categorical</a:t>
            </a:r>
            <a:r>
              <a:rPr sz="1500" spc="-180" dirty="0">
                <a:latin typeface="Tahoma"/>
                <a:cs typeface="Tahoma"/>
              </a:rPr>
              <a:t> </a:t>
            </a:r>
            <a:r>
              <a:rPr sz="1500" spc="35" dirty="0">
                <a:latin typeface="Tahoma"/>
                <a:cs typeface="Tahoma"/>
              </a:rPr>
              <a:t>V</a:t>
            </a:r>
            <a:r>
              <a:rPr sz="1500" spc="10" dirty="0">
                <a:latin typeface="Tahoma"/>
                <a:cs typeface="Tahoma"/>
              </a:rPr>
              <a:t>ariables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15" dirty="0">
                <a:latin typeface="Tahoma"/>
                <a:cs typeface="Tahoma"/>
              </a:rPr>
              <a:t>Categorizing</a:t>
            </a:r>
            <a:r>
              <a:rPr sz="1500" spc="-175" dirty="0">
                <a:latin typeface="Tahoma"/>
                <a:cs typeface="Tahoma"/>
              </a:rPr>
              <a:t> </a:t>
            </a:r>
            <a:r>
              <a:rPr sz="1500" spc="25" dirty="0">
                <a:latin typeface="Tahoma"/>
                <a:cs typeface="Tahoma"/>
              </a:rPr>
              <a:t>Quantitative</a:t>
            </a:r>
            <a:r>
              <a:rPr sz="1500" spc="-170" dirty="0">
                <a:latin typeface="Tahoma"/>
                <a:cs typeface="Tahoma"/>
              </a:rPr>
              <a:t> </a:t>
            </a:r>
            <a:r>
              <a:rPr sz="1500" spc="-10" dirty="0">
                <a:latin typeface="Tahoma"/>
                <a:cs typeface="Tahoma"/>
              </a:rPr>
              <a:t>and</a:t>
            </a:r>
            <a:r>
              <a:rPr sz="1500" spc="-175" dirty="0">
                <a:latin typeface="Tahoma"/>
                <a:cs typeface="Tahoma"/>
              </a:rPr>
              <a:t> </a:t>
            </a:r>
            <a:r>
              <a:rPr sz="1500" spc="25" dirty="0">
                <a:latin typeface="Tahoma"/>
                <a:cs typeface="Tahoma"/>
              </a:rPr>
              <a:t>Qualitative</a:t>
            </a:r>
            <a:r>
              <a:rPr sz="1500" spc="-170" dirty="0">
                <a:latin typeface="Tahoma"/>
                <a:cs typeface="Tahoma"/>
              </a:rPr>
              <a:t> </a:t>
            </a:r>
            <a:r>
              <a:rPr sz="1500" spc="10" dirty="0">
                <a:latin typeface="Tahoma"/>
                <a:cs typeface="Tahoma"/>
              </a:rPr>
              <a:t>Variables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spc="35" dirty="0">
                <a:latin typeface="Tahoma"/>
                <a:cs typeface="Tahoma"/>
              </a:rPr>
              <a:t>Outliers</a:t>
            </a:r>
            <a:endParaRPr sz="1500" dirty="0">
              <a:latin typeface="Tahoma"/>
              <a:cs typeface="Tahoma"/>
            </a:endParaRPr>
          </a:p>
          <a:p>
            <a:pPr marL="502284" indent="-380365">
              <a:lnSpc>
                <a:spcPct val="100000"/>
              </a:lnSpc>
              <a:spcBef>
                <a:spcPts val="300"/>
              </a:spcBef>
              <a:buAutoNum type="arabicPeriod"/>
              <a:tabLst>
                <a:tab pos="502284" algn="l"/>
                <a:tab pos="502920" algn="l"/>
              </a:tabLst>
            </a:pPr>
            <a:r>
              <a:rPr sz="1500" dirty="0">
                <a:latin typeface="Tahoma"/>
                <a:cs typeface="Tahoma"/>
              </a:rPr>
              <a:t>Identifying</a:t>
            </a:r>
            <a:r>
              <a:rPr sz="1500" spc="-180" dirty="0">
                <a:latin typeface="Tahoma"/>
                <a:cs typeface="Tahoma"/>
              </a:rPr>
              <a:t> </a:t>
            </a:r>
            <a:r>
              <a:rPr sz="1500" spc="25" dirty="0">
                <a:latin typeface="Tahoma"/>
                <a:cs typeface="Tahoma"/>
              </a:rPr>
              <a:t>Potential</a:t>
            </a:r>
            <a:r>
              <a:rPr sz="1500" spc="-180" dirty="0">
                <a:latin typeface="Tahoma"/>
                <a:cs typeface="Tahoma"/>
              </a:rPr>
              <a:t> </a:t>
            </a:r>
            <a:r>
              <a:rPr sz="1500" spc="35" dirty="0">
                <a:latin typeface="Tahoma"/>
                <a:cs typeface="Tahoma"/>
              </a:rPr>
              <a:t>Outliers</a:t>
            </a:r>
            <a:r>
              <a:rPr sz="1500" spc="-180" dirty="0">
                <a:latin typeface="Tahoma"/>
                <a:cs typeface="Tahoma"/>
              </a:rPr>
              <a:t> </a:t>
            </a:r>
            <a:r>
              <a:rPr sz="1500" spc="-10" dirty="0">
                <a:latin typeface="Tahoma"/>
                <a:cs typeface="Tahoma"/>
              </a:rPr>
              <a:t>using</a:t>
            </a:r>
            <a:r>
              <a:rPr sz="1500" spc="-180" dirty="0">
                <a:latin typeface="Tahoma"/>
                <a:cs typeface="Tahoma"/>
              </a:rPr>
              <a:t> </a:t>
            </a:r>
            <a:r>
              <a:rPr sz="1500" spc="20" dirty="0">
                <a:latin typeface="Tahoma"/>
                <a:cs typeface="Tahoma"/>
              </a:rPr>
              <a:t>IQR</a:t>
            </a:r>
            <a:endParaRPr sz="1500" dirty="0">
              <a:latin typeface="Tahoma"/>
              <a:cs typeface="Tahoma"/>
            </a:endParaRPr>
          </a:p>
          <a:p>
            <a:pPr marL="502284" indent="-490220">
              <a:lnSpc>
                <a:spcPct val="100000"/>
              </a:lnSpc>
              <a:spcBef>
                <a:spcPts val="300"/>
              </a:spcBef>
              <a:buAutoNum type="arabicPeriod"/>
              <a:tabLst>
                <a:tab pos="502284" algn="l"/>
                <a:tab pos="502920" algn="l"/>
              </a:tabLst>
            </a:pPr>
            <a:r>
              <a:rPr sz="1500" spc="-70" dirty="0">
                <a:latin typeface="Tahoma"/>
                <a:cs typeface="Tahoma"/>
              </a:rPr>
              <a:t>T-Test</a:t>
            </a:r>
            <a:r>
              <a:rPr sz="1500" spc="-180" dirty="0">
                <a:latin typeface="Tahoma"/>
                <a:cs typeface="Tahoma"/>
              </a:rPr>
              <a:t> </a:t>
            </a:r>
            <a:r>
              <a:rPr sz="1500" spc="40" dirty="0">
                <a:latin typeface="Tahoma"/>
                <a:cs typeface="Tahoma"/>
              </a:rPr>
              <a:t>&amp;</a:t>
            </a:r>
            <a:r>
              <a:rPr sz="1500" spc="-180" dirty="0">
                <a:latin typeface="Tahoma"/>
                <a:cs typeface="Tahoma"/>
              </a:rPr>
              <a:t> </a:t>
            </a:r>
            <a:r>
              <a:rPr sz="1500" spc="-35" dirty="0">
                <a:latin typeface="Tahoma"/>
                <a:cs typeface="Tahoma"/>
              </a:rPr>
              <a:t>F-Test</a:t>
            </a:r>
            <a:r>
              <a:rPr sz="1500" spc="-175" dirty="0">
                <a:latin typeface="Tahoma"/>
                <a:cs typeface="Tahoma"/>
              </a:rPr>
              <a:t> </a:t>
            </a:r>
            <a:r>
              <a:rPr sz="1500" spc="20" dirty="0">
                <a:latin typeface="Tahoma"/>
                <a:cs typeface="Tahoma"/>
              </a:rPr>
              <a:t>Between</a:t>
            </a:r>
            <a:r>
              <a:rPr sz="1500" spc="-180" dirty="0">
                <a:latin typeface="Tahoma"/>
                <a:cs typeface="Tahoma"/>
              </a:rPr>
              <a:t> </a:t>
            </a:r>
            <a:r>
              <a:rPr sz="1500" spc="25" dirty="0">
                <a:latin typeface="Tahoma"/>
                <a:cs typeface="Tahoma"/>
              </a:rPr>
              <a:t>Groups</a:t>
            </a:r>
            <a:r>
              <a:rPr sz="1500" spc="-175" dirty="0">
                <a:latin typeface="Tahoma"/>
                <a:cs typeface="Tahoma"/>
              </a:rPr>
              <a:t> </a:t>
            </a:r>
            <a:r>
              <a:rPr sz="1500" spc="20" dirty="0">
                <a:latin typeface="Tahoma"/>
                <a:cs typeface="Tahoma"/>
              </a:rPr>
              <a:t>of</a:t>
            </a:r>
            <a:r>
              <a:rPr sz="1500" spc="-180" dirty="0">
                <a:latin typeface="Tahoma"/>
                <a:cs typeface="Tahoma"/>
              </a:rPr>
              <a:t> </a:t>
            </a:r>
            <a:r>
              <a:rPr sz="1500" spc="15" dirty="0">
                <a:latin typeface="Tahoma"/>
                <a:cs typeface="Tahoma"/>
              </a:rPr>
              <a:t>People</a:t>
            </a:r>
            <a:r>
              <a:rPr sz="1500" spc="-175" dirty="0">
                <a:latin typeface="Tahoma"/>
                <a:cs typeface="Tahoma"/>
              </a:rPr>
              <a:t> </a:t>
            </a:r>
            <a:r>
              <a:rPr sz="1500" spc="20" dirty="0">
                <a:latin typeface="Tahoma"/>
                <a:cs typeface="Tahoma"/>
              </a:rPr>
              <a:t>that</a:t>
            </a:r>
            <a:r>
              <a:rPr sz="1500" spc="-180" dirty="0">
                <a:latin typeface="Tahoma"/>
                <a:cs typeface="Tahoma"/>
              </a:rPr>
              <a:t> </a:t>
            </a:r>
            <a:r>
              <a:rPr sz="1500" spc="30" dirty="0">
                <a:latin typeface="Tahoma"/>
                <a:cs typeface="Tahoma"/>
              </a:rPr>
              <a:t>Clicked</a:t>
            </a:r>
            <a:r>
              <a:rPr sz="1500" spc="-175" dirty="0">
                <a:latin typeface="Tahoma"/>
                <a:cs typeface="Tahoma"/>
              </a:rPr>
              <a:t> </a:t>
            </a:r>
            <a:r>
              <a:rPr sz="1500" spc="5" dirty="0">
                <a:latin typeface="Tahoma"/>
                <a:cs typeface="Tahoma"/>
              </a:rPr>
              <a:t>on</a:t>
            </a:r>
            <a:r>
              <a:rPr sz="1500" spc="-180" dirty="0">
                <a:latin typeface="Tahoma"/>
                <a:cs typeface="Tahoma"/>
              </a:rPr>
              <a:t> </a:t>
            </a:r>
            <a:r>
              <a:rPr sz="1500" spc="35" dirty="0">
                <a:latin typeface="Tahoma"/>
                <a:cs typeface="Tahoma"/>
              </a:rPr>
              <a:t>Ads</a:t>
            </a:r>
            <a:endParaRPr sz="1500" dirty="0">
              <a:latin typeface="Tahoma"/>
              <a:cs typeface="Tahoma"/>
            </a:endParaRPr>
          </a:p>
          <a:p>
            <a:pPr marL="502284" indent="-490220">
              <a:lnSpc>
                <a:spcPct val="100000"/>
              </a:lnSpc>
              <a:spcBef>
                <a:spcPts val="300"/>
              </a:spcBef>
              <a:buAutoNum type="arabicPeriod"/>
              <a:tabLst>
                <a:tab pos="502284" algn="l"/>
                <a:tab pos="502920" algn="l"/>
              </a:tabLst>
            </a:pPr>
            <a:r>
              <a:rPr sz="1500" spc="10" dirty="0">
                <a:latin typeface="Tahoma"/>
                <a:cs typeface="Tahoma"/>
              </a:rPr>
              <a:t>Variance</a:t>
            </a:r>
            <a:endParaRPr sz="1500" dirty="0">
              <a:latin typeface="Tahoma"/>
              <a:cs typeface="Tahoma"/>
            </a:endParaRPr>
          </a:p>
          <a:p>
            <a:pPr marL="502284" indent="-490220">
              <a:lnSpc>
                <a:spcPct val="100000"/>
              </a:lnSpc>
              <a:spcBef>
                <a:spcPts val="300"/>
              </a:spcBef>
              <a:buAutoNum type="arabicPeriod"/>
              <a:tabLst>
                <a:tab pos="502284" algn="l"/>
                <a:tab pos="502920" algn="l"/>
              </a:tabLst>
            </a:pPr>
            <a:r>
              <a:rPr sz="1500" spc="45" dirty="0">
                <a:latin typeface="Tahoma"/>
                <a:cs typeface="Tahoma"/>
              </a:rPr>
              <a:t>Mean</a:t>
            </a:r>
            <a:endParaRPr sz="1500" dirty="0">
              <a:latin typeface="Tahoma"/>
              <a:cs typeface="Tahoma"/>
            </a:endParaRPr>
          </a:p>
          <a:p>
            <a:pPr marL="502284" indent="-490220">
              <a:lnSpc>
                <a:spcPct val="100000"/>
              </a:lnSpc>
              <a:spcBef>
                <a:spcPts val="300"/>
              </a:spcBef>
              <a:buAutoNum type="arabicPeriod"/>
              <a:tabLst>
                <a:tab pos="502284" algn="l"/>
                <a:tab pos="502920" algn="l"/>
              </a:tabLst>
            </a:pPr>
            <a:r>
              <a:rPr sz="1500" spc="-155" dirty="0">
                <a:latin typeface="Tahoma"/>
                <a:cs typeface="Tahoma"/>
              </a:rPr>
              <a:t>T</a:t>
            </a:r>
            <a:r>
              <a:rPr sz="1500" dirty="0">
                <a:latin typeface="Tahoma"/>
                <a:cs typeface="Tahoma"/>
              </a:rPr>
              <a:t>esting</a:t>
            </a:r>
            <a:r>
              <a:rPr sz="1500" spc="-180" dirty="0">
                <a:latin typeface="Tahoma"/>
                <a:cs typeface="Tahoma"/>
              </a:rPr>
              <a:t> </a:t>
            </a:r>
            <a:r>
              <a:rPr sz="1500" spc="35" dirty="0">
                <a:latin typeface="Tahoma"/>
                <a:cs typeface="Tahoma"/>
              </a:rPr>
              <a:t>for</a:t>
            </a:r>
            <a:r>
              <a:rPr sz="1500" spc="-180" dirty="0">
                <a:latin typeface="Tahoma"/>
                <a:cs typeface="Tahoma"/>
              </a:rPr>
              <a:t> </a:t>
            </a:r>
            <a:r>
              <a:rPr sz="1500" spc="35" dirty="0">
                <a:latin typeface="Tahoma"/>
                <a:cs typeface="Tahoma"/>
              </a:rPr>
              <a:t>Normality</a:t>
            </a:r>
            <a:endParaRPr sz="1500" dirty="0">
              <a:latin typeface="Tahoma"/>
              <a:cs typeface="Tahoma"/>
            </a:endParaRPr>
          </a:p>
          <a:p>
            <a:pPr marL="502284" indent="-490220">
              <a:lnSpc>
                <a:spcPct val="100000"/>
              </a:lnSpc>
              <a:spcBef>
                <a:spcPts val="300"/>
              </a:spcBef>
              <a:buAutoNum type="arabicPeriod"/>
              <a:tabLst>
                <a:tab pos="502284" algn="l"/>
                <a:tab pos="502920" algn="l"/>
              </a:tabLst>
            </a:pPr>
            <a:r>
              <a:rPr sz="1500" spc="35" dirty="0">
                <a:latin typeface="Tahoma"/>
                <a:cs typeface="Tahoma"/>
              </a:rPr>
              <a:t>Mann</a:t>
            </a:r>
            <a:r>
              <a:rPr sz="1500" spc="-5" dirty="0">
                <a:latin typeface="Tahoma"/>
                <a:cs typeface="Tahoma"/>
              </a:rPr>
              <a:t>-</a:t>
            </a:r>
            <a:r>
              <a:rPr sz="1500" spc="40" dirty="0">
                <a:latin typeface="Tahoma"/>
                <a:cs typeface="Tahoma"/>
              </a:rPr>
              <a:t>Whitn</a:t>
            </a:r>
            <a:r>
              <a:rPr sz="1500" spc="25" dirty="0">
                <a:latin typeface="Tahoma"/>
                <a:cs typeface="Tahoma"/>
              </a:rPr>
              <a:t>e</a:t>
            </a:r>
            <a:r>
              <a:rPr sz="1500" spc="20" dirty="0">
                <a:latin typeface="Tahoma"/>
                <a:cs typeface="Tahoma"/>
              </a:rPr>
              <a:t>y</a:t>
            </a:r>
            <a:r>
              <a:rPr sz="1500" spc="-180" dirty="0">
                <a:latin typeface="Tahoma"/>
                <a:cs typeface="Tahoma"/>
              </a:rPr>
              <a:t> </a:t>
            </a:r>
            <a:r>
              <a:rPr sz="1500" spc="110" dirty="0">
                <a:latin typeface="Tahoma"/>
                <a:cs typeface="Tahoma"/>
              </a:rPr>
              <a:t>U</a:t>
            </a:r>
            <a:r>
              <a:rPr sz="1500" spc="-180" dirty="0">
                <a:latin typeface="Tahoma"/>
                <a:cs typeface="Tahoma"/>
              </a:rPr>
              <a:t> </a:t>
            </a:r>
            <a:r>
              <a:rPr sz="1500" spc="-155" dirty="0">
                <a:latin typeface="Tahoma"/>
                <a:cs typeface="Tahoma"/>
              </a:rPr>
              <a:t>T</a:t>
            </a:r>
            <a:r>
              <a:rPr sz="1500" spc="10" dirty="0">
                <a:latin typeface="Tahoma"/>
                <a:cs typeface="Tahoma"/>
              </a:rPr>
              <a:t>est</a:t>
            </a:r>
            <a:endParaRPr sz="15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25" y="490075"/>
            <a:ext cx="4839970" cy="782265"/>
          </a:xfrm>
          <a:prstGeom prst="rect">
            <a:avLst/>
          </a:prstGeom>
        </p:spPr>
        <p:txBody>
          <a:bodyPr vert="horz" wrap="square" lIns="0" tIns="12700" rIns="0" bIns="0" rtlCol="0">
            <a:spAutoFit/>
          </a:bodyPr>
          <a:lstStyle/>
          <a:p>
            <a:pPr marL="12700">
              <a:lnSpc>
                <a:spcPct val="100000"/>
              </a:lnSpc>
              <a:spcBef>
                <a:spcPts val="100"/>
              </a:spcBef>
            </a:pPr>
            <a:r>
              <a:rPr sz="2500" spc="220" dirty="0"/>
              <a:t>S</a:t>
            </a:r>
            <a:r>
              <a:rPr sz="2500" spc="-55" dirty="0"/>
              <a:t>t</a:t>
            </a:r>
            <a:r>
              <a:rPr sz="2500" spc="90" dirty="0"/>
              <a:t>ep</a:t>
            </a:r>
            <a:r>
              <a:rPr sz="2500" spc="-155" dirty="0"/>
              <a:t> </a:t>
            </a:r>
            <a:r>
              <a:rPr sz="2500" spc="-80" dirty="0"/>
              <a:t>5</a:t>
            </a:r>
            <a:r>
              <a:rPr sz="2500" spc="-155" dirty="0"/>
              <a:t> </a:t>
            </a:r>
            <a:r>
              <a:rPr sz="2500" spc="-305" dirty="0"/>
              <a:t>:</a:t>
            </a:r>
            <a:r>
              <a:rPr sz="2500" spc="-225" dirty="0"/>
              <a:t> </a:t>
            </a:r>
            <a:r>
              <a:rPr sz="2500" spc="-110" dirty="0"/>
              <a:t>T</a:t>
            </a:r>
            <a:r>
              <a:rPr sz="2500" spc="-114" dirty="0"/>
              <a:t>r</a:t>
            </a:r>
            <a:r>
              <a:rPr sz="2500" spc="5" dirty="0"/>
              <a:t>ain</a:t>
            </a:r>
            <a:r>
              <a:rPr sz="2500" spc="-155" dirty="0"/>
              <a:t> </a:t>
            </a:r>
            <a:r>
              <a:rPr sz="2500" spc="95" dirty="0"/>
              <a:t>and</a:t>
            </a:r>
            <a:r>
              <a:rPr sz="2500" spc="-229" dirty="0"/>
              <a:t> T</a:t>
            </a:r>
            <a:r>
              <a:rPr sz="2500" spc="125" dirty="0"/>
              <a:t>e</a:t>
            </a:r>
            <a:r>
              <a:rPr sz="2500" spc="85" dirty="0"/>
              <a:t>s</a:t>
            </a:r>
            <a:r>
              <a:rPr sz="2500" spc="-35" dirty="0"/>
              <a:t>t</a:t>
            </a:r>
            <a:r>
              <a:rPr sz="2500" spc="-155" dirty="0"/>
              <a:t> </a:t>
            </a:r>
            <a:r>
              <a:rPr sz="2500" spc="165" dirty="0"/>
              <a:t>D</a:t>
            </a:r>
            <a:r>
              <a:rPr sz="2500" spc="85" dirty="0"/>
              <a:t>a</a:t>
            </a:r>
            <a:r>
              <a:rPr sz="2500" spc="35" dirty="0"/>
              <a:t>ta</a:t>
            </a:r>
            <a:r>
              <a:rPr sz="2500" spc="-155" dirty="0"/>
              <a:t> </a:t>
            </a:r>
            <a:r>
              <a:rPr sz="2500" spc="145" dirty="0"/>
              <a:t>S</a:t>
            </a:r>
            <a:r>
              <a:rPr sz="2500" spc="150" dirty="0"/>
              <a:t>e</a:t>
            </a:r>
            <a:r>
              <a:rPr sz="2500" spc="60" dirty="0"/>
              <a:t>ts</a:t>
            </a:r>
            <a:endParaRPr sz="2500"/>
          </a:p>
        </p:txBody>
      </p:sp>
      <p:sp>
        <p:nvSpPr>
          <p:cNvPr id="3" name="object 3"/>
          <p:cNvSpPr txBox="1">
            <a:spLocks noGrp="1"/>
          </p:cNvSpPr>
          <p:nvPr>
            <p:ph idx="1"/>
          </p:nvPr>
        </p:nvSpPr>
        <p:spPr>
          <a:prstGeom prst="rect">
            <a:avLst/>
          </a:prstGeom>
        </p:spPr>
        <p:txBody>
          <a:bodyPr vert="horz" wrap="square" lIns="0" tIns="70849" rIns="0" bIns="0" rtlCol="0">
            <a:spAutoFit/>
          </a:bodyPr>
          <a:lstStyle/>
          <a:p>
            <a:pPr marL="16510" marR="5080">
              <a:lnSpc>
                <a:spcPct val="113300"/>
              </a:lnSpc>
              <a:spcBef>
                <a:spcPts val="100"/>
              </a:spcBef>
            </a:pPr>
            <a:r>
              <a:rPr spc="35" dirty="0"/>
              <a:t>Once</a:t>
            </a:r>
            <a:r>
              <a:rPr spc="-195" dirty="0"/>
              <a:t> </a:t>
            </a:r>
            <a:r>
              <a:rPr spc="15" dirty="0"/>
              <a:t>the</a:t>
            </a:r>
            <a:r>
              <a:rPr spc="-195" dirty="0"/>
              <a:t> </a:t>
            </a:r>
            <a:r>
              <a:rPr spc="5" dirty="0"/>
              <a:t>dataset</a:t>
            </a:r>
            <a:r>
              <a:rPr spc="-195" dirty="0"/>
              <a:t> </a:t>
            </a:r>
            <a:r>
              <a:rPr spc="10" dirty="0"/>
              <a:t>is</a:t>
            </a:r>
            <a:r>
              <a:rPr spc="-190" dirty="0"/>
              <a:t> </a:t>
            </a:r>
            <a:r>
              <a:rPr spc="-10" dirty="0"/>
              <a:t>processed,</a:t>
            </a:r>
            <a:r>
              <a:rPr spc="-195" dirty="0"/>
              <a:t> </a:t>
            </a:r>
            <a:r>
              <a:rPr spc="15" dirty="0"/>
              <a:t>we</a:t>
            </a:r>
            <a:r>
              <a:rPr spc="-195" dirty="0"/>
              <a:t> </a:t>
            </a:r>
            <a:r>
              <a:rPr dirty="0"/>
              <a:t>need</a:t>
            </a:r>
            <a:r>
              <a:rPr spc="-195" dirty="0"/>
              <a:t> </a:t>
            </a:r>
            <a:r>
              <a:rPr spc="40" dirty="0"/>
              <a:t>to</a:t>
            </a:r>
            <a:r>
              <a:rPr spc="-190" dirty="0"/>
              <a:t> </a:t>
            </a:r>
            <a:r>
              <a:rPr spc="20" dirty="0"/>
              <a:t>divide</a:t>
            </a:r>
            <a:r>
              <a:rPr spc="-195" dirty="0"/>
              <a:t> </a:t>
            </a:r>
            <a:r>
              <a:rPr spc="50" dirty="0"/>
              <a:t>it</a:t>
            </a:r>
            <a:r>
              <a:rPr spc="-195" dirty="0"/>
              <a:t> </a:t>
            </a:r>
            <a:r>
              <a:rPr spc="30" dirty="0"/>
              <a:t>into</a:t>
            </a:r>
            <a:r>
              <a:rPr spc="-195" dirty="0"/>
              <a:t> </a:t>
            </a:r>
            <a:r>
              <a:rPr spc="40" dirty="0"/>
              <a:t>two</a:t>
            </a:r>
            <a:r>
              <a:rPr spc="-190" dirty="0"/>
              <a:t> </a:t>
            </a:r>
            <a:r>
              <a:rPr spc="-15" dirty="0"/>
              <a:t>parts:</a:t>
            </a:r>
            <a:r>
              <a:rPr spc="-195" dirty="0"/>
              <a:t> </a:t>
            </a:r>
            <a:r>
              <a:rPr spc="10" dirty="0"/>
              <a:t>training</a:t>
            </a:r>
            <a:r>
              <a:rPr spc="-195" dirty="0"/>
              <a:t> </a:t>
            </a:r>
            <a:r>
              <a:rPr spc="-10" dirty="0"/>
              <a:t>and</a:t>
            </a:r>
            <a:r>
              <a:rPr spc="-195" dirty="0"/>
              <a:t> </a:t>
            </a:r>
            <a:r>
              <a:rPr spc="25" dirty="0"/>
              <a:t>test</a:t>
            </a:r>
            <a:r>
              <a:rPr spc="-190" dirty="0"/>
              <a:t> </a:t>
            </a:r>
            <a:r>
              <a:rPr spc="-30" dirty="0"/>
              <a:t>set.</a:t>
            </a:r>
            <a:r>
              <a:rPr spc="-195" dirty="0"/>
              <a:t> </a:t>
            </a:r>
            <a:r>
              <a:rPr spc="75" dirty="0"/>
              <a:t>We</a:t>
            </a:r>
            <a:r>
              <a:rPr spc="-195" dirty="0"/>
              <a:t> </a:t>
            </a:r>
            <a:r>
              <a:rPr spc="40" dirty="0"/>
              <a:t>will </a:t>
            </a:r>
            <a:r>
              <a:rPr spc="-484" dirty="0"/>
              <a:t> </a:t>
            </a:r>
            <a:r>
              <a:rPr spc="25" dirty="0"/>
              <a:t>import</a:t>
            </a:r>
            <a:r>
              <a:rPr spc="-190" dirty="0"/>
              <a:t> </a:t>
            </a:r>
            <a:r>
              <a:rPr spc="-10" dirty="0"/>
              <a:t>and</a:t>
            </a:r>
            <a:r>
              <a:rPr spc="-190" dirty="0"/>
              <a:t> </a:t>
            </a:r>
            <a:r>
              <a:rPr spc="-10" dirty="0"/>
              <a:t>use</a:t>
            </a:r>
            <a:r>
              <a:rPr spc="-190" dirty="0"/>
              <a:t> </a:t>
            </a:r>
            <a:r>
              <a:rPr spc="15" dirty="0"/>
              <a:t>the</a:t>
            </a:r>
            <a:r>
              <a:rPr spc="-190" dirty="0"/>
              <a:t> </a:t>
            </a:r>
            <a:r>
              <a:rPr spc="-10" dirty="0"/>
              <a:t>train_test_split</a:t>
            </a:r>
            <a:r>
              <a:rPr spc="-190" dirty="0"/>
              <a:t> </a:t>
            </a:r>
            <a:r>
              <a:rPr spc="15" dirty="0"/>
              <a:t>function</a:t>
            </a:r>
            <a:r>
              <a:rPr spc="-185" dirty="0"/>
              <a:t> </a:t>
            </a:r>
            <a:r>
              <a:rPr spc="35" dirty="0"/>
              <a:t>for</a:t>
            </a:r>
            <a:r>
              <a:rPr spc="-190" dirty="0"/>
              <a:t> </a:t>
            </a:r>
            <a:r>
              <a:rPr spc="-15" dirty="0"/>
              <a:t>that.</a:t>
            </a:r>
            <a:r>
              <a:rPr spc="-190" dirty="0"/>
              <a:t> </a:t>
            </a:r>
            <a:r>
              <a:rPr spc="70" dirty="0"/>
              <a:t>All</a:t>
            </a:r>
            <a:r>
              <a:rPr spc="-190" dirty="0"/>
              <a:t> </a:t>
            </a:r>
            <a:r>
              <a:rPr spc="10" dirty="0"/>
              <a:t>variables</a:t>
            </a:r>
            <a:r>
              <a:rPr spc="-190" dirty="0"/>
              <a:t> </a:t>
            </a:r>
            <a:r>
              <a:rPr spc="-5" dirty="0"/>
              <a:t>except</a:t>
            </a:r>
            <a:r>
              <a:rPr spc="-190" dirty="0"/>
              <a:t> </a:t>
            </a:r>
            <a:r>
              <a:rPr spc="25" dirty="0"/>
              <a:t>'Clicked</a:t>
            </a:r>
            <a:r>
              <a:rPr spc="-185" dirty="0"/>
              <a:t> </a:t>
            </a:r>
            <a:r>
              <a:rPr spc="5" dirty="0"/>
              <a:t>on</a:t>
            </a:r>
            <a:r>
              <a:rPr spc="-190" dirty="0"/>
              <a:t> </a:t>
            </a:r>
            <a:r>
              <a:rPr spc="55" dirty="0"/>
              <a:t>Ad'</a:t>
            </a:r>
            <a:r>
              <a:rPr spc="-190" dirty="0"/>
              <a:t> </a:t>
            </a:r>
            <a:r>
              <a:rPr spc="40" dirty="0"/>
              <a:t>will</a:t>
            </a:r>
            <a:r>
              <a:rPr spc="-190" dirty="0"/>
              <a:t> </a:t>
            </a:r>
            <a:r>
              <a:rPr dirty="0"/>
              <a:t>be </a:t>
            </a:r>
            <a:r>
              <a:rPr spc="5" dirty="0"/>
              <a:t> </a:t>
            </a:r>
            <a:r>
              <a:rPr spc="15" dirty="0"/>
              <a:t>the</a:t>
            </a:r>
            <a:r>
              <a:rPr spc="-195" dirty="0"/>
              <a:t> </a:t>
            </a:r>
            <a:r>
              <a:rPr spc="15" dirty="0"/>
              <a:t>input</a:t>
            </a:r>
            <a:r>
              <a:rPr spc="-190" dirty="0"/>
              <a:t> </a:t>
            </a:r>
            <a:r>
              <a:rPr dirty="0"/>
              <a:t>values</a:t>
            </a:r>
            <a:r>
              <a:rPr spc="-190" dirty="0"/>
              <a:t> </a:t>
            </a:r>
            <a:r>
              <a:rPr spc="95" dirty="0"/>
              <a:t>X</a:t>
            </a:r>
            <a:r>
              <a:rPr spc="-190" dirty="0"/>
              <a:t> </a:t>
            </a:r>
            <a:r>
              <a:rPr spc="35" dirty="0"/>
              <a:t>for</a:t>
            </a:r>
            <a:r>
              <a:rPr spc="-195" dirty="0"/>
              <a:t> </a:t>
            </a:r>
            <a:r>
              <a:rPr spc="15" dirty="0"/>
              <a:t>the</a:t>
            </a:r>
            <a:r>
              <a:rPr spc="-190" dirty="0"/>
              <a:t> </a:t>
            </a:r>
            <a:r>
              <a:rPr spc="130" dirty="0"/>
              <a:t>ML</a:t>
            </a:r>
            <a:r>
              <a:rPr spc="-190" dirty="0"/>
              <a:t> </a:t>
            </a:r>
            <a:r>
              <a:rPr spc="-20" dirty="0"/>
              <a:t>models.</a:t>
            </a:r>
            <a:r>
              <a:rPr spc="-190" dirty="0"/>
              <a:t> </a:t>
            </a:r>
            <a:r>
              <a:rPr dirty="0"/>
              <a:t>The</a:t>
            </a:r>
            <a:r>
              <a:rPr spc="-190" dirty="0"/>
              <a:t> </a:t>
            </a:r>
            <a:r>
              <a:rPr spc="15" dirty="0"/>
              <a:t>variable</a:t>
            </a:r>
            <a:r>
              <a:rPr spc="-195" dirty="0"/>
              <a:t> </a:t>
            </a:r>
            <a:r>
              <a:rPr spc="25" dirty="0"/>
              <a:t>'Clicked</a:t>
            </a:r>
            <a:r>
              <a:rPr spc="-190" dirty="0"/>
              <a:t> </a:t>
            </a:r>
            <a:r>
              <a:rPr spc="5" dirty="0"/>
              <a:t>on</a:t>
            </a:r>
            <a:r>
              <a:rPr spc="-190" dirty="0"/>
              <a:t> </a:t>
            </a:r>
            <a:r>
              <a:rPr spc="55" dirty="0"/>
              <a:t>Ad'</a:t>
            </a:r>
            <a:r>
              <a:rPr spc="-190" dirty="0"/>
              <a:t> </a:t>
            </a:r>
            <a:r>
              <a:rPr spc="40" dirty="0"/>
              <a:t>will</a:t>
            </a:r>
            <a:r>
              <a:rPr spc="-190" dirty="0"/>
              <a:t> </a:t>
            </a:r>
            <a:r>
              <a:rPr dirty="0"/>
              <a:t>be</a:t>
            </a:r>
            <a:r>
              <a:rPr spc="-195" dirty="0"/>
              <a:t> </a:t>
            </a:r>
            <a:r>
              <a:rPr spc="20" dirty="0"/>
              <a:t>stored</a:t>
            </a:r>
            <a:r>
              <a:rPr spc="-190" dirty="0"/>
              <a:t> </a:t>
            </a:r>
            <a:r>
              <a:rPr spc="20" dirty="0"/>
              <a:t>in</a:t>
            </a:r>
            <a:r>
              <a:rPr spc="-190" dirty="0"/>
              <a:t> </a:t>
            </a:r>
            <a:r>
              <a:rPr spc="-120" dirty="0"/>
              <a:t>y,</a:t>
            </a:r>
            <a:r>
              <a:rPr spc="-190" dirty="0"/>
              <a:t> </a:t>
            </a:r>
            <a:r>
              <a:rPr spc="-10" dirty="0"/>
              <a:t>and</a:t>
            </a:r>
            <a:r>
              <a:rPr spc="-190" dirty="0"/>
              <a:t> </a:t>
            </a:r>
            <a:r>
              <a:rPr spc="40" dirty="0"/>
              <a:t>will </a:t>
            </a:r>
            <a:r>
              <a:rPr spc="45" dirty="0"/>
              <a:t> </a:t>
            </a:r>
            <a:r>
              <a:rPr spc="15" dirty="0"/>
              <a:t>represent</a:t>
            </a:r>
            <a:r>
              <a:rPr spc="-200" dirty="0"/>
              <a:t> </a:t>
            </a:r>
            <a:r>
              <a:rPr spc="15" dirty="0"/>
              <a:t>the</a:t>
            </a:r>
            <a:r>
              <a:rPr spc="-195" dirty="0"/>
              <a:t> </a:t>
            </a:r>
            <a:r>
              <a:rPr spc="25" dirty="0"/>
              <a:t>prediction</a:t>
            </a:r>
            <a:r>
              <a:rPr spc="-195" dirty="0"/>
              <a:t> </a:t>
            </a:r>
            <a:r>
              <a:rPr spc="-5" dirty="0"/>
              <a:t>variable.</a:t>
            </a:r>
          </a:p>
          <a:p>
            <a:pPr marL="16510" marR="149225">
              <a:lnSpc>
                <a:spcPct val="113300"/>
              </a:lnSpc>
              <a:spcBef>
                <a:spcPts val="1650"/>
              </a:spcBef>
            </a:pPr>
            <a:r>
              <a:rPr spc="-10" dirty="0"/>
              <a:t>X_train</a:t>
            </a:r>
            <a:r>
              <a:rPr spc="-190" dirty="0"/>
              <a:t> </a:t>
            </a:r>
            <a:r>
              <a:rPr spc="-10" dirty="0"/>
              <a:t>and</a:t>
            </a:r>
            <a:r>
              <a:rPr spc="-190" dirty="0"/>
              <a:t> </a:t>
            </a:r>
            <a:r>
              <a:rPr spc="-10" dirty="0"/>
              <a:t>Y_train</a:t>
            </a:r>
            <a:r>
              <a:rPr spc="-190" dirty="0"/>
              <a:t> </a:t>
            </a:r>
            <a:r>
              <a:rPr spc="10" dirty="0"/>
              <a:t>are</a:t>
            </a:r>
            <a:r>
              <a:rPr spc="-190" dirty="0"/>
              <a:t> </a:t>
            </a:r>
            <a:r>
              <a:rPr spc="-5" dirty="0"/>
              <a:t>used</a:t>
            </a:r>
            <a:r>
              <a:rPr spc="-190" dirty="0"/>
              <a:t> </a:t>
            </a:r>
            <a:r>
              <a:rPr spc="40" dirty="0"/>
              <a:t>to</a:t>
            </a:r>
            <a:r>
              <a:rPr spc="-185" dirty="0"/>
              <a:t> </a:t>
            </a:r>
            <a:r>
              <a:rPr spc="20" dirty="0"/>
              <a:t>train</a:t>
            </a:r>
            <a:r>
              <a:rPr spc="-190" dirty="0"/>
              <a:t> </a:t>
            </a:r>
            <a:r>
              <a:rPr spc="15" dirty="0"/>
              <a:t>the</a:t>
            </a:r>
            <a:r>
              <a:rPr spc="-190" dirty="0"/>
              <a:t> </a:t>
            </a:r>
            <a:r>
              <a:rPr spc="35" dirty="0"/>
              <a:t>Machine</a:t>
            </a:r>
            <a:r>
              <a:rPr spc="-190" dirty="0"/>
              <a:t> </a:t>
            </a:r>
            <a:r>
              <a:rPr dirty="0"/>
              <a:t>Learning</a:t>
            </a:r>
            <a:r>
              <a:rPr spc="-190" dirty="0"/>
              <a:t> </a:t>
            </a:r>
            <a:r>
              <a:rPr spc="5" dirty="0"/>
              <a:t>model</a:t>
            </a:r>
            <a:r>
              <a:rPr spc="-185" dirty="0"/>
              <a:t> </a:t>
            </a:r>
            <a:r>
              <a:rPr spc="20" dirty="0"/>
              <a:t>while</a:t>
            </a:r>
            <a:r>
              <a:rPr spc="-190" dirty="0"/>
              <a:t> </a:t>
            </a:r>
            <a:r>
              <a:rPr spc="-25" dirty="0"/>
              <a:t>x_test</a:t>
            </a:r>
            <a:r>
              <a:rPr spc="-190" dirty="0"/>
              <a:t> </a:t>
            </a:r>
            <a:r>
              <a:rPr spc="10" dirty="0"/>
              <a:t>is</a:t>
            </a:r>
            <a:r>
              <a:rPr spc="-190" dirty="0"/>
              <a:t> </a:t>
            </a:r>
            <a:r>
              <a:rPr spc="-5" dirty="0"/>
              <a:t>used</a:t>
            </a:r>
            <a:r>
              <a:rPr spc="-190" dirty="0"/>
              <a:t> </a:t>
            </a:r>
            <a:r>
              <a:rPr spc="-25" dirty="0"/>
              <a:t>as</a:t>
            </a:r>
            <a:r>
              <a:rPr spc="-185" dirty="0"/>
              <a:t> </a:t>
            </a:r>
            <a:r>
              <a:rPr spc="15" dirty="0"/>
              <a:t>input </a:t>
            </a:r>
            <a:r>
              <a:rPr spc="-484" dirty="0"/>
              <a:t> </a:t>
            </a:r>
            <a:r>
              <a:rPr spc="35" dirty="0"/>
              <a:t>for</a:t>
            </a:r>
            <a:r>
              <a:rPr spc="-195" dirty="0"/>
              <a:t> </a:t>
            </a:r>
            <a:r>
              <a:rPr spc="-10" dirty="0"/>
              <a:t>making</a:t>
            </a:r>
            <a:r>
              <a:rPr spc="-195" dirty="0"/>
              <a:t> </a:t>
            </a:r>
            <a:r>
              <a:rPr spc="20" dirty="0"/>
              <a:t>predictions</a:t>
            </a:r>
            <a:r>
              <a:rPr spc="-195" dirty="0"/>
              <a:t> </a:t>
            </a:r>
            <a:r>
              <a:rPr spc="15" dirty="0"/>
              <a:t>which</a:t>
            </a:r>
            <a:r>
              <a:rPr spc="-190" dirty="0"/>
              <a:t> </a:t>
            </a:r>
            <a:r>
              <a:rPr spc="40" dirty="0"/>
              <a:t>will</a:t>
            </a:r>
            <a:r>
              <a:rPr spc="-195" dirty="0"/>
              <a:t> </a:t>
            </a:r>
            <a:r>
              <a:rPr dirty="0"/>
              <a:t>be</a:t>
            </a:r>
            <a:r>
              <a:rPr spc="-195" dirty="0"/>
              <a:t> </a:t>
            </a:r>
            <a:r>
              <a:rPr spc="10" dirty="0"/>
              <a:t>then</a:t>
            </a:r>
            <a:r>
              <a:rPr spc="-195" dirty="0"/>
              <a:t> </a:t>
            </a:r>
            <a:r>
              <a:rPr spc="10" dirty="0"/>
              <a:t>validated</a:t>
            </a:r>
            <a:r>
              <a:rPr spc="-190" dirty="0"/>
              <a:t> </a:t>
            </a:r>
            <a:r>
              <a:rPr spc="35" dirty="0"/>
              <a:t>with</a:t>
            </a:r>
            <a:r>
              <a:rPr spc="-195" dirty="0"/>
              <a:t> </a:t>
            </a:r>
            <a:r>
              <a:rPr spc="15" dirty="0"/>
              <a:t>the</a:t>
            </a:r>
            <a:r>
              <a:rPr spc="-195" dirty="0"/>
              <a:t> </a:t>
            </a:r>
            <a:r>
              <a:rPr spc="-25" dirty="0"/>
              <a:t>y_test</a:t>
            </a:r>
            <a:r>
              <a:rPr spc="-195" dirty="0"/>
              <a:t> </a:t>
            </a:r>
            <a:r>
              <a:rPr spc="-20" dirty="0"/>
              <a:t>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25" y="361950"/>
            <a:ext cx="7673340" cy="874598"/>
          </a:xfrm>
          <a:prstGeom prst="rect">
            <a:avLst/>
          </a:prstGeom>
        </p:spPr>
        <p:txBody>
          <a:bodyPr vert="horz" wrap="square" lIns="0" tIns="12700" rIns="0" bIns="0" rtlCol="0">
            <a:spAutoFit/>
          </a:bodyPr>
          <a:lstStyle/>
          <a:p>
            <a:pPr marL="12700">
              <a:lnSpc>
                <a:spcPct val="100000"/>
              </a:lnSpc>
              <a:spcBef>
                <a:spcPts val="100"/>
              </a:spcBef>
            </a:pPr>
            <a:r>
              <a:rPr sz="2800" spc="100" dirty="0"/>
              <a:t>Step</a:t>
            </a:r>
            <a:r>
              <a:rPr sz="2800" spc="-175" dirty="0"/>
              <a:t> </a:t>
            </a:r>
            <a:r>
              <a:rPr sz="2800" spc="55" dirty="0"/>
              <a:t>6</a:t>
            </a:r>
            <a:r>
              <a:rPr sz="2800" spc="-175" dirty="0"/>
              <a:t> </a:t>
            </a:r>
            <a:r>
              <a:rPr sz="2800" spc="-340" dirty="0"/>
              <a:t>:</a:t>
            </a:r>
            <a:r>
              <a:rPr sz="2800" spc="-254" dirty="0"/>
              <a:t> </a:t>
            </a:r>
            <a:r>
              <a:rPr sz="2800" spc="5" dirty="0"/>
              <a:t>Training</a:t>
            </a:r>
            <a:r>
              <a:rPr sz="2800" spc="-175" dirty="0"/>
              <a:t> </a:t>
            </a:r>
            <a:r>
              <a:rPr sz="2800" spc="20" dirty="0"/>
              <a:t>the</a:t>
            </a:r>
            <a:r>
              <a:rPr sz="2800" spc="-175" dirty="0"/>
              <a:t> </a:t>
            </a:r>
            <a:r>
              <a:rPr sz="2800" spc="85" dirty="0"/>
              <a:t>Machine</a:t>
            </a:r>
            <a:r>
              <a:rPr sz="2800" spc="-175" dirty="0"/>
              <a:t> </a:t>
            </a:r>
            <a:r>
              <a:rPr sz="2800" spc="55" dirty="0"/>
              <a:t>Learning</a:t>
            </a:r>
            <a:r>
              <a:rPr sz="2800" spc="-175" dirty="0"/>
              <a:t> </a:t>
            </a:r>
            <a:r>
              <a:rPr sz="2800" spc="145" dirty="0"/>
              <a:t>Model</a:t>
            </a:r>
            <a:endParaRPr sz="2800" dirty="0"/>
          </a:p>
        </p:txBody>
      </p:sp>
      <p:sp>
        <p:nvSpPr>
          <p:cNvPr id="3" name="object 3"/>
          <p:cNvSpPr txBox="1"/>
          <p:nvPr/>
        </p:nvSpPr>
        <p:spPr>
          <a:xfrm>
            <a:off x="190500" y="1428750"/>
            <a:ext cx="8763000" cy="2707151"/>
          </a:xfrm>
          <a:prstGeom prst="rect">
            <a:avLst/>
          </a:prstGeom>
        </p:spPr>
        <p:txBody>
          <a:bodyPr vert="horz" wrap="square" lIns="0" tIns="138430" rIns="0" bIns="0" rtlCol="0">
            <a:spAutoFit/>
          </a:bodyPr>
          <a:lstStyle/>
          <a:p>
            <a:pPr marL="12700">
              <a:lnSpc>
                <a:spcPct val="100000"/>
              </a:lnSpc>
              <a:spcBef>
                <a:spcPts val="1090"/>
              </a:spcBef>
            </a:pPr>
            <a:r>
              <a:rPr lang="en-US" sz="1100" dirty="0">
                <a:latin typeface="Tahoma"/>
                <a:cs typeface="Tahoma"/>
              </a:rPr>
              <a:t>Indeed, based on the output data, we can observe that there are two categories:</a:t>
            </a:r>
          </a:p>
          <a:p>
            <a:pPr marL="12700">
              <a:lnSpc>
                <a:spcPct val="100000"/>
              </a:lnSpc>
              <a:spcBef>
                <a:spcPts val="1090"/>
              </a:spcBef>
            </a:pPr>
            <a:r>
              <a:rPr lang="en-US" sz="1100" dirty="0">
                <a:latin typeface="Tahoma"/>
                <a:cs typeface="Tahoma"/>
              </a:rPr>
              <a:t>1. The customer will click on the ad (represented by 1)</a:t>
            </a:r>
          </a:p>
          <a:p>
            <a:pPr marL="12700">
              <a:lnSpc>
                <a:spcPct val="100000"/>
              </a:lnSpc>
              <a:spcBef>
                <a:spcPts val="1090"/>
              </a:spcBef>
            </a:pPr>
            <a:r>
              <a:rPr lang="en-US" sz="1100" dirty="0">
                <a:latin typeface="Tahoma"/>
                <a:cs typeface="Tahoma"/>
              </a:rPr>
              <a:t>2. The customer won't click on the ad (represented by 0)</a:t>
            </a:r>
          </a:p>
          <a:p>
            <a:pPr marL="12700">
              <a:lnSpc>
                <a:spcPct val="100000"/>
              </a:lnSpc>
              <a:spcBef>
                <a:spcPts val="1090"/>
              </a:spcBef>
            </a:pPr>
            <a:r>
              <a:rPr lang="en-US" sz="1100" dirty="0">
                <a:latin typeface="Tahoma"/>
                <a:cs typeface="Tahoma"/>
              </a:rPr>
              <a:t>3. This clearly indicates that we are dealing with a classification problem in this project. The task is to classify instances into one of the two classes based on the input features.</a:t>
            </a:r>
          </a:p>
          <a:p>
            <a:pPr marL="12700">
              <a:lnSpc>
                <a:spcPct val="100000"/>
              </a:lnSpc>
              <a:spcBef>
                <a:spcPts val="1090"/>
              </a:spcBef>
            </a:pPr>
            <a:endParaRPr lang="en-US" sz="1100" dirty="0">
              <a:latin typeface="Tahoma"/>
              <a:cs typeface="Tahoma"/>
            </a:endParaRPr>
          </a:p>
          <a:p>
            <a:pPr marL="12700">
              <a:lnSpc>
                <a:spcPct val="100000"/>
              </a:lnSpc>
              <a:spcBef>
                <a:spcPts val="1090"/>
              </a:spcBef>
            </a:pPr>
            <a:r>
              <a:rPr lang="en-US" sz="1100" dirty="0">
                <a:latin typeface="Tahoma"/>
                <a:cs typeface="Tahoma"/>
              </a:rPr>
              <a:t>Furthermore, during the visualization of the data, we observed decision boundaries, suggesting that the data may have separable regions that can be used as a basis for selecting an appropriate Machine Learning model for classification. These decision boundaries can help us determine how to best separate the data points belonging to different classes, making it suitable for classification algorithms to learn and make accurate predictions. With this insight, we can proceed to explore and implement various classification models to predict whether a customer will click on the ad or not based on the given features.</a:t>
            </a:r>
            <a:endParaRPr sz="1100" dirty="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85554" y="319491"/>
            <a:ext cx="7110646" cy="452120"/>
          </a:xfrm>
          <a:prstGeom prst="rect">
            <a:avLst/>
          </a:prstGeom>
        </p:spPr>
        <p:txBody>
          <a:bodyPr vert="horz" wrap="square" lIns="0" tIns="12700" rIns="0" bIns="0" rtlCol="0">
            <a:spAutoFit/>
          </a:bodyPr>
          <a:lstStyle/>
          <a:p>
            <a:pPr marL="12700">
              <a:lnSpc>
                <a:spcPct val="100000"/>
              </a:lnSpc>
              <a:spcBef>
                <a:spcPts val="100"/>
              </a:spcBef>
            </a:pPr>
            <a:r>
              <a:rPr sz="2800" spc="250" dirty="0"/>
              <a:t>S</a:t>
            </a:r>
            <a:r>
              <a:rPr sz="2800" spc="-55" dirty="0"/>
              <a:t>t</a:t>
            </a:r>
            <a:r>
              <a:rPr sz="2800" spc="105" dirty="0"/>
              <a:t>ep</a:t>
            </a:r>
            <a:r>
              <a:rPr sz="2800" spc="-175" dirty="0"/>
              <a:t> </a:t>
            </a:r>
            <a:r>
              <a:rPr sz="2800" spc="-70" dirty="0"/>
              <a:t>7</a:t>
            </a:r>
            <a:r>
              <a:rPr sz="2800" spc="-175" dirty="0"/>
              <a:t> </a:t>
            </a:r>
            <a:r>
              <a:rPr sz="2800" spc="-340" dirty="0"/>
              <a:t>:</a:t>
            </a:r>
            <a:r>
              <a:rPr sz="2800" spc="-175" dirty="0"/>
              <a:t> </a:t>
            </a:r>
            <a:r>
              <a:rPr sz="2800" spc="95" dirty="0"/>
              <a:t>Checking</a:t>
            </a:r>
            <a:r>
              <a:rPr sz="2800" spc="-175" dirty="0"/>
              <a:t> </a:t>
            </a:r>
            <a:r>
              <a:rPr sz="2800" spc="310" dirty="0"/>
              <a:t>M</a:t>
            </a:r>
            <a:r>
              <a:rPr sz="2800" spc="105" dirty="0"/>
              <a:t>odel</a:t>
            </a:r>
            <a:r>
              <a:rPr sz="2800" spc="-335" dirty="0"/>
              <a:t> </a:t>
            </a:r>
            <a:r>
              <a:rPr sz="2800" spc="60" dirty="0"/>
              <a:t>A</a:t>
            </a:r>
            <a:r>
              <a:rPr sz="2800" spc="130" dirty="0"/>
              <a:t>c</a:t>
            </a:r>
            <a:r>
              <a:rPr sz="2800" spc="35" dirty="0"/>
              <a:t>cu</a:t>
            </a:r>
            <a:r>
              <a:rPr sz="2800" spc="20" dirty="0"/>
              <a:t>r</a:t>
            </a:r>
            <a:r>
              <a:rPr sz="2800" spc="130" dirty="0"/>
              <a:t>a</a:t>
            </a:r>
            <a:r>
              <a:rPr sz="2800" spc="95" dirty="0"/>
              <a:t>c</a:t>
            </a:r>
            <a:r>
              <a:rPr sz="2800" spc="45" dirty="0"/>
              <a:t>y</a:t>
            </a:r>
            <a:endParaRPr sz="2800" dirty="0"/>
          </a:p>
        </p:txBody>
      </p:sp>
      <p:sp>
        <p:nvSpPr>
          <p:cNvPr id="5" name="object 5"/>
          <p:cNvSpPr txBox="1"/>
          <p:nvPr/>
        </p:nvSpPr>
        <p:spPr>
          <a:xfrm>
            <a:off x="585554" y="1123950"/>
            <a:ext cx="7822565" cy="807785"/>
          </a:xfrm>
          <a:prstGeom prst="rect">
            <a:avLst/>
          </a:prstGeom>
        </p:spPr>
        <p:txBody>
          <a:bodyPr vert="horz" wrap="square" lIns="0" tIns="12700" rIns="0" bIns="0" rtlCol="0">
            <a:spAutoFit/>
          </a:bodyPr>
          <a:lstStyle/>
          <a:p>
            <a:pPr marL="12700" marR="5080">
              <a:lnSpc>
                <a:spcPct val="113300"/>
              </a:lnSpc>
              <a:spcBef>
                <a:spcPts val="100"/>
              </a:spcBef>
            </a:pPr>
            <a:r>
              <a:rPr sz="1600" spc="25" dirty="0">
                <a:latin typeface="Tahoma"/>
                <a:cs typeface="Tahoma"/>
              </a:rPr>
              <a:t>Final</a:t>
            </a:r>
            <a:r>
              <a:rPr sz="1600" spc="-195" dirty="0">
                <a:latin typeface="Tahoma"/>
                <a:cs typeface="Tahoma"/>
              </a:rPr>
              <a:t> </a:t>
            </a:r>
            <a:r>
              <a:rPr sz="1600" spc="5" dirty="0">
                <a:latin typeface="Tahoma"/>
                <a:cs typeface="Tahoma"/>
              </a:rPr>
              <a:t>step</a:t>
            </a:r>
            <a:r>
              <a:rPr sz="1600" spc="-190" dirty="0">
                <a:latin typeface="Tahoma"/>
                <a:cs typeface="Tahoma"/>
              </a:rPr>
              <a:t> </a:t>
            </a:r>
            <a:r>
              <a:rPr sz="1600" spc="10" dirty="0">
                <a:latin typeface="Tahoma"/>
                <a:cs typeface="Tahoma"/>
              </a:rPr>
              <a:t>is</a:t>
            </a:r>
            <a:r>
              <a:rPr sz="1600" spc="-195" dirty="0">
                <a:latin typeface="Tahoma"/>
                <a:cs typeface="Tahoma"/>
              </a:rPr>
              <a:t> </a:t>
            </a:r>
            <a:r>
              <a:rPr sz="1600" spc="40" dirty="0">
                <a:latin typeface="Tahoma"/>
                <a:cs typeface="Tahoma"/>
              </a:rPr>
              <a:t>to</a:t>
            </a:r>
            <a:r>
              <a:rPr sz="1600" spc="-195" dirty="0">
                <a:latin typeface="Tahoma"/>
                <a:cs typeface="Tahoma"/>
              </a:rPr>
              <a:t> </a:t>
            </a:r>
            <a:r>
              <a:rPr sz="1600" spc="10" dirty="0">
                <a:latin typeface="Tahoma"/>
                <a:cs typeface="Tahoma"/>
              </a:rPr>
              <a:t>check</a:t>
            </a:r>
            <a:r>
              <a:rPr sz="1600" spc="-190" dirty="0">
                <a:latin typeface="Tahoma"/>
                <a:cs typeface="Tahoma"/>
              </a:rPr>
              <a:t> </a:t>
            </a:r>
            <a:r>
              <a:rPr sz="1600" spc="15" dirty="0">
                <a:latin typeface="Tahoma"/>
                <a:cs typeface="Tahoma"/>
              </a:rPr>
              <a:t>the</a:t>
            </a:r>
            <a:r>
              <a:rPr sz="1600" spc="-195" dirty="0">
                <a:latin typeface="Tahoma"/>
                <a:cs typeface="Tahoma"/>
              </a:rPr>
              <a:t> </a:t>
            </a:r>
            <a:r>
              <a:rPr sz="1600" dirty="0">
                <a:latin typeface="Tahoma"/>
                <a:cs typeface="Tahoma"/>
              </a:rPr>
              <a:t>accuracy</a:t>
            </a:r>
            <a:r>
              <a:rPr sz="1600" spc="-190" dirty="0">
                <a:latin typeface="Tahoma"/>
                <a:cs typeface="Tahoma"/>
              </a:rPr>
              <a:t> </a:t>
            </a:r>
            <a:r>
              <a:rPr sz="1600" spc="25" dirty="0">
                <a:latin typeface="Tahoma"/>
                <a:cs typeface="Tahoma"/>
              </a:rPr>
              <a:t>of</a:t>
            </a:r>
            <a:r>
              <a:rPr sz="1600" spc="-195" dirty="0">
                <a:latin typeface="Tahoma"/>
                <a:cs typeface="Tahoma"/>
              </a:rPr>
              <a:t> </a:t>
            </a:r>
            <a:r>
              <a:rPr sz="1600" spc="15" dirty="0">
                <a:latin typeface="Tahoma"/>
                <a:cs typeface="Tahoma"/>
              </a:rPr>
              <a:t>the</a:t>
            </a:r>
            <a:r>
              <a:rPr sz="1600" spc="-190" dirty="0">
                <a:latin typeface="Tahoma"/>
                <a:cs typeface="Tahoma"/>
              </a:rPr>
              <a:t> </a:t>
            </a:r>
            <a:r>
              <a:rPr sz="1600" spc="35" dirty="0">
                <a:latin typeface="Tahoma"/>
                <a:cs typeface="Tahoma"/>
              </a:rPr>
              <a:t>Machine</a:t>
            </a:r>
            <a:r>
              <a:rPr sz="1600" spc="-195" dirty="0">
                <a:latin typeface="Tahoma"/>
                <a:cs typeface="Tahoma"/>
              </a:rPr>
              <a:t> </a:t>
            </a:r>
            <a:r>
              <a:rPr sz="1600" dirty="0">
                <a:latin typeface="Tahoma"/>
                <a:cs typeface="Tahoma"/>
              </a:rPr>
              <a:t>Learning</a:t>
            </a:r>
            <a:r>
              <a:rPr sz="1600" spc="-190" dirty="0">
                <a:latin typeface="Tahoma"/>
                <a:cs typeface="Tahoma"/>
              </a:rPr>
              <a:t> </a:t>
            </a:r>
            <a:r>
              <a:rPr sz="1600" spc="5" dirty="0">
                <a:latin typeface="Tahoma"/>
                <a:cs typeface="Tahoma"/>
              </a:rPr>
              <a:t>model</a:t>
            </a:r>
            <a:r>
              <a:rPr sz="1600" spc="-195" dirty="0">
                <a:latin typeface="Tahoma"/>
                <a:cs typeface="Tahoma"/>
              </a:rPr>
              <a:t> </a:t>
            </a:r>
            <a:r>
              <a:rPr sz="1600" spc="15" dirty="0">
                <a:latin typeface="Tahoma"/>
                <a:cs typeface="Tahoma"/>
              </a:rPr>
              <a:t>which</a:t>
            </a:r>
            <a:r>
              <a:rPr sz="1600" spc="-190" dirty="0">
                <a:latin typeface="Tahoma"/>
                <a:cs typeface="Tahoma"/>
              </a:rPr>
              <a:t> </a:t>
            </a:r>
            <a:r>
              <a:rPr sz="1600" spc="15" dirty="0">
                <a:latin typeface="Tahoma"/>
                <a:cs typeface="Tahoma"/>
              </a:rPr>
              <a:t>we</a:t>
            </a:r>
            <a:r>
              <a:rPr sz="1600" spc="-195" dirty="0">
                <a:latin typeface="Tahoma"/>
                <a:cs typeface="Tahoma"/>
              </a:rPr>
              <a:t> </a:t>
            </a:r>
            <a:r>
              <a:rPr sz="1600" spc="-20" dirty="0">
                <a:latin typeface="Tahoma"/>
                <a:cs typeface="Tahoma"/>
              </a:rPr>
              <a:t>have</a:t>
            </a:r>
            <a:r>
              <a:rPr sz="1600" spc="-190" dirty="0">
                <a:latin typeface="Tahoma"/>
                <a:cs typeface="Tahoma"/>
              </a:rPr>
              <a:t> </a:t>
            </a:r>
            <a:r>
              <a:rPr sz="1600" spc="15" dirty="0">
                <a:latin typeface="Tahoma"/>
                <a:cs typeface="Tahoma"/>
              </a:rPr>
              <a:t>created </a:t>
            </a:r>
            <a:r>
              <a:rPr sz="1600" spc="-484" dirty="0">
                <a:latin typeface="Tahoma"/>
                <a:cs typeface="Tahoma"/>
              </a:rPr>
              <a:t> </a:t>
            </a:r>
            <a:r>
              <a:rPr sz="1600" spc="35" dirty="0">
                <a:latin typeface="Tahoma"/>
                <a:cs typeface="Tahoma"/>
              </a:rPr>
              <a:t>for</a:t>
            </a:r>
            <a:r>
              <a:rPr sz="1600" spc="-200" dirty="0">
                <a:latin typeface="Tahoma"/>
                <a:cs typeface="Tahoma"/>
              </a:rPr>
              <a:t> </a:t>
            </a:r>
            <a:r>
              <a:rPr sz="1600" spc="-10" dirty="0">
                <a:latin typeface="Tahoma"/>
                <a:cs typeface="Tahoma"/>
              </a:rPr>
              <a:t>ad</a:t>
            </a:r>
            <a:r>
              <a:rPr sz="1600" spc="-195" dirty="0">
                <a:latin typeface="Tahoma"/>
                <a:cs typeface="Tahoma"/>
              </a:rPr>
              <a:t> </a:t>
            </a:r>
            <a:r>
              <a:rPr sz="1600" spc="25" dirty="0">
                <a:latin typeface="Tahoma"/>
                <a:cs typeface="Tahoma"/>
              </a:rPr>
              <a:t>click</a:t>
            </a:r>
            <a:r>
              <a:rPr sz="1600" spc="-195" dirty="0">
                <a:latin typeface="Tahoma"/>
                <a:cs typeface="Tahoma"/>
              </a:rPr>
              <a:t> </a:t>
            </a:r>
            <a:r>
              <a:rPr sz="1600" spc="25" dirty="0">
                <a:latin typeface="Tahoma"/>
                <a:cs typeface="Tahoma"/>
              </a:rPr>
              <a:t>prediction</a:t>
            </a:r>
            <a:r>
              <a:rPr sz="1600" spc="-195" dirty="0">
                <a:latin typeface="Tahoma"/>
                <a:cs typeface="Tahoma"/>
              </a:rPr>
              <a:t> </a:t>
            </a:r>
            <a:r>
              <a:rPr sz="1600" spc="-165" dirty="0">
                <a:latin typeface="Tahoma"/>
                <a:cs typeface="Tahoma"/>
              </a:rPr>
              <a:t>:</a:t>
            </a:r>
            <a:endParaRPr sz="1600" dirty="0">
              <a:latin typeface="Tahoma"/>
              <a:cs typeface="Tahoma"/>
            </a:endParaRPr>
          </a:p>
          <a:p>
            <a:pPr>
              <a:lnSpc>
                <a:spcPct val="100000"/>
              </a:lnSpc>
              <a:spcBef>
                <a:spcPts val="30"/>
              </a:spcBef>
            </a:pPr>
            <a:endParaRPr sz="1550" dirty="0">
              <a:latin typeface="Tahoma"/>
              <a:cs typeface="Tahoma"/>
            </a:endParaRPr>
          </a:p>
        </p:txBody>
      </p:sp>
      <p:pic>
        <p:nvPicPr>
          <p:cNvPr id="3" name="Picture 2">
            <a:extLst>
              <a:ext uri="{FF2B5EF4-FFF2-40B4-BE49-F238E27FC236}">
                <a16:creationId xmlns:a16="http://schemas.microsoft.com/office/drawing/2014/main" id="{E235A2A2-53B8-5E70-ACB4-6F45D7544496}"/>
              </a:ext>
            </a:extLst>
          </p:cNvPr>
          <p:cNvPicPr>
            <a:picLocks noChangeAspect="1"/>
          </p:cNvPicPr>
          <p:nvPr/>
        </p:nvPicPr>
        <p:blipFill rotWithShape="1">
          <a:blip r:embed="rId2"/>
          <a:srcRect t="22564" b="25428"/>
          <a:stretch/>
        </p:blipFill>
        <p:spPr>
          <a:xfrm>
            <a:off x="459058" y="1881985"/>
            <a:ext cx="5166993" cy="245724"/>
          </a:xfrm>
          <a:prstGeom prst="rect">
            <a:avLst/>
          </a:prstGeom>
        </p:spPr>
      </p:pic>
      <p:pic>
        <p:nvPicPr>
          <p:cNvPr id="8" name="Picture 7">
            <a:extLst>
              <a:ext uri="{FF2B5EF4-FFF2-40B4-BE49-F238E27FC236}">
                <a16:creationId xmlns:a16="http://schemas.microsoft.com/office/drawing/2014/main" id="{1082D242-745D-E68E-4952-46DF660F5E92}"/>
              </a:ext>
            </a:extLst>
          </p:cNvPr>
          <p:cNvPicPr>
            <a:picLocks noChangeAspect="1"/>
          </p:cNvPicPr>
          <p:nvPr/>
        </p:nvPicPr>
        <p:blipFill>
          <a:blip r:embed="rId3"/>
          <a:stretch>
            <a:fillRect/>
          </a:stretch>
        </p:blipFill>
        <p:spPr>
          <a:xfrm>
            <a:off x="459058" y="3023150"/>
            <a:ext cx="5174428" cy="807790"/>
          </a:xfrm>
          <a:prstGeom prst="rect">
            <a:avLst/>
          </a:prstGeom>
        </p:spPr>
      </p:pic>
      <p:pic>
        <p:nvPicPr>
          <p:cNvPr id="10" name="Picture 9">
            <a:extLst>
              <a:ext uri="{FF2B5EF4-FFF2-40B4-BE49-F238E27FC236}">
                <a16:creationId xmlns:a16="http://schemas.microsoft.com/office/drawing/2014/main" id="{31C2D4F1-2D3D-2004-91AC-E081AAFC305E}"/>
              </a:ext>
            </a:extLst>
          </p:cNvPr>
          <p:cNvPicPr>
            <a:picLocks noChangeAspect="1"/>
          </p:cNvPicPr>
          <p:nvPr/>
        </p:nvPicPr>
        <p:blipFill>
          <a:blip r:embed="rId4"/>
          <a:stretch>
            <a:fillRect/>
          </a:stretch>
        </p:blipFill>
        <p:spPr>
          <a:xfrm>
            <a:off x="459058" y="3933564"/>
            <a:ext cx="5174428" cy="823031"/>
          </a:xfrm>
          <a:prstGeom prst="rect">
            <a:avLst/>
          </a:prstGeom>
        </p:spPr>
      </p:pic>
      <p:pic>
        <p:nvPicPr>
          <p:cNvPr id="12" name="Picture 11">
            <a:extLst>
              <a:ext uri="{FF2B5EF4-FFF2-40B4-BE49-F238E27FC236}">
                <a16:creationId xmlns:a16="http://schemas.microsoft.com/office/drawing/2014/main" id="{08791AAC-488E-7655-30EF-70E915C42723}"/>
              </a:ext>
            </a:extLst>
          </p:cNvPr>
          <p:cNvPicPr>
            <a:picLocks noChangeAspect="1"/>
          </p:cNvPicPr>
          <p:nvPr/>
        </p:nvPicPr>
        <p:blipFill>
          <a:blip r:embed="rId5"/>
          <a:stretch>
            <a:fillRect/>
          </a:stretch>
        </p:blipFill>
        <p:spPr>
          <a:xfrm>
            <a:off x="451624" y="2204184"/>
            <a:ext cx="5174428" cy="7163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2724"/>
            <a:ext cx="9143999" cy="4818049"/>
          </a:xfrm>
          <a:prstGeom prst="rect">
            <a:avLst/>
          </a:prstGeom>
        </p:spPr>
      </p:pic>
      <p:sp>
        <p:nvSpPr>
          <p:cNvPr id="3" name="object 3"/>
          <p:cNvSpPr txBox="1">
            <a:spLocks noGrp="1"/>
          </p:cNvSpPr>
          <p:nvPr>
            <p:ph type="title"/>
          </p:nvPr>
        </p:nvSpPr>
        <p:spPr>
          <a:xfrm>
            <a:off x="3675949" y="516742"/>
            <a:ext cx="2343851" cy="382156"/>
          </a:xfrm>
          <a:prstGeom prst="rect">
            <a:avLst/>
          </a:prstGeom>
        </p:spPr>
        <p:txBody>
          <a:bodyPr vert="horz" wrap="square" lIns="0" tIns="12700" rIns="0" bIns="0" rtlCol="0">
            <a:spAutoFit/>
          </a:bodyPr>
          <a:lstStyle/>
          <a:p>
            <a:pPr marL="12700">
              <a:lnSpc>
                <a:spcPct val="100000"/>
              </a:lnSpc>
              <a:spcBef>
                <a:spcPts val="100"/>
              </a:spcBef>
            </a:pPr>
            <a:r>
              <a:rPr spc="75" dirty="0"/>
              <a:t>Conclusion</a:t>
            </a:r>
          </a:p>
        </p:txBody>
      </p:sp>
      <p:sp>
        <p:nvSpPr>
          <p:cNvPr id="5" name="TextBox 4">
            <a:extLst>
              <a:ext uri="{FF2B5EF4-FFF2-40B4-BE49-F238E27FC236}">
                <a16:creationId xmlns:a16="http://schemas.microsoft.com/office/drawing/2014/main" id="{9530FBEE-35C6-141F-4E7E-344C3F97BA5B}"/>
              </a:ext>
            </a:extLst>
          </p:cNvPr>
          <p:cNvSpPr txBox="1"/>
          <p:nvPr/>
        </p:nvSpPr>
        <p:spPr>
          <a:xfrm>
            <a:off x="381000" y="1123950"/>
            <a:ext cx="8458200" cy="3554819"/>
          </a:xfrm>
          <a:prstGeom prst="rect">
            <a:avLst/>
          </a:prstGeom>
          <a:noFill/>
        </p:spPr>
        <p:txBody>
          <a:bodyPr wrap="square" rtlCol="0">
            <a:spAutoFit/>
          </a:bodyPr>
          <a:lstStyle/>
          <a:p>
            <a:r>
              <a:rPr lang="en-US" sz="1500" dirty="0"/>
              <a:t>During the experimentation phase, the Random Forest model showed promising results with good precision. Its model fitting time was relatively quick, allowing for efficient tuning of parameters. On the other hand, the Linear Kernel Support Vector Classifier (SVC) took significantly longer to provide results. However, it had shorter prediction times compared to both Random Forest and k Nearest Neighbors classifiers.</a:t>
            </a:r>
          </a:p>
          <a:p>
            <a:endParaRPr lang="en-US" sz="1500" dirty="0"/>
          </a:p>
          <a:p>
            <a:r>
              <a:rPr lang="en-US" sz="1500" dirty="0"/>
              <a:t>While the SVC required only one parameter to be tuned, its AUC (Area Under the Curve) performance was slightly higher than the Random Forest's. In contrast, the k Nearest Neighbors model performed the worst in terms of AUC and prediction time, making it less suitable for this specific dataset.</a:t>
            </a:r>
          </a:p>
          <a:p>
            <a:endParaRPr lang="en-US" sz="1500" dirty="0"/>
          </a:p>
          <a:p>
            <a:r>
              <a:rPr lang="en-US" sz="1500" dirty="0"/>
              <a:t>The final choice for the model is the Linear SVC due to its slightly higher AUC and faster prediction times compared to the Random Forest model. The overall accuracy achieved at the end of this project is 96%, which is still quite high but not as good as the Random Forest or the previous Support Vector Classifier's results. The decision to choose Linear SVC may have been influenced by the trade-off between accuracy and prediction time, as well as the specific requirements of the application.</a:t>
            </a:r>
            <a:endParaRPr lang="en-IN"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574" y="162562"/>
            <a:ext cx="3831025" cy="574040"/>
          </a:xfrm>
          <a:prstGeom prst="rect">
            <a:avLst/>
          </a:prstGeom>
        </p:spPr>
        <p:txBody>
          <a:bodyPr vert="horz" wrap="square" lIns="0" tIns="12700" rIns="0" bIns="0" rtlCol="0">
            <a:spAutoFit/>
          </a:bodyPr>
          <a:lstStyle/>
          <a:p>
            <a:pPr marL="12700">
              <a:lnSpc>
                <a:spcPct val="100000"/>
              </a:lnSpc>
              <a:spcBef>
                <a:spcPts val="100"/>
              </a:spcBef>
            </a:pPr>
            <a:r>
              <a:rPr sz="3600" spc="40" dirty="0"/>
              <a:t>Introduction</a:t>
            </a:r>
            <a:endParaRPr sz="3600" dirty="0"/>
          </a:p>
        </p:txBody>
      </p:sp>
      <p:sp>
        <p:nvSpPr>
          <p:cNvPr id="3" name="object 3"/>
          <p:cNvSpPr txBox="1"/>
          <p:nvPr/>
        </p:nvSpPr>
        <p:spPr>
          <a:xfrm>
            <a:off x="76200" y="903130"/>
            <a:ext cx="8763000" cy="4453463"/>
          </a:xfrm>
          <a:prstGeom prst="rect">
            <a:avLst/>
          </a:prstGeom>
        </p:spPr>
        <p:txBody>
          <a:bodyPr vert="horz" wrap="square" lIns="0" tIns="12700" rIns="0" bIns="0" rtlCol="0">
            <a:spAutoFit/>
          </a:bodyPr>
          <a:lstStyle/>
          <a:p>
            <a:pPr algn="l">
              <a:buFont typeface="Arial" panose="020B0604020202020204" pitchFamily="34" charset="0"/>
              <a:buChar char="•"/>
            </a:pPr>
            <a:r>
              <a:rPr lang="en-US" sz="1600" b="0" i="0" dirty="0">
                <a:solidFill>
                  <a:srgbClr val="374151"/>
                </a:solidFill>
                <a:effectLst/>
                <a:latin typeface="Söhne"/>
              </a:rPr>
              <a:t>The online advertising industry is now a multi-billion-dollar sector, with accurate prediction of ad click-through rates (CTR) being crucial for advertisers and search engines.</a:t>
            </a:r>
          </a:p>
          <a:p>
            <a:pPr algn="l">
              <a:buFont typeface="Arial" panose="020B0604020202020204" pitchFamily="34" charset="0"/>
              <a:buChar char="•"/>
            </a:pPr>
            <a:r>
              <a:rPr lang="en-US" sz="1600" b="0" i="0" dirty="0">
                <a:solidFill>
                  <a:srgbClr val="374151"/>
                </a:solidFill>
                <a:effectLst/>
                <a:latin typeface="Söhne"/>
              </a:rPr>
              <a:t>Click-through rate (CTR) measures the percentage of impressions that result in a click on an ad.</a:t>
            </a:r>
          </a:p>
          <a:p>
            <a:pPr algn="l">
              <a:buFont typeface="Arial" panose="020B0604020202020204" pitchFamily="34" charset="0"/>
              <a:buChar char="•"/>
            </a:pPr>
            <a:r>
              <a:rPr lang="en-US" sz="1600" b="0" i="0" dirty="0">
                <a:solidFill>
                  <a:srgbClr val="374151"/>
                </a:solidFill>
                <a:effectLst/>
                <a:latin typeface="Söhne"/>
              </a:rPr>
              <a:t>Search ads are displayed when a user searches for a specific keyword.</a:t>
            </a:r>
          </a:p>
          <a:p>
            <a:pPr algn="l">
              <a:buFont typeface="Arial" panose="020B0604020202020204" pitchFamily="34" charset="0"/>
              <a:buChar char="•"/>
            </a:pPr>
            <a:r>
              <a:rPr lang="en-US" sz="1600" b="0" i="0" dirty="0">
                <a:solidFill>
                  <a:srgbClr val="374151"/>
                </a:solidFill>
                <a:effectLst/>
                <a:latin typeface="Söhne"/>
              </a:rPr>
              <a:t>Paid search advertising, also known as Pay-per-click (PPC) advertising, involves advertisers paying a bid amount to have their ads displayed when users search for particular keywords.</a:t>
            </a:r>
          </a:p>
          <a:p>
            <a:pPr algn="l">
              <a:buFont typeface="Arial" panose="020B0604020202020204" pitchFamily="34" charset="0"/>
              <a:buChar char="•"/>
            </a:pPr>
            <a:r>
              <a:rPr lang="en-US" sz="1600" b="0" i="0" dirty="0">
                <a:solidFill>
                  <a:srgbClr val="374151"/>
                </a:solidFill>
                <a:effectLst/>
                <a:latin typeface="Söhne"/>
              </a:rPr>
              <a:t>Predicting CTR helps advertisers and search engines determine which ads to display and optimize their ad placements for better performance.</a:t>
            </a:r>
          </a:p>
          <a:p>
            <a:pPr algn="l">
              <a:buFont typeface="Arial" panose="020B0604020202020204" pitchFamily="34" charset="0"/>
              <a:buChar char="•"/>
            </a:pPr>
            <a:r>
              <a:rPr lang="en-US" sz="1600" b="0" i="0" dirty="0">
                <a:solidFill>
                  <a:srgbClr val="374151"/>
                </a:solidFill>
                <a:effectLst/>
                <a:latin typeface="Söhne"/>
              </a:rPr>
              <a:t>Machine learning is a common approach used to predict ad click-through rates accurately.</a:t>
            </a:r>
          </a:p>
          <a:p>
            <a:pPr algn="l">
              <a:buFont typeface="Arial" panose="020B0604020202020204" pitchFamily="34" charset="0"/>
              <a:buChar char="•"/>
            </a:pPr>
            <a:r>
              <a:rPr lang="en-US" sz="1600" b="0" i="0" dirty="0">
                <a:solidFill>
                  <a:srgbClr val="374151"/>
                </a:solidFill>
                <a:effectLst/>
                <a:latin typeface="Söhne"/>
              </a:rPr>
              <a:t>Accurate CTR prediction enables advertisers to optimize their ad campaigns, allocate budgets more efficiently, and improve return on investment (ROI).</a:t>
            </a:r>
          </a:p>
          <a:p>
            <a:pPr algn="l">
              <a:buFont typeface="Arial" panose="020B0604020202020204" pitchFamily="34" charset="0"/>
              <a:buChar char="•"/>
            </a:pPr>
            <a:r>
              <a:rPr lang="en-US" sz="1600" b="0" i="0" dirty="0">
                <a:solidFill>
                  <a:srgbClr val="374151"/>
                </a:solidFill>
                <a:effectLst/>
                <a:latin typeface="Söhne"/>
              </a:rPr>
              <a:t>Search engines use CTR prediction to display relevant and engaging ads to users, enhancing the overall user experience and driving more ad revenue.</a:t>
            </a:r>
          </a:p>
          <a:p>
            <a:pPr algn="l">
              <a:buFont typeface="Arial" panose="020B0604020202020204" pitchFamily="34" charset="0"/>
              <a:buChar char="•"/>
            </a:pPr>
            <a:r>
              <a:rPr lang="en-US" sz="1600" b="0" i="0" dirty="0">
                <a:solidFill>
                  <a:srgbClr val="374151"/>
                </a:solidFill>
                <a:effectLst/>
                <a:latin typeface="Söhne"/>
              </a:rPr>
              <a:t>CTR prediction models take into account various factors such as ad content, keyword relevance, user behavior, and historical performance data to make accurate predictions.</a:t>
            </a:r>
          </a:p>
          <a:p>
            <a:pPr algn="l">
              <a:buFont typeface="Arial" panose="020B0604020202020204" pitchFamily="34" charset="0"/>
              <a:buChar char="•"/>
            </a:pPr>
            <a:r>
              <a:rPr lang="en-US" sz="1600" b="0" i="0" dirty="0">
                <a:solidFill>
                  <a:srgbClr val="374151"/>
                </a:solidFill>
                <a:effectLst/>
                <a:latin typeface="Söhne"/>
              </a:rPr>
              <a:t>By predicting CTR, advertisers can adjust their bids and ad creatives in real-time to ensure their ads reach the right audience and achieve their advertising goals.</a:t>
            </a:r>
          </a:p>
          <a:p>
            <a:pPr marL="356235" marR="27940" indent="-344170">
              <a:lnSpc>
                <a:spcPct val="116700"/>
              </a:lnSpc>
              <a:spcBef>
                <a:spcPts val="100"/>
              </a:spcBef>
              <a:buFont typeface="Microsoft Sans Serif"/>
              <a:buChar char="●"/>
              <a:tabLst>
                <a:tab pos="356235" algn="l"/>
                <a:tab pos="356870" algn="l"/>
              </a:tabLst>
            </a:pPr>
            <a:endParaRPr sz="15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550"/>
            <a:ext cx="4800600" cy="513080"/>
          </a:xfrm>
          <a:prstGeom prst="rect">
            <a:avLst/>
          </a:prstGeom>
        </p:spPr>
        <p:txBody>
          <a:bodyPr vert="horz" wrap="square" lIns="0" tIns="12700" rIns="0" bIns="0" rtlCol="0">
            <a:spAutoFit/>
          </a:bodyPr>
          <a:lstStyle/>
          <a:p>
            <a:pPr marL="12700">
              <a:lnSpc>
                <a:spcPct val="100000"/>
              </a:lnSpc>
              <a:spcBef>
                <a:spcPts val="100"/>
              </a:spcBef>
            </a:pPr>
            <a:r>
              <a:rPr sz="3200" spc="-10" dirty="0"/>
              <a:t>P</a:t>
            </a:r>
            <a:r>
              <a:rPr sz="3200" spc="-30" dirty="0"/>
              <a:t>r</a:t>
            </a:r>
            <a:r>
              <a:rPr sz="3200" spc="130" dirty="0"/>
              <a:t>oblem</a:t>
            </a:r>
            <a:r>
              <a:rPr sz="3200" spc="-200" dirty="0"/>
              <a:t> </a:t>
            </a:r>
            <a:r>
              <a:rPr sz="3200" spc="285" dirty="0"/>
              <a:t>S</a:t>
            </a:r>
            <a:r>
              <a:rPr sz="3200" spc="35" dirty="0"/>
              <a:t>ta</a:t>
            </a:r>
            <a:r>
              <a:rPr sz="3200" spc="-60" dirty="0"/>
              <a:t>t</a:t>
            </a:r>
            <a:r>
              <a:rPr sz="3200" spc="110" dirty="0"/>
              <a:t>eme</a:t>
            </a:r>
            <a:r>
              <a:rPr sz="3200" spc="85" dirty="0"/>
              <a:t>n</a:t>
            </a:r>
            <a:r>
              <a:rPr sz="3200" spc="-40" dirty="0"/>
              <a:t>t</a:t>
            </a:r>
            <a:endParaRPr sz="3200" dirty="0"/>
          </a:p>
        </p:txBody>
      </p:sp>
      <p:sp>
        <p:nvSpPr>
          <p:cNvPr id="5" name="TextBox 4">
            <a:extLst>
              <a:ext uri="{FF2B5EF4-FFF2-40B4-BE49-F238E27FC236}">
                <a16:creationId xmlns:a16="http://schemas.microsoft.com/office/drawing/2014/main" id="{22649EE5-292A-90CC-F695-73D6D2AF2930}"/>
              </a:ext>
            </a:extLst>
          </p:cNvPr>
          <p:cNvSpPr txBox="1"/>
          <p:nvPr/>
        </p:nvSpPr>
        <p:spPr>
          <a:xfrm>
            <a:off x="190500" y="753760"/>
            <a:ext cx="8763000" cy="3600986"/>
          </a:xfrm>
          <a:prstGeom prst="rect">
            <a:avLst/>
          </a:prstGeom>
          <a:noFill/>
        </p:spPr>
        <p:txBody>
          <a:bodyPr wrap="square" rtlCol="0">
            <a:spAutoFit/>
          </a:bodyPr>
          <a:lstStyle/>
          <a:p>
            <a:r>
              <a:rPr lang="en-US" sz="1600" dirty="0"/>
              <a:t>In this project, I have worked with advertising data from a marketing agency to build a machine-learning algorithm that predicts whether a user will click on an advertisement. The dataset contains 10 variables:</a:t>
            </a:r>
          </a:p>
          <a:p>
            <a:endParaRPr lang="en-US" sz="1600" dirty="0"/>
          </a:p>
          <a:p>
            <a:pPr marL="285750" indent="-285750">
              <a:buFont typeface="Arial" panose="020B0604020202020204" pitchFamily="34" charset="0"/>
              <a:buChar char="•"/>
            </a:pPr>
            <a:r>
              <a:rPr lang="en-US" sz="1600" dirty="0"/>
              <a:t>'Daily Time Spent on Site</a:t>
            </a:r>
          </a:p>
          <a:p>
            <a:pPr marL="285750" indent="-285750">
              <a:buFont typeface="Arial" panose="020B0604020202020204" pitchFamily="34" charset="0"/>
              <a:buChar char="•"/>
            </a:pPr>
            <a:r>
              <a:rPr lang="en-US" sz="1600" dirty="0"/>
              <a:t>'Age'</a:t>
            </a:r>
          </a:p>
          <a:p>
            <a:pPr marL="285750" indent="-285750">
              <a:buFont typeface="Arial" panose="020B0604020202020204" pitchFamily="34" charset="0"/>
              <a:buChar char="•"/>
            </a:pPr>
            <a:r>
              <a:rPr lang="en-US" sz="1600" dirty="0"/>
              <a:t>'Area Income'</a:t>
            </a:r>
          </a:p>
          <a:p>
            <a:pPr marL="285750" indent="-285750">
              <a:buFont typeface="Arial" panose="020B0604020202020204" pitchFamily="34" charset="0"/>
              <a:buChar char="•"/>
            </a:pPr>
            <a:r>
              <a:rPr lang="en-US" sz="1600" dirty="0"/>
              <a:t>'Daily Internet Usage'</a:t>
            </a:r>
          </a:p>
          <a:p>
            <a:pPr marL="285750" indent="-285750">
              <a:buFont typeface="Arial" panose="020B0604020202020204" pitchFamily="34" charset="0"/>
              <a:buChar char="•"/>
            </a:pPr>
            <a:r>
              <a:rPr lang="en-US" sz="1600" dirty="0"/>
              <a:t>'Ad Topic Line'</a:t>
            </a:r>
          </a:p>
          <a:p>
            <a:pPr marL="285750" indent="-285750">
              <a:buFont typeface="Arial" panose="020B0604020202020204" pitchFamily="34" charset="0"/>
              <a:buChar char="•"/>
            </a:pPr>
            <a:r>
              <a:rPr lang="en-US" sz="1600" dirty="0"/>
              <a:t>'City'</a:t>
            </a:r>
          </a:p>
          <a:p>
            <a:pPr marL="285750" indent="-285750">
              <a:buFont typeface="Arial" panose="020B0604020202020204" pitchFamily="34" charset="0"/>
              <a:buChar char="•"/>
            </a:pPr>
            <a:r>
              <a:rPr lang="en-US" sz="1600" dirty="0"/>
              <a:t>'Male'</a:t>
            </a:r>
          </a:p>
          <a:p>
            <a:pPr marL="285750" indent="-285750">
              <a:buFont typeface="Arial" panose="020B0604020202020204" pitchFamily="34" charset="0"/>
              <a:buChar char="•"/>
            </a:pPr>
            <a:r>
              <a:rPr lang="en-US" sz="1600" dirty="0"/>
              <a:t>'Country'</a:t>
            </a:r>
          </a:p>
          <a:p>
            <a:pPr marL="285750" indent="-285750">
              <a:buFont typeface="Arial" panose="020B0604020202020204" pitchFamily="34" charset="0"/>
              <a:buChar char="•"/>
            </a:pPr>
            <a:r>
              <a:rPr lang="en-US" sz="1600" dirty="0"/>
              <a:t>'Timestamp'</a:t>
            </a:r>
          </a:p>
          <a:p>
            <a:pPr marL="285750" indent="-285750">
              <a:buFont typeface="Arial" panose="020B0604020202020204" pitchFamily="34" charset="0"/>
              <a:buChar char="•"/>
            </a:pPr>
            <a:r>
              <a:rPr lang="en-US" sz="1600" dirty="0"/>
              <a:t>'Clicked on Ad</a:t>
            </a:r>
            <a:r>
              <a:rPr lang="en-US" sz="2000" dirty="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F09A9-6482-0F0E-0120-251AE02229F5}"/>
              </a:ext>
            </a:extLst>
          </p:cNvPr>
          <p:cNvSpPr>
            <a:spLocks noGrp="1"/>
          </p:cNvSpPr>
          <p:nvPr>
            <p:ph idx="1"/>
          </p:nvPr>
        </p:nvSpPr>
        <p:spPr>
          <a:xfrm>
            <a:off x="685800" y="1504950"/>
            <a:ext cx="7202456" cy="2587960"/>
          </a:xfrm>
        </p:spPr>
        <p:txBody>
          <a:bodyPr>
            <a:normAutofit fontScale="92500" lnSpcReduction="10000"/>
          </a:bodyPr>
          <a:lstStyle/>
          <a:p>
            <a:r>
              <a:rPr lang="en-US" dirty="0"/>
              <a:t>The main focus is on the 'Clicked on Ad' variable, which can take two values: 0 and 1. A value of 0 indicates that a user did not click on the advertisement, while a value of 1 means that the user clicked on the ad.</a:t>
            </a:r>
          </a:p>
          <a:p>
            <a:r>
              <a:rPr lang="en-US" dirty="0"/>
              <a:t>I aim to use the other 9 variables to accurately predict the 'Clicked on Ad' variable. By doing so, I can determine which factors influence the user's decision to click on an ad.</a:t>
            </a:r>
          </a:p>
          <a:p>
            <a:r>
              <a:rPr lang="en-US" dirty="0"/>
              <a:t>Additionally, I will conduct exploratory data analysis to investigate how the combination of 'Daily Time Spent on Site' and 'Ad Topic Line' impacts the likelihood of a user clicking on the ad. This analysis will help us gain insights into user behavior and ad effectiveness in relation to these variables.</a:t>
            </a:r>
          </a:p>
          <a:p>
            <a:endParaRPr lang="en-US" dirty="0"/>
          </a:p>
          <a:p>
            <a:endParaRPr lang="en-US" dirty="0"/>
          </a:p>
          <a:p>
            <a:endParaRPr lang="en-US" dirty="0"/>
          </a:p>
          <a:p>
            <a:endParaRPr lang="en-US" dirty="0"/>
          </a:p>
          <a:p>
            <a:endParaRPr lang="en-IN" dirty="0"/>
          </a:p>
        </p:txBody>
      </p:sp>
      <p:sp>
        <p:nvSpPr>
          <p:cNvPr id="4" name="object 2">
            <a:extLst>
              <a:ext uri="{FF2B5EF4-FFF2-40B4-BE49-F238E27FC236}">
                <a16:creationId xmlns:a16="http://schemas.microsoft.com/office/drawing/2014/main" id="{00FA7F45-9F99-863D-7A00-4F11FDE067EE}"/>
              </a:ext>
            </a:extLst>
          </p:cNvPr>
          <p:cNvSpPr txBox="1">
            <a:spLocks noGrp="1"/>
          </p:cNvSpPr>
          <p:nvPr>
            <p:ph type="title"/>
          </p:nvPr>
        </p:nvSpPr>
        <p:spPr>
          <a:xfrm>
            <a:off x="381000" y="514350"/>
            <a:ext cx="4800600" cy="513080"/>
          </a:xfrm>
          <a:prstGeom prst="rect">
            <a:avLst/>
          </a:prstGeom>
        </p:spPr>
        <p:txBody>
          <a:bodyPr vert="horz" wrap="square" lIns="0" tIns="12700" rIns="0" bIns="0" rtlCol="0">
            <a:spAutoFit/>
          </a:bodyPr>
          <a:lstStyle/>
          <a:p>
            <a:pPr marL="12700">
              <a:lnSpc>
                <a:spcPct val="100000"/>
              </a:lnSpc>
              <a:spcBef>
                <a:spcPts val="100"/>
              </a:spcBef>
            </a:pPr>
            <a:r>
              <a:rPr sz="3200" spc="-10" dirty="0"/>
              <a:t>P</a:t>
            </a:r>
            <a:r>
              <a:rPr sz="3200" spc="-30" dirty="0"/>
              <a:t>r</a:t>
            </a:r>
            <a:r>
              <a:rPr sz="3200" spc="130" dirty="0"/>
              <a:t>oblem</a:t>
            </a:r>
            <a:r>
              <a:rPr sz="3200" spc="-200" dirty="0"/>
              <a:t> </a:t>
            </a:r>
            <a:r>
              <a:rPr sz="3200" spc="285" dirty="0"/>
              <a:t>S</a:t>
            </a:r>
            <a:r>
              <a:rPr sz="3200" spc="35" dirty="0"/>
              <a:t>ta</a:t>
            </a:r>
            <a:r>
              <a:rPr sz="3200" spc="-60" dirty="0"/>
              <a:t>t</a:t>
            </a:r>
            <a:r>
              <a:rPr sz="3200" spc="110" dirty="0"/>
              <a:t>eme</a:t>
            </a:r>
            <a:r>
              <a:rPr sz="3200" spc="85" dirty="0"/>
              <a:t>n</a:t>
            </a:r>
            <a:r>
              <a:rPr sz="3200" spc="-40" dirty="0"/>
              <a:t>t</a:t>
            </a:r>
            <a:endParaRPr sz="3200" dirty="0"/>
          </a:p>
        </p:txBody>
      </p:sp>
    </p:spTree>
    <p:extLst>
      <p:ext uri="{BB962C8B-B14F-4D97-AF65-F5344CB8AC3E}">
        <p14:creationId xmlns:p14="http://schemas.microsoft.com/office/powerpoint/2010/main" val="61070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93AB22-25CF-B08B-F013-43EDEFC69223}"/>
              </a:ext>
            </a:extLst>
          </p:cNvPr>
          <p:cNvSpPr txBox="1"/>
          <p:nvPr/>
        </p:nvSpPr>
        <p:spPr>
          <a:xfrm>
            <a:off x="27878" y="133350"/>
            <a:ext cx="8839200" cy="4555093"/>
          </a:xfrm>
          <a:prstGeom prst="rect">
            <a:avLst/>
          </a:prstGeom>
          <a:noFill/>
        </p:spPr>
        <p:txBody>
          <a:bodyPr wrap="square">
            <a:spAutoFit/>
          </a:bodyPr>
          <a:lstStyle/>
          <a:p>
            <a:pPr algn="l"/>
            <a:r>
              <a:rPr lang="en-US" sz="2400" b="1" i="0" dirty="0">
                <a:effectLst/>
                <a:latin typeface="Söhne"/>
              </a:rPr>
              <a:t>OBJECTIVES</a:t>
            </a:r>
            <a:br>
              <a:rPr lang="en-US" sz="1400" b="0" i="0" dirty="0">
                <a:effectLst/>
                <a:latin typeface="Söhne"/>
              </a:rPr>
            </a:br>
            <a:r>
              <a:rPr lang="en-US" sz="1400" b="0" i="0" dirty="0">
                <a:effectLst/>
                <a:latin typeface="Söhne"/>
              </a:rPr>
              <a:t>The primary objectives of this project are to conduct a comprehensive exploration of the advertising data, perform quantitative analysis, and utilize machine learning techniques to make predictions based on the data. The table below provides a detailed description of the features present in the dataset:</a:t>
            </a:r>
          </a:p>
          <a:p>
            <a:pPr algn="l">
              <a:buFont typeface="+mj-lt"/>
              <a:buAutoNum type="arabicPeriod"/>
            </a:pPr>
            <a:r>
              <a:rPr lang="en-US" sz="1400" b="0" i="0" dirty="0">
                <a:effectLst/>
                <a:latin typeface="Söhne"/>
              </a:rPr>
              <a:t>Daily Time Spent on a Site: This feature represents the amount of time (in minutes) that a user spends on the website.</a:t>
            </a:r>
          </a:p>
          <a:p>
            <a:pPr algn="l">
              <a:buFont typeface="+mj-lt"/>
              <a:buAutoNum type="arabicPeriod"/>
            </a:pPr>
            <a:r>
              <a:rPr lang="en-US" sz="1400" b="0" i="0" dirty="0">
                <a:effectLst/>
                <a:latin typeface="Söhne"/>
              </a:rPr>
              <a:t>Age: The age of the customer expressed in terms of years.</a:t>
            </a:r>
          </a:p>
          <a:p>
            <a:pPr algn="l">
              <a:buFont typeface="+mj-lt"/>
              <a:buAutoNum type="arabicPeriod"/>
            </a:pPr>
            <a:r>
              <a:rPr lang="en-US" sz="1400" b="0" i="0" dirty="0">
                <a:effectLst/>
                <a:latin typeface="Söhne"/>
              </a:rPr>
              <a:t>Area Income: This feature indicates the average income level of the geographical area where the consumer is located.</a:t>
            </a:r>
          </a:p>
          <a:p>
            <a:pPr algn="l">
              <a:buFont typeface="+mj-lt"/>
              <a:buAutoNum type="arabicPeriod"/>
            </a:pPr>
            <a:r>
              <a:rPr lang="en-US" sz="1400" b="0" i="0" dirty="0">
                <a:effectLst/>
                <a:latin typeface="Söhne"/>
              </a:rPr>
              <a:t>Daily Internet Usage: The average number of minutes per day that the consumer spends on the internet.</a:t>
            </a:r>
          </a:p>
          <a:p>
            <a:pPr algn="l">
              <a:buFont typeface="+mj-lt"/>
              <a:buAutoNum type="arabicPeriod"/>
            </a:pPr>
            <a:r>
              <a:rPr lang="en-US" sz="1400" b="0" i="0" dirty="0">
                <a:effectLst/>
                <a:latin typeface="Söhne"/>
              </a:rPr>
              <a:t>Ad Topic Line: The headline or title of the advertisement.</a:t>
            </a:r>
          </a:p>
          <a:p>
            <a:pPr algn="l">
              <a:buFont typeface="+mj-lt"/>
              <a:buAutoNum type="arabicPeriod"/>
            </a:pPr>
            <a:r>
              <a:rPr lang="en-US" sz="1400" b="0" i="0" dirty="0">
                <a:effectLst/>
                <a:latin typeface="Söhne"/>
              </a:rPr>
              <a:t>City: The city where the consumer is located.</a:t>
            </a:r>
          </a:p>
          <a:p>
            <a:pPr algn="l">
              <a:buFont typeface="+mj-lt"/>
              <a:buAutoNum type="arabicPeriod"/>
            </a:pPr>
            <a:r>
              <a:rPr lang="en-US" sz="1400" b="0" i="0" dirty="0">
                <a:effectLst/>
                <a:latin typeface="Söhne"/>
              </a:rPr>
              <a:t>Male: A binary variable indicating whether or not the consumer is male (1 for male, 0 for female).</a:t>
            </a:r>
          </a:p>
          <a:p>
            <a:pPr algn="l">
              <a:buFont typeface="+mj-lt"/>
              <a:buAutoNum type="arabicPeriod"/>
            </a:pPr>
            <a:r>
              <a:rPr lang="en-US" sz="1400" b="0" i="0" dirty="0">
                <a:effectLst/>
                <a:latin typeface="Söhne"/>
              </a:rPr>
              <a:t>Country: The country where the consumer is located.</a:t>
            </a:r>
          </a:p>
          <a:p>
            <a:pPr algn="l">
              <a:buFont typeface="+mj-lt"/>
              <a:buAutoNum type="arabicPeriod"/>
            </a:pPr>
            <a:r>
              <a:rPr lang="en-US" sz="1400" b="0" i="0" dirty="0">
                <a:effectLst/>
                <a:latin typeface="Söhne"/>
              </a:rPr>
              <a:t>Timestamp: The time at which the user either clicked on an ad or closed the ad window.</a:t>
            </a:r>
          </a:p>
          <a:p>
            <a:pPr algn="l">
              <a:buFont typeface="+mj-lt"/>
              <a:buAutoNum type="arabicPeriod"/>
            </a:pPr>
            <a:r>
              <a:rPr lang="en-US" sz="1400" b="0" i="0" dirty="0">
                <a:effectLst/>
                <a:latin typeface="Söhne"/>
              </a:rPr>
              <a:t>Clicked on Ad: This is the target variable we aim to predict, with values 0 or 1 indicating whether the user clicked on the advertisement or not.</a:t>
            </a:r>
          </a:p>
          <a:p>
            <a:pPr algn="l"/>
            <a:r>
              <a:rPr lang="en-US" sz="1400" b="0" i="0" dirty="0">
                <a:effectLst/>
                <a:latin typeface="Söhne"/>
              </a:rPr>
              <a:t>Throughout the project, we will delve into the data to gain a deeper understanding of advertising trends, patterns, and consumer behavior. We will conduct quantitative analyses to derive meaningful insights from the data. Additionally, we will apply various machine learning techniques to develop predictive models for determining the likelihood of a user clicking on an ad based on the given features. By accomplishing these objectives, we aim to enhance our understanding of advertising effectiveness and optimize ad targeting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774" y="249478"/>
            <a:ext cx="3677626" cy="536044"/>
          </a:xfrm>
          <a:prstGeom prst="rect">
            <a:avLst/>
          </a:prstGeom>
        </p:spPr>
        <p:txBody>
          <a:bodyPr vert="horz" wrap="square" lIns="0" tIns="12700" rIns="0" bIns="0" rtlCol="0">
            <a:spAutoFit/>
          </a:bodyPr>
          <a:lstStyle/>
          <a:p>
            <a:pPr marL="12700">
              <a:lnSpc>
                <a:spcPct val="100000"/>
              </a:lnSpc>
              <a:spcBef>
                <a:spcPts val="100"/>
              </a:spcBef>
            </a:pPr>
            <a:r>
              <a:rPr sz="3400" spc="-5" dirty="0"/>
              <a:t>A</a:t>
            </a:r>
            <a:r>
              <a:rPr sz="3400" spc="-30" dirty="0"/>
              <a:t>r</a:t>
            </a:r>
            <a:r>
              <a:rPr sz="3400" spc="5" dirty="0"/>
              <a:t>chi</a:t>
            </a:r>
            <a:r>
              <a:rPr sz="3400" spc="-20" dirty="0"/>
              <a:t>t</a:t>
            </a:r>
            <a:r>
              <a:rPr sz="3400" spc="35" dirty="0"/>
              <a:t>ectu</a:t>
            </a:r>
            <a:r>
              <a:rPr sz="3400" dirty="0"/>
              <a:t>r</a:t>
            </a:r>
            <a:r>
              <a:rPr sz="3400" spc="80" dirty="0"/>
              <a:t>e</a:t>
            </a:r>
            <a:endParaRPr sz="3400" dirty="0"/>
          </a:p>
        </p:txBody>
      </p:sp>
      <p:pic>
        <p:nvPicPr>
          <p:cNvPr id="3" name="object 3"/>
          <p:cNvPicPr/>
          <p:nvPr/>
        </p:nvPicPr>
        <p:blipFill>
          <a:blip r:embed="rId2" cstate="print"/>
          <a:stretch>
            <a:fillRect/>
          </a:stretch>
        </p:blipFill>
        <p:spPr>
          <a:xfrm>
            <a:off x="324508" y="1206999"/>
            <a:ext cx="3932441" cy="32981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32150" y="449735"/>
            <a:ext cx="1916430" cy="474489"/>
          </a:xfrm>
          <a:prstGeom prst="rect">
            <a:avLst/>
          </a:prstGeom>
        </p:spPr>
        <p:txBody>
          <a:bodyPr vert="horz" wrap="square" lIns="0" tIns="12700" rIns="0" bIns="0" rtlCol="0">
            <a:spAutoFit/>
          </a:bodyPr>
          <a:lstStyle/>
          <a:p>
            <a:pPr marL="12700">
              <a:lnSpc>
                <a:spcPct val="100000"/>
              </a:lnSpc>
              <a:spcBef>
                <a:spcPts val="100"/>
              </a:spcBef>
            </a:pPr>
            <a:r>
              <a:rPr sz="3000" spc="125" dirty="0"/>
              <a:t>O</a:t>
            </a:r>
            <a:r>
              <a:rPr sz="3000" spc="40" dirty="0"/>
              <a:t>v</a:t>
            </a:r>
            <a:r>
              <a:rPr sz="3000" spc="-10" dirty="0"/>
              <a:t>ervi</a:t>
            </a:r>
            <a:r>
              <a:rPr sz="3000" spc="-55" dirty="0"/>
              <a:t>e</a:t>
            </a:r>
            <a:r>
              <a:rPr sz="3000" spc="165" dirty="0"/>
              <a:t>w</a:t>
            </a:r>
            <a:r>
              <a:rPr sz="3000" spc="-265" dirty="0"/>
              <a:t> </a:t>
            </a:r>
            <a:endParaRPr sz="3000" dirty="0"/>
          </a:p>
        </p:txBody>
      </p:sp>
      <p:sp>
        <p:nvSpPr>
          <p:cNvPr id="5" name="object 5"/>
          <p:cNvSpPr txBox="1"/>
          <p:nvPr/>
        </p:nvSpPr>
        <p:spPr>
          <a:xfrm>
            <a:off x="914399" y="1095059"/>
            <a:ext cx="7280295" cy="3335936"/>
          </a:xfrm>
          <a:prstGeom prst="rect">
            <a:avLst/>
          </a:prstGeom>
        </p:spPr>
        <p:txBody>
          <a:bodyPr vert="horz" wrap="square" lIns="0" tIns="12700" rIns="0" bIns="0" rtlCol="0">
            <a:spAutoFit/>
          </a:bodyPr>
          <a:lstStyle/>
          <a:p>
            <a:pPr>
              <a:lnSpc>
                <a:spcPct val="100000"/>
              </a:lnSpc>
              <a:spcBef>
                <a:spcPts val="30"/>
              </a:spcBef>
            </a:pPr>
            <a:r>
              <a:rPr lang="en-IN" sz="1800" dirty="0">
                <a:latin typeface="Trebuchet MS"/>
                <a:cs typeface="Trebuchet MS"/>
              </a:rPr>
              <a:t>The entire process is divided into 7 major steps : </a:t>
            </a:r>
          </a:p>
          <a:p>
            <a:pPr>
              <a:lnSpc>
                <a:spcPct val="100000"/>
              </a:lnSpc>
              <a:spcBef>
                <a:spcPts val="30"/>
              </a:spcBef>
            </a:pPr>
            <a:endParaRPr sz="1800" dirty="0">
              <a:latin typeface="Trebuchet MS"/>
              <a:cs typeface="Trebuchet MS"/>
            </a:endParaRPr>
          </a:p>
          <a:p>
            <a:pPr marL="927100" indent="-354330">
              <a:lnSpc>
                <a:spcPct val="100000"/>
              </a:lnSpc>
              <a:buAutoNum type="arabicPeriod"/>
              <a:tabLst>
                <a:tab pos="926465" algn="l"/>
                <a:tab pos="927100" algn="l"/>
              </a:tabLst>
            </a:pPr>
            <a:r>
              <a:rPr sz="1600" spc="25" dirty="0">
                <a:latin typeface="Trebuchet MS"/>
                <a:cs typeface="Trebuchet MS"/>
              </a:rPr>
              <a:t>Importing</a:t>
            </a:r>
            <a:r>
              <a:rPr sz="1600" spc="-80" dirty="0">
                <a:latin typeface="Trebuchet MS"/>
                <a:cs typeface="Trebuchet MS"/>
              </a:rPr>
              <a:t> </a:t>
            </a:r>
            <a:r>
              <a:rPr sz="1600" spc="65" dirty="0">
                <a:latin typeface="Trebuchet MS"/>
                <a:cs typeface="Trebuchet MS"/>
              </a:rPr>
              <a:t>dependencies</a:t>
            </a:r>
            <a:r>
              <a:rPr sz="1600" spc="-75" dirty="0">
                <a:latin typeface="Trebuchet MS"/>
                <a:cs typeface="Trebuchet MS"/>
              </a:rPr>
              <a:t> </a:t>
            </a:r>
            <a:r>
              <a:rPr sz="1600" spc="60" dirty="0">
                <a:latin typeface="Trebuchet MS"/>
                <a:cs typeface="Trebuchet MS"/>
              </a:rPr>
              <a:t>and</a:t>
            </a:r>
            <a:r>
              <a:rPr sz="1600" spc="-75" dirty="0">
                <a:latin typeface="Trebuchet MS"/>
                <a:cs typeface="Trebuchet MS"/>
              </a:rPr>
              <a:t> </a:t>
            </a:r>
            <a:r>
              <a:rPr sz="1600" spc="45" dirty="0">
                <a:latin typeface="Trebuchet MS"/>
                <a:cs typeface="Trebuchet MS"/>
              </a:rPr>
              <a:t>loading</a:t>
            </a:r>
            <a:r>
              <a:rPr sz="1600" spc="-75" dirty="0">
                <a:latin typeface="Trebuchet MS"/>
                <a:cs typeface="Trebuchet MS"/>
              </a:rPr>
              <a:t> </a:t>
            </a:r>
            <a:r>
              <a:rPr sz="1600" spc="25" dirty="0">
                <a:latin typeface="Trebuchet MS"/>
                <a:cs typeface="Trebuchet MS"/>
              </a:rPr>
              <a:t>Data</a:t>
            </a:r>
            <a:r>
              <a:rPr sz="1600" spc="-75" dirty="0">
                <a:latin typeface="Trebuchet MS"/>
                <a:cs typeface="Trebuchet MS"/>
              </a:rPr>
              <a:t> </a:t>
            </a:r>
            <a:r>
              <a:rPr sz="1600" spc="25" dirty="0">
                <a:latin typeface="Trebuchet MS"/>
                <a:cs typeface="Trebuchet MS"/>
              </a:rPr>
              <a:t>set</a:t>
            </a:r>
            <a:endParaRPr sz="1600" dirty="0">
              <a:latin typeface="Trebuchet MS"/>
              <a:cs typeface="Trebuchet MS"/>
            </a:endParaRPr>
          </a:p>
          <a:p>
            <a:pPr marL="927100" indent="-373380">
              <a:lnSpc>
                <a:spcPct val="100000"/>
              </a:lnSpc>
              <a:spcBef>
                <a:spcPts val="254"/>
              </a:spcBef>
              <a:buAutoNum type="arabicPeriod"/>
              <a:tabLst>
                <a:tab pos="926465" algn="l"/>
                <a:tab pos="927100" algn="l"/>
              </a:tabLst>
            </a:pPr>
            <a:r>
              <a:rPr sz="1600" spc="25" dirty="0">
                <a:latin typeface="Trebuchet MS"/>
                <a:cs typeface="Trebuchet MS"/>
              </a:rPr>
              <a:t>Data</a:t>
            </a:r>
            <a:r>
              <a:rPr sz="1600" spc="-90" dirty="0">
                <a:latin typeface="Trebuchet MS"/>
                <a:cs typeface="Trebuchet MS"/>
              </a:rPr>
              <a:t> </a:t>
            </a:r>
            <a:r>
              <a:rPr sz="1600" spc="50" dirty="0">
                <a:latin typeface="Trebuchet MS"/>
                <a:cs typeface="Trebuchet MS"/>
              </a:rPr>
              <a:t>Preprocessing</a:t>
            </a:r>
            <a:endParaRPr sz="1600" dirty="0">
              <a:latin typeface="Trebuchet MS"/>
              <a:cs typeface="Trebuchet MS"/>
            </a:endParaRPr>
          </a:p>
          <a:p>
            <a:pPr marL="927100" indent="-375920">
              <a:lnSpc>
                <a:spcPct val="100000"/>
              </a:lnSpc>
              <a:spcBef>
                <a:spcPts val="254"/>
              </a:spcBef>
              <a:buAutoNum type="arabicPeriod"/>
              <a:tabLst>
                <a:tab pos="926465" algn="l"/>
                <a:tab pos="927100" algn="l"/>
              </a:tabLst>
            </a:pPr>
            <a:r>
              <a:rPr sz="1600" spc="35" dirty="0">
                <a:latin typeface="Trebuchet MS"/>
                <a:cs typeface="Trebuchet MS"/>
              </a:rPr>
              <a:t>Explo</a:t>
            </a:r>
            <a:r>
              <a:rPr sz="1600" spc="20" dirty="0">
                <a:latin typeface="Trebuchet MS"/>
                <a:cs typeface="Trebuchet MS"/>
              </a:rPr>
              <a:t>r</a:t>
            </a:r>
            <a:r>
              <a:rPr sz="1600" spc="25" dirty="0">
                <a:latin typeface="Trebuchet MS"/>
                <a:cs typeface="Trebuchet MS"/>
              </a:rPr>
              <a:t>a</a:t>
            </a:r>
            <a:r>
              <a:rPr sz="1600" spc="-114" dirty="0">
                <a:latin typeface="Trebuchet MS"/>
                <a:cs typeface="Trebuchet MS"/>
              </a:rPr>
              <a:t>t</a:t>
            </a:r>
            <a:r>
              <a:rPr sz="1600" spc="35" dirty="0">
                <a:latin typeface="Trebuchet MS"/>
                <a:cs typeface="Trebuchet MS"/>
              </a:rPr>
              <a:t>ory</a:t>
            </a:r>
            <a:r>
              <a:rPr sz="1600" spc="-170" dirty="0">
                <a:latin typeface="Trebuchet MS"/>
                <a:cs typeface="Trebuchet MS"/>
              </a:rPr>
              <a:t> </a:t>
            </a:r>
            <a:r>
              <a:rPr sz="1600" spc="50" dirty="0">
                <a:latin typeface="Trebuchet MS"/>
                <a:cs typeface="Trebuchet MS"/>
              </a:rPr>
              <a:t>Ana</a:t>
            </a:r>
            <a:r>
              <a:rPr sz="1600" spc="-5" dirty="0">
                <a:latin typeface="Trebuchet MS"/>
                <a:cs typeface="Trebuchet MS"/>
              </a:rPr>
              <a:t>l</a:t>
            </a:r>
            <a:r>
              <a:rPr sz="1600" spc="55" dirty="0">
                <a:latin typeface="Trebuchet MS"/>
                <a:cs typeface="Trebuchet MS"/>
              </a:rPr>
              <a:t>y</a:t>
            </a:r>
            <a:r>
              <a:rPr sz="1600" spc="45" dirty="0">
                <a:latin typeface="Trebuchet MS"/>
                <a:cs typeface="Trebuchet MS"/>
              </a:rPr>
              <a:t>sis</a:t>
            </a:r>
            <a:endParaRPr sz="1600" dirty="0">
              <a:latin typeface="Trebuchet MS"/>
              <a:cs typeface="Trebuchet MS"/>
            </a:endParaRPr>
          </a:p>
          <a:p>
            <a:pPr marL="927100" indent="-378460">
              <a:lnSpc>
                <a:spcPct val="100000"/>
              </a:lnSpc>
              <a:spcBef>
                <a:spcPts val="254"/>
              </a:spcBef>
              <a:buAutoNum type="arabicPeriod"/>
              <a:tabLst>
                <a:tab pos="926465" algn="l"/>
                <a:tab pos="927100" algn="l"/>
              </a:tabLst>
            </a:pPr>
            <a:r>
              <a:rPr lang="en-IN" sz="1600" spc="-30" dirty="0">
                <a:latin typeface="Trebuchet MS"/>
                <a:cs typeface="Trebuchet MS"/>
              </a:rPr>
              <a:t>statistical</a:t>
            </a:r>
            <a:r>
              <a:rPr sz="1600" spc="-170" dirty="0">
                <a:latin typeface="Trebuchet MS"/>
                <a:cs typeface="Trebuchet MS"/>
              </a:rPr>
              <a:t> </a:t>
            </a:r>
            <a:r>
              <a:rPr sz="1600" spc="50" dirty="0">
                <a:latin typeface="Trebuchet MS"/>
                <a:cs typeface="Trebuchet MS"/>
              </a:rPr>
              <a:t>Ana</a:t>
            </a:r>
            <a:r>
              <a:rPr sz="1600" spc="-5" dirty="0">
                <a:latin typeface="Trebuchet MS"/>
                <a:cs typeface="Trebuchet MS"/>
              </a:rPr>
              <a:t>l</a:t>
            </a:r>
            <a:r>
              <a:rPr sz="1600" spc="55" dirty="0">
                <a:latin typeface="Trebuchet MS"/>
                <a:cs typeface="Trebuchet MS"/>
              </a:rPr>
              <a:t>y</a:t>
            </a:r>
            <a:r>
              <a:rPr sz="1600" spc="45" dirty="0">
                <a:latin typeface="Trebuchet MS"/>
                <a:cs typeface="Trebuchet MS"/>
              </a:rPr>
              <a:t>sis</a:t>
            </a:r>
            <a:endParaRPr sz="1600" dirty="0">
              <a:latin typeface="Trebuchet MS"/>
              <a:cs typeface="Trebuchet MS"/>
            </a:endParaRPr>
          </a:p>
          <a:p>
            <a:pPr marL="927100" indent="-377825">
              <a:lnSpc>
                <a:spcPct val="100000"/>
              </a:lnSpc>
              <a:spcBef>
                <a:spcPts val="254"/>
              </a:spcBef>
              <a:buAutoNum type="arabicPeriod"/>
              <a:tabLst>
                <a:tab pos="926465" algn="l"/>
                <a:tab pos="927100" algn="l"/>
              </a:tabLst>
            </a:pPr>
            <a:r>
              <a:rPr sz="1600" spc="-100" dirty="0">
                <a:latin typeface="Trebuchet MS"/>
                <a:cs typeface="Trebuchet MS"/>
              </a:rPr>
              <a:t>T</a:t>
            </a:r>
            <a:r>
              <a:rPr sz="1600" spc="-70" dirty="0">
                <a:latin typeface="Trebuchet MS"/>
                <a:cs typeface="Trebuchet MS"/>
              </a:rPr>
              <a:t>r</a:t>
            </a:r>
            <a:r>
              <a:rPr sz="1600" spc="-10" dirty="0">
                <a:latin typeface="Trebuchet MS"/>
                <a:cs typeface="Trebuchet MS"/>
              </a:rPr>
              <a:t>ain</a:t>
            </a:r>
            <a:r>
              <a:rPr sz="1600" spc="-125" dirty="0">
                <a:latin typeface="Trebuchet MS"/>
                <a:cs typeface="Trebuchet MS"/>
              </a:rPr>
              <a:t> </a:t>
            </a:r>
            <a:r>
              <a:rPr sz="1600" spc="-135" dirty="0">
                <a:latin typeface="Trebuchet MS"/>
                <a:cs typeface="Trebuchet MS"/>
              </a:rPr>
              <a:t>T</a:t>
            </a:r>
            <a:r>
              <a:rPr sz="1600" spc="30" dirty="0">
                <a:latin typeface="Trebuchet MS"/>
                <a:cs typeface="Trebuchet MS"/>
              </a:rPr>
              <a:t>est</a:t>
            </a:r>
            <a:r>
              <a:rPr sz="1600" spc="-75" dirty="0">
                <a:latin typeface="Trebuchet MS"/>
                <a:cs typeface="Trebuchet MS"/>
              </a:rPr>
              <a:t> </a:t>
            </a:r>
            <a:r>
              <a:rPr sz="1600" spc="10" dirty="0">
                <a:latin typeface="Trebuchet MS"/>
                <a:cs typeface="Trebuchet MS"/>
              </a:rPr>
              <a:t>Split</a:t>
            </a:r>
            <a:endParaRPr sz="1600" dirty="0">
              <a:latin typeface="Trebuchet MS"/>
              <a:cs typeface="Trebuchet MS"/>
            </a:endParaRPr>
          </a:p>
          <a:p>
            <a:pPr marL="927100" indent="-389890">
              <a:lnSpc>
                <a:spcPct val="100000"/>
              </a:lnSpc>
              <a:spcBef>
                <a:spcPts val="254"/>
              </a:spcBef>
              <a:buAutoNum type="arabicPeriod"/>
              <a:tabLst>
                <a:tab pos="926465" algn="l"/>
                <a:tab pos="927100" algn="l"/>
              </a:tabLst>
            </a:pPr>
            <a:r>
              <a:rPr sz="1600" spc="-10" dirty="0">
                <a:latin typeface="Trebuchet MS"/>
                <a:cs typeface="Trebuchet MS"/>
              </a:rPr>
              <a:t>Training</a:t>
            </a:r>
            <a:r>
              <a:rPr sz="1600" spc="-90" dirty="0">
                <a:latin typeface="Trebuchet MS"/>
                <a:cs typeface="Trebuchet MS"/>
              </a:rPr>
              <a:t> </a:t>
            </a:r>
            <a:r>
              <a:rPr sz="1600" spc="5" dirty="0">
                <a:latin typeface="Trebuchet MS"/>
                <a:cs typeface="Trebuchet MS"/>
              </a:rPr>
              <a:t>the</a:t>
            </a:r>
            <a:r>
              <a:rPr sz="1600" spc="-90" dirty="0">
                <a:latin typeface="Trebuchet MS"/>
                <a:cs typeface="Trebuchet MS"/>
              </a:rPr>
              <a:t> </a:t>
            </a:r>
            <a:r>
              <a:rPr sz="1600" spc="95" dirty="0">
                <a:latin typeface="Trebuchet MS"/>
                <a:cs typeface="Trebuchet MS"/>
              </a:rPr>
              <a:t>Model</a:t>
            </a:r>
            <a:endParaRPr sz="1600" dirty="0">
              <a:latin typeface="Trebuchet MS"/>
              <a:cs typeface="Trebuchet MS"/>
            </a:endParaRPr>
          </a:p>
          <a:p>
            <a:pPr marL="927100" indent="-362585">
              <a:lnSpc>
                <a:spcPct val="100000"/>
              </a:lnSpc>
              <a:spcBef>
                <a:spcPts val="254"/>
              </a:spcBef>
              <a:buAutoNum type="arabicPeriod"/>
              <a:tabLst>
                <a:tab pos="926465" algn="l"/>
                <a:tab pos="927100" algn="l"/>
              </a:tabLst>
            </a:pPr>
            <a:r>
              <a:rPr sz="1600" spc="-135" dirty="0">
                <a:latin typeface="Trebuchet MS"/>
                <a:cs typeface="Trebuchet MS"/>
              </a:rPr>
              <a:t>T</a:t>
            </a:r>
            <a:r>
              <a:rPr sz="1600" spc="35" dirty="0">
                <a:latin typeface="Trebuchet MS"/>
                <a:cs typeface="Trebuchet MS"/>
              </a:rPr>
              <a:t>esting</a:t>
            </a:r>
            <a:r>
              <a:rPr sz="1600" spc="-75" dirty="0">
                <a:latin typeface="Trebuchet MS"/>
                <a:cs typeface="Trebuchet MS"/>
              </a:rPr>
              <a:t> </a:t>
            </a:r>
            <a:r>
              <a:rPr sz="1600" spc="5" dirty="0">
                <a:latin typeface="Trebuchet MS"/>
                <a:cs typeface="Trebuchet MS"/>
              </a:rPr>
              <a:t>the</a:t>
            </a:r>
            <a:r>
              <a:rPr sz="1600" spc="-75" dirty="0">
                <a:latin typeface="Trebuchet MS"/>
                <a:cs typeface="Trebuchet MS"/>
              </a:rPr>
              <a:t> </a:t>
            </a:r>
            <a:r>
              <a:rPr sz="1600" spc="70" dirty="0">
                <a:latin typeface="Trebuchet MS"/>
                <a:cs typeface="Trebuchet MS"/>
              </a:rPr>
              <a:t>model</a:t>
            </a:r>
            <a:r>
              <a:rPr sz="1600" spc="-125" dirty="0">
                <a:latin typeface="Trebuchet MS"/>
                <a:cs typeface="Trebuchet MS"/>
              </a:rPr>
              <a:t> </a:t>
            </a:r>
            <a:r>
              <a:rPr sz="1600" spc="60" dirty="0">
                <a:latin typeface="Trebuchet MS"/>
                <a:cs typeface="Trebuchet MS"/>
              </a:rPr>
              <a:t>a</a:t>
            </a:r>
            <a:r>
              <a:rPr sz="1600" spc="45" dirty="0">
                <a:latin typeface="Trebuchet MS"/>
                <a:cs typeface="Trebuchet MS"/>
              </a:rPr>
              <a:t>c</a:t>
            </a:r>
            <a:r>
              <a:rPr sz="1600" spc="35" dirty="0">
                <a:latin typeface="Trebuchet MS"/>
                <a:cs typeface="Trebuchet MS"/>
              </a:rPr>
              <a:t>cu</a:t>
            </a:r>
            <a:r>
              <a:rPr sz="1600" spc="20" dirty="0">
                <a:latin typeface="Trebuchet MS"/>
                <a:cs typeface="Trebuchet MS"/>
              </a:rPr>
              <a:t>r</a:t>
            </a:r>
            <a:r>
              <a:rPr sz="1600" spc="60" dirty="0">
                <a:latin typeface="Trebuchet MS"/>
                <a:cs typeface="Trebuchet MS"/>
              </a:rPr>
              <a:t>a</a:t>
            </a:r>
            <a:r>
              <a:rPr sz="1600" spc="40" dirty="0">
                <a:latin typeface="Trebuchet MS"/>
                <a:cs typeface="Trebuchet MS"/>
              </a:rPr>
              <a:t>c</a:t>
            </a:r>
            <a:r>
              <a:rPr sz="1600" spc="75" dirty="0">
                <a:latin typeface="Trebuchet MS"/>
                <a:cs typeface="Trebuchet MS"/>
              </a:rPr>
              <a:t>y</a:t>
            </a:r>
            <a:endParaRPr sz="1600" dirty="0">
              <a:latin typeface="Trebuchet MS"/>
              <a:cs typeface="Trebuchet MS"/>
            </a:endParaRPr>
          </a:p>
          <a:p>
            <a:pPr>
              <a:lnSpc>
                <a:spcPct val="100000"/>
              </a:lnSpc>
            </a:pPr>
            <a:endParaRPr sz="1900" dirty="0">
              <a:latin typeface="Trebuchet MS"/>
              <a:cs typeface="Trebuchet MS"/>
            </a:endParaRPr>
          </a:p>
          <a:p>
            <a:pPr>
              <a:lnSpc>
                <a:spcPct val="100000"/>
              </a:lnSpc>
            </a:pPr>
            <a:endParaRPr sz="2000" dirty="0">
              <a:latin typeface="Trebuchet MS"/>
              <a:cs typeface="Trebuchet MS"/>
            </a:endParaRPr>
          </a:p>
          <a:p>
            <a:pPr marL="12700">
              <a:lnSpc>
                <a:spcPct val="100000"/>
              </a:lnSpc>
              <a:spcBef>
                <a:spcPts val="5"/>
              </a:spcBef>
            </a:pPr>
            <a:r>
              <a:rPr sz="1600" spc="55" dirty="0">
                <a:latin typeface="Trebuchet MS"/>
                <a:cs typeface="Trebuchet MS"/>
              </a:rPr>
              <a:t>The</a:t>
            </a:r>
            <a:r>
              <a:rPr sz="1600" spc="-75" dirty="0">
                <a:latin typeface="Trebuchet MS"/>
                <a:cs typeface="Trebuchet MS"/>
              </a:rPr>
              <a:t> </a:t>
            </a:r>
            <a:r>
              <a:rPr sz="1600" spc="15" dirty="0">
                <a:latin typeface="Trebuchet MS"/>
                <a:cs typeface="Trebuchet MS"/>
              </a:rPr>
              <a:t>data</a:t>
            </a:r>
            <a:r>
              <a:rPr sz="1600" spc="-70" dirty="0">
                <a:latin typeface="Trebuchet MS"/>
                <a:cs typeface="Trebuchet MS"/>
              </a:rPr>
              <a:t> </a:t>
            </a:r>
            <a:r>
              <a:rPr sz="1600" spc="25" dirty="0">
                <a:latin typeface="Trebuchet MS"/>
                <a:cs typeface="Trebuchet MS"/>
              </a:rPr>
              <a:t>set</a:t>
            </a:r>
            <a:r>
              <a:rPr sz="1600" spc="-114" dirty="0">
                <a:latin typeface="Trebuchet MS"/>
                <a:cs typeface="Trebuchet MS"/>
              </a:rPr>
              <a:t> </a:t>
            </a:r>
            <a:r>
              <a:rPr sz="1600" spc="80" dirty="0">
                <a:latin typeface="Trebuchet MS"/>
                <a:cs typeface="Trebuchet MS"/>
              </a:rPr>
              <a:t>was</a:t>
            </a:r>
            <a:r>
              <a:rPr sz="1600" spc="-75" dirty="0">
                <a:latin typeface="Trebuchet MS"/>
                <a:cs typeface="Trebuchet MS"/>
              </a:rPr>
              <a:t> </a:t>
            </a:r>
            <a:r>
              <a:rPr sz="1600" spc="35" dirty="0">
                <a:latin typeface="Trebuchet MS"/>
                <a:cs typeface="Trebuchet MS"/>
              </a:rPr>
              <a:t>provided</a:t>
            </a:r>
            <a:r>
              <a:rPr sz="1600" spc="-70" dirty="0">
                <a:latin typeface="Trebuchet MS"/>
                <a:cs typeface="Trebuchet MS"/>
              </a:rPr>
              <a:t> </a:t>
            </a:r>
            <a:r>
              <a:rPr lang="en-IN" sz="1600" spc="70" dirty="0">
                <a:latin typeface="Trebuchet MS"/>
                <a:cs typeface="Trebuchet MS"/>
              </a:rPr>
              <a:t>from Kaggle (attached)</a:t>
            </a:r>
            <a:endParaRPr sz="16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198" y="415650"/>
            <a:ext cx="183515" cy="0"/>
          </a:xfrm>
          <a:custGeom>
            <a:avLst/>
            <a:gdLst/>
            <a:ahLst/>
            <a:cxnLst/>
            <a:rect l="l" t="t" r="r" b="b"/>
            <a:pathLst>
              <a:path w="183515">
                <a:moveTo>
                  <a:pt x="0" y="0"/>
                </a:moveTo>
                <a:lnTo>
                  <a:pt x="183299" y="0"/>
                </a:lnTo>
              </a:path>
            </a:pathLst>
          </a:custGeom>
          <a:ln w="19049">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408775" y="1352550"/>
            <a:ext cx="8184515" cy="320601"/>
          </a:xfrm>
          <a:prstGeom prst="rect">
            <a:avLst/>
          </a:prstGeom>
        </p:spPr>
        <p:txBody>
          <a:bodyPr vert="horz" wrap="square" lIns="0" tIns="12700" rIns="0" bIns="0" rtlCol="0">
            <a:spAutoFit/>
          </a:bodyPr>
          <a:lstStyle/>
          <a:p>
            <a:pPr marL="12700">
              <a:lnSpc>
                <a:spcPct val="100000"/>
              </a:lnSpc>
              <a:spcBef>
                <a:spcPts val="100"/>
              </a:spcBef>
            </a:pPr>
            <a:r>
              <a:rPr sz="2000" spc="220" dirty="0"/>
              <a:t>S</a:t>
            </a:r>
            <a:r>
              <a:rPr sz="2000" spc="-55" dirty="0"/>
              <a:t>t</a:t>
            </a:r>
            <a:r>
              <a:rPr sz="2000" spc="90" dirty="0"/>
              <a:t>ep</a:t>
            </a:r>
            <a:r>
              <a:rPr sz="2000" spc="-155" dirty="0"/>
              <a:t> </a:t>
            </a:r>
            <a:r>
              <a:rPr sz="2000" spc="-229" dirty="0"/>
              <a:t>1</a:t>
            </a:r>
            <a:r>
              <a:rPr sz="2000" spc="-155" dirty="0"/>
              <a:t> </a:t>
            </a:r>
            <a:r>
              <a:rPr sz="2000" spc="-305" dirty="0"/>
              <a:t>:</a:t>
            </a:r>
            <a:r>
              <a:rPr sz="2000" spc="-155" dirty="0"/>
              <a:t> </a:t>
            </a:r>
            <a:r>
              <a:rPr sz="2000" spc="60" dirty="0"/>
              <a:t>Importing</a:t>
            </a:r>
            <a:r>
              <a:rPr sz="2000" spc="-155" dirty="0"/>
              <a:t> </a:t>
            </a:r>
            <a:r>
              <a:rPr sz="2000" spc="80" dirty="0"/>
              <a:t>Dependencies</a:t>
            </a:r>
            <a:r>
              <a:rPr sz="2000" spc="-155" dirty="0"/>
              <a:t> </a:t>
            </a:r>
            <a:r>
              <a:rPr sz="2000" spc="95" dirty="0"/>
              <a:t>and</a:t>
            </a:r>
            <a:r>
              <a:rPr sz="2000" spc="-155" dirty="0"/>
              <a:t> </a:t>
            </a:r>
            <a:r>
              <a:rPr sz="2000" spc="65" dirty="0"/>
              <a:t>L</a:t>
            </a:r>
            <a:r>
              <a:rPr sz="2000" spc="100" dirty="0"/>
              <a:t>oading</a:t>
            </a:r>
            <a:r>
              <a:rPr sz="2000" spc="-155" dirty="0"/>
              <a:t> </a:t>
            </a:r>
            <a:r>
              <a:rPr sz="2000" spc="165" dirty="0"/>
              <a:t>D</a:t>
            </a:r>
            <a:r>
              <a:rPr sz="2000" spc="85" dirty="0"/>
              <a:t>a</a:t>
            </a:r>
            <a:r>
              <a:rPr sz="2000" spc="65" dirty="0"/>
              <a:t>tas</a:t>
            </a:r>
            <a:r>
              <a:rPr sz="2000" spc="70" dirty="0"/>
              <a:t>e</a:t>
            </a:r>
            <a:r>
              <a:rPr sz="2000" spc="-35" dirty="0"/>
              <a:t>t</a:t>
            </a:r>
            <a:endParaRPr sz="2000" dirty="0"/>
          </a:p>
        </p:txBody>
      </p:sp>
      <p:sp>
        <p:nvSpPr>
          <p:cNvPr id="4" name="object 4"/>
          <p:cNvSpPr txBox="1"/>
          <p:nvPr/>
        </p:nvSpPr>
        <p:spPr>
          <a:xfrm>
            <a:off x="408775" y="2116013"/>
            <a:ext cx="8331834" cy="968375"/>
          </a:xfrm>
          <a:prstGeom prst="rect">
            <a:avLst/>
          </a:prstGeom>
        </p:spPr>
        <p:txBody>
          <a:bodyPr vert="horz" wrap="square" lIns="0" tIns="12700" rIns="0" bIns="0" rtlCol="0">
            <a:spAutoFit/>
          </a:bodyPr>
          <a:lstStyle/>
          <a:p>
            <a:pPr marL="12700" marR="5080">
              <a:lnSpc>
                <a:spcPct val="114599"/>
              </a:lnSpc>
              <a:spcBef>
                <a:spcPts val="100"/>
              </a:spcBef>
            </a:pPr>
            <a:r>
              <a:rPr sz="1800" spc="-65" dirty="0">
                <a:latin typeface="Tahoma"/>
                <a:cs typeface="Tahoma"/>
              </a:rPr>
              <a:t>In</a:t>
            </a:r>
            <a:r>
              <a:rPr sz="1800" spc="-220" dirty="0">
                <a:latin typeface="Tahoma"/>
                <a:cs typeface="Tahoma"/>
              </a:rPr>
              <a:t> </a:t>
            </a:r>
            <a:r>
              <a:rPr sz="1800" spc="35" dirty="0">
                <a:latin typeface="Tahoma"/>
                <a:cs typeface="Tahoma"/>
              </a:rPr>
              <a:t>order</a:t>
            </a:r>
            <a:r>
              <a:rPr sz="1800" spc="-215" dirty="0">
                <a:latin typeface="Tahoma"/>
                <a:cs typeface="Tahoma"/>
              </a:rPr>
              <a:t> </a:t>
            </a:r>
            <a:r>
              <a:rPr sz="1800" spc="45" dirty="0">
                <a:latin typeface="Tahoma"/>
                <a:cs typeface="Tahoma"/>
              </a:rPr>
              <a:t>to</a:t>
            </a:r>
            <a:r>
              <a:rPr sz="1800" spc="-215" dirty="0">
                <a:latin typeface="Tahoma"/>
                <a:cs typeface="Tahoma"/>
              </a:rPr>
              <a:t> </a:t>
            </a:r>
            <a:r>
              <a:rPr sz="1800" spc="15" dirty="0">
                <a:latin typeface="Tahoma"/>
                <a:cs typeface="Tahoma"/>
              </a:rPr>
              <a:t>do</a:t>
            </a:r>
            <a:r>
              <a:rPr sz="1800" spc="-220" dirty="0">
                <a:latin typeface="Tahoma"/>
                <a:cs typeface="Tahoma"/>
              </a:rPr>
              <a:t> </a:t>
            </a:r>
            <a:r>
              <a:rPr sz="1800" spc="20" dirty="0">
                <a:latin typeface="Tahoma"/>
                <a:cs typeface="Tahoma"/>
              </a:rPr>
              <a:t>the</a:t>
            </a:r>
            <a:r>
              <a:rPr sz="1800" spc="-215" dirty="0">
                <a:latin typeface="Tahoma"/>
                <a:cs typeface="Tahoma"/>
              </a:rPr>
              <a:t> </a:t>
            </a:r>
            <a:r>
              <a:rPr sz="1800" spc="25" dirty="0">
                <a:latin typeface="Tahoma"/>
                <a:cs typeface="Tahoma"/>
              </a:rPr>
              <a:t>predictive</a:t>
            </a:r>
            <a:r>
              <a:rPr sz="1800" spc="-215" dirty="0">
                <a:latin typeface="Tahoma"/>
                <a:cs typeface="Tahoma"/>
              </a:rPr>
              <a:t> </a:t>
            </a:r>
            <a:r>
              <a:rPr sz="1800" dirty="0">
                <a:latin typeface="Tahoma"/>
                <a:cs typeface="Tahoma"/>
              </a:rPr>
              <a:t>analysis</a:t>
            </a:r>
            <a:r>
              <a:rPr sz="1800" spc="-215" dirty="0">
                <a:latin typeface="Tahoma"/>
                <a:cs typeface="Tahoma"/>
              </a:rPr>
              <a:t> </a:t>
            </a:r>
            <a:r>
              <a:rPr sz="1800" spc="15" dirty="0">
                <a:latin typeface="Tahoma"/>
                <a:cs typeface="Tahoma"/>
              </a:rPr>
              <a:t>we</a:t>
            </a:r>
            <a:r>
              <a:rPr sz="1800" spc="-220" dirty="0">
                <a:latin typeface="Tahoma"/>
                <a:cs typeface="Tahoma"/>
              </a:rPr>
              <a:t> </a:t>
            </a:r>
            <a:r>
              <a:rPr sz="1800" dirty="0">
                <a:latin typeface="Tahoma"/>
                <a:cs typeface="Tahoma"/>
              </a:rPr>
              <a:t>need</a:t>
            </a:r>
            <a:r>
              <a:rPr sz="1800" spc="-215" dirty="0">
                <a:latin typeface="Tahoma"/>
                <a:cs typeface="Tahoma"/>
              </a:rPr>
              <a:t> </a:t>
            </a:r>
            <a:r>
              <a:rPr sz="1800" spc="45" dirty="0">
                <a:latin typeface="Tahoma"/>
                <a:cs typeface="Tahoma"/>
              </a:rPr>
              <a:t>to</a:t>
            </a:r>
            <a:r>
              <a:rPr sz="1800" spc="-215" dirty="0">
                <a:latin typeface="Tahoma"/>
                <a:cs typeface="Tahoma"/>
              </a:rPr>
              <a:t> </a:t>
            </a:r>
            <a:r>
              <a:rPr sz="1800" spc="30" dirty="0">
                <a:latin typeface="Tahoma"/>
                <a:cs typeface="Tahoma"/>
              </a:rPr>
              <a:t>import</a:t>
            </a:r>
            <a:r>
              <a:rPr sz="1800" spc="-220" dirty="0">
                <a:latin typeface="Tahoma"/>
                <a:cs typeface="Tahoma"/>
              </a:rPr>
              <a:t> </a:t>
            </a:r>
            <a:r>
              <a:rPr sz="1800" spc="-10" dirty="0">
                <a:latin typeface="Tahoma"/>
                <a:cs typeface="Tahoma"/>
              </a:rPr>
              <a:t>some</a:t>
            </a:r>
            <a:r>
              <a:rPr sz="1800" spc="-215" dirty="0">
                <a:latin typeface="Tahoma"/>
                <a:cs typeface="Tahoma"/>
              </a:rPr>
              <a:t> </a:t>
            </a:r>
            <a:r>
              <a:rPr sz="1800" spc="10" dirty="0">
                <a:latin typeface="Tahoma"/>
                <a:cs typeface="Tahoma"/>
              </a:rPr>
              <a:t>python</a:t>
            </a:r>
            <a:r>
              <a:rPr sz="1800" spc="-215" dirty="0">
                <a:latin typeface="Tahoma"/>
                <a:cs typeface="Tahoma"/>
              </a:rPr>
              <a:t> </a:t>
            </a:r>
            <a:r>
              <a:rPr sz="1800" spc="20" dirty="0">
                <a:latin typeface="Tahoma"/>
                <a:cs typeface="Tahoma"/>
              </a:rPr>
              <a:t>libraries</a:t>
            </a:r>
            <a:r>
              <a:rPr sz="1800" spc="-215" dirty="0">
                <a:latin typeface="Tahoma"/>
                <a:cs typeface="Tahoma"/>
              </a:rPr>
              <a:t> </a:t>
            </a:r>
            <a:r>
              <a:rPr sz="1800" spc="15" dirty="0">
                <a:latin typeface="Tahoma"/>
                <a:cs typeface="Tahoma"/>
              </a:rPr>
              <a:t>which </a:t>
            </a:r>
            <a:r>
              <a:rPr sz="1800" spc="-550" dirty="0">
                <a:latin typeface="Tahoma"/>
                <a:cs typeface="Tahoma"/>
              </a:rPr>
              <a:t> </a:t>
            </a:r>
            <a:r>
              <a:rPr sz="1800" spc="45" dirty="0">
                <a:latin typeface="Tahoma"/>
                <a:cs typeface="Tahoma"/>
              </a:rPr>
              <a:t>will</a:t>
            </a:r>
            <a:r>
              <a:rPr sz="1800" spc="-220" dirty="0">
                <a:latin typeface="Tahoma"/>
                <a:cs typeface="Tahoma"/>
              </a:rPr>
              <a:t> </a:t>
            </a:r>
            <a:r>
              <a:rPr sz="1800" spc="10" dirty="0">
                <a:latin typeface="Tahoma"/>
                <a:cs typeface="Tahoma"/>
              </a:rPr>
              <a:t>help</a:t>
            </a:r>
            <a:r>
              <a:rPr sz="1800" spc="-220" dirty="0">
                <a:latin typeface="Tahoma"/>
                <a:cs typeface="Tahoma"/>
              </a:rPr>
              <a:t> </a:t>
            </a:r>
            <a:r>
              <a:rPr sz="1800" spc="20" dirty="0">
                <a:latin typeface="Tahoma"/>
                <a:cs typeface="Tahoma"/>
              </a:rPr>
              <a:t>in</a:t>
            </a:r>
            <a:r>
              <a:rPr sz="1800" spc="-215" dirty="0">
                <a:latin typeface="Tahoma"/>
                <a:cs typeface="Tahoma"/>
              </a:rPr>
              <a:t> </a:t>
            </a:r>
            <a:r>
              <a:rPr sz="1800" dirty="0">
                <a:latin typeface="Tahoma"/>
                <a:cs typeface="Tahoma"/>
              </a:rPr>
              <a:t>data</a:t>
            </a:r>
            <a:r>
              <a:rPr sz="1800" spc="-220" dirty="0">
                <a:latin typeface="Tahoma"/>
                <a:cs typeface="Tahoma"/>
              </a:rPr>
              <a:t> </a:t>
            </a:r>
            <a:r>
              <a:rPr sz="1800" spc="5" dirty="0">
                <a:latin typeface="Tahoma"/>
                <a:cs typeface="Tahoma"/>
              </a:rPr>
              <a:t>visualization,</a:t>
            </a:r>
            <a:r>
              <a:rPr sz="1800" spc="-215" dirty="0">
                <a:latin typeface="Tahoma"/>
                <a:cs typeface="Tahoma"/>
              </a:rPr>
              <a:t> </a:t>
            </a:r>
            <a:r>
              <a:rPr sz="1800" spc="-5" dirty="0">
                <a:latin typeface="Tahoma"/>
                <a:cs typeface="Tahoma"/>
              </a:rPr>
              <a:t>dealing</a:t>
            </a:r>
            <a:r>
              <a:rPr sz="1800" spc="-220" dirty="0">
                <a:latin typeface="Tahoma"/>
                <a:cs typeface="Tahoma"/>
              </a:rPr>
              <a:t> </a:t>
            </a:r>
            <a:r>
              <a:rPr sz="1800" spc="35" dirty="0">
                <a:latin typeface="Tahoma"/>
                <a:cs typeface="Tahoma"/>
              </a:rPr>
              <a:t>with</a:t>
            </a:r>
            <a:r>
              <a:rPr sz="1800" spc="-220" dirty="0">
                <a:latin typeface="Tahoma"/>
                <a:cs typeface="Tahoma"/>
              </a:rPr>
              <a:t> </a:t>
            </a:r>
            <a:r>
              <a:rPr sz="1800" dirty="0">
                <a:latin typeface="Tahoma"/>
                <a:cs typeface="Tahoma"/>
              </a:rPr>
              <a:t>data</a:t>
            </a:r>
            <a:r>
              <a:rPr sz="1800" spc="-215" dirty="0">
                <a:latin typeface="Tahoma"/>
                <a:cs typeface="Tahoma"/>
              </a:rPr>
              <a:t> </a:t>
            </a:r>
            <a:r>
              <a:rPr sz="1800" spc="10" dirty="0">
                <a:latin typeface="Tahoma"/>
                <a:cs typeface="Tahoma"/>
              </a:rPr>
              <a:t>set</a:t>
            </a:r>
            <a:r>
              <a:rPr sz="1800" spc="-220" dirty="0">
                <a:latin typeface="Tahoma"/>
                <a:cs typeface="Tahoma"/>
              </a:rPr>
              <a:t> </a:t>
            </a:r>
            <a:r>
              <a:rPr sz="1800" spc="-10" dirty="0">
                <a:latin typeface="Tahoma"/>
                <a:cs typeface="Tahoma"/>
              </a:rPr>
              <a:t>and</a:t>
            </a:r>
            <a:r>
              <a:rPr sz="1800" spc="-215" dirty="0">
                <a:latin typeface="Tahoma"/>
                <a:cs typeface="Tahoma"/>
              </a:rPr>
              <a:t> </a:t>
            </a:r>
            <a:r>
              <a:rPr sz="1800" spc="45" dirty="0">
                <a:latin typeface="Tahoma"/>
                <a:cs typeface="Tahoma"/>
              </a:rPr>
              <a:t>will</a:t>
            </a:r>
            <a:r>
              <a:rPr sz="1800" spc="-220" dirty="0">
                <a:latin typeface="Tahoma"/>
                <a:cs typeface="Tahoma"/>
              </a:rPr>
              <a:t> </a:t>
            </a:r>
            <a:r>
              <a:rPr sz="1800" dirty="0">
                <a:latin typeface="Tahoma"/>
                <a:cs typeface="Tahoma"/>
              </a:rPr>
              <a:t>also</a:t>
            </a:r>
            <a:r>
              <a:rPr sz="1800" spc="-215" dirty="0">
                <a:latin typeface="Tahoma"/>
                <a:cs typeface="Tahoma"/>
              </a:rPr>
              <a:t> </a:t>
            </a:r>
            <a:r>
              <a:rPr sz="1800" spc="20" dirty="0">
                <a:latin typeface="Tahoma"/>
                <a:cs typeface="Tahoma"/>
              </a:rPr>
              <a:t>provide</a:t>
            </a:r>
            <a:endParaRPr sz="1800">
              <a:latin typeface="Tahoma"/>
              <a:cs typeface="Tahoma"/>
            </a:endParaRPr>
          </a:p>
          <a:p>
            <a:pPr marL="12700">
              <a:lnSpc>
                <a:spcPct val="100000"/>
              </a:lnSpc>
              <a:spcBef>
                <a:spcPts val="315"/>
              </a:spcBef>
            </a:pPr>
            <a:r>
              <a:rPr sz="1800" spc="5" dirty="0">
                <a:latin typeface="Tahoma"/>
                <a:cs typeface="Tahoma"/>
              </a:rPr>
              <a:t>pre-implemented</a:t>
            </a:r>
            <a:r>
              <a:rPr sz="1800" spc="-220" dirty="0">
                <a:latin typeface="Tahoma"/>
                <a:cs typeface="Tahoma"/>
              </a:rPr>
              <a:t> </a:t>
            </a:r>
            <a:r>
              <a:rPr sz="1800" spc="40" dirty="0">
                <a:latin typeface="Tahoma"/>
                <a:cs typeface="Tahoma"/>
              </a:rPr>
              <a:t>Machine</a:t>
            </a:r>
            <a:r>
              <a:rPr sz="1800" spc="-220" dirty="0">
                <a:latin typeface="Tahoma"/>
                <a:cs typeface="Tahoma"/>
              </a:rPr>
              <a:t> </a:t>
            </a:r>
            <a:r>
              <a:rPr sz="1800" spc="-10" dirty="0">
                <a:latin typeface="Tahoma"/>
                <a:cs typeface="Tahoma"/>
              </a:rPr>
              <a:t>L</a:t>
            </a:r>
            <a:r>
              <a:rPr sz="1800" dirty="0">
                <a:latin typeface="Tahoma"/>
                <a:cs typeface="Tahoma"/>
              </a:rPr>
              <a:t>earning</a:t>
            </a:r>
            <a:r>
              <a:rPr sz="1800" spc="-220" dirty="0">
                <a:latin typeface="Tahoma"/>
                <a:cs typeface="Tahoma"/>
              </a:rPr>
              <a:t> </a:t>
            </a:r>
            <a:r>
              <a:rPr sz="1800" spc="-20" dirty="0">
                <a:latin typeface="Tahoma"/>
                <a:cs typeface="Tahoma"/>
              </a:rPr>
              <a:t>models.</a:t>
            </a:r>
            <a:endParaRPr sz="18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198" y="415650"/>
            <a:ext cx="183515" cy="0"/>
          </a:xfrm>
          <a:custGeom>
            <a:avLst/>
            <a:gdLst/>
            <a:ahLst/>
            <a:cxnLst/>
            <a:rect l="l" t="t" r="r" b="b"/>
            <a:pathLst>
              <a:path w="183515">
                <a:moveTo>
                  <a:pt x="0" y="0"/>
                </a:moveTo>
                <a:lnTo>
                  <a:pt x="183299" y="0"/>
                </a:lnTo>
              </a:path>
            </a:pathLst>
          </a:custGeom>
          <a:ln w="19049">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425198" y="9250"/>
            <a:ext cx="5563975" cy="406400"/>
          </a:xfrm>
          <a:prstGeom prst="rect">
            <a:avLst/>
          </a:prstGeom>
        </p:spPr>
        <p:txBody>
          <a:bodyPr vert="horz" wrap="square" lIns="0" tIns="12700" rIns="0" bIns="0" rtlCol="0">
            <a:spAutoFit/>
          </a:bodyPr>
          <a:lstStyle/>
          <a:p>
            <a:pPr marL="12700">
              <a:lnSpc>
                <a:spcPct val="100000"/>
              </a:lnSpc>
              <a:spcBef>
                <a:spcPts val="100"/>
              </a:spcBef>
            </a:pPr>
            <a:r>
              <a:rPr sz="2500" spc="220" dirty="0"/>
              <a:t>S</a:t>
            </a:r>
            <a:r>
              <a:rPr sz="2500" spc="-55" dirty="0"/>
              <a:t>t</a:t>
            </a:r>
            <a:r>
              <a:rPr sz="2500" spc="90" dirty="0"/>
              <a:t>ep</a:t>
            </a:r>
            <a:r>
              <a:rPr sz="2500" spc="-155" dirty="0"/>
              <a:t> </a:t>
            </a:r>
            <a:r>
              <a:rPr sz="2500" spc="-55" dirty="0"/>
              <a:t>2</a:t>
            </a:r>
            <a:r>
              <a:rPr sz="2500" spc="-155" dirty="0"/>
              <a:t> </a:t>
            </a:r>
            <a:r>
              <a:rPr sz="2500" spc="-305" dirty="0"/>
              <a:t>:</a:t>
            </a:r>
            <a:r>
              <a:rPr sz="2500" spc="-155" dirty="0"/>
              <a:t> </a:t>
            </a:r>
            <a:r>
              <a:rPr sz="2500" spc="165" dirty="0"/>
              <a:t>D</a:t>
            </a:r>
            <a:r>
              <a:rPr sz="2500" spc="85" dirty="0"/>
              <a:t>a</a:t>
            </a:r>
            <a:r>
              <a:rPr sz="2500" spc="35" dirty="0"/>
              <a:t>ta</a:t>
            </a:r>
            <a:r>
              <a:rPr sz="2500" spc="-155" dirty="0"/>
              <a:t> </a:t>
            </a:r>
            <a:r>
              <a:rPr sz="2500" spc="-10" dirty="0"/>
              <a:t>P</a:t>
            </a:r>
            <a:r>
              <a:rPr sz="2500" spc="-25" dirty="0"/>
              <a:t>r</a:t>
            </a:r>
            <a:r>
              <a:rPr sz="2500" spc="30" dirty="0"/>
              <a:t>ep</a:t>
            </a:r>
            <a:r>
              <a:rPr sz="2500" dirty="0"/>
              <a:t>r</a:t>
            </a:r>
            <a:r>
              <a:rPr sz="2500" spc="120" dirty="0"/>
              <a:t>o</a:t>
            </a:r>
            <a:r>
              <a:rPr sz="2500" spc="90" dirty="0"/>
              <a:t>c</a:t>
            </a:r>
            <a:r>
              <a:rPr sz="2500" spc="105" dirty="0"/>
              <a:t>essing</a:t>
            </a:r>
            <a:endParaRPr sz="2500" dirty="0"/>
          </a:p>
        </p:txBody>
      </p:sp>
      <p:sp>
        <p:nvSpPr>
          <p:cNvPr id="9" name="TextBox 8">
            <a:extLst>
              <a:ext uri="{FF2B5EF4-FFF2-40B4-BE49-F238E27FC236}">
                <a16:creationId xmlns:a16="http://schemas.microsoft.com/office/drawing/2014/main" id="{C43EC81C-DCB4-AB39-96E7-EB1C74CD9EBB}"/>
              </a:ext>
            </a:extLst>
          </p:cNvPr>
          <p:cNvSpPr txBox="1"/>
          <p:nvPr/>
        </p:nvSpPr>
        <p:spPr>
          <a:xfrm>
            <a:off x="228600" y="822050"/>
            <a:ext cx="8490202" cy="3754874"/>
          </a:xfrm>
          <a:prstGeom prst="rect">
            <a:avLst/>
          </a:prstGeom>
          <a:noFill/>
        </p:spPr>
        <p:txBody>
          <a:bodyPr wrap="square">
            <a:spAutoFit/>
          </a:bodyPr>
          <a:lstStyle/>
          <a:p>
            <a:pPr algn="l">
              <a:buFont typeface="Arial" panose="020B0604020202020204" pitchFamily="34" charset="0"/>
              <a:buChar char="•"/>
            </a:pPr>
            <a:r>
              <a:rPr lang="en-US" sz="1400" b="0" i="0" dirty="0">
                <a:effectLst/>
                <a:latin typeface="Söhne"/>
              </a:rPr>
              <a:t>In this project, data cleaning was performed manually by identifying relationships between multiple columns to ensure accuracy.</a:t>
            </a:r>
          </a:p>
          <a:p>
            <a:pPr algn="l">
              <a:buFont typeface="Arial" panose="020B0604020202020204" pitchFamily="34" charset="0"/>
              <a:buChar char="•"/>
            </a:pPr>
            <a:r>
              <a:rPr lang="en-US" sz="1400" b="0" i="0" dirty="0">
                <a:effectLst/>
                <a:latin typeface="Söhne"/>
              </a:rPr>
              <a:t>Categorical columns, such as "Ad Topic Line," "City," and "Country," were identified and analyzed for unique values.</a:t>
            </a:r>
          </a:p>
          <a:p>
            <a:pPr algn="l">
              <a:buFont typeface="Arial" panose="020B0604020202020204" pitchFamily="34" charset="0"/>
              <a:buChar char="•"/>
            </a:pPr>
            <a:r>
              <a:rPr lang="en-US" sz="1400" b="0" i="0" dirty="0">
                <a:effectLst/>
                <a:latin typeface="Söhne"/>
              </a:rPr>
              <a:t>The "Ad Topic Line" column contained all unique values, making it unsuitable for prediction due to the lack of data patterns.</a:t>
            </a:r>
          </a:p>
          <a:p>
            <a:pPr algn="l">
              <a:buFont typeface="Arial" panose="020B0604020202020204" pitchFamily="34" charset="0"/>
              <a:buChar char="•"/>
            </a:pPr>
            <a:r>
              <a:rPr lang="en-US" sz="1400" b="0" i="0" dirty="0">
                <a:effectLst/>
                <a:latin typeface="Söhne"/>
              </a:rPr>
              <a:t>The "City" column had 969 unique values out of 1000, making it challenging to work with for prediction purposes, and it was also omitted from further analysis.</a:t>
            </a:r>
          </a:p>
          <a:p>
            <a:pPr algn="l">
              <a:buFont typeface="Arial" panose="020B0604020202020204" pitchFamily="34" charset="0"/>
              <a:buChar char="•"/>
            </a:pPr>
            <a:r>
              <a:rPr lang="en-US" sz="1400" b="0" i="0" dirty="0">
                <a:effectLst/>
                <a:latin typeface="Söhne"/>
              </a:rPr>
              <a:t>The "Country" column had one repeated unique element (France) occurring nine times.</a:t>
            </a:r>
          </a:p>
          <a:p>
            <a:pPr algn="l">
              <a:buFont typeface="Arial" panose="020B0604020202020204" pitchFamily="34" charset="0"/>
              <a:buChar char="•"/>
            </a:pPr>
            <a:r>
              <a:rPr lang="en-US" sz="1400" b="0" i="0" dirty="0">
                <a:effectLst/>
                <a:latin typeface="Söhne"/>
              </a:rPr>
              <a:t>Countries with the highest number of visitors were determined and listed in the </a:t>
            </a:r>
            <a:r>
              <a:rPr lang="en-US" sz="1400" b="0" i="0" dirty="0" err="1">
                <a:effectLst/>
                <a:latin typeface="Söhne"/>
              </a:rPr>
              <a:t>DataFrame</a:t>
            </a:r>
            <a:r>
              <a:rPr lang="en-US" sz="1400" b="0" i="0" dirty="0">
                <a:effectLst/>
                <a:latin typeface="Söhne"/>
              </a:rPr>
              <a:t>.</a:t>
            </a:r>
          </a:p>
          <a:p>
            <a:pPr algn="l">
              <a:buFont typeface="Arial" panose="020B0604020202020204" pitchFamily="34" charset="0"/>
              <a:buChar char="•"/>
            </a:pPr>
            <a:r>
              <a:rPr lang="en-US" sz="1400" b="0" i="0" dirty="0">
                <a:effectLst/>
                <a:latin typeface="Söhne"/>
              </a:rPr>
              <a:t>The "Timestamp" category, representing the exact time of ad clicks, was analyzed and expanded into four new categories: month, day of the month, day of the week, and hour.</a:t>
            </a:r>
          </a:p>
          <a:p>
            <a:pPr algn="l">
              <a:buFont typeface="Arial" panose="020B0604020202020204" pitchFamily="34" charset="0"/>
              <a:buChar char="•"/>
            </a:pPr>
            <a:r>
              <a:rPr lang="en-US" sz="1400" b="0" i="0" dirty="0">
                <a:effectLst/>
                <a:latin typeface="Söhne"/>
              </a:rPr>
              <a:t>Creating these new variables allows the ML model to process and discover possible dependencies and correlations in the data.</a:t>
            </a:r>
          </a:p>
          <a:p>
            <a:pPr algn="l">
              <a:buFont typeface="Arial" panose="020B0604020202020204" pitchFamily="34" charset="0"/>
              <a:buChar char="•"/>
            </a:pPr>
            <a:r>
              <a:rPr lang="en-US" sz="1400" b="0" i="0" dirty="0">
                <a:effectLst/>
                <a:latin typeface="Söhne"/>
              </a:rPr>
              <a:t>The original "Timestamp" variable was removed from the table after creating the new date-related variables.</a:t>
            </a:r>
          </a:p>
          <a:p>
            <a:pPr algn="l">
              <a:buFont typeface="Arial" panose="020B0604020202020204" pitchFamily="34" charset="0"/>
              <a:buChar char="•"/>
            </a:pPr>
            <a:r>
              <a:rPr lang="en-US" sz="1400" b="0" i="0" dirty="0">
                <a:effectLst/>
                <a:latin typeface="Söhne"/>
              </a:rPr>
              <a:t>The "Day of the week" variable contains values from 0 to 6, representing each day of the week (from Monday to Sunday).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1884</Words>
  <Application>Microsoft Office PowerPoint</Application>
  <PresentationFormat>On-screen Show (16:9)</PresentationFormat>
  <Paragraphs>136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Gill Sans MT</vt:lpstr>
      <vt:lpstr>Microsoft Sans Serif</vt:lpstr>
      <vt:lpstr>Söhne</vt:lpstr>
      <vt:lpstr>Tahoma</vt:lpstr>
      <vt:lpstr>Trebuchet MS</vt:lpstr>
      <vt:lpstr>Gallery</vt:lpstr>
      <vt:lpstr>User Response  Prediction System Using Machine Learning  Techniques</vt:lpstr>
      <vt:lpstr>Introduction</vt:lpstr>
      <vt:lpstr>Problem Statement</vt:lpstr>
      <vt:lpstr>Problem Statement</vt:lpstr>
      <vt:lpstr>PowerPoint Presentation</vt:lpstr>
      <vt:lpstr>Architecture</vt:lpstr>
      <vt:lpstr>Overview </vt:lpstr>
      <vt:lpstr>Step 1 : Importing Dependencies and Loading Dataset</vt:lpstr>
      <vt:lpstr>Step 2 : Data Preprocessing</vt:lpstr>
      <vt:lpstr>Extracted Features Visualizations</vt:lpstr>
      <vt:lpstr>Step 4 : Statistical Analysis</vt:lpstr>
      <vt:lpstr>Step 5 : Train and Test Data Sets</vt:lpstr>
      <vt:lpstr>Step 6 : Training the Machine Learning Model</vt:lpstr>
      <vt:lpstr>Step 7 : Checking Model 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DPR User Response Prediction System</dc:title>
  <dc:creator>NABANITA</dc:creator>
  <cp:lastModifiedBy>nabanita21csu057</cp:lastModifiedBy>
  <cp:revision>1</cp:revision>
  <dcterms:created xsi:type="dcterms:W3CDTF">2023-08-03T05:58:30Z</dcterms:created>
  <dcterms:modified xsi:type="dcterms:W3CDTF">2023-08-03T07:18:36Z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