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84" r:id="rId3"/>
  </p:sldMasterIdLst>
  <p:notesMasterIdLst>
    <p:notesMasterId r:id="rId14"/>
  </p:notesMasterIdLst>
  <p:sldIdLst>
    <p:sldId id="256" r:id="rId4"/>
    <p:sldId id="257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0" autoAdjust="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15918-6AD4-43C0-8D42-D84176CC29CA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8BD2-2982-478B-ABA1-DB6BA70D2C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88BD2-2982-478B-ABA1-DB6BA70D2C1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5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47920" y="7099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8320" y="271080"/>
            <a:ext cx="8487360" cy="4600800"/>
          </a:xfrm>
          <a:prstGeom prst="rect">
            <a:avLst/>
          </a:prstGeom>
          <a:solidFill>
            <a:schemeClr val="lt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03000" y="1186920"/>
            <a:ext cx="6137640" cy="213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Google Shape;12;p2"/>
          <p:cNvSpPr/>
          <p:nvPr/>
        </p:nvSpPr>
        <p:spPr>
          <a:xfrm rot="18900000">
            <a:off x="66240" y="728640"/>
            <a:ext cx="1292760" cy="1292760"/>
          </a:xfrm>
          <a:prstGeom prst="blockArc">
            <a:avLst>
              <a:gd name="adj1" fmla="val 10800000"/>
              <a:gd name="adj2" fmla="val 21561599"/>
              <a:gd name="adj3" fmla="val 30960"/>
            </a:avLst>
          </a:prstGeom>
          <a:solidFill>
            <a:schemeClr val="lt2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1285560" y="460800"/>
            <a:ext cx="475560" cy="475560"/>
          </a:xfrm>
          <a:prstGeom prst="ellipse">
            <a:avLst/>
          </a:prstGeom>
          <a:solidFill>
            <a:schemeClr val="accent4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Google Shape;14;p2"/>
          <p:cNvSpPr/>
          <p:nvPr/>
        </p:nvSpPr>
        <p:spPr>
          <a:xfrm>
            <a:off x="7217280" y="334440"/>
            <a:ext cx="1814400" cy="40968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Google Shape;15;p2"/>
          <p:cNvSpPr/>
          <p:nvPr/>
        </p:nvSpPr>
        <p:spPr>
          <a:xfrm rot="16200000">
            <a:off x="7568280" y="4141800"/>
            <a:ext cx="799200" cy="9241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6;p2"/>
          <p:cNvSpPr/>
          <p:nvPr/>
        </p:nvSpPr>
        <p:spPr>
          <a:xfrm>
            <a:off x="8240400" y="3481560"/>
            <a:ext cx="380520" cy="3812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Google Shape;17;p2"/>
          <p:cNvSpPr/>
          <p:nvPr/>
        </p:nvSpPr>
        <p:spPr>
          <a:xfrm>
            <a:off x="655920" y="4302360"/>
            <a:ext cx="1105200" cy="74376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18;p15"/>
          <p:cNvSpPr/>
          <p:nvPr/>
        </p:nvSpPr>
        <p:spPr>
          <a:xfrm>
            <a:off x="328320" y="271080"/>
            <a:ext cx="8487360" cy="4600800"/>
          </a:xfrm>
          <a:prstGeom prst="rect">
            <a:avLst/>
          </a:prstGeom>
          <a:solidFill>
            <a:schemeClr val="lt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5280120" y="1343520"/>
            <a:ext cx="3147120" cy="3061800"/>
          </a:xfrm>
          <a:prstGeom prst="rect">
            <a:avLst/>
          </a:prstGeom>
          <a:noFill/>
          <a:ln w="19080">
            <a:solidFill>
              <a:srgbClr val="000000"/>
            </a:solidFill>
            <a:miter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Google Shape;122;p15"/>
          <p:cNvSpPr/>
          <p:nvPr/>
        </p:nvSpPr>
        <p:spPr>
          <a:xfrm>
            <a:off x="128880" y="4172040"/>
            <a:ext cx="667800" cy="667800"/>
          </a:xfrm>
          <a:prstGeom prst="chord">
            <a:avLst>
              <a:gd name="adj1" fmla="val 2700000"/>
              <a:gd name="adj2" fmla="val 16200000"/>
            </a:avLst>
          </a:prstGeom>
          <a:solidFill>
            <a:schemeClr val="accent1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" name="Google Shape;123;p15"/>
          <p:cNvSpPr/>
          <p:nvPr/>
        </p:nvSpPr>
        <p:spPr>
          <a:xfrm>
            <a:off x="881640" y="4637160"/>
            <a:ext cx="380520" cy="38124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" name="Google Shape;124;p15"/>
          <p:cNvSpPr/>
          <p:nvPr/>
        </p:nvSpPr>
        <p:spPr>
          <a:xfrm rot="10800000">
            <a:off x="8522640" y="-51120"/>
            <a:ext cx="485640" cy="9316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71;p9"/>
          <p:cNvSpPr/>
          <p:nvPr/>
        </p:nvSpPr>
        <p:spPr>
          <a:xfrm>
            <a:off x="328320" y="271080"/>
            <a:ext cx="8487360" cy="4600800"/>
          </a:xfrm>
          <a:prstGeom prst="rect">
            <a:avLst/>
          </a:prstGeom>
          <a:solidFill>
            <a:schemeClr val="lt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Google Shape;72;p9"/>
          <p:cNvSpPr/>
          <p:nvPr/>
        </p:nvSpPr>
        <p:spPr>
          <a:xfrm rot="10800000">
            <a:off x="7978680" y="4091040"/>
            <a:ext cx="904320" cy="904320"/>
          </a:xfrm>
          <a:prstGeom prst="pie">
            <a:avLst>
              <a:gd name="adj1" fmla="val 5410380"/>
              <a:gd name="adj2" fmla="val 16200000"/>
            </a:avLst>
          </a:prstGeom>
          <a:solidFill>
            <a:schemeClr val="accent3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Google Shape;73;p9"/>
          <p:cNvSpPr/>
          <p:nvPr/>
        </p:nvSpPr>
        <p:spPr>
          <a:xfrm flipH="1">
            <a:off x="93600" y="704160"/>
            <a:ext cx="293760" cy="29376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0" name="Google Shape;74;p9"/>
          <p:cNvSpPr/>
          <p:nvPr/>
        </p:nvSpPr>
        <p:spPr>
          <a:xfrm rot="5400000">
            <a:off x="-725040" y="4063680"/>
            <a:ext cx="2022480" cy="384480"/>
          </a:xfrm>
          <a:prstGeom prst="rect">
            <a:avLst/>
          </a:prstGeom>
          <a:solidFill>
            <a:schemeClr val="lt2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75;p9"/>
          <p:cNvSpPr/>
          <p:nvPr/>
        </p:nvSpPr>
        <p:spPr>
          <a:xfrm>
            <a:off x="8665560" y="3380400"/>
            <a:ext cx="341280" cy="6775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76;p9"/>
          <p:cNvSpPr/>
          <p:nvPr/>
        </p:nvSpPr>
        <p:spPr>
          <a:xfrm rot="10800000" flipH="1">
            <a:off x="236880" y="103320"/>
            <a:ext cx="475560" cy="47556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 w="19050">
            <a:solidFill>
              <a:srgbClr val="000000"/>
            </a:solidFill>
            <a:round/>
          </a:ln>
          <a:effectLst>
            <a:outerShdw dist="66451" dir="2634150" algn="bl" rotWithShape="0">
              <a:schemeClr val="dk1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46400" y="567720"/>
            <a:ext cx="645084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10259" y="1175847"/>
            <a:ext cx="5933367" cy="16358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9600" b="1" dirty="0" err="1">
                <a:solidFill>
                  <a:srgbClr val="00B0F0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Crashly</a:t>
            </a:r>
            <a:br>
              <a:rPr lang="en-US" sz="2800" dirty="0">
                <a:solidFill>
                  <a:srgbClr val="002060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</a:br>
            <a:endParaRPr lang="fr-FR" sz="20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752840" y="2371324"/>
            <a:ext cx="5638320" cy="396360"/>
          </a:xfrm>
          <a:prstGeom prst="rect">
            <a:avLst/>
          </a:prstGeom>
          <a:solidFill>
            <a:schemeClr val="accent3"/>
          </a:solidFill>
          <a:ln w="19080">
            <a:solidFill>
              <a:srgbClr val="000000"/>
            </a:solidFill>
            <a:round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400" b="0" strike="noStrike" spc="-1" dirty="0">
                <a:solidFill>
                  <a:schemeClr val="dk1"/>
                </a:solidFill>
                <a:latin typeface="Barlow"/>
                <a:ea typeface="Barlow"/>
              </a:rPr>
              <a:t>Accident Damage </a:t>
            </a:r>
            <a:r>
              <a:rPr lang="en" sz="6400" spc="-1" dirty="0">
                <a:solidFill>
                  <a:schemeClr val="dk1"/>
                </a:solidFill>
                <a:latin typeface="Barlow"/>
                <a:ea typeface="Barlow"/>
              </a:rPr>
              <a:t>Detection and Repair Cost Estimation</a:t>
            </a:r>
            <a:endParaRPr lang="en" sz="6400" b="0" strike="noStrike" spc="-1" dirty="0">
              <a:solidFill>
                <a:schemeClr val="dk1"/>
              </a:solidFill>
              <a:latin typeface="Barlow"/>
              <a:ea typeface="Barlow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Barlow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" sz="8600" b="0" strike="noStrike" spc="-1" dirty="0">
              <a:solidFill>
                <a:schemeClr val="dk1"/>
              </a:solidFill>
              <a:latin typeface="Barlow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200" b="0" strike="noStrike" spc="-1" dirty="0">
                <a:solidFill>
                  <a:srgbClr val="000000"/>
                </a:solidFill>
                <a:latin typeface="OpenSymbol"/>
              </a:rPr>
              <a:t>BY TEAM </a:t>
            </a:r>
            <a:r>
              <a:rPr lang="en-US" sz="11200" b="0" strike="noStrike" spc="-1" dirty="0" err="1">
                <a:solidFill>
                  <a:srgbClr val="000000"/>
                </a:solidFill>
                <a:latin typeface="OpenSymbol"/>
              </a:rPr>
              <a:t>NexVyd</a:t>
            </a:r>
            <a:endParaRPr lang="en-US" sz="112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12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200" spc="-1" dirty="0">
                <a:solidFill>
                  <a:srgbClr val="000000"/>
                </a:solidFill>
                <a:latin typeface="OpenSymbol"/>
              </a:rPr>
              <a:t>Track: Optimized Insurance Solutions</a:t>
            </a:r>
            <a:endParaRPr lang="en-US" sz="112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12DC-AF81-6DAF-A557-F38C6637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>
            <a:extLst>
              <a:ext uri="{FF2B5EF4-FFF2-40B4-BE49-F238E27FC236}">
                <a16:creationId xmlns:a16="http://schemas.microsoft.com/office/drawing/2014/main" id="{78CB4101-4015-6537-97DF-A5C72E2E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944" y="1884083"/>
            <a:ext cx="4338112" cy="7519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/>
            <a:r>
              <a:rPr lang="en-IN" sz="4000" b="1" dirty="0"/>
              <a:t>Thank You!</a:t>
            </a:r>
            <a:br>
              <a:rPr lang="en-IN" sz="4000" b="1" dirty="0"/>
            </a:br>
            <a:br>
              <a:rPr lang="en-IN" sz="4000" b="1" dirty="0"/>
            </a:br>
            <a:r>
              <a:rPr lang="en-IN" sz="4000" b="1" dirty="0"/>
              <a:t>Team </a:t>
            </a:r>
            <a:r>
              <a:rPr lang="en-IN" sz="4000" b="1" dirty="0" err="1"/>
              <a:t>NexVyd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0476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2440" y="452520"/>
            <a:ext cx="77148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1" strike="noStrike" spc="-1" dirty="0" err="1">
                <a:solidFill>
                  <a:schemeClr val="dk1"/>
                </a:solidFill>
                <a:latin typeface="Arial"/>
              </a:rPr>
              <a:t>Problem</a:t>
            </a:r>
            <a:r>
              <a:rPr lang="fr-FR" sz="2800" b="1" strike="noStrike" spc="-1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2800" b="1" strike="noStrike" spc="-1" dirty="0" err="1">
                <a:solidFill>
                  <a:schemeClr val="dk1"/>
                </a:solidFill>
                <a:latin typeface="Arial"/>
              </a:rPr>
              <a:t>Statement</a:t>
            </a:r>
            <a:r>
              <a:rPr lang="fr-FR" sz="2800" b="1" strike="noStrike" spc="-1" dirty="0">
                <a:solidFill>
                  <a:schemeClr val="dk1"/>
                </a:solidFill>
                <a:latin typeface="Arial"/>
              </a:rPr>
              <a:t>:</a:t>
            </a: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714240" y="1343160"/>
            <a:ext cx="4428720" cy="305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Challenges in Vehicle Damage Assessment &amp; Insurance Claims </a:t>
            </a:r>
          </a:p>
          <a:p>
            <a:r>
              <a:rPr lang="en-US" sz="1800" dirty="0"/>
              <a:t>Manual damage assessment is time-consuming and prone to errors.</a:t>
            </a:r>
          </a:p>
          <a:p>
            <a:r>
              <a:rPr lang="en-US" sz="1800" dirty="0"/>
              <a:t>Lack of accurate repair cost estimation leads to disputes.</a:t>
            </a:r>
          </a:p>
          <a:p>
            <a:r>
              <a:rPr lang="en-US" sz="1800" dirty="0"/>
              <a:t>Insurance claim processing is inefficient and delayed.</a:t>
            </a:r>
          </a:p>
          <a:p>
            <a:pPr marL="457200" indent="-2952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OpenSymbo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CCB23-8288-1F55-978A-3B279FBF9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1"/>
          <a:stretch/>
        </p:blipFill>
        <p:spPr bwMode="auto">
          <a:xfrm>
            <a:off x="5201587" y="1224977"/>
            <a:ext cx="3380282" cy="3123854"/>
          </a:xfrm>
          <a:prstGeom prst="roundRect">
            <a:avLst>
              <a:gd name="adj" fmla="val 82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343160" y="571680"/>
            <a:ext cx="644796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1" strike="noStrike" spc="-1" dirty="0" err="1">
                <a:solidFill>
                  <a:schemeClr val="dk1"/>
                </a:solidFill>
                <a:latin typeface="Arial"/>
              </a:rPr>
              <a:t>Proposed</a:t>
            </a:r>
            <a:r>
              <a:rPr lang="fr-FR" sz="2800" b="1" strike="noStrike" spc="-1" dirty="0">
                <a:solidFill>
                  <a:schemeClr val="dk1"/>
                </a:solidFill>
                <a:latin typeface="Arial"/>
              </a:rPr>
              <a:t>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36CA6-96F2-BBC9-AA8B-3A9B736B9F6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89265" y="1621026"/>
            <a:ext cx="6955750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 err="1"/>
              <a:t>Crashly</a:t>
            </a:r>
            <a:r>
              <a:rPr lang="en-US" sz="1800" dirty="0"/>
              <a:t> - AI-Powered Accident Assessment System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Uses </a:t>
            </a:r>
            <a:r>
              <a:rPr lang="en-US" sz="1800" b="1" dirty="0"/>
              <a:t>YOLOv8</a:t>
            </a:r>
            <a:r>
              <a:rPr lang="en-US" sz="1800" dirty="0"/>
              <a:t> for real-time vehicle damage detection.</a:t>
            </a:r>
          </a:p>
          <a:p>
            <a:r>
              <a:rPr lang="en-US" sz="1800" dirty="0"/>
              <a:t>Estimates repair costs based on detected damages.</a:t>
            </a:r>
          </a:p>
          <a:p>
            <a:r>
              <a:rPr lang="en-US" sz="1800" dirty="0"/>
              <a:t>Provides a user-friendly web interface for seamless experience.</a:t>
            </a:r>
          </a:p>
          <a:p>
            <a:r>
              <a:rPr lang="en-US" sz="1800" dirty="0"/>
              <a:t>Can be Integrated with insurance systems for claim processing.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43160" y="571680"/>
            <a:ext cx="644796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IN" sz="2600" b="1" dirty="0"/>
              <a:t>Innovation &amp; Creativity</a:t>
            </a: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E1CD7-0DBF-F1B7-8461-D736E8E1412E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792059" y="1547884"/>
            <a:ext cx="4364557" cy="24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AI-driven damage assessment ensures accuracy and speed.</a:t>
            </a:r>
          </a:p>
          <a:p>
            <a:r>
              <a:rPr lang="en-US" sz="1800" dirty="0"/>
              <a:t>Uses a </a:t>
            </a:r>
            <a:r>
              <a:rPr lang="en-US" sz="1800" b="1" dirty="0"/>
              <a:t>custom-trained dataset</a:t>
            </a:r>
            <a:r>
              <a:rPr lang="en-US" sz="1800" dirty="0"/>
              <a:t> for precise detection.</a:t>
            </a:r>
          </a:p>
          <a:p>
            <a:r>
              <a:rPr lang="en-US" sz="1800" dirty="0"/>
              <a:t>Automated cost estimation based on real-time data.</a:t>
            </a:r>
          </a:p>
          <a:p>
            <a:r>
              <a:rPr lang="en-US" sz="1800" dirty="0"/>
              <a:t>Potential integration with mobile applications &amp; insurance databases.</a:t>
            </a:r>
          </a:p>
        </p:txBody>
      </p:sp>
      <p:pic>
        <p:nvPicPr>
          <p:cNvPr id="2050" name="Picture 2" descr="Four Ways to Get Your Innovation Unit to Work">
            <a:extLst>
              <a:ext uri="{FF2B5EF4-FFF2-40B4-BE49-F238E27FC236}">
                <a16:creationId xmlns:a16="http://schemas.microsoft.com/office/drawing/2014/main" id="{A679F074-C22D-03D9-8219-11375CF44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r="19117"/>
          <a:stretch/>
        </p:blipFill>
        <p:spPr bwMode="auto">
          <a:xfrm>
            <a:off x="5025062" y="1329964"/>
            <a:ext cx="3399410" cy="2907286"/>
          </a:xfrm>
          <a:prstGeom prst="roundRect">
            <a:avLst>
              <a:gd name="adj" fmla="val 1134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06406" y="687452"/>
            <a:ext cx="3765594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IN" sz="1800" b="1" dirty="0"/>
              <a:t>Business Model &amp; Market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CF17-1749-C547-05F6-ABF5861787EB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16541" y="1343520"/>
            <a:ext cx="4193777" cy="2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400" b="1" dirty="0"/>
              <a:t>Revenue Streams:</a:t>
            </a:r>
          </a:p>
          <a:p>
            <a:r>
              <a:rPr lang="en-US" sz="1400" dirty="0"/>
              <a:t>Paid model for insurance companies.</a:t>
            </a:r>
          </a:p>
          <a:p>
            <a:r>
              <a:rPr lang="en-US" sz="1400" dirty="0"/>
              <a:t>One-time setup fee for workshops and garages.</a:t>
            </a:r>
          </a:p>
          <a:p>
            <a:r>
              <a:rPr lang="en-US" sz="1400"/>
              <a:t>Mobile </a:t>
            </a:r>
            <a:r>
              <a:rPr lang="en-US" sz="1400" dirty="0"/>
              <a:t>App</a:t>
            </a:r>
          </a:p>
          <a:p>
            <a:pPr marL="0" indent="0">
              <a:buNone/>
            </a:pPr>
            <a:r>
              <a:rPr lang="en-IN" sz="1400" b="1" dirty="0"/>
              <a:t>Impact:</a:t>
            </a:r>
            <a:endParaRPr lang="en-IN" sz="1400" dirty="0"/>
          </a:p>
          <a:p>
            <a:r>
              <a:rPr lang="en-IN" sz="1400" dirty="0"/>
              <a:t>Reduces claim processing time.</a:t>
            </a:r>
          </a:p>
          <a:p>
            <a:r>
              <a:rPr lang="en-IN" sz="1400" dirty="0"/>
              <a:t>Minimizes fraudulent claims.</a:t>
            </a:r>
          </a:p>
          <a:p>
            <a:r>
              <a:rPr lang="en-IN" sz="1400" dirty="0"/>
              <a:t>Enhances customer experience.</a:t>
            </a:r>
            <a:endParaRPr lang="en-US" sz="1400" dirty="0"/>
          </a:p>
        </p:txBody>
      </p:sp>
      <p:pic>
        <p:nvPicPr>
          <p:cNvPr id="3074" name="Picture 2" descr="Marketing in Business - Definition, Types, Strategies">
            <a:extLst>
              <a:ext uri="{FF2B5EF4-FFF2-40B4-BE49-F238E27FC236}">
                <a16:creationId xmlns:a16="http://schemas.microsoft.com/office/drawing/2014/main" id="{2EF6ADC5-AFA0-2EBA-4740-3A5831F01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5" r="18100"/>
          <a:stretch/>
        </p:blipFill>
        <p:spPr bwMode="auto">
          <a:xfrm>
            <a:off x="5050154" y="1285605"/>
            <a:ext cx="3312124" cy="3078849"/>
          </a:xfrm>
          <a:prstGeom prst="roundRect">
            <a:avLst>
              <a:gd name="adj" fmla="val 1341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69836" y="662462"/>
            <a:ext cx="253293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r>
              <a:rPr lang="en-IN" sz="2000" b="1" dirty="0"/>
              <a:t>How </a:t>
            </a:r>
            <a:r>
              <a:rPr lang="en-IN" sz="2000" b="1" dirty="0" err="1"/>
              <a:t>Crashly</a:t>
            </a:r>
            <a:r>
              <a:rPr lang="en-IN" sz="2000" b="1" dirty="0"/>
              <a:t> Works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1B03F8C-F069-445C-5906-86E37B11A8D7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21870" y="1300341"/>
            <a:ext cx="4597271" cy="286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User selects car model and uploads an image</a:t>
            </a:r>
            <a:r>
              <a:rPr lang="en-US" sz="1400" dirty="0"/>
              <a:t> of the damaged vehicle.</a:t>
            </a:r>
          </a:p>
          <a:p>
            <a:r>
              <a:rPr lang="en-US" sz="1400" b="1" dirty="0"/>
              <a:t>YOLOv8 detects damaged parts</a:t>
            </a:r>
            <a:r>
              <a:rPr lang="en-US" sz="1400" dirty="0"/>
              <a:t> (bonnet, bumper, windshield, etc.).</a:t>
            </a:r>
          </a:p>
          <a:p>
            <a:r>
              <a:rPr lang="en-US" sz="1400" b="1" dirty="0"/>
              <a:t>System estimates repair costs</a:t>
            </a:r>
            <a:r>
              <a:rPr lang="en-US" sz="1400" dirty="0"/>
              <a:t> based on the car model and parts damaged</a:t>
            </a:r>
          </a:p>
          <a:p>
            <a:r>
              <a:rPr lang="en-US" sz="1400" b="1" dirty="0"/>
              <a:t>Results are displayed in real-time</a:t>
            </a:r>
            <a:r>
              <a:rPr lang="en-US" sz="1400" dirty="0"/>
              <a:t> with highlighted damages with OpenCV</a:t>
            </a:r>
          </a:p>
          <a:p>
            <a:r>
              <a:rPr lang="en-US" sz="1400" b="1" dirty="0"/>
              <a:t>Data is stored in MySQL</a:t>
            </a:r>
            <a:r>
              <a:rPr lang="en-US" sz="1400" dirty="0"/>
              <a:t> for future reference &amp; claim processing.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DDC8F-DEA5-FF8F-DC24-C642453B6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20" y="948122"/>
            <a:ext cx="3247256" cy="3247256"/>
          </a:xfrm>
          <a:prstGeom prst="roundRect">
            <a:avLst>
              <a:gd name="adj" fmla="val 129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63FC-CB99-D318-E3A4-3828FB05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3A462-EBAE-550D-04C3-69151B9A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2" b="17814"/>
          <a:stretch/>
        </p:blipFill>
        <p:spPr>
          <a:xfrm>
            <a:off x="1479293" y="158957"/>
            <a:ext cx="6075750" cy="4947653"/>
          </a:xfrm>
          <a:prstGeom prst="roundRect">
            <a:avLst>
              <a:gd name="adj" fmla="val 1150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8696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56262" y="701362"/>
            <a:ext cx="3615738" cy="4972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IN" sz="2000" b="1" dirty="0"/>
              <a:t>Tech Stack Behind </a:t>
            </a:r>
            <a:r>
              <a:rPr lang="en-IN" sz="2000" b="1" dirty="0" err="1"/>
              <a:t>Crashly</a:t>
            </a:r>
            <a:endParaRPr lang="en-IN" sz="20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0C321D-5B04-E5B9-2DEC-05E8620D534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736913" y="1410012"/>
            <a:ext cx="3962504" cy="31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5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(Python web framework)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YOLOv8 (for object detection)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(for database management)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HTML/CSS (for user interface)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(for frontend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 (for image processing)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(for image visualization)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5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Ultralytics</a:t>
            </a:r>
            <a:r>
              <a:rPr lang="en-IN" sz="15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(YOLOv8 integration)</a:t>
            </a:r>
          </a:p>
        </p:txBody>
      </p:sp>
      <p:pic>
        <p:nvPicPr>
          <p:cNvPr id="4098" name="Picture 2" descr="What is a Tech Stack: Examples, Components, and Diagrams | Heap">
            <a:extLst>
              <a:ext uri="{FF2B5EF4-FFF2-40B4-BE49-F238E27FC236}">
                <a16:creationId xmlns:a16="http://schemas.microsoft.com/office/drawing/2014/main" id="{F8A2842E-9EC5-A32E-F19C-188012EA7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r="20721"/>
          <a:stretch/>
        </p:blipFill>
        <p:spPr bwMode="auto">
          <a:xfrm>
            <a:off x="4759379" y="1633282"/>
            <a:ext cx="3829986" cy="2263515"/>
          </a:xfrm>
          <a:prstGeom prst="roundRect">
            <a:avLst>
              <a:gd name="adj" fmla="val 1405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-275778" y="827277"/>
            <a:ext cx="6447960" cy="7519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IN" sz="3000" b="1" dirty="0"/>
              <a:t>Future Improvements</a:t>
            </a:r>
            <a:endParaRPr lang="en-IN" sz="3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227C1F3-B1C3-4CB6-917A-64B2BFACAE34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73004" y="1821046"/>
            <a:ext cx="4531147" cy="212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Mobile App Development</a:t>
            </a:r>
            <a:r>
              <a:rPr lang="en-US" sz="1800" dirty="0"/>
              <a:t> for on-the-go damage detection.</a:t>
            </a:r>
          </a:p>
          <a:p>
            <a:r>
              <a:rPr lang="en-US" sz="1800" b="1" dirty="0"/>
              <a:t>Damage Severity Analysis</a:t>
            </a:r>
            <a:r>
              <a:rPr lang="en-US" sz="1800" dirty="0"/>
              <a:t> for better cost accuracy.</a:t>
            </a:r>
          </a:p>
          <a:p>
            <a:r>
              <a:rPr lang="en-US" sz="1800" b="1" dirty="0"/>
              <a:t>Integration with Insurance Providers</a:t>
            </a:r>
            <a:r>
              <a:rPr lang="en-US" sz="1800" dirty="0"/>
              <a:t> for claim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Future Readiness Center - IMD business school for management and leadership  courses">
            <a:extLst>
              <a:ext uri="{FF2B5EF4-FFF2-40B4-BE49-F238E27FC236}">
                <a16:creationId xmlns:a16="http://schemas.microsoft.com/office/drawing/2014/main" id="{1B581324-113D-9C42-3731-5A3EBC90D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r="7331"/>
          <a:stretch/>
        </p:blipFill>
        <p:spPr bwMode="auto">
          <a:xfrm>
            <a:off x="5261422" y="1520572"/>
            <a:ext cx="3410739" cy="2369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 Brutalist Style Business Basic Template by Slidesgo">
  <a:themeElements>
    <a:clrScheme name="Simple Light">
      <a:dk1>
        <a:srgbClr val="000000"/>
      </a:dk1>
      <a:lt1>
        <a:srgbClr val="FEFEF1"/>
      </a:lt1>
      <a:dk2>
        <a:srgbClr val="FFE67F"/>
      </a:dk2>
      <a:lt2>
        <a:srgbClr val="FF9729"/>
      </a:lt2>
      <a:accent1>
        <a:srgbClr val="FF5A34"/>
      </a:accent1>
      <a:accent2>
        <a:srgbClr val="C74C9F"/>
      </a:accent2>
      <a:accent3>
        <a:srgbClr val="FEA9E8"/>
      </a:accent3>
      <a:accent4>
        <a:srgbClr val="91A8EB"/>
      </a:accent4>
      <a:accent5>
        <a:srgbClr val="21A193"/>
      </a:accent5>
      <a:accent6>
        <a:srgbClr val="06AF5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o Brutalist Style Business Basic Template by Slidesgo">
  <a:themeElements>
    <a:clrScheme name="Simple Light">
      <a:dk1>
        <a:srgbClr val="000000"/>
      </a:dk1>
      <a:lt1>
        <a:srgbClr val="FEFEF1"/>
      </a:lt1>
      <a:dk2>
        <a:srgbClr val="FFE67F"/>
      </a:dk2>
      <a:lt2>
        <a:srgbClr val="FF9729"/>
      </a:lt2>
      <a:accent1>
        <a:srgbClr val="FF5A34"/>
      </a:accent1>
      <a:accent2>
        <a:srgbClr val="C74C9F"/>
      </a:accent2>
      <a:accent3>
        <a:srgbClr val="FEA9E8"/>
      </a:accent3>
      <a:accent4>
        <a:srgbClr val="91A8EB"/>
      </a:accent4>
      <a:accent5>
        <a:srgbClr val="21A193"/>
      </a:accent5>
      <a:accent6>
        <a:srgbClr val="06AF5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o Brutalist Style Business Basic Template by Slidesgo">
  <a:themeElements>
    <a:clrScheme name="Simple Light">
      <a:dk1>
        <a:srgbClr val="000000"/>
      </a:dk1>
      <a:lt1>
        <a:srgbClr val="FEFEF1"/>
      </a:lt1>
      <a:dk2>
        <a:srgbClr val="FFE67F"/>
      </a:dk2>
      <a:lt2>
        <a:srgbClr val="FF9729"/>
      </a:lt2>
      <a:accent1>
        <a:srgbClr val="FF5A34"/>
      </a:accent1>
      <a:accent2>
        <a:srgbClr val="C74C9F"/>
      </a:accent2>
      <a:accent3>
        <a:srgbClr val="FEA9E8"/>
      </a:accent3>
      <a:accent4>
        <a:srgbClr val="91A8EB"/>
      </a:accent4>
      <a:accent5>
        <a:srgbClr val="21A193"/>
      </a:accent5>
      <a:accent6>
        <a:srgbClr val="06AF5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330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Barlow</vt:lpstr>
      <vt:lpstr>Calibri</vt:lpstr>
      <vt:lpstr>OpenSymbol</vt:lpstr>
      <vt:lpstr>Sora Medium</vt:lpstr>
      <vt:lpstr>Symbol</vt:lpstr>
      <vt:lpstr>Wingdings</vt:lpstr>
      <vt:lpstr>Neo Brutalist Style Business Basic Template by Slidesgo</vt:lpstr>
      <vt:lpstr>Neo Brutalist Style Business Basic Template by Slidesgo</vt:lpstr>
      <vt:lpstr>Neo Brutalist Style Business Basic Template by Slidesgo</vt:lpstr>
      <vt:lpstr>Crashly </vt:lpstr>
      <vt:lpstr>Problem Statement:</vt:lpstr>
      <vt:lpstr>Proposed Solution</vt:lpstr>
      <vt:lpstr>Innovation &amp; Creativity</vt:lpstr>
      <vt:lpstr>Business Model &amp; Market Impact</vt:lpstr>
      <vt:lpstr>How Crashly Works</vt:lpstr>
      <vt:lpstr>PowerPoint Presentation</vt:lpstr>
      <vt:lpstr>Tech Stack Behind Crashly</vt:lpstr>
      <vt:lpstr>Future Improvements</vt:lpstr>
      <vt:lpstr>Thank You!  Team NexVyd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Nabanshu Barman</dc:creator>
  <cp:lastModifiedBy>NABANSHU BARMAN CHOWDHURI (RA2411026010014)</cp:lastModifiedBy>
  <cp:revision>9</cp:revision>
  <dcterms:modified xsi:type="dcterms:W3CDTF">2025-03-08T09:50:55Z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2025-03-06T19:00:25Z</dcterms:created>
  <dc:creator>Unknown Creator</dc:creator>
  <dc:description/>
  <dc:language>en-US</dc:language>
  <cp:lastModifiedBy>Unknown Creator</cp:lastModifiedBy>
  <dcterms:modified xsi:type="dcterms:W3CDTF">2025-03-06T19:00:25Z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