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ld Standard TT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bold.fntdata"/><Relationship Id="rId6" Type="http://schemas.openxmlformats.org/officeDocument/2006/relationships/slide" Target="slides/slide1.xml"/><Relationship Id="rId18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a12d0b60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a12d0b60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a12d0b60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a12d0b60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a12d0b60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6a12d0b60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c6489c17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c6489c17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c6489c17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c6489c17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c6489c177_0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c6489c177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c6489c177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c6489c177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c6489c177_0_1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c6489c177_0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c6489c177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c6489c177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c6489c177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c6489c177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c6489c177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c6489c177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9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26.png"/><Relationship Id="rId8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Relationship Id="rId4" Type="http://schemas.openxmlformats.org/officeDocument/2006/relationships/image" Target="../media/image1.png"/><Relationship Id="rId5" Type="http://schemas.openxmlformats.org/officeDocument/2006/relationships/image" Target="../media/image19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21.png"/><Relationship Id="rId6" Type="http://schemas.openxmlformats.org/officeDocument/2006/relationships/image" Target="../media/image9.png"/><Relationship Id="rId7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25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Income Prediction Report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Author: Nabarko Roy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Process – Deploy*</a:t>
            </a:r>
            <a:endParaRPr/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738" y="1708098"/>
            <a:ext cx="870899" cy="4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 txBox="1"/>
          <p:nvPr/>
        </p:nvSpPr>
        <p:spPr>
          <a:xfrm>
            <a:off x="1953413" y="2103400"/>
            <a:ext cx="11091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Trained Model</a:t>
            </a:r>
            <a:endParaRPr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640875" y="3109963"/>
            <a:ext cx="723050" cy="936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Live</a:t>
            </a:r>
            <a:br>
              <a:rPr lang="en" sz="7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7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 Lake/Source</a:t>
            </a:r>
            <a:endParaRPr sz="7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2037675" y="3360525"/>
            <a:ext cx="903900" cy="43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Process Data</a:t>
            </a:r>
            <a:endParaRPr sz="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13" name="Google Shape;213;p22"/>
          <p:cNvCxnSpPr>
            <a:stCxn id="211" idx="4"/>
            <a:endCxn id="212" idx="1"/>
          </p:cNvCxnSpPr>
          <p:nvPr/>
        </p:nvCxnSpPr>
        <p:spPr>
          <a:xfrm>
            <a:off x="1363925" y="3578300"/>
            <a:ext cx="67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214" name="Google Shape;214;p22"/>
          <p:cNvSpPr/>
          <p:nvPr/>
        </p:nvSpPr>
        <p:spPr>
          <a:xfrm>
            <a:off x="1651500" y="1635075"/>
            <a:ext cx="3878100" cy="780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3122250" y="1881575"/>
            <a:ext cx="673800" cy="26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16" name="Google Shape;2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7600" y="1380375"/>
            <a:ext cx="339162" cy="46832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2"/>
          <p:cNvSpPr txBox="1"/>
          <p:nvPr/>
        </p:nvSpPr>
        <p:spPr>
          <a:xfrm>
            <a:off x="2990700" y="2138350"/>
            <a:ext cx="11997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Package Manager</a:t>
            </a:r>
            <a:endParaRPr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4132875" y="1758325"/>
            <a:ext cx="1199700" cy="52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19" name="Google Shape;21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7150" y="1856375"/>
            <a:ext cx="243073" cy="3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7000" y="1869225"/>
            <a:ext cx="285004" cy="3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0000" y="1708100"/>
            <a:ext cx="339150" cy="3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95825" y="3241400"/>
            <a:ext cx="673801" cy="673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22"/>
          <p:cNvCxnSpPr>
            <a:stCxn id="218" idx="2"/>
            <a:endCxn id="222" idx="0"/>
          </p:cNvCxnSpPr>
          <p:nvPr/>
        </p:nvCxnSpPr>
        <p:spPr>
          <a:xfrm>
            <a:off x="4732725" y="2284225"/>
            <a:ext cx="0" cy="9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2"/>
          <p:cNvCxnSpPr>
            <a:stCxn id="212" idx="3"/>
            <a:endCxn id="222" idx="1"/>
          </p:cNvCxnSpPr>
          <p:nvPr/>
        </p:nvCxnSpPr>
        <p:spPr>
          <a:xfrm>
            <a:off x="2941575" y="3578325"/>
            <a:ext cx="145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pic>
        <p:nvPicPr>
          <p:cNvPr id="225" name="Google Shape;225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87100" y="2632050"/>
            <a:ext cx="574800" cy="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52488" y="3293491"/>
            <a:ext cx="574800" cy="569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840340" y="4102825"/>
            <a:ext cx="468320" cy="468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22"/>
          <p:cNvCxnSpPr>
            <a:stCxn id="222" idx="3"/>
            <a:endCxn id="225" idx="1"/>
          </p:cNvCxnSpPr>
          <p:nvPr/>
        </p:nvCxnSpPr>
        <p:spPr>
          <a:xfrm flipH="1" rot="10800000">
            <a:off x="5069626" y="2919501"/>
            <a:ext cx="717600" cy="658800"/>
          </a:xfrm>
          <a:prstGeom prst="bentConnector3">
            <a:avLst>
              <a:gd fmla="val 35483" name="adj1"/>
            </a:avLst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2"/>
          <p:cNvCxnSpPr>
            <a:stCxn id="222" idx="3"/>
            <a:endCxn id="226" idx="1"/>
          </p:cNvCxnSpPr>
          <p:nvPr/>
        </p:nvCxnSpPr>
        <p:spPr>
          <a:xfrm>
            <a:off x="5069626" y="3578301"/>
            <a:ext cx="78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2"/>
          <p:cNvCxnSpPr>
            <a:stCxn id="222" idx="3"/>
            <a:endCxn id="227" idx="1"/>
          </p:cNvCxnSpPr>
          <p:nvPr/>
        </p:nvCxnSpPr>
        <p:spPr>
          <a:xfrm>
            <a:off x="5069626" y="3578301"/>
            <a:ext cx="770700" cy="758700"/>
          </a:xfrm>
          <a:prstGeom prst="bentConnector3">
            <a:avLst>
              <a:gd fmla="val 66089" name="adj1"/>
            </a:avLst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231" name="Google Shape;231;p22"/>
          <p:cNvSpPr txBox="1"/>
          <p:nvPr/>
        </p:nvSpPr>
        <p:spPr>
          <a:xfrm>
            <a:off x="513850" y="4706400"/>
            <a:ext cx="11997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*Probable Future</a:t>
            </a:r>
            <a:endParaRPr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6439475" y="3458925"/>
            <a:ext cx="8403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BI Reports</a:t>
            </a:r>
            <a:endParaRPr b="1"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3" name="Google Shape;233;p22"/>
          <p:cNvSpPr txBox="1"/>
          <p:nvPr/>
        </p:nvSpPr>
        <p:spPr>
          <a:xfrm>
            <a:off x="6439475" y="4117800"/>
            <a:ext cx="119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Open Downstream API</a:t>
            </a:r>
            <a:endParaRPr b="1"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4" name="Google Shape;234;p22"/>
          <p:cNvSpPr txBox="1"/>
          <p:nvPr/>
        </p:nvSpPr>
        <p:spPr>
          <a:xfrm>
            <a:off x="6427300" y="2800050"/>
            <a:ext cx="1066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</a:t>
            </a:r>
            <a:r>
              <a:rPr b="1"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CSV o/p</a:t>
            </a:r>
            <a:endParaRPr b="1"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40" name="Google Shape;240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presentation, we tried to understand the problem statement &amp; how we can break it down the technical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design </a:t>
            </a:r>
            <a:r>
              <a:rPr lang="en"/>
              <a:t>blueprint</a:t>
            </a:r>
            <a:r>
              <a:rPr lang="en"/>
              <a:t> from start to the end of the pipeline, defining each step.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Zoomed in on the Build process &amp; what tools were applied to reach the end of model building stage.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Got a very high-level overview on how the possible deployment can be done, and this process can be followed for any ML problem.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Level Solution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 Process – Building the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Engineering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Selection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 Process – Deploy the 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75" y="3790600"/>
            <a:ext cx="529574" cy="52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276" y="1329350"/>
            <a:ext cx="529574" cy="52957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1889775" y="1289975"/>
            <a:ext cx="6145800" cy="5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Predict the income of an employee based on their different attributes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5951" y="2605163"/>
            <a:ext cx="529574" cy="52957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825275" y="2605200"/>
            <a:ext cx="6145800" cy="5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prediction task is to determine whether a person makes over $50K a year or not i.e., there are only 2 categories  ($50K, &lt;=$50K per year) on which each employee will be classified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1839725" y="3751775"/>
            <a:ext cx="6145800" cy="5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Classification problem to predict the income categories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72400" y="1900000"/>
            <a:ext cx="12105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Business Stakeholders</a:t>
            </a:r>
            <a:endParaRPr sz="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7140151" y="3178050"/>
            <a:ext cx="1290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Business Analysts/ </a:t>
            </a:r>
            <a:endParaRPr sz="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Product Owners</a:t>
            </a:r>
            <a:endParaRPr sz="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79659" y="4320175"/>
            <a:ext cx="8208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 Scientists</a:t>
            </a:r>
            <a:endParaRPr sz="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1750100" y="1930875"/>
            <a:ext cx="4898400" cy="756000"/>
          </a:xfrm>
          <a:prstGeom prst="rect">
            <a:avLst/>
          </a:prstGeom>
          <a:noFill/>
          <a:ln cap="flat" cmpd="sng" w="9525">
            <a:solidFill>
              <a:srgbClr val="274E1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Design – </a:t>
            </a:r>
            <a:r>
              <a:rPr lang="en"/>
              <a:t>High Level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897950" y="2037775"/>
            <a:ext cx="870900" cy="53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 </a:t>
            </a:r>
            <a:b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Analysis</a:t>
            </a:r>
            <a:endParaRPr sz="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386150" y="1836413"/>
            <a:ext cx="723050" cy="936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Datasources</a:t>
            </a:r>
            <a:endParaRPr sz="7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3159575" y="2037763"/>
            <a:ext cx="870900" cy="53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Feature</a:t>
            </a:r>
            <a:b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Engg</a:t>
            </a:r>
            <a:endParaRPr sz="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4421200" y="2037763"/>
            <a:ext cx="870900" cy="53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Feature</a:t>
            </a:r>
            <a:b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Selection</a:t>
            </a:r>
            <a:endParaRPr sz="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5682825" y="2037750"/>
            <a:ext cx="870900" cy="53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Model</a:t>
            </a:r>
            <a:b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Selection</a:t>
            </a:r>
            <a:endParaRPr sz="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6944450" y="2037750"/>
            <a:ext cx="870900" cy="53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Tracking</a:t>
            </a:r>
            <a:b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Server</a:t>
            </a:r>
            <a:endParaRPr sz="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8206075" y="2037750"/>
            <a:ext cx="574800" cy="534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IF</a:t>
            </a:r>
            <a:endParaRPr sz="7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94" name="Google Shape;94;p16"/>
          <p:cNvCxnSpPr>
            <a:stCxn id="93" idx="0"/>
            <a:endCxn id="89" idx="0"/>
          </p:cNvCxnSpPr>
          <p:nvPr/>
        </p:nvCxnSpPr>
        <p:spPr>
          <a:xfrm rot="5400000">
            <a:off x="6043975" y="-411150"/>
            <a:ext cx="600" cy="48984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6"/>
          <p:cNvSpPr txBox="1"/>
          <p:nvPr/>
        </p:nvSpPr>
        <p:spPr>
          <a:xfrm>
            <a:off x="8554800" y="1767038"/>
            <a:ext cx="476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Not </a:t>
            </a:r>
            <a:r>
              <a:rPr b="1" lang="en" sz="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Satisfied</a:t>
            </a:r>
            <a:endParaRPr b="1" sz="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699825" y="1495725"/>
            <a:ext cx="21282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Re-calibration on Features &amp; Algorithms</a:t>
            </a:r>
            <a:endParaRPr b="1"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8027475" y="3085725"/>
            <a:ext cx="952800" cy="534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Packaging &amp; Containerization</a:t>
            </a:r>
            <a:endParaRPr sz="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98" name="Google Shape;98;p16"/>
          <p:cNvCxnSpPr>
            <a:stCxn id="93" idx="2"/>
            <a:endCxn id="97" idx="0"/>
          </p:cNvCxnSpPr>
          <p:nvPr/>
        </p:nvCxnSpPr>
        <p:spPr>
          <a:xfrm>
            <a:off x="8493475" y="2571750"/>
            <a:ext cx="10500" cy="5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6"/>
          <p:cNvSpPr txBox="1"/>
          <p:nvPr/>
        </p:nvSpPr>
        <p:spPr>
          <a:xfrm>
            <a:off x="8554800" y="2571763"/>
            <a:ext cx="476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Satisfied</a:t>
            </a:r>
            <a:endParaRPr b="1" sz="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6651625" y="3085725"/>
            <a:ext cx="952800" cy="534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Model Serving</a:t>
            </a:r>
            <a:endParaRPr sz="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5275775" y="3085725"/>
            <a:ext cx="952800" cy="534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Model</a:t>
            </a:r>
            <a:b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Monitoring</a:t>
            </a:r>
            <a:endParaRPr sz="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878475" y="2936025"/>
            <a:ext cx="821400" cy="833400"/>
          </a:xfrm>
          <a:prstGeom prst="diamond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Drift</a:t>
            </a:r>
            <a:endParaRPr sz="7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03" name="Google Shape;103;p16"/>
          <p:cNvCxnSpPr>
            <a:stCxn id="101" idx="1"/>
            <a:endCxn id="102" idx="3"/>
          </p:cNvCxnSpPr>
          <p:nvPr/>
        </p:nvCxnSpPr>
        <p:spPr>
          <a:xfrm rot="10800000">
            <a:off x="4699775" y="3352725"/>
            <a:ext cx="576000" cy="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6"/>
          <p:cNvCxnSpPr>
            <a:stCxn id="102" idx="1"/>
            <a:endCxn id="89" idx="2"/>
          </p:cNvCxnSpPr>
          <p:nvPr/>
        </p:nvCxnSpPr>
        <p:spPr>
          <a:xfrm rot="10800000">
            <a:off x="3594975" y="2571825"/>
            <a:ext cx="283500" cy="780900"/>
          </a:xfrm>
          <a:prstGeom prst="bentConnector2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6"/>
          <p:cNvSpPr txBox="1"/>
          <p:nvPr/>
        </p:nvSpPr>
        <p:spPr>
          <a:xfrm>
            <a:off x="3208875" y="2842875"/>
            <a:ext cx="3390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Yes</a:t>
            </a:r>
            <a:endParaRPr b="1" sz="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06" name="Google Shape;106;p16"/>
          <p:cNvCxnSpPr>
            <a:stCxn id="100" idx="1"/>
            <a:endCxn id="101" idx="3"/>
          </p:cNvCxnSpPr>
          <p:nvPr/>
        </p:nvCxnSpPr>
        <p:spPr>
          <a:xfrm rot="10800000">
            <a:off x="6228625" y="3352725"/>
            <a:ext cx="423000" cy="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6"/>
          <p:cNvCxnSpPr>
            <a:stCxn id="97" idx="1"/>
            <a:endCxn id="100" idx="3"/>
          </p:cNvCxnSpPr>
          <p:nvPr/>
        </p:nvCxnSpPr>
        <p:spPr>
          <a:xfrm rot="10800000">
            <a:off x="7604475" y="3352725"/>
            <a:ext cx="423000" cy="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>
            <a:stCxn id="87" idx="3"/>
            <a:endCxn id="89" idx="1"/>
          </p:cNvCxnSpPr>
          <p:nvPr/>
        </p:nvCxnSpPr>
        <p:spPr>
          <a:xfrm>
            <a:off x="2768850" y="2304775"/>
            <a:ext cx="39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6"/>
          <p:cNvCxnSpPr>
            <a:stCxn id="89" idx="3"/>
            <a:endCxn id="90" idx="1"/>
          </p:cNvCxnSpPr>
          <p:nvPr/>
        </p:nvCxnSpPr>
        <p:spPr>
          <a:xfrm>
            <a:off x="4030475" y="2304763"/>
            <a:ext cx="39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6"/>
          <p:cNvCxnSpPr>
            <a:stCxn id="90" idx="3"/>
            <a:endCxn id="91" idx="1"/>
          </p:cNvCxnSpPr>
          <p:nvPr/>
        </p:nvCxnSpPr>
        <p:spPr>
          <a:xfrm>
            <a:off x="5292100" y="2304763"/>
            <a:ext cx="39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6"/>
          <p:cNvCxnSpPr>
            <a:stCxn id="91" idx="3"/>
            <a:endCxn id="92" idx="1"/>
          </p:cNvCxnSpPr>
          <p:nvPr/>
        </p:nvCxnSpPr>
        <p:spPr>
          <a:xfrm>
            <a:off x="6553725" y="2304750"/>
            <a:ext cx="39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6"/>
          <p:cNvCxnSpPr>
            <a:stCxn id="92" idx="3"/>
            <a:endCxn id="93" idx="1"/>
          </p:cNvCxnSpPr>
          <p:nvPr/>
        </p:nvCxnSpPr>
        <p:spPr>
          <a:xfrm>
            <a:off x="7815350" y="2304750"/>
            <a:ext cx="39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6"/>
          <p:cNvCxnSpPr>
            <a:stCxn id="88" idx="4"/>
            <a:endCxn id="87" idx="1"/>
          </p:cNvCxnSpPr>
          <p:nvPr/>
        </p:nvCxnSpPr>
        <p:spPr>
          <a:xfrm>
            <a:off x="1109200" y="2304750"/>
            <a:ext cx="78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225" y="4199416"/>
            <a:ext cx="574800" cy="5696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6"/>
          <p:cNvCxnSpPr>
            <a:stCxn id="100" idx="2"/>
            <a:endCxn id="114" idx="3"/>
          </p:cNvCxnSpPr>
          <p:nvPr/>
        </p:nvCxnSpPr>
        <p:spPr>
          <a:xfrm rot="5400000">
            <a:off x="5939725" y="3296025"/>
            <a:ext cx="864600" cy="1512000"/>
          </a:xfrm>
          <a:prstGeom prst="bentConnector2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8775" y="3769425"/>
            <a:ext cx="339000" cy="33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6"/>
          <p:cNvCxnSpPr>
            <a:stCxn id="100" idx="2"/>
            <a:endCxn id="116" idx="3"/>
          </p:cNvCxnSpPr>
          <p:nvPr/>
        </p:nvCxnSpPr>
        <p:spPr>
          <a:xfrm rot="5400000">
            <a:off x="6548275" y="3359175"/>
            <a:ext cx="319200" cy="840300"/>
          </a:xfrm>
          <a:prstGeom prst="bentConnector2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6"/>
          <p:cNvSpPr txBox="1"/>
          <p:nvPr/>
        </p:nvSpPr>
        <p:spPr>
          <a:xfrm>
            <a:off x="5746475" y="4059750"/>
            <a:ext cx="8403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Explanations</a:t>
            </a:r>
            <a:endParaRPr b="1"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4965975" y="4667100"/>
            <a:ext cx="8403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BI Reports</a:t>
            </a:r>
            <a:endParaRPr b="1"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1750100" y="1631675"/>
            <a:ext cx="4767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Build</a:t>
            </a:r>
            <a:endParaRPr b="1" sz="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5249050" y="2721700"/>
            <a:ext cx="574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Deploy</a:t>
            </a:r>
            <a:endParaRPr b="1" sz="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5192800" y="2995300"/>
            <a:ext cx="3865200" cy="686400"/>
          </a:xfrm>
          <a:prstGeom prst="rect">
            <a:avLst/>
          </a:prstGeom>
          <a:noFill/>
          <a:ln cap="flat" cmpd="sng" w="9525">
            <a:solidFill>
              <a:srgbClr val="1C458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Process – Build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410825" y="1972000"/>
            <a:ext cx="755892" cy="5997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Income </a:t>
            </a:r>
            <a:b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</a:t>
            </a:r>
            <a:b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Records</a:t>
            </a:r>
            <a:endParaRPr sz="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93" y="1810475"/>
            <a:ext cx="315951" cy="2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/>
          <p:nvPr/>
        </p:nvSpPr>
        <p:spPr>
          <a:xfrm>
            <a:off x="1897950" y="2004888"/>
            <a:ext cx="870900" cy="53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 </a:t>
            </a:r>
            <a:b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Analysis</a:t>
            </a:r>
            <a:endParaRPr sz="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3159575" y="2004875"/>
            <a:ext cx="870900" cy="53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Feature</a:t>
            </a:r>
            <a:b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Engg</a:t>
            </a:r>
            <a:endParaRPr sz="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4421200" y="2004863"/>
            <a:ext cx="870900" cy="53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Feature</a:t>
            </a:r>
            <a:b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Selection</a:t>
            </a:r>
            <a:endParaRPr sz="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5682825" y="2004875"/>
            <a:ext cx="870900" cy="53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AutoML - </a:t>
            </a:r>
            <a: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Model</a:t>
            </a:r>
            <a:b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Selection</a:t>
            </a:r>
            <a:endParaRPr sz="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34" name="Google Shape;134;p17"/>
          <p:cNvCxnSpPr>
            <a:stCxn id="130" idx="3"/>
            <a:endCxn id="131" idx="1"/>
          </p:cNvCxnSpPr>
          <p:nvPr/>
        </p:nvCxnSpPr>
        <p:spPr>
          <a:xfrm>
            <a:off x="2768850" y="2271888"/>
            <a:ext cx="39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7"/>
          <p:cNvCxnSpPr>
            <a:stCxn id="131" idx="3"/>
            <a:endCxn id="132" idx="1"/>
          </p:cNvCxnSpPr>
          <p:nvPr/>
        </p:nvCxnSpPr>
        <p:spPr>
          <a:xfrm>
            <a:off x="4030475" y="2271875"/>
            <a:ext cx="39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7"/>
          <p:cNvCxnSpPr>
            <a:stCxn id="132" idx="3"/>
            <a:endCxn id="133" idx="1"/>
          </p:cNvCxnSpPr>
          <p:nvPr/>
        </p:nvCxnSpPr>
        <p:spPr>
          <a:xfrm>
            <a:off x="5292100" y="2271863"/>
            <a:ext cx="39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7"/>
          <p:cNvCxnSpPr>
            <a:stCxn id="128" idx="3"/>
            <a:endCxn id="130" idx="1"/>
          </p:cNvCxnSpPr>
          <p:nvPr/>
        </p:nvCxnSpPr>
        <p:spPr>
          <a:xfrm>
            <a:off x="1166717" y="2271889"/>
            <a:ext cx="73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100" y="1810464"/>
            <a:ext cx="315950" cy="3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7075" y="1810464"/>
            <a:ext cx="315950" cy="3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4050" y="1810464"/>
            <a:ext cx="315950" cy="3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1025" y="1821527"/>
            <a:ext cx="610304" cy="2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/>
          <p:nvPr/>
        </p:nvSpPr>
        <p:spPr>
          <a:xfrm>
            <a:off x="6868950" y="2124900"/>
            <a:ext cx="390600" cy="29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3" name="Google Shape;14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6025" y="2028548"/>
            <a:ext cx="870899" cy="4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7464950" y="2477250"/>
            <a:ext cx="11010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Top Ranking Model</a:t>
            </a:r>
            <a:endParaRPr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150" name="Google Shape;15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25" y="1194200"/>
            <a:ext cx="2665425" cy="6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 txBox="1"/>
          <p:nvPr/>
        </p:nvSpPr>
        <p:spPr>
          <a:xfrm>
            <a:off x="380138" y="1865150"/>
            <a:ext cx="26208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Race is Imbalance in nature</a:t>
            </a:r>
            <a:endParaRPr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825" y="2173575"/>
            <a:ext cx="2665425" cy="70381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/>
          <p:nvPr/>
        </p:nvSpPr>
        <p:spPr>
          <a:xfrm>
            <a:off x="357813" y="2869175"/>
            <a:ext cx="26208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Native-Country</a:t>
            </a: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is Imbalance in nature</a:t>
            </a:r>
            <a:endParaRPr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425" y="3256500"/>
            <a:ext cx="2764261" cy="6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357813" y="3873200"/>
            <a:ext cx="26208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Income </a:t>
            </a: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is Imbalance in nature, target is imbalanced</a:t>
            </a:r>
            <a:endParaRPr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6" name="Google Shape;15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2956" y="1194200"/>
            <a:ext cx="2830450" cy="14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/>
        </p:nvSpPr>
        <p:spPr>
          <a:xfrm>
            <a:off x="3477763" y="2614350"/>
            <a:ext cx="26208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Income of Males Tend be higher compared to Females</a:t>
            </a:r>
            <a:endParaRPr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72950" y="2980250"/>
            <a:ext cx="2833805" cy="14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/>
        </p:nvSpPr>
        <p:spPr>
          <a:xfrm>
            <a:off x="3479450" y="4434700"/>
            <a:ext cx="28338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Too many marital status </a:t>
            </a: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categories</a:t>
            </a: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needs discretization</a:t>
            </a:r>
            <a:endParaRPr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6417850" y="1194200"/>
            <a:ext cx="26208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Detailed Analysis report can be obtained from:</a:t>
            </a:r>
            <a:endParaRPr b="1" sz="800" u="sng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Income_Profile.html</a:t>
            </a:r>
            <a:endParaRPr b="1" sz="800" u="sng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There are no default NaN values in the dataset. They are in present in manner of “?”, hence needed to be removed.</a:t>
            </a:r>
            <a:br>
              <a:rPr lang="en" sz="1100"/>
            </a:b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Many blank spaces are there before and after string values in the dataset, hence needed to clean them up and change all to </a:t>
            </a:r>
            <a:r>
              <a:rPr lang="en" sz="1100"/>
              <a:t>lower cases</a:t>
            </a:r>
            <a:r>
              <a:rPr lang="en" sz="1100"/>
              <a:t>.</a:t>
            </a:r>
            <a:br>
              <a:rPr lang="en" sz="1100"/>
            </a:b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 Re-Organizing the Marital-Status Column to fewer categories.</a:t>
            </a:r>
            <a:br>
              <a:rPr lang="en" sz="1100"/>
            </a:b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Encoding the String or </a:t>
            </a:r>
            <a:r>
              <a:rPr lang="en" sz="1100"/>
              <a:t>categorical</a:t>
            </a:r>
            <a:r>
              <a:rPr lang="en" sz="1100"/>
              <a:t> variables using Label Encoder.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311700" y="1171600"/>
            <a:ext cx="34185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Correlation Assessment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Information Gain Assessment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Recursive Feature Elimination using a base classifier</a:t>
            </a:r>
            <a:endParaRPr sz="900"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75" y="2148975"/>
            <a:ext cx="3752550" cy="16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/>
        </p:nvSpPr>
        <p:spPr>
          <a:xfrm>
            <a:off x="144675" y="190250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900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Correlation Assessment</a:t>
            </a:r>
            <a:endParaRPr b="1" sz="900" u="sng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725" y="684800"/>
            <a:ext cx="1537575" cy="196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/>
        </p:nvSpPr>
        <p:spPr>
          <a:xfrm>
            <a:off x="4641225" y="36170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900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b="1" lang="en" sz="900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nformation Gain Assessment</a:t>
            </a:r>
            <a:endParaRPr b="1" sz="900" u="sng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4572000" y="2743600"/>
            <a:ext cx="1935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900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Recursive Feature Elimination</a:t>
            </a:r>
            <a:br>
              <a:rPr b="1" lang="en" sz="900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b="1" lang="en" sz="900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using a base classifier</a:t>
            </a:r>
            <a:endParaRPr sz="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1225" y="3226000"/>
            <a:ext cx="1865650" cy="17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6568950" y="1359225"/>
            <a:ext cx="2493900" cy="17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' relationship', 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' marital-status', 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' capital-gain', 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'age', 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' education-num', 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' occupation',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 'hours-per-week', 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'fnlwgt'</a:t>
            </a:r>
            <a:endParaRPr sz="900"/>
          </a:p>
        </p:txBody>
      </p:sp>
      <p:sp>
        <p:nvSpPr>
          <p:cNvPr id="180" name="Google Shape;180;p20"/>
          <p:cNvSpPr txBox="1"/>
          <p:nvPr/>
        </p:nvSpPr>
        <p:spPr>
          <a:xfrm>
            <a:off x="6757350" y="966025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900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Final List of Selected Variables:</a:t>
            </a:r>
            <a:endParaRPr b="1" sz="900" u="sng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311700" y="1058225"/>
            <a:ext cx="66888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Pycaret :: </a:t>
            </a:r>
            <a:r>
              <a:rPr lang="en" sz="1000"/>
              <a:t>open-source, low-code machine learning library in python that automates machine learning workflows.</a:t>
            </a:r>
            <a:endParaRPr sz="1000"/>
          </a:p>
        </p:txBody>
      </p:sp>
      <p:sp>
        <p:nvSpPr>
          <p:cNvPr id="187" name="Google Shape;187;p21"/>
          <p:cNvSpPr/>
          <p:nvPr/>
        </p:nvSpPr>
        <p:spPr>
          <a:xfrm>
            <a:off x="410825" y="1762463"/>
            <a:ext cx="706644" cy="55047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Selected</a:t>
            </a:r>
            <a:b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Features</a:t>
            </a:r>
            <a:endParaRPr sz="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200" y="2648897"/>
            <a:ext cx="14045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825" y="2633700"/>
            <a:ext cx="706651" cy="70665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225175" y="3412650"/>
            <a:ext cx="13359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725"/>
              <a:t>Target Value :: Income</a:t>
            </a:r>
            <a:endParaRPr sz="725"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312" y="3882575"/>
            <a:ext cx="563677" cy="55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534075" y="4526375"/>
            <a:ext cx="13359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725"/>
              <a:t>F1 score</a:t>
            </a:r>
            <a:endParaRPr sz="725"/>
          </a:p>
        </p:txBody>
      </p:sp>
      <p:cxnSp>
        <p:nvCxnSpPr>
          <p:cNvPr id="193" name="Google Shape;193;p21"/>
          <p:cNvCxnSpPr>
            <a:stCxn id="187" idx="3"/>
            <a:endCxn id="188" idx="0"/>
          </p:cNvCxnSpPr>
          <p:nvPr/>
        </p:nvCxnSpPr>
        <p:spPr>
          <a:xfrm>
            <a:off x="1117469" y="2037701"/>
            <a:ext cx="1989900" cy="611100"/>
          </a:xfrm>
          <a:prstGeom prst="bentConnector2">
            <a:avLst/>
          </a:prstGeom>
          <a:noFill/>
          <a:ln cap="flat" cmpd="sng" w="9525">
            <a:solidFill>
              <a:srgbClr val="4A86E8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1"/>
          <p:cNvCxnSpPr>
            <a:stCxn id="189" idx="3"/>
            <a:endCxn id="188" idx="1"/>
          </p:cNvCxnSpPr>
          <p:nvPr/>
        </p:nvCxnSpPr>
        <p:spPr>
          <a:xfrm>
            <a:off x="1117476" y="2987026"/>
            <a:ext cx="1287600" cy="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1"/>
          <p:cNvCxnSpPr>
            <a:stCxn id="191" idx="3"/>
            <a:endCxn id="188" idx="2"/>
          </p:cNvCxnSpPr>
          <p:nvPr/>
        </p:nvCxnSpPr>
        <p:spPr>
          <a:xfrm flipH="1" rot="10800000">
            <a:off x="1045989" y="3325313"/>
            <a:ext cx="2061600" cy="832500"/>
          </a:xfrm>
          <a:prstGeom prst="bentConnector2">
            <a:avLst/>
          </a:prstGeom>
          <a:noFill/>
          <a:ln cap="flat" cmpd="sng" w="9525">
            <a:solidFill>
              <a:srgbClr val="4A86E8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4366900" y="2124700"/>
            <a:ext cx="3134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 u="sng"/>
              <a:t>Top ranking algorithms</a:t>
            </a:r>
            <a:endParaRPr b="1" sz="1000" u="sng"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4309400" y="2540025"/>
            <a:ext cx="2913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000"/>
              <a:t>LGBM</a:t>
            </a:r>
            <a:br>
              <a:rPr lang="en" sz="1000"/>
            </a:br>
            <a:endParaRPr sz="1000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000"/>
              <a:t>Vanila GBM</a:t>
            </a:r>
            <a:br>
              <a:rPr lang="en" sz="1000"/>
            </a:br>
            <a:endParaRPr sz="1000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000"/>
              <a:t>ADABoost</a:t>
            </a:r>
            <a:endParaRPr sz="1000"/>
          </a:p>
        </p:txBody>
      </p:sp>
      <p:sp>
        <p:nvSpPr>
          <p:cNvPr id="198" name="Google Shape;198;p21"/>
          <p:cNvSpPr/>
          <p:nvPr/>
        </p:nvSpPr>
        <p:spPr>
          <a:xfrm>
            <a:off x="3968550" y="2883975"/>
            <a:ext cx="287700" cy="20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5969650" y="2571750"/>
            <a:ext cx="287700" cy="20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6368000" y="2498950"/>
            <a:ext cx="3134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 u="sng"/>
              <a:t>Selected Algorithm for Evaluation</a:t>
            </a:r>
            <a:endParaRPr sz="1000" u="sng"/>
          </a:p>
        </p:txBody>
      </p:sp>
      <p:sp>
        <p:nvSpPr>
          <p:cNvPr id="201" name="Google Shape;201;p21"/>
          <p:cNvSpPr/>
          <p:nvPr/>
        </p:nvSpPr>
        <p:spPr>
          <a:xfrm flipH="1">
            <a:off x="5969650" y="3191175"/>
            <a:ext cx="394500" cy="676200"/>
          </a:xfrm>
          <a:prstGeom prst="leftUpArrow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6699" y="3311775"/>
            <a:ext cx="1934663" cy="11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6462900" y="2996925"/>
            <a:ext cx="3134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u="sng"/>
              <a:t>Test/Validation Set Results:</a:t>
            </a:r>
            <a:endParaRPr sz="9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