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D0BC87-39A8-4F63-8AC3-9209F4AC82A9}" type="datetimeFigureOut">
              <a:rPr lang="en-US" smtClean="0"/>
              <a:pPr/>
              <a:t>10/28/2025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E3FE252-A5C6-4528-B346-53CDD0D864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3FE252-A5C6-4528-B346-53CDD0D864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3FE252-A5C6-4528-B346-53CDD0D864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3FE252-A5C6-4528-B346-53CDD0D8644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E3FE252-A5C6-4528-B346-53CDD0D8644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3FE252-A5C6-4528-B346-53CDD0D8644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E3FE252-A5C6-4528-B346-53CDD0D864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E3FE252-A5C6-4528-B346-53CDD0D8644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D0BC87-39A8-4F63-8AC3-9209F4AC82A9}" type="datetimeFigureOut">
              <a:rPr lang="en-US" smtClean="0"/>
              <a:pPr/>
              <a:t>10/28/2025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E3FE252-A5C6-4528-B346-53CDD0D864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BD0BC87-39A8-4F63-8AC3-9209F4AC82A9}" type="datetimeFigureOut">
              <a:rPr lang="en-US" smtClean="0"/>
              <a:pPr/>
              <a:t>10/28/2025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E3FE252-A5C6-4528-B346-53CDD0D864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BD0BC87-39A8-4F63-8AC3-9209F4AC82A9}" type="datetimeFigureOut">
              <a:rPr lang="en-US" smtClean="0"/>
              <a:pPr/>
              <a:t>10/28/2025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E3FE252-A5C6-4528-B346-53CDD0D8644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BD0BC87-39A8-4F63-8AC3-9209F4AC82A9}" type="datetimeFigureOut">
              <a:rPr lang="en-US" smtClean="0"/>
              <a:pPr/>
              <a:t>10/28/2025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E3FE252-A5C6-4528-B346-53CDD0D864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Autofit/>
          </a:bodyPr>
          <a:lstStyle/>
          <a:p>
            <a:pPr algn="r"/>
            <a:r>
              <a:rPr lang="en-GB" sz="3600" dirty="0" smtClean="0">
                <a:latin typeface="Times New Roman" pitchFamily="18" charset="0"/>
                <a:cs typeface="Times New Roman" pitchFamily="18" charset="0"/>
              </a:rPr>
              <a:t>PRESENTATION ON OBJECT-ORIENTED </a:t>
            </a:r>
            <a:r>
              <a:rPr lang="en-GB" sz="3600" dirty="0">
                <a:latin typeface="Times New Roman" pitchFamily="18" charset="0"/>
                <a:cs typeface="Times New Roman" pitchFamily="18" charset="0"/>
              </a:rPr>
              <a:t>IMPLEMENTATION AND APPLICATION OF DIFFERENT </a:t>
            </a:r>
            <a:r>
              <a:rPr lang="en-GB" sz="3600" dirty="0" smtClean="0">
                <a:latin typeface="Times New Roman" pitchFamily="18" charset="0"/>
                <a:cs typeface="Times New Roman" pitchFamily="18" charset="0"/>
              </a:rPr>
              <a:t>CLASSES USING </a:t>
            </a:r>
            <a:r>
              <a:rPr lang="en-GB" sz="3600" dirty="0">
                <a:latin typeface="Times New Roman" pitchFamily="18" charset="0"/>
                <a:cs typeface="Times New Roman" pitchFamily="18" charset="0"/>
              </a:rPr>
              <a:t>THE KNOWLEDGE OF MATLAB MODULES 1-5 </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400800" cy="914400"/>
          </a:xfrm>
        </p:spPr>
        <p:txBody>
          <a:bodyPr/>
          <a:lstStyle/>
          <a:p>
            <a:r>
              <a:rPr lang="en-US" dirty="0" smtClean="0">
                <a:solidFill>
                  <a:srgbClr val="7030A0"/>
                </a:solidFill>
              </a:rPr>
              <a:t>By </a:t>
            </a:r>
            <a:r>
              <a:rPr lang="en-US" b="1" dirty="0" smtClean="0">
                <a:solidFill>
                  <a:srgbClr val="7030A0"/>
                </a:solidFill>
              </a:rPr>
              <a:t>GROUP 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715962"/>
          </a:xfrm>
        </p:spPr>
        <p:txBody>
          <a:bodyPr>
            <a:normAutofit/>
          </a:bodyPr>
          <a:lstStyle/>
          <a:p>
            <a:r>
              <a:rPr lang="en-US" sz="3600" b="1" dirty="0" smtClean="0">
                <a:solidFill>
                  <a:srgbClr val="7030A0"/>
                </a:solidFill>
                <a:latin typeface="Times New Roman" pitchFamily="18" charset="0"/>
                <a:cs typeface="Times New Roman" pitchFamily="18" charset="0"/>
              </a:rPr>
              <a:t>Fixed iteration method</a:t>
            </a:r>
            <a:endParaRPr lang="en-US" sz="3600" dirty="0">
              <a:solidFill>
                <a:srgbClr val="7030A0"/>
              </a:solidFill>
              <a:latin typeface="Times New Roman" pitchFamily="18" charset="0"/>
              <a:cs typeface="Times New Roman" pitchFamily="18" charset="0"/>
            </a:endParaRPr>
          </a:p>
        </p:txBody>
      </p:sp>
      <p:sp>
        <p:nvSpPr>
          <p:cNvPr id="4" name="TextBox 3"/>
          <p:cNvSpPr txBox="1"/>
          <p:nvPr/>
        </p:nvSpPr>
        <p:spPr>
          <a:xfrm>
            <a:off x="762000" y="1295400"/>
            <a:ext cx="7696200" cy="5078313"/>
          </a:xfrm>
          <a:prstGeom prst="rect">
            <a:avLst/>
          </a:prstGeom>
          <a:noFill/>
        </p:spPr>
        <p:txBody>
          <a:bodyPr wrap="square" rtlCol="0">
            <a:spAutoFit/>
          </a:bodyPr>
          <a:lstStyle/>
          <a:p>
            <a:r>
              <a:rPr lang="en-US" dirty="0" err="1"/>
              <a:t>classdef</a:t>
            </a:r>
            <a:r>
              <a:rPr lang="en-US" dirty="0"/>
              <a:t>(Abstract) </a:t>
            </a:r>
            <a:r>
              <a:rPr lang="en-US" dirty="0" err="1"/>
              <a:t>NumericalMethod</a:t>
            </a:r>
            <a:endParaRPr lang="en-US" dirty="0"/>
          </a:p>
          <a:p>
            <a:r>
              <a:rPr lang="en-US" dirty="0"/>
              <a:t>% Abstract parent class for all numerical methods</a:t>
            </a:r>
          </a:p>
          <a:p>
            <a:r>
              <a:rPr lang="en-US" dirty="0"/>
              <a:t>properties (Access = protected)</a:t>
            </a:r>
          </a:p>
          <a:p>
            <a:r>
              <a:rPr lang="en-US" dirty="0" err="1"/>
              <a:t>tol</a:t>
            </a:r>
            <a:r>
              <a:rPr lang="en-US" dirty="0"/>
              <a:t>% Tolerance for convergence</a:t>
            </a:r>
          </a:p>
          <a:p>
            <a:r>
              <a:rPr lang="en-US" dirty="0" err="1"/>
              <a:t>maxIter</a:t>
            </a:r>
            <a:r>
              <a:rPr lang="en-US" dirty="0"/>
              <a:t>% Maximum number of iterations</a:t>
            </a:r>
          </a:p>
          <a:p>
            <a:r>
              <a:rPr lang="en-US" dirty="0"/>
              <a:t>end</a:t>
            </a:r>
          </a:p>
          <a:p>
            <a:r>
              <a:rPr lang="en-US" dirty="0"/>
              <a:t> </a:t>
            </a:r>
          </a:p>
          <a:p>
            <a:r>
              <a:rPr lang="en-US" dirty="0"/>
              <a:t>methods</a:t>
            </a:r>
          </a:p>
          <a:p>
            <a:r>
              <a:rPr lang="en-US" dirty="0" err="1"/>
              <a:t>functionobj</a:t>
            </a:r>
            <a:r>
              <a:rPr lang="en-US" dirty="0"/>
              <a:t> = </a:t>
            </a:r>
            <a:r>
              <a:rPr lang="en-US" dirty="0" err="1"/>
              <a:t>NumericalMethod</a:t>
            </a:r>
            <a:r>
              <a:rPr lang="en-US" dirty="0"/>
              <a:t>(</a:t>
            </a:r>
            <a:r>
              <a:rPr lang="en-US" dirty="0" err="1"/>
              <a:t>tol</a:t>
            </a:r>
            <a:r>
              <a:rPr lang="en-US" dirty="0"/>
              <a:t>, </a:t>
            </a:r>
            <a:r>
              <a:rPr lang="en-US" dirty="0" err="1"/>
              <a:t>maxIter</a:t>
            </a:r>
            <a:r>
              <a:rPr lang="en-US" dirty="0"/>
              <a:t>)</a:t>
            </a:r>
          </a:p>
          <a:p>
            <a:r>
              <a:rPr lang="en-US" dirty="0"/>
              <a:t>obj.tol = </a:t>
            </a:r>
            <a:r>
              <a:rPr lang="en-US" dirty="0" err="1"/>
              <a:t>tol</a:t>
            </a:r>
            <a:r>
              <a:rPr lang="en-US" dirty="0"/>
              <a:t>;</a:t>
            </a:r>
          </a:p>
          <a:p>
            <a:r>
              <a:rPr lang="en-US" dirty="0" err="1"/>
              <a:t>obj.maxIter</a:t>
            </a:r>
            <a:r>
              <a:rPr lang="en-US" dirty="0"/>
              <a:t> = </a:t>
            </a:r>
            <a:r>
              <a:rPr lang="en-US" dirty="0" err="1"/>
              <a:t>maxIter</a:t>
            </a:r>
            <a:r>
              <a:rPr lang="en-US" dirty="0"/>
              <a:t>;</a:t>
            </a:r>
          </a:p>
          <a:p>
            <a:r>
              <a:rPr lang="en-US" dirty="0"/>
              <a:t>end</a:t>
            </a:r>
          </a:p>
          <a:p>
            <a:r>
              <a:rPr lang="en-US" dirty="0"/>
              <a:t>end</a:t>
            </a:r>
          </a:p>
          <a:p>
            <a:r>
              <a:rPr lang="en-US" dirty="0"/>
              <a:t> </a:t>
            </a:r>
          </a:p>
          <a:p>
            <a:r>
              <a:rPr lang="en-US" dirty="0"/>
              <a:t>methods (Abstract)</a:t>
            </a:r>
          </a:p>
          <a:p>
            <a:r>
              <a:rPr lang="en-US" dirty="0"/>
              <a:t>result = solve(</a:t>
            </a:r>
            <a:r>
              <a:rPr lang="en-US" dirty="0" err="1"/>
              <a:t>obj</a:t>
            </a:r>
            <a:r>
              <a:rPr lang="en-US" dirty="0"/>
              <a:t>)     % Abstract method to be implemented in subclasses</a:t>
            </a:r>
          </a:p>
          <a:p>
            <a:r>
              <a:rPr lang="en-US" dirty="0"/>
              <a:t>end</a:t>
            </a:r>
          </a:p>
          <a:p>
            <a:r>
              <a:rPr lang="en-US" dirty="0" smtClean="0"/>
              <a:t>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52578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685800" y="838200"/>
            <a:ext cx="7848600" cy="5632311"/>
          </a:xfrm>
          <a:prstGeom prst="rect">
            <a:avLst/>
          </a:prstGeom>
          <a:noFill/>
        </p:spPr>
        <p:txBody>
          <a:bodyPr wrap="square" rtlCol="0">
            <a:spAutoFit/>
          </a:bodyPr>
          <a:lstStyle/>
          <a:p>
            <a:r>
              <a:rPr lang="en-US" dirty="0" err="1"/>
              <a:t>classdefDifferentialMethod</a:t>
            </a:r>
            <a:r>
              <a:rPr lang="en-US" dirty="0"/>
              <a:t>&lt;</a:t>
            </a:r>
            <a:r>
              <a:rPr lang="en-US" dirty="0" err="1"/>
              <a:t>NumericalMethod</a:t>
            </a:r>
            <a:endParaRPr lang="en-US" dirty="0"/>
          </a:p>
          <a:p>
            <a:r>
              <a:rPr lang="en-US" dirty="0"/>
              <a:t>% Handles differential problems (e.g., root-finding)</a:t>
            </a:r>
          </a:p>
          <a:p>
            <a:r>
              <a:rPr lang="en-US" dirty="0"/>
              <a:t> </a:t>
            </a:r>
          </a:p>
          <a:p>
            <a:r>
              <a:rPr lang="en-US" dirty="0"/>
              <a:t>properties (Access = private)</a:t>
            </a:r>
          </a:p>
          <a:p>
            <a:r>
              <a:rPr lang="en-US" dirty="0" err="1"/>
              <a:t>gFunc</a:t>
            </a:r>
            <a:r>
              <a:rPr lang="en-US" dirty="0"/>
              <a:t>% function handle for iteration g(x)</a:t>
            </a:r>
          </a:p>
          <a:p>
            <a:r>
              <a:rPr lang="en-US" dirty="0"/>
              <a:t>        x0      % initial guess</a:t>
            </a:r>
          </a:p>
          <a:p>
            <a:r>
              <a:rPr lang="en-US" dirty="0" smtClean="0"/>
              <a:t>end</a:t>
            </a:r>
            <a:endParaRPr lang="en-US" dirty="0"/>
          </a:p>
          <a:p>
            <a:r>
              <a:rPr lang="en-US" dirty="0"/>
              <a:t>methods</a:t>
            </a:r>
          </a:p>
          <a:p>
            <a:r>
              <a:rPr lang="en-US" dirty="0" err="1"/>
              <a:t>functionobj</a:t>
            </a:r>
            <a:r>
              <a:rPr lang="en-US" dirty="0"/>
              <a:t> = </a:t>
            </a:r>
            <a:r>
              <a:rPr lang="en-US" dirty="0" err="1"/>
              <a:t>DifferentialMethod</a:t>
            </a:r>
            <a:r>
              <a:rPr lang="en-US" dirty="0"/>
              <a:t>(</a:t>
            </a:r>
            <a:r>
              <a:rPr lang="en-US" dirty="0" err="1"/>
              <a:t>gFunc</a:t>
            </a:r>
            <a:r>
              <a:rPr lang="en-US" dirty="0"/>
              <a:t>, x0, </a:t>
            </a:r>
            <a:r>
              <a:rPr lang="en-US" dirty="0" err="1"/>
              <a:t>tol</a:t>
            </a:r>
            <a:r>
              <a:rPr lang="en-US" dirty="0"/>
              <a:t>, </a:t>
            </a:r>
            <a:r>
              <a:rPr lang="en-US" dirty="0" err="1"/>
              <a:t>maxIter</a:t>
            </a:r>
            <a:r>
              <a:rPr lang="en-US" dirty="0"/>
              <a:t>)</a:t>
            </a:r>
          </a:p>
          <a:p>
            <a:r>
              <a:rPr lang="en-US" dirty="0"/>
              <a:t>% Call parent constructor</a:t>
            </a:r>
          </a:p>
          <a:p>
            <a:r>
              <a:rPr lang="en-US" dirty="0" err="1"/>
              <a:t>obj@NumericalMethod</a:t>
            </a:r>
            <a:r>
              <a:rPr lang="en-US" dirty="0"/>
              <a:t>(</a:t>
            </a:r>
            <a:r>
              <a:rPr lang="en-US" dirty="0" err="1"/>
              <a:t>tol</a:t>
            </a:r>
            <a:r>
              <a:rPr lang="en-US" dirty="0"/>
              <a:t>, </a:t>
            </a:r>
            <a:r>
              <a:rPr lang="en-US" dirty="0" err="1"/>
              <a:t>maxIter</a:t>
            </a:r>
            <a:r>
              <a:rPr lang="en-US" dirty="0"/>
              <a:t>);</a:t>
            </a:r>
          </a:p>
          <a:p>
            <a:r>
              <a:rPr lang="en-US" dirty="0" err="1"/>
              <a:t>obj.gFunc</a:t>
            </a:r>
            <a:r>
              <a:rPr lang="en-US" dirty="0"/>
              <a:t> = </a:t>
            </a:r>
            <a:r>
              <a:rPr lang="en-US" dirty="0" err="1"/>
              <a:t>gFunc</a:t>
            </a:r>
            <a:r>
              <a:rPr lang="en-US" dirty="0"/>
              <a:t>;</a:t>
            </a:r>
          </a:p>
          <a:p>
            <a:r>
              <a:rPr lang="en-US" dirty="0"/>
              <a:t>            obj.x0 = x0;</a:t>
            </a:r>
          </a:p>
          <a:p>
            <a:r>
              <a:rPr lang="en-US" dirty="0"/>
              <a:t>end</a:t>
            </a:r>
          </a:p>
          <a:p>
            <a:r>
              <a:rPr lang="en-US" dirty="0"/>
              <a:t> </a:t>
            </a:r>
            <a:r>
              <a:rPr lang="en-US" dirty="0" smtClean="0"/>
              <a:t>function </a:t>
            </a:r>
            <a:r>
              <a:rPr lang="en-US" dirty="0"/>
              <a:t>result = solve(</a:t>
            </a:r>
            <a:r>
              <a:rPr lang="en-US" dirty="0" err="1"/>
              <a:t>obj</a:t>
            </a:r>
            <a:r>
              <a:rPr lang="en-US" dirty="0"/>
              <a:t>)</a:t>
            </a:r>
          </a:p>
          <a:p>
            <a:r>
              <a:rPr lang="en-US" dirty="0" err="1"/>
              <a:t>fprintf</a:t>
            </a:r>
            <a:r>
              <a:rPr lang="en-US" dirty="0"/>
              <a:t>('--- Solving Differential Problem (Fixed-Point Iteration) ---\n');</a:t>
            </a:r>
          </a:p>
          <a:p>
            <a:r>
              <a:rPr lang="en-US" dirty="0"/>
              <a:t>result = </a:t>
            </a:r>
            <a:r>
              <a:rPr lang="en-US" dirty="0" err="1"/>
              <a:t>obj.recursiveFixedPoint</a:t>
            </a:r>
            <a:r>
              <a:rPr lang="en-US" dirty="0"/>
              <a:t>(</a:t>
            </a:r>
            <a:r>
              <a:rPr lang="en-US" dirty="0" err="1"/>
              <a:t>obj.gFunc</a:t>
            </a:r>
            <a:r>
              <a:rPr lang="en-US" dirty="0"/>
              <a:t>, obj.x0, obj.tol, </a:t>
            </a:r>
            <a:r>
              <a:rPr lang="en-US" dirty="0" err="1"/>
              <a:t>obj.maxIter</a:t>
            </a:r>
            <a:r>
              <a:rPr lang="en-US" dirty="0"/>
              <a:t>);</a:t>
            </a:r>
          </a:p>
          <a:p>
            <a:r>
              <a:rPr lang="en-US" dirty="0" err="1"/>
              <a:t>fprintf</a:t>
            </a:r>
            <a:r>
              <a:rPr lang="en-US" dirty="0"/>
              <a:t>('Recursive Fixed Point Root: %.6f\n', result);</a:t>
            </a:r>
          </a:p>
          <a:p>
            <a:r>
              <a:rPr lang="en-US" dirty="0"/>
              <a:t>end</a:t>
            </a:r>
          </a:p>
          <a:p>
            <a:r>
              <a:rPr lang="en-US" dirty="0" smtClean="0"/>
              <a:t>end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295400"/>
            <a:ext cx="6553200" cy="5078313"/>
          </a:xfrm>
          <a:prstGeom prst="rect">
            <a:avLst/>
          </a:prstGeom>
          <a:noFill/>
        </p:spPr>
        <p:txBody>
          <a:bodyPr wrap="square" rtlCol="0">
            <a:spAutoFit/>
          </a:bodyPr>
          <a:lstStyle/>
          <a:p>
            <a:r>
              <a:rPr lang="en-US" dirty="0"/>
              <a:t>methods (Access = private)</a:t>
            </a:r>
          </a:p>
          <a:p>
            <a:r>
              <a:rPr lang="en-US" dirty="0" err="1"/>
              <a:t>functionroot</a:t>
            </a:r>
            <a:r>
              <a:rPr lang="en-US" dirty="0"/>
              <a:t> = </a:t>
            </a:r>
            <a:r>
              <a:rPr lang="en-US" dirty="0" err="1"/>
              <a:t>recursiveFixedPoint</a:t>
            </a:r>
            <a:r>
              <a:rPr lang="en-US" dirty="0"/>
              <a:t>(</a:t>
            </a:r>
            <a:r>
              <a:rPr lang="en-US" dirty="0" err="1"/>
              <a:t>obj</a:t>
            </a:r>
            <a:r>
              <a:rPr lang="en-US" dirty="0"/>
              <a:t>, g, x0, </a:t>
            </a:r>
            <a:r>
              <a:rPr lang="en-US" dirty="0" err="1"/>
              <a:t>tol</a:t>
            </a:r>
            <a:r>
              <a:rPr lang="en-US" dirty="0"/>
              <a:t>, </a:t>
            </a:r>
            <a:r>
              <a:rPr lang="en-US" dirty="0" err="1"/>
              <a:t>maxIter</a:t>
            </a:r>
            <a:r>
              <a:rPr lang="en-US" dirty="0"/>
              <a:t>)</a:t>
            </a:r>
          </a:p>
          <a:p>
            <a:r>
              <a:rPr lang="en-US" dirty="0"/>
              <a:t>% Recursive fixed-point iteration</a:t>
            </a:r>
          </a:p>
          <a:p>
            <a:r>
              <a:rPr lang="en-US" dirty="0"/>
              <a:t>if </a:t>
            </a:r>
            <a:r>
              <a:rPr lang="en-US" dirty="0" err="1"/>
              <a:t>maxIter</a:t>
            </a:r>
            <a:r>
              <a:rPr lang="en-US" dirty="0"/>
              <a:t> == 0</a:t>
            </a:r>
          </a:p>
          <a:p>
            <a:r>
              <a:rPr lang="en-US" dirty="0"/>
              <a:t>                root = x0;</a:t>
            </a:r>
          </a:p>
          <a:p>
            <a:r>
              <a:rPr lang="en-US" dirty="0"/>
              <a:t>return;</a:t>
            </a:r>
          </a:p>
          <a:p>
            <a:r>
              <a:rPr lang="en-US" dirty="0"/>
              <a:t>end</a:t>
            </a:r>
          </a:p>
          <a:p>
            <a:r>
              <a:rPr lang="en-US" dirty="0"/>
              <a:t>            x1 = g(x0);</a:t>
            </a:r>
          </a:p>
          <a:p>
            <a:r>
              <a:rPr lang="en-US" dirty="0" err="1"/>
              <a:t>ifabs</a:t>
            </a:r>
            <a:r>
              <a:rPr lang="en-US" dirty="0"/>
              <a:t>(x1 - x0) &lt;</a:t>
            </a:r>
            <a:r>
              <a:rPr lang="en-US" dirty="0" err="1"/>
              <a:t>tol</a:t>
            </a:r>
            <a:endParaRPr lang="en-US" dirty="0"/>
          </a:p>
          <a:p>
            <a:r>
              <a:rPr lang="en-US" dirty="0"/>
              <a:t>                root = x1;</a:t>
            </a:r>
          </a:p>
          <a:p>
            <a:r>
              <a:rPr lang="en-US" dirty="0"/>
              <a:t>return;</a:t>
            </a:r>
          </a:p>
          <a:p>
            <a:r>
              <a:rPr lang="en-US" dirty="0"/>
              <a:t>else</a:t>
            </a:r>
          </a:p>
          <a:p>
            <a:r>
              <a:rPr lang="en-US" dirty="0"/>
              <a:t>% Recursive call through the same object</a:t>
            </a:r>
          </a:p>
          <a:p>
            <a:r>
              <a:rPr lang="en-US" dirty="0"/>
              <a:t>root = </a:t>
            </a:r>
            <a:r>
              <a:rPr lang="en-US" dirty="0" err="1"/>
              <a:t>obj.recursiveFixedPoint</a:t>
            </a:r>
            <a:r>
              <a:rPr lang="en-US" dirty="0"/>
              <a:t>(g, x1, </a:t>
            </a:r>
            <a:r>
              <a:rPr lang="en-US" dirty="0" err="1"/>
              <a:t>tol</a:t>
            </a:r>
            <a:r>
              <a:rPr lang="en-US" dirty="0"/>
              <a:t>, </a:t>
            </a:r>
            <a:r>
              <a:rPr lang="en-US" dirty="0" err="1"/>
              <a:t>maxIter</a:t>
            </a:r>
            <a:r>
              <a:rPr lang="en-US" dirty="0"/>
              <a:t> - 1);</a:t>
            </a:r>
          </a:p>
          <a:p>
            <a:r>
              <a:rPr lang="en-US" dirty="0"/>
              <a:t>end</a:t>
            </a:r>
          </a:p>
          <a:p>
            <a:r>
              <a:rPr lang="en-US" dirty="0"/>
              <a:t>end</a:t>
            </a:r>
          </a:p>
          <a:p>
            <a:r>
              <a:rPr lang="en-US" dirty="0"/>
              <a:t>end</a:t>
            </a:r>
          </a:p>
          <a:p>
            <a:r>
              <a:rPr lang="en-US" dirty="0" smtClean="0"/>
              <a:t>end</a:t>
            </a:r>
          </a:p>
        </p:txBody>
      </p:sp>
      <p:sp>
        <p:nvSpPr>
          <p:cNvPr id="4" name="TextBox 3"/>
          <p:cNvSpPr txBox="1"/>
          <p:nvPr/>
        </p:nvSpPr>
        <p:spPr>
          <a:xfrm>
            <a:off x="1752600" y="685800"/>
            <a:ext cx="4876800" cy="400110"/>
          </a:xfrm>
          <a:prstGeom prst="rect">
            <a:avLst/>
          </a:prstGeom>
          <a:noFill/>
        </p:spPr>
        <p:txBody>
          <a:bodyPr wrap="square" rtlCol="0">
            <a:spAutoFit/>
          </a:bodyPr>
          <a:lstStyle/>
          <a:p>
            <a:pPr algn="ctr"/>
            <a:r>
              <a:rPr lang="en-US" sz="2000" b="1" dirty="0" err="1" smtClean="0">
                <a:solidFill>
                  <a:srgbClr val="7030A0"/>
                </a:solidFill>
                <a:latin typeface="Times New Roman" pitchFamily="18" charset="0"/>
                <a:cs typeface="Times New Roman" pitchFamily="18" charset="0"/>
              </a:rPr>
              <a:t>Cont’n</a:t>
            </a:r>
            <a:r>
              <a:rPr lang="en-US" sz="2000" b="1" dirty="0" smtClean="0">
                <a:solidFill>
                  <a:srgbClr val="7030A0"/>
                </a:solidFill>
                <a:latin typeface="Times New Roman" pitchFamily="18" charset="0"/>
                <a:cs typeface="Times New Roman" pitchFamily="18" charset="0"/>
              </a:rPr>
              <a:t> of Codes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04800"/>
            <a:ext cx="48768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1143000" y="1371600"/>
            <a:ext cx="7086600" cy="2585323"/>
          </a:xfrm>
          <a:prstGeom prst="rect">
            <a:avLst/>
          </a:prstGeom>
          <a:noFill/>
        </p:spPr>
        <p:txBody>
          <a:bodyPr wrap="square" rtlCol="0">
            <a:spAutoFit/>
          </a:bodyPr>
          <a:lstStyle/>
          <a:p>
            <a:r>
              <a:rPr lang="en-US" dirty="0" err="1"/>
              <a:t>classdefIntegralMethod</a:t>
            </a:r>
            <a:r>
              <a:rPr lang="en-US" dirty="0"/>
              <a:t>&lt;</a:t>
            </a:r>
            <a:r>
              <a:rPr lang="en-US" dirty="0" err="1"/>
              <a:t>NumericalMethod</a:t>
            </a:r>
            <a:endParaRPr lang="en-US" dirty="0"/>
          </a:p>
          <a:p>
            <a:r>
              <a:rPr lang="en-US" dirty="0"/>
              <a:t>% Subclass handling integral computation problems</a:t>
            </a:r>
          </a:p>
          <a:p>
            <a:r>
              <a:rPr lang="en-US" dirty="0"/>
              <a:t>properties (Access = private)</a:t>
            </a:r>
          </a:p>
          <a:p>
            <a:r>
              <a:rPr lang="en-US" dirty="0" err="1"/>
              <a:t>fFunc</a:t>
            </a:r>
            <a:r>
              <a:rPr lang="en-US" dirty="0"/>
              <a:t>% Function handle for f(x)</a:t>
            </a:r>
          </a:p>
          <a:p>
            <a:r>
              <a:rPr lang="en-US" dirty="0"/>
              <a:t>        a       % Lower limit</a:t>
            </a:r>
          </a:p>
          <a:p>
            <a:r>
              <a:rPr lang="en-US" dirty="0"/>
              <a:t>        b       % Upper limit</a:t>
            </a:r>
          </a:p>
          <a:p>
            <a:r>
              <a:rPr lang="en-US" dirty="0"/>
              <a:t>        n       % Number of subintervals</a:t>
            </a:r>
          </a:p>
          <a:p>
            <a:r>
              <a:rPr lang="en-US" dirty="0"/>
              <a:t>end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152400"/>
            <a:ext cx="57150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990600" y="609601"/>
            <a:ext cx="7239000" cy="6186309"/>
          </a:xfrm>
          <a:prstGeom prst="rect">
            <a:avLst/>
          </a:prstGeom>
          <a:noFill/>
        </p:spPr>
        <p:txBody>
          <a:bodyPr wrap="square" rtlCol="0">
            <a:spAutoFit/>
          </a:bodyPr>
          <a:lstStyle/>
          <a:p>
            <a:r>
              <a:rPr lang="en-US" dirty="0"/>
              <a:t>methods</a:t>
            </a:r>
          </a:p>
          <a:p>
            <a:r>
              <a:rPr lang="en-US" dirty="0" err="1"/>
              <a:t>functionobj</a:t>
            </a:r>
            <a:r>
              <a:rPr lang="en-US" dirty="0"/>
              <a:t> = </a:t>
            </a:r>
            <a:r>
              <a:rPr lang="en-US" dirty="0" err="1"/>
              <a:t>IntegralMethod</a:t>
            </a:r>
            <a:r>
              <a:rPr lang="en-US" dirty="0"/>
              <a:t>(</a:t>
            </a:r>
            <a:r>
              <a:rPr lang="en-US" dirty="0" err="1"/>
              <a:t>fFunc</a:t>
            </a:r>
            <a:r>
              <a:rPr lang="en-US" dirty="0"/>
              <a:t>, a, b, n, </a:t>
            </a:r>
            <a:r>
              <a:rPr lang="en-US" dirty="0" err="1"/>
              <a:t>tol</a:t>
            </a:r>
            <a:r>
              <a:rPr lang="en-US" dirty="0"/>
              <a:t>, </a:t>
            </a:r>
            <a:r>
              <a:rPr lang="en-US" dirty="0" err="1"/>
              <a:t>maxIter</a:t>
            </a:r>
            <a:r>
              <a:rPr lang="en-US" dirty="0"/>
              <a:t>)</a:t>
            </a:r>
          </a:p>
          <a:p>
            <a:r>
              <a:rPr lang="en-US" dirty="0"/>
              <a:t>% Constructor</a:t>
            </a:r>
          </a:p>
          <a:p>
            <a:r>
              <a:rPr lang="en-US" dirty="0" err="1"/>
              <a:t>obj@NumericalMethod</a:t>
            </a:r>
            <a:r>
              <a:rPr lang="en-US" dirty="0"/>
              <a:t>(</a:t>
            </a:r>
            <a:r>
              <a:rPr lang="en-US" dirty="0" err="1"/>
              <a:t>tol</a:t>
            </a:r>
            <a:r>
              <a:rPr lang="en-US" dirty="0"/>
              <a:t>, </a:t>
            </a:r>
            <a:r>
              <a:rPr lang="en-US" dirty="0" err="1"/>
              <a:t>maxIter</a:t>
            </a:r>
            <a:r>
              <a:rPr lang="en-US" dirty="0"/>
              <a:t>);</a:t>
            </a:r>
          </a:p>
          <a:p>
            <a:r>
              <a:rPr lang="en-US" dirty="0" err="1"/>
              <a:t>obj.fFunc</a:t>
            </a:r>
            <a:r>
              <a:rPr lang="en-US" dirty="0"/>
              <a:t> = </a:t>
            </a:r>
            <a:r>
              <a:rPr lang="en-US" dirty="0" err="1"/>
              <a:t>fFunc</a:t>
            </a:r>
            <a:r>
              <a:rPr lang="en-US" dirty="0"/>
              <a:t>;</a:t>
            </a:r>
          </a:p>
          <a:p>
            <a:r>
              <a:rPr lang="en-US" dirty="0" err="1"/>
              <a:t>obj.a</a:t>
            </a:r>
            <a:r>
              <a:rPr lang="en-US" dirty="0"/>
              <a:t> = a;</a:t>
            </a:r>
          </a:p>
          <a:p>
            <a:r>
              <a:rPr lang="en-US" dirty="0" err="1"/>
              <a:t>obj.b</a:t>
            </a:r>
            <a:r>
              <a:rPr lang="en-US" dirty="0"/>
              <a:t> = b;</a:t>
            </a:r>
          </a:p>
          <a:p>
            <a:r>
              <a:rPr lang="en-US" dirty="0" err="1"/>
              <a:t>obj.n</a:t>
            </a:r>
            <a:r>
              <a:rPr lang="en-US" dirty="0"/>
              <a:t> = n;</a:t>
            </a:r>
          </a:p>
          <a:p>
            <a:r>
              <a:rPr lang="en-US" dirty="0"/>
              <a:t>end</a:t>
            </a:r>
          </a:p>
          <a:p>
            <a:r>
              <a:rPr lang="en-US" dirty="0"/>
              <a:t> </a:t>
            </a:r>
          </a:p>
          <a:p>
            <a:r>
              <a:rPr lang="en-US" dirty="0"/>
              <a:t>function result = solve(</a:t>
            </a:r>
            <a:r>
              <a:rPr lang="en-US" dirty="0" err="1"/>
              <a:t>obj</a:t>
            </a:r>
            <a:r>
              <a:rPr lang="en-US" dirty="0"/>
              <a:t>)</a:t>
            </a:r>
          </a:p>
          <a:p>
            <a:r>
              <a:rPr lang="en-US" dirty="0"/>
              <a:t>% Trapezoidal rule for numerical integration</a:t>
            </a:r>
          </a:p>
          <a:p>
            <a:r>
              <a:rPr lang="en-US" dirty="0" err="1"/>
              <a:t>fprintf</a:t>
            </a:r>
            <a:r>
              <a:rPr lang="en-US" dirty="0"/>
              <a:t>('--- Solving Integral Problem (Trapezoidal Rule) ---\n');</a:t>
            </a:r>
          </a:p>
          <a:p>
            <a:r>
              <a:rPr lang="en-US" dirty="0"/>
              <a:t>            h = (</a:t>
            </a:r>
            <a:r>
              <a:rPr lang="en-US" dirty="0" err="1"/>
              <a:t>obj.b</a:t>
            </a:r>
            <a:r>
              <a:rPr lang="en-US" dirty="0"/>
              <a:t> - </a:t>
            </a:r>
            <a:r>
              <a:rPr lang="en-US" dirty="0" err="1"/>
              <a:t>obj.a</a:t>
            </a:r>
            <a:r>
              <a:rPr lang="en-US" dirty="0"/>
              <a:t>) / </a:t>
            </a:r>
            <a:r>
              <a:rPr lang="en-US" dirty="0" err="1"/>
              <a:t>obj.n</a:t>
            </a:r>
            <a:r>
              <a:rPr lang="en-US" dirty="0"/>
              <a:t>;</a:t>
            </a:r>
          </a:p>
          <a:p>
            <a:r>
              <a:rPr lang="en-US" dirty="0"/>
              <a:t>            x = </a:t>
            </a:r>
            <a:r>
              <a:rPr lang="en-US" dirty="0" err="1"/>
              <a:t>obj.a:h:obj.b</a:t>
            </a:r>
            <a:r>
              <a:rPr lang="en-US" dirty="0"/>
              <a:t>;</a:t>
            </a:r>
          </a:p>
          <a:p>
            <a:r>
              <a:rPr lang="en-US" dirty="0"/>
              <a:t>            y = </a:t>
            </a:r>
            <a:r>
              <a:rPr lang="en-US" dirty="0" err="1"/>
              <a:t>obj.fFunc</a:t>
            </a:r>
            <a:r>
              <a:rPr lang="en-US" dirty="0"/>
              <a:t>(x);</a:t>
            </a:r>
          </a:p>
          <a:p>
            <a:r>
              <a:rPr lang="en-US" dirty="0"/>
              <a:t>integral = (h/2) * (y(1) + 2*sum(y(2:end-1)) + y(end));</a:t>
            </a:r>
          </a:p>
          <a:p>
            <a:r>
              <a:rPr lang="en-US" dirty="0"/>
              <a:t>            result = integral;</a:t>
            </a:r>
          </a:p>
          <a:p>
            <a:r>
              <a:rPr lang="en-US" dirty="0" err="1"/>
              <a:t>fprintf</a:t>
            </a:r>
            <a:r>
              <a:rPr lang="en-US" dirty="0"/>
              <a:t>('Approximate Integral Value: %.6f\n', result);</a:t>
            </a:r>
          </a:p>
          <a:p>
            <a:r>
              <a:rPr lang="en-US" dirty="0"/>
              <a:t>end</a:t>
            </a:r>
          </a:p>
          <a:p>
            <a:r>
              <a:rPr lang="en-US" dirty="0"/>
              <a:t>end</a:t>
            </a:r>
          </a:p>
          <a:p>
            <a:r>
              <a:rPr lang="en-US" dirty="0" smtClean="0"/>
              <a:t>end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533400"/>
            <a:ext cx="51054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838200" y="1143000"/>
            <a:ext cx="7391400" cy="3693319"/>
          </a:xfrm>
          <a:prstGeom prst="rect">
            <a:avLst/>
          </a:prstGeom>
          <a:noFill/>
        </p:spPr>
        <p:txBody>
          <a:bodyPr wrap="square" rtlCol="0">
            <a:spAutoFit/>
          </a:bodyPr>
          <a:lstStyle/>
          <a:p>
            <a:r>
              <a:rPr lang="en-US" dirty="0" err="1"/>
              <a:t>clc</a:t>
            </a:r>
            <a:r>
              <a:rPr lang="en-US" dirty="0"/>
              <a:t>; clear; close all;</a:t>
            </a:r>
          </a:p>
          <a:p>
            <a:r>
              <a:rPr lang="en-US" dirty="0"/>
              <a:t> </a:t>
            </a:r>
          </a:p>
          <a:p>
            <a:r>
              <a:rPr lang="en-US" dirty="0"/>
              <a:t>% Differential problem (root finding)</a:t>
            </a:r>
          </a:p>
          <a:p>
            <a:r>
              <a:rPr lang="en-US" dirty="0"/>
              <a:t>g = @(x) (x + 2).^(1/3);</a:t>
            </a:r>
          </a:p>
          <a:p>
            <a:r>
              <a:rPr lang="en-US" dirty="0" err="1"/>
              <a:t>diffSolver</a:t>
            </a:r>
            <a:r>
              <a:rPr lang="en-US" dirty="0"/>
              <a:t> = </a:t>
            </a:r>
            <a:r>
              <a:rPr lang="en-US" dirty="0" err="1"/>
              <a:t>DifferentialMethod</a:t>
            </a:r>
            <a:r>
              <a:rPr lang="en-US" dirty="0"/>
              <a:t>(g, 1.5, 1e-6, 50);</a:t>
            </a:r>
          </a:p>
          <a:p>
            <a:r>
              <a:rPr lang="en-US" dirty="0"/>
              <a:t>root = </a:t>
            </a:r>
            <a:r>
              <a:rPr lang="en-US" dirty="0" err="1"/>
              <a:t>diffSolver.solve</a:t>
            </a:r>
            <a:r>
              <a:rPr lang="en-US" dirty="0"/>
              <a:t>();</a:t>
            </a:r>
          </a:p>
          <a:p>
            <a:r>
              <a:rPr lang="en-US" dirty="0"/>
              <a:t> </a:t>
            </a:r>
          </a:p>
          <a:p>
            <a:r>
              <a:rPr lang="en-US" dirty="0"/>
              <a:t>% Optional: Integral problem test</a:t>
            </a:r>
          </a:p>
          <a:p>
            <a:r>
              <a:rPr lang="en-US" dirty="0"/>
              <a:t>f = @(x) x.^2;</a:t>
            </a:r>
          </a:p>
          <a:p>
            <a:r>
              <a:rPr lang="en-US" dirty="0"/>
              <a:t>a = 0; b = 2; n = 100;</a:t>
            </a:r>
          </a:p>
          <a:p>
            <a:r>
              <a:rPr lang="en-US" dirty="0" err="1"/>
              <a:t>intSolver</a:t>
            </a:r>
            <a:r>
              <a:rPr lang="en-US" dirty="0"/>
              <a:t> = </a:t>
            </a:r>
            <a:r>
              <a:rPr lang="en-US" dirty="0" err="1"/>
              <a:t>IntegralMethod</a:t>
            </a:r>
            <a:r>
              <a:rPr lang="en-US" dirty="0"/>
              <a:t>(f, a, b, n, 1e-6, 50);</a:t>
            </a:r>
          </a:p>
          <a:p>
            <a:r>
              <a:rPr lang="en-US" dirty="0"/>
              <a:t>I = </a:t>
            </a:r>
            <a:r>
              <a:rPr lang="en-US" dirty="0" err="1"/>
              <a:t>intSolver.solve</a:t>
            </a:r>
            <a:r>
              <a:rPr lang="en-US"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t>DIFFERENTIAL </a:t>
            </a:r>
            <a:r>
              <a:rPr lang="en-US" b="1" dirty="0"/>
              <a:t>TEST</a:t>
            </a:r>
            <a:endParaRPr lang="en-US" dirty="0"/>
          </a:p>
          <a:p>
            <a:pPr lvl="1">
              <a:buNone/>
            </a:pPr>
            <a:r>
              <a:rPr lang="en-US" dirty="0"/>
              <a:t>Recursive Fixed Point  Root: 1.521380</a:t>
            </a:r>
          </a:p>
          <a:p>
            <a:pPr lvl="1">
              <a:buNone/>
            </a:pPr>
            <a:r>
              <a:rPr lang="en-US" dirty="0"/>
              <a:t>Root found = 1.521380</a:t>
            </a:r>
          </a:p>
          <a:p>
            <a:pPr>
              <a:buNone/>
            </a:pPr>
            <a:r>
              <a:rPr lang="en-US" b="1" dirty="0"/>
              <a:t>INTEGRAL TEST</a:t>
            </a:r>
            <a:endParaRPr lang="en-US" dirty="0"/>
          </a:p>
          <a:p>
            <a:pPr lvl="1">
              <a:buNone/>
            </a:pPr>
            <a:r>
              <a:rPr lang="en-US" dirty="0"/>
              <a:t>Approximate Integral Value: </a:t>
            </a:r>
            <a:r>
              <a:rPr lang="en-US" dirty="0" smtClean="0"/>
              <a:t>2.666800</a:t>
            </a:r>
            <a:endParaRPr lang="en-US" dirty="0"/>
          </a:p>
        </p:txBody>
      </p:sp>
      <p:sp>
        <p:nvSpPr>
          <p:cNvPr id="2" name="Title 1"/>
          <p:cNvSpPr>
            <a:spLocks noGrp="1"/>
          </p:cNvSpPr>
          <p:nvPr>
            <p:ph type="title"/>
          </p:nvPr>
        </p:nvSpPr>
        <p:spPr/>
        <p:txBody>
          <a:bodyPr>
            <a:noAutofit/>
          </a:bodyPr>
          <a:lstStyle/>
          <a:p>
            <a:r>
              <a:rPr lang="en-US" sz="3200" b="1" dirty="0" smtClean="0">
                <a:solidFill>
                  <a:srgbClr val="7030A0"/>
                </a:solidFill>
                <a:latin typeface="Times New Roman" pitchFamily="18" charset="0"/>
                <a:cs typeface="Times New Roman" pitchFamily="18" charset="0"/>
              </a:rPr>
              <a:t>Solutions to the above code from the command window</a:t>
            </a:r>
            <a:endParaRPr lang="en-US" sz="3200" dirty="0">
              <a:solidFill>
                <a:srgbClr val="7030A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5791200" cy="461665"/>
          </a:xfrm>
          <a:prstGeom prst="rect">
            <a:avLst/>
          </a:prstGeom>
          <a:noFill/>
        </p:spPr>
        <p:txBody>
          <a:bodyPr wrap="square" rtlCol="0">
            <a:spAutoFit/>
          </a:bodyPr>
          <a:lstStyle/>
          <a:p>
            <a:pPr algn="ctr"/>
            <a:r>
              <a:rPr lang="en-US" sz="2400" b="1" dirty="0">
                <a:solidFill>
                  <a:srgbClr val="7030A0"/>
                </a:solidFill>
                <a:latin typeface="Times New Roman" pitchFamily="18" charset="0"/>
                <a:cs typeface="Times New Roman" pitchFamily="18" charset="0"/>
              </a:rPr>
              <a:t>BISECTION </a:t>
            </a:r>
            <a:r>
              <a:rPr lang="en-US" sz="2400" b="1" dirty="0" smtClean="0">
                <a:solidFill>
                  <a:srgbClr val="7030A0"/>
                </a:solidFill>
                <a:latin typeface="Times New Roman" pitchFamily="18" charset="0"/>
                <a:cs typeface="Times New Roman" pitchFamily="18" charset="0"/>
              </a:rPr>
              <a:t>METHOD</a:t>
            </a:r>
            <a:endParaRPr lang="en-US" sz="2400" dirty="0">
              <a:solidFill>
                <a:srgbClr val="7030A0"/>
              </a:solidFill>
              <a:latin typeface="Times New Roman" pitchFamily="18" charset="0"/>
              <a:cs typeface="Times New Roman" pitchFamily="18" charset="0"/>
            </a:endParaRPr>
          </a:p>
        </p:txBody>
      </p:sp>
      <p:sp>
        <p:nvSpPr>
          <p:cNvPr id="5" name="TextBox 4"/>
          <p:cNvSpPr txBox="1"/>
          <p:nvPr/>
        </p:nvSpPr>
        <p:spPr>
          <a:xfrm>
            <a:off x="1066800" y="990600"/>
            <a:ext cx="7239000" cy="5632311"/>
          </a:xfrm>
          <a:prstGeom prst="rect">
            <a:avLst/>
          </a:prstGeom>
          <a:noFill/>
        </p:spPr>
        <p:txBody>
          <a:bodyPr wrap="square" rtlCol="0">
            <a:spAutoFit/>
          </a:bodyPr>
          <a:lstStyle/>
          <a:p>
            <a:r>
              <a:rPr lang="en-US" dirty="0" err="1"/>
              <a:t>classdef</a:t>
            </a:r>
            <a:r>
              <a:rPr lang="en-US" dirty="0"/>
              <a:t>(Abstract) </a:t>
            </a:r>
            <a:r>
              <a:rPr lang="en-US" dirty="0" err="1"/>
              <a:t>NumericalMethod</a:t>
            </a:r>
            <a:endParaRPr lang="en-US" dirty="0"/>
          </a:p>
          <a:p>
            <a:r>
              <a:rPr lang="en-US" dirty="0"/>
              <a:t>% Abstract base class for all numerical methods</a:t>
            </a:r>
          </a:p>
          <a:p>
            <a:r>
              <a:rPr lang="en-US" dirty="0"/>
              <a:t>properties (Access = protected)</a:t>
            </a:r>
          </a:p>
          <a:p>
            <a:r>
              <a:rPr lang="en-US" dirty="0"/>
              <a:t>        f          % function handle</a:t>
            </a:r>
          </a:p>
          <a:p>
            <a:r>
              <a:rPr lang="en-US" dirty="0" err="1"/>
              <a:t>tol</a:t>
            </a:r>
            <a:r>
              <a:rPr lang="en-US" dirty="0"/>
              <a:t>% tolerance</a:t>
            </a:r>
          </a:p>
          <a:p>
            <a:r>
              <a:rPr lang="en-US" dirty="0" err="1"/>
              <a:t>maxIter</a:t>
            </a:r>
            <a:r>
              <a:rPr lang="en-US" dirty="0"/>
              <a:t>% maximum number of iterations</a:t>
            </a:r>
          </a:p>
          <a:p>
            <a:r>
              <a:rPr lang="en-US" dirty="0"/>
              <a:t>end</a:t>
            </a:r>
          </a:p>
          <a:p>
            <a:r>
              <a:rPr lang="en-US" dirty="0"/>
              <a:t> </a:t>
            </a:r>
          </a:p>
          <a:p>
            <a:r>
              <a:rPr lang="en-US" dirty="0"/>
              <a:t>methods</a:t>
            </a:r>
          </a:p>
          <a:p>
            <a:r>
              <a:rPr lang="en-US" dirty="0" err="1"/>
              <a:t>functionobj</a:t>
            </a:r>
            <a:r>
              <a:rPr lang="en-US" dirty="0"/>
              <a:t> = </a:t>
            </a:r>
            <a:r>
              <a:rPr lang="en-US" dirty="0" err="1"/>
              <a:t>NumericalMethod</a:t>
            </a:r>
            <a:r>
              <a:rPr lang="en-US" dirty="0"/>
              <a:t>(f, </a:t>
            </a:r>
            <a:r>
              <a:rPr lang="en-US" dirty="0" err="1"/>
              <a:t>tol</a:t>
            </a:r>
            <a:r>
              <a:rPr lang="en-US" dirty="0"/>
              <a:t>, </a:t>
            </a:r>
            <a:r>
              <a:rPr lang="en-US" dirty="0" err="1"/>
              <a:t>maxIter</a:t>
            </a:r>
            <a:r>
              <a:rPr lang="en-US" dirty="0"/>
              <a:t>)</a:t>
            </a:r>
          </a:p>
          <a:p>
            <a:r>
              <a:rPr lang="en-US" dirty="0" err="1"/>
              <a:t>obj.f</a:t>
            </a:r>
            <a:r>
              <a:rPr lang="en-US" dirty="0"/>
              <a:t> = f;</a:t>
            </a:r>
          </a:p>
          <a:p>
            <a:r>
              <a:rPr lang="en-US" dirty="0"/>
              <a:t>obj.tol = </a:t>
            </a:r>
            <a:r>
              <a:rPr lang="en-US" dirty="0" err="1"/>
              <a:t>tol</a:t>
            </a:r>
            <a:r>
              <a:rPr lang="en-US" dirty="0"/>
              <a:t>;</a:t>
            </a:r>
          </a:p>
          <a:p>
            <a:r>
              <a:rPr lang="en-US" dirty="0" err="1"/>
              <a:t>obj.maxIter</a:t>
            </a:r>
            <a:r>
              <a:rPr lang="en-US" dirty="0"/>
              <a:t> = </a:t>
            </a:r>
            <a:r>
              <a:rPr lang="en-US" dirty="0" err="1"/>
              <a:t>maxIter</a:t>
            </a:r>
            <a:r>
              <a:rPr lang="en-US" dirty="0"/>
              <a:t>;</a:t>
            </a:r>
          </a:p>
          <a:p>
            <a:r>
              <a:rPr lang="en-US" dirty="0"/>
              <a:t>end</a:t>
            </a:r>
          </a:p>
          <a:p>
            <a:r>
              <a:rPr lang="en-US" dirty="0"/>
              <a:t>end</a:t>
            </a:r>
          </a:p>
          <a:p>
            <a:r>
              <a:rPr lang="en-US" dirty="0"/>
              <a:t> </a:t>
            </a:r>
          </a:p>
          <a:p>
            <a:r>
              <a:rPr lang="en-US" dirty="0"/>
              <a:t>methods (Abstract)</a:t>
            </a:r>
          </a:p>
          <a:p>
            <a:r>
              <a:rPr lang="en-US" dirty="0"/>
              <a:t>        result = solve(</a:t>
            </a:r>
            <a:r>
              <a:rPr lang="en-US" dirty="0" err="1"/>
              <a:t>obj</a:t>
            </a:r>
            <a:r>
              <a:rPr lang="en-US" dirty="0"/>
              <a:t>) % Abstract method to be implemented by subclasses</a:t>
            </a:r>
          </a:p>
          <a:p>
            <a:r>
              <a:rPr lang="en-US" dirty="0"/>
              <a:t>end</a:t>
            </a:r>
          </a:p>
          <a:p>
            <a:r>
              <a:rPr lang="en-US" dirty="0" smtClean="0"/>
              <a:t>end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228600"/>
            <a:ext cx="42672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4" name="TextBox 3"/>
          <p:cNvSpPr txBox="1"/>
          <p:nvPr/>
        </p:nvSpPr>
        <p:spPr>
          <a:xfrm>
            <a:off x="609600" y="671691"/>
            <a:ext cx="7696200" cy="6186309"/>
          </a:xfrm>
          <a:prstGeom prst="rect">
            <a:avLst/>
          </a:prstGeom>
          <a:noFill/>
        </p:spPr>
        <p:txBody>
          <a:bodyPr wrap="square" rtlCol="0">
            <a:spAutoFit/>
          </a:bodyPr>
          <a:lstStyle/>
          <a:p>
            <a:r>
              <a:rPr lang="en-US" dirty="0" err="1"/>
              <a:t>classdefDifferentialProblems</a:t>
            </a:r>
            <a:r>
              <a:rPr lang="en-US" dirty="0"/>
              <a:t>&lt;</a:t>
            </a:r>
            <a:r>
              <a:rPr lang="en-US" dirty="0" err="1"/>
              <a:t>NumericalMethod</a:t>
            </a:r>
            <a:endParaRPr lang="en-US" dirty="0"/>
          </a:p>
          <a:p>
            <a:r>
              <a:rPr lang="en-US" dirty="0"/>
              <a:t>% Handles differential (root-finding) problems using recursive </a:t>
            </a:r>
            <a:r>
              <a:rPr lang="en-US" dirty="0" smtClean="0"/>
              <a:t>bisection</a:t>
            </a:r>
            <a:r>
              <a:rPr lang="en-US" dirty="0"/>
              <a:t> </a:t>
            </a:r>
          </a:p>
          <a:p>
            <a:r>
              <a:rPr lang="en-US" dirty="0"/>
              <a:t>properties (Access = private)</a:t>
            </a:r>
          </a:p>
          <a:p>
            <a:r>
              <a:rPr lang="en-US" dirty="0"/>
              <a:t>        a   % lower limit</a:t>
            </a:r>
          </a:p>
          <a:p>
            <a:r>
              <a:rPr lang="en-US" dirty="0"/>
              <a:t>        b   % upper limit</a:t>
            </a:r>
          </a:p>
          <a:p>
            <a:r>
              <a:rPr lang="en-US" dirty="0"/>
              <a:t>end</a:t>
            </a:r>
          </a:p>
          <a:p>
            <a:r>
              <a:rPr lang="en-US" dirty="0"/>
              <a:t> </a:t>
            </a:r>
          </a:p>
          <a:p>
            <a:r>
              <a:rPr lang="en-US" dirty="0"/>
              <a:t>methods</a:t>
            </a:r>
          </a:p>
          <a:p>
            <a:r>
              <a:rPr lang="en-US" dirty="0" err="1"/>
              <a:t>functionobj</a:t>
            </a:r>
            <a:r>
              <a:rPr lang="en-US" dirty="0"/>
              <a:t> = </a:t>
            </a:r>
            <a:r>
              <a:rPr lang="en-US" dirty="0" err="1"/>
              <a:t>DifferentialProblems</a:t>
            </a:r>
            <a:r>
              <a:rPr lang="en-US" dirty="0"/>
              <a:t>(f, a, b, </a:t>
            </a:r>
            <a:r>
              <a:rPr lang="en-US" dirty="0" err="1"/>
              <a:t>tol</a:t>
            </a:r>
            <a:r>
              <a:rPr lang="en-US" dirty="0"/>
              <a:t>, </a:t>
            </a:r>
            <a:r>
              <a:rPr lang="en-US" dirty="0" err="1"/>
              <a:t>maxIter</a:t>
            </a:r>
            <a:r>
              <a:rPr lang="en-US" dirty="0"/>
              <a:t>)</a:t>
            </a:r>
          </a:p>
          <a:p>
            <a:r>
              <a:rPr lang="en-US" dirty="0" err="1"/>
              <a:t>obj@NumericalMethod</a:t>
            </a:r>
            <a:r>
              <a:rPr lang="en-US" dirty="0"/>
              <a:t>(f, </a:t>
            </a:r>
            <a:r>
              <a:rPr lang="en-US" dirty="0" err="1"/>
              <a:t>tol</a:t>
            </a:r>
            <a:r>
              <a:rPr lang="en-US" dirty="0"/>
              <a:t>, </a:t>
            </a:r>
            <a:r>
              <a:rPr lang="en-US" dirty="0" err="1"/>
              <a:t>maxIter</a:t>
            </a:r>
            <a:r>
              <a:rPr lang="en-US" dirty="0"/>
              <a:t>);</a:t>
            </a:r>
          </a:p>
          <a:p>
            <a:r>
              <a:rPr lang="en-US" dirty="0" err="1"/>
              <a:t>obj.a</a:t>
            </a:r>
            <a:r>
              <a:rPr lang="en-US" dirty="0"/>
              <a:t> = a;</a:t>
            </a:r>
          </a:p>
          <a:p>
            <a:r>
              <a:rPr lang="en-US" dirty="0" err="1"/>
              <a:t>obj.b</a:t>
            </a:r>
            <a:r>
              <a:rPr lang="en-US" dirty="0"/>
              <a:t> = b;</a:t>
            </a:r>
          </a:p>
          <a:p>
            <a:r>
              <a:rPr lang="en-US" dirty="0"/>
              <a:t>end</a:t>
            </a:r>
          </a:p>
          <a:p>
            <a:r>
              <a:rPr lang="en-US" dirty="0"/>
              <a:t> </a:t>
            </a:r>
          </a:p>
          <a:p>
            <a:r>
              <a:rPr lang="en-US" dirty="0"/>
              <a:t>function root = solve(</a:t>
            </a:r>
            <a:r>
              <a:rPr lang="en-US" dirty="0" err="1"/>
              <a:t>obj</a:t>
            </a:r>
            <a:r>
              <a:rPr lang="en-US" dirty="0"/>
              <a:t>)</a:t>
            </a:r>
          </a:p>
          <a:p>
            <a:r>
              <a:rPr lang="en-US" dirty="0"/>
              <a:t>root = </a:t>
            </a:r>
            <a:r>
              <a:rPr lang="en-US" dirty="0" err="1"/>
              <a:t>obj.recursiveBisection</a:t>
            </a:r>
            <a:r>
              <a:rPr lang="en-US" dirty="0"/>
              <a:t>(</a:t>
            </a:r>
            <a:r>
              <a:rPr lang="en-US" dirty="0" err="1"/>
              <a:t>obj.f</a:t>
            </a:r>
            <a:r>
              <a:rPr lang="en-US" dirty="0"/>
              <a:t>, </a:t>
            </a:r>
            <a:r>
              <a:rPr lang="en-US" dirty="0" err="1"/>
              <a:t>obj.a</a:t>
            </a:r>
            <a:r>
              <a:rPr lang="en-US" dirty="0"/>
              <a:t>, </a:t>
            </a:r>
            <a:r>
              <a:rPr lang="en-US" dirty="0" err="1"/>
              <a:t>obj.b</a:t>
            </a:r>
            <a:r>
              <a:rPr lang="en-US" dirty="0"/>
              <a:t>, obj.tol, </a:t>
            </a:r>
            <a:r>
              <a:rPr lang="en-US" dirty="0" err="1"/>
              <a:t>obj.maxIter</a:t>
            </a:r>
            <a:r>
              <a:rPr lang="en-US" dirty="0"/>
              <a:t>);</a:t>
            </a:r>
          </a:p>
          <a:p>
            <a:r>
              <a:rPr lang="en-US" dirty="0"/>
              <a:t>end</a:t>
            </a:r>
          </a:p>
          <a:p>
            <a:r>
              <a:rPr lang="en-US" dirty="0"/>
              <a:t>end</a:t>
            </a:r>
          </a:p>
          <a:p>
            <a:r>
              <a:rPr lang="en-US" dirty="0"/>
              <a:t> </a:t>
            </a:r>
          </a:p>
          <a:p>
            <a:r>
              <a:rPr lang="en-US" dirty="0"/>
              <a:t>methods (Access = private)</a:t>
            </a:r>
          </a:p>
          <a:p>
            <a:r>
              <a:rPr lang="en-US" dirty="0" err="1"/>
              <a:t>functionroot</a:t>
            </a:r>
            <a:r>
              <a:rPr lang="en-US" dirty="0"/>
              <a:t> = </a:t>
            </a:r>
            <a:r>
              <a:rPr lang="en-US" dirty="0" err="1"/>
              <a:t>recursiveBisection</a:t>
            </a:r>
            <a:r>
              <a:rPr lang="en-US" dirty="0"/>
              <a:t>(</a:t>
            </a:r>
            <a:r>
              <a:rPr lang="en-US" dirty="0" err="1"/>
              <a:t>obj</a:t>
            </a:r>
            <a:r>
              <a:rPr lang="en-US" dirty="0"/>
              <a:t>, f, a, b, </a:t>
            </a:r>
            <a:r>
              <a:rPr lang="en-US" dirty="0" err="1"/>
              <a:t>tol</a:t>
            </a:r>
            <a:r>
              <a:rPr lang="en-US" dirty="0"/>
              <a:t>, </a:t>
            </a:r>
            <a:r>
              <a:rPr lang="en-US" dirty="0" err="1"/>
              <a:t>maxIter</a:t>
            </a:r>
            <a:r>
              <a:rPr lang="en-US" dirty="0"/>
              <a:t>)</a:t>
            </a:r>
          </a:p>
          <a:p>
            <a:r>
              <a:rPr lang="en-US" dirty="0"/>
              <a:t>% Recursive implementation of the Bisection </a:t>
            </a:r>
            <a:r>
              <a:rPr lang="en-US" dirty="0" smtClean="0"/>
              <a:t>Method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28600"/>
            <a:ext cx="49530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762000" y="685801"/>
            <a:ext cx="7772400" cy="5909310"/>
          </a:xfrm>
          <a:prstGeom prst="rect">
            <a:avLst/>
          </a:prstGeom>
          <a:noFill/>
        </p:spPr>
        <p:txBody>
          <a:bodyPr wrap="square" rtlCol="0">
            <a:spAutoFit/>
          </a:bodyPr>
          <a:lstStyle/>
          <a:p>
            <a:r>
              <a:rPr lang="en-US" dirty="0" err="1"/>
              <a:t>ifmaxIter</a:t>
            </a:r>
            <a:r>
              <a:rPr lang="en-US" dirty="0"/>
              <a:t> == 0 || abs(b - a) &lt;</a:t>
            </a:r>
            <a:r>
              <a:rPr lang="en-US" dirty="0" err="1"/>
              <a:t>tol</a:t>
            </a:r>
            <a:endParaRPr lang="en-US" dirty="0"/>
          </a:p>
          <a:p>
            <a:r>
              <a:rPr lang="en-US" dirty="0"/>
              <a:t>                root = (a + b)/2;</a:t>
            </a:r>
          </a:p>
          <a:p>
            <a:r>
              <a:rPr lang="en-US" dirty="0"/>
              <a:t>return;</a:t>
            </a:r>
          </a:p>
          <a:p>
            <a:r>
              <a:rPr lang="en-US" dirty="0"/>
              <a:t>end</a:t>
            </a:r>
          </a:p>
          <a:p>
            <a:r>
              <a:rPr lang="en-US" dirty="0"/>
              <a:t>            c = (a + b)/2;</a:t>
            </a:r>
          </a:p>
          <a:p>
            <a:r>
              <a:rPr lang="en-US" dirty="0"/>
              <a:t>if f(a) * f(c) &lt; 0</a:t>
            </a:r>
          </a:p>
          <a:p>
            <a:r>
              <a:rPr lang="en-US" dirty="0"/>
              <a:t>root = </a:t>
            </a:r>
            <a:r>
              <a:rPr lang="en-US" dirty="0" err="1"/>
              <a:t>obj.recursiveBisection</a:t>
            </a:r>
            <a:r>
              <a:rPr lang="en-US" dirty="0"/>
              <a:t>(f, a, c, </a:t>
            </a:r>
            <a:r>
              <a:rPr lang="en-US" dirty="0" err="1"/>
              <a:t>tol</a:t>
            </a:r>
            <a:r>
              <a:rPr lang="en-US" dirty="0"/>
              <a:t>, </a:t>
            </a:r>
            <a:r>
              <a:rPr lang="en-US" dirty="0" err="1"/>
              <a:t>maxIter</a:t>
            </a:r>
            <a:r>
              <a:rPr lang="en-US" dirty="0"/>
              <a:t> - 1);</a:t>
            </a:r>
          </a:p>
          <a:p>
            <a:r>
              <a:rPr lang="en-US" dirty="0"/>
              <a:t>else</a:t>
            </a:r>
          </a:p>
          <a:p>
            <a:r>
              <a:rPr lang="en-US" dirty="0"/>
              <a:t>root = </a:t>
            </a:r>
            <a:r>
              <a:rPr lang="en-US" dirty="0" err="1"/>
              <a:t>obj.recursiveBisection</a:t>
            </a:r>
            <a:r>
              <a:rPr lang="en-US" dirty="0"/>
              <a:t>(f, c, b, </a:t>
            </a:r>
            <a:r>
              <a:rPr lang="en-US" dirty="0" err="1"/>
              <a:t>tol</a:t>
            </a:r>
            <a:r>
              <a:rPr lang="en-US" dirty="0"/>
              <a:t>, </a:t>
            </a:r>
            <a:r>
              <a:rPr lang="en-US" dirty="0" err="1"/>
              <a:t>maxIter</a:t>
            </a:r>
            <a:r>
              <a:rPr lang="en-US" dirty="0"/>
              <a:t> - 1);</a:t>
            </a:r>
          </a:p>
          <a:p>
            <a:r>
              <a:rPr lang="en-US" dirty="0"/>
              <a:t>end</a:t>
            </a:r>
          </a:p>
          <a:p>
            <a:r>
              <a:rPr lang="en-US" dirty="0"/>
              <a:t>end</a:t>
            </a:r>
          </a:p>
          <a:p>
            <a:r>
              <a:rPr lang="en-US" dirty="0"/>
              <a:t>end</a:t>
            </a:r>
          </a:p>
          <a:p>
            <a:r>
              <a:rPr lang="en-US" dirty="0"/>
              <a:t>end</a:t>
            </a:r>
          </a:p>
          <a:p>
            <a:r>
              <a:rPr lang="en-US" dirty="0"/>
              <a:t> </a:t>
            </a:r>
          </a:p>
          <a:p>
            <a:r>
              <a:rPr lang="en-US" b="1" dirty="0"/>
              <a:t> </a:t>
            </a:r>
            <a:r>
              <a:rPr lang="en-US" dirty="0" err="1" smtClean="0"/>
              <a:t>classdefIntegralProblems</a:t>
            </a:r>
            <a:r>
              <a:rPr lang="en-US" dirty="0" smtClean="0"/>
              <a:t>&lt;</a:t>
            </a:r>
            <a:r>
              <a:rPr lang="en-US" dirty="0" err="1" smtClean="0"/>
              <a:t>NumericalMethod</a:t>
            </a:r>
            <a:endParaRPr lang="en-US" dirty="0"/>
          </a:p>
          <a:p>
            <a:r>
              <a:rPr lang="en-US" dirty="0"/>
              <a:t>% Handles integral problems using recursive trapezoidal integration</a:t>
            </a:r>
          </a:p>
          <a:p>
            <a:r>
              <a:rPr lang="en-US" dirty="0"/>
              <a:t> </a:t>
            </a:r>
            <a:r>
              <a:rPr lang="en-US" dirty="0" smtClean="0"/>
              <a:t>properties </a:t>
            </a:r>
            <a:r>
              <a:rPr lang="en-US" dirty="0"/>
              <a:t>(Access = private)</a:t>
            </a:r>
          </a:p>
          <a:p>
            <a:r>
              <a:rPr lang="en-US" dirty="0"/>
              <a:t>        a   % lower limit</a:t>
            </a:r>
          </a:p>
          <a:p>
            <a:r>
              <a:rPr lang="en-US" dirty="0"/>
              <a:t>        b   % upper limit</a:t>
            </a:r>
          </a:p>
          <a:p>
            <a:r>
              <a:rPr lang="en-US" dirty="0"/>
              <a:t>        n   % number of intervals</a:t>
            </a:r>
          </a:p>
          <a:p>
            <a:r>
              <a:rPr lang="en-US" dirty="0" smtClean="0"/>
              <a:t>end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85800" y="1676400"/>
          <a:ext cx="7772400" cy="4419602"/>
        </p:xfrm>
        <a:graphic>
          <a:graphicData uri="http://schemas.openxmlformats.org/drawingml/2006/table">
            <a:tbl>
              <a:tblPr firstRow="1" bandRow="1">
                <a:tableStyleId>{5C22544A-7EE6-4342-B048-85BDC9FD1C3A}</a:tableStyleId>
              </a:tblPr>
              <a:tblGrid>
                <a:gridCol w="914400"/>
                <a:gridCol w="2971800"/>
                <a:gridCol w="1943100"/>
                <a:gridCol w="1943100"/>
              </a:tblGrid>
              <a:tr h="401782">
                <a:tc>
                  <a:txBody>
                    <a:bodyPr/>
                    <a:lstStyle/>
                    <a:p>
                      <a:pPr marL="0" marR="0" algn="l">
                        <a:lnSpc>
                          <a:spcPct val="114000"/>
                        </a:lnSpc>
                        <a:spcBef>
                          <a:spcPts val="0"/>
                        </a:spcBef>
                        <a:spcAft>
                          <a:spcPts val="0"/>
                        </a:spcAft>
                      </a:pP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NAME</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REG NUMBER</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dirty="0">
                          <a:solidFill>
                            <a:srgbClr val="1B1C1D"/>
                          </a:solidFill>
                          <a:latin typeface="Times New Roman"/>
                          <a:ea typeface="Calibri"/>
                          <a:cs typeface="Times New Roman"/>
                        </a:rPr>
                        <a:t>PROGRAM</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dirty="0">
                          <a:solidFill>
                            <a:srgbClr val="1B1C1D"/>
                          </a:solidFill>
                          <a:latin typeface="Times New Roman"/>
                          <a:ea typeface="Calibri"/>
                          <a:cs typeface="Times New Roman"/>
                        </a:rPr>
                        <a:t>1</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UHURU DENISH BRIAN</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BU/UP/2024/3841</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TUMUHAISE SARAH</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BU/UG/2024/2674</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AMI</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dirty="0">
                          <a:solidFill>
                            <a:srgbClr val="1B1C1D"/>
                          </a:solidFill>
                          <a:latin typeface="Times New Roman"/>
                          <a:ea typeface="Calibri"/>
                          <a:cs typeface="Times New Roman"/>
                        </a:rPr>
                        <a:t>3</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MUKHOOLI ELIJAH</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BU/UG/2024/2586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MEB</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4</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OMARA PASCHAL KELLY</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BU/UP/2024/1063</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5</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AUMA DIANA</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BU/UP/2024/1020</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NANDAULA CATHERINE</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BU/UP/2024/4322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AMI</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7</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NABAWEESI CLAIRE</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BU/UP/2024/1046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8</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ENAMU REAGAN EGIMU</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BU/UG/2024/2672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APE</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9</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NAKAWEESA LINNET</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BU/UP/2024/4327</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APE</a:t>
                      </a:r>
                      <a:endParaRPr lang="en-US" sz="1200" kern="100" dirty="0">
                        <a:solidFill>
                          <a:srgbClr val="1B1C1D"/>
                        </a:solidFill>
                        <a:latin typeface="Times New Roman"/>
                        <a:ea typeface="Google Sans Text"/>
                        <a:cs typeface="Times New Roman"/>
                      </a:endParaRPr>
                    </a:p>
                  </a:txBody>
                  <a:tcPr marL="68580" marR="68580" marT="0" marB="0" anchor="ctr"/>
                </a:tc>
              </a:tr>
              <a:tr h="401782">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10</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OLUK CHRISTIAN GLEN</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BU/UP/2024/3842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bl>
          </a:graphicData>
        </a:graphic>
      </p:graphicFrame>
      <p:sp>
        <p:nvSpPr>
          <p:cNvPr id="2" name="Title 1"/>
          <p:cNvSpPr>
            <a:spLocks noGrp="1"/>
          </p:cNvSpPr>
          <p:nvPr>
            <p:ph type="title"/>
          </p:nvPr>
        </p:nvSpPr>
        <p:spPr/>
        <p:txBody>
          <a:bodyPr/>
          <a:lstStyle/>
          <a:p>
            <a:pPr algn="l"/>
            <a:r>
              <a:rPr lang="en-US" b="1" dirty="0" smtClean="0">
                <a:solidFill>
                  <a:srgbClr val="7030A0"/>
                </a:solidFill>
                <a:latin typeface="Times New Roman" pitchFamily="18" charset="0"/>
                <a:cs typeface="Times New Roman" pitchFamily="18" charset="0"/>
              </a:rPr>
              <a:t>Details of Group 18 Members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0"/>
            <a:ext cx="45720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990600" y="304800"/>
            <a:ext cx="7162800" cy="6494085"/>
          </a:xfrm>
          <a:prstGeom prst="rect">
            <a:avLst/>
          </a:prstGeom>
          <a:noFill/>
        </p:spPr>
        <p:txBody>
          <a:bodyPr wrap="square" rtlCol="0">
            <a:spAutoFit/>
          </a:bodyPr>
          <a:lstStyle/>
          <a:p>
            <a:r>
              <a:rPr lang="en-US" sz="1600" dirty="0"/>
              <a:t>methods</a:t>
            </a:r>
          </a:p>
          <a:p>
            <a:r>
              <a:rPr lang="en-US" sz="1600" dirty="0" err="1"/>
              <a:t>functionobj</a:t>
            </a:r>
            <a:r>
              <a:rPr lang="en-US" sz="1600" dirty="0"/>
              <a:t> = </a:t>
            </a:r>
            <a:r>
              <a:rPr lang="en-US" sz="1600" dirty="0" err="1"/>
              <a:t>IntegralProblems</a:t>
            </a:r>
            <a:r>
              <a:rPr lang="en-US" sz="1600" dirty="0"/>
              <a:t>(f, a, b, n, </a:t>
            </a:r>
            <a:r>
              <a:rPr lang="en-US" sz="1600" dirty="0" err="1"/>
              <a:t>tol</a:t>
            </a:r>
            <a:r>
              <a:rPr lang="en-US" sz="1600" dirty="0"/>
              <a:t>, </a:t>
            </a:r>
            <a:r>
              <a:rPr lang="en-US" sz="1600" dirty="0" err="1"/>
              <a:t>maxIter</a:t>
            </a:r>
            <a:r>
              <a:rPr lang="en-US" sz="1600" dirty="0"/>
              <a:t>)</a:t>
            </a:r>
          </a:p>
          <a:p>
            <a:r>
              <a:rPr lang="en-US" sz="1600" dirty="0" err="1"/>
              <a:t>obj@NumericalMethod</a:t>
            </a:r>
            <a:r>
              <a:rPr lang="en-US" sz="1600" dirty="0"/>
              <a:t>(f, </a:t>
            </a:r>
            <a:r>
              <a:rPr lang="en-US" sz="1600" dirty="0" err="1"/>
              <a:t>tol</a:t>
            </a:r>
            <a:r>
              <a:rPr lang="en-US" sz="1600" dirty="0"/>
              <a:t>, </a:t>
            </a:r>
            <a:r>
              <a:rPr lang="en-US" sz="1600" dirty="0" err="1"/>
              <a:t>maxIter</a:t>
            </a:r>
            <a:r>
              <a:rPr lang="en-US" sz="1600" dirty="0"/>
              <a:t>);</a:t>
            </a:r>
          </a:p>
          <a:p>
            <a:r>
              <a:rPr lang="en-US" sz="1600" dirty="0" err="1"/>
              <a:t>obj.a</a:t>
            </a:r>
            <a:r>
              <a:rPr lang="en-US" sz="1600" dirty="0"/>
              <a:t> = a;</a:t>
            </a:r>
          </a:p>
          <a:p>
            <a:r>
              <a:rPr lang="en-US" sz="1600" dirty="0" err="1"/>
              <a:t>obj.b</a:t>
            </a:r>
            <a:r>
              <a:rPr lang="en-US" sz="1600" dirty="0"/>
              <a:t> = b;</a:t>
            </a:r>
          </a:p>
          <a:p>
            <a:r>
              <a:rPr lang="en-US" sz="1600" dirty="0" err="1"/>
              <a:t>obj.n</a:t>
            </a:r>
            <a:r>
              <a:rPr lang="en-US" sz="1600" dirty="0"/>
              <a:t> = n;</a:t>
            </a:r>
          </a:p>
          <a:p>
            <a:r>
              <a:rPr lang="en-US" sz="1600" dirty="0"/>
              <a:t>end</a:t>
            </a:r>
          </a:p>
          <a:p>
            <a:r>
              <a:rPr lang="en-US" sz="1600" dirty="0"/>
              <a:t> </a:t>
            </a:r>
            <a:r>
              <a:rPr lang="en-US" sz="1600" dirty="0" smtClean="0"/>
              <a:t>function </a:t>
            </a:r>
            <a:r>
              <a:rPr lang="en-US" sz="1600" dirty="0"/>
              <a:t>result = solve(</a:t>
            </a:r>
            <a:r>
              <a:rPr lang="en-US" sz="1600" dirty="0" err="1"/>
              <a:t>obj</a:t>
            </a:r>
            <a:r>
              <a:rPr lang="en-US" sz="1600" dirty="0"/>
              <a:t>)</a:t>
            </a:r>
          </a:p>
          <a:p>
            <a:r>
              <a:rPr lang="en-US" sz="1600" dirty="0"/>
              <a:t>result = </a:t>
            </a:r>
            <a:r>
              <a:rPr lang="en-US" sz="1600" dirty="0" err="1"/>
              <a:t>obj.recursiveTrapezoid</a:t>
            </a:r>
            <a:r>
              <a:rPr lang="en-US" sz="1600" dirty="0"/>
              <a:t>(</a:t>
            </a:r>
            <a:r>
              <a:rPr lang="en-US" sz="1600" dirty="0" err="1"/>
              <a:t>obj.f</a:t>
            </a:r>
            <a:r>
              <a:rPr lang="en-US" sz="1600" dirty="0"/>
              <a:t>, </a:t>
            </a:r>
            <a:r>
              <a:rPr lang="en-US" sz="1600" dirty="0" err="1"/>
              <a:t>obj.a</a:t>
            </a:r>
            <a:r>
              <a:rPr lang="en-US" sz="1600" dirty="0"/>
              <a:t>, </a:t>
            </a:r>
            <a:r>
              <a:rPr lang="en-US" sz="1600" dirty="0" err="1"/>
              <a:t>obj.b</a:t>
            </a:r>
            <a:r>
              <a:rPr lang="en-US" sz="1600" dirty="0"/>
              <a:t>, </a:t>
            </a:r>
            <a:r>
              <a:rPr lang="en-US" sz="1600" dirty="0" err="1"/>
              <a:t>obj.n</a:t>
            </a:r>
            <a:r>
              <a:rPr lang="en-US" sz="1600" dirty="0"/>
              <a:t>);</a:t>
            </a:r>
          </a:p>
          <a:p>
            <a:r>
              <a:rPr lang="en-US" sz="1600" dirty="0"/>
              <a:t>end</a:t>
            </a:r>
          </a:p>
          <a:p>
            <a:r>
              <a:rPr lang="en-US" sz="1600" dirty="0"/>
              <a:t>end</a:t>
            </a:r>
          </a:p>
          <a:p>
            <a:r>
              <a:rPr lang="en-US" sz="1600" dirty="0"/>
              <a:t> </a:t>
            </a:r>
            <a:r>
              <a:rPr lang="en-US" sz="1600" dirty="0" smtClean="0"/>
              <a:t>methods </a:t>
            </a:r>
            <a:r>
              <a:rPr lang="en-US" sz="1600" dirty="0"/>
              <a:t>(Access = private)</a:t>
            </a:r>
          </a:p>
          <a:p>
            <a:r>
              <a:rPr lang="en-US" sz="1600" dirty="0" err="1"/>
              <a:t>functionI</a:t>
            </a:r>
            <a:r>
              <a:rPr lang="en-US" sz="1600" dirty="0"/>
              <a:t> = </a:t>
            </a:r>
            <a:r>
              <a:rPr lang="en-US" sz="1600" dirty="0" err="1"/>
              <a:t>recursiveTrapezoid</a:t>
            </a:r>
            <a:r>
              <a:rPr lang="en-US" sz="1600" dirty="0"/>
              <a:t>(</a:t>
            </a:r>
            <a:r>
              <a:rPr lang="en-US" sz="1600" dirty="0" err="1"/>
              <a:t>obj</a:t>
            </a:r>
            <a:r>
              <a:rPr lang="en-US" sz="1600" dirty="0"/>
              <a:t>, f, a, b, n)</a:t>
            </a:r>
          </a:p>
          <a:p>
            <a:r>
              <a:rPr lang="en-US" sz="1600" dirty="0"/>
              <a:t>% Recursive Trapezoidal Integration</a:t>
            </a:r>
          </a:p>
          <a:p>
            <a:r>
              <a:rPr lang="en-US" sz="1600" dirty="0"/>
              <a:t>if n == 1</a:t>
            </a:r>
          </a:p>
          <a:p>
            <a:r>
              <a:rPr lang="en-US" sz="1600" dirty="0"/>
              <a:t>                I = (b - a) * (f(a) + f(b)) / 2;</a:t>
            </a:r>
          </a:p>
          <a:p>
            <a:r>
              <a:rPr lang="en-US" sz="1600" dirty="0"/>
              <a:t>return;</a:t>
            </a:r>
          </a:p>
          <a:p>
            <a:r>
              <a:rPr lang="en-US" sz="1600" dirty="0"/>
              <a:t>else</a:t>
            </a:r>
          </a:p>
          <a:p>
            <a:r>
              <a:rPr lang="en-US" sz="1600" dirty="0"/>
              <a:t>                mid = (a + b)/2;</a:t>
            </a:r>
          </a:p>
          <a:p>
            <a:r>
              <a:rPr lang="en-US" sz="1600" dirty="0"/>
              <a:t>left = </a:t>
            </a:r>
            <a:r>
              <a:rPr lang="en-US" sz="1600" dirty="0" err="1"/>
              <a:t>obj.recursiveTrapezoid</a:t>
            </a:r>
            <a:r>
              <a:rPr lang="en-US" sz="1600" dirty="0"/>
              <a:t>(f, a, mid, n/2);</a:t>
            </a:r>
          </a:p>
          <a:p>
            <a:r>
              <a:rPr lang="en-US" sz="1600" dirty="0"/>
              <a:t>right = </a:t>
            </a:r>
            <a:r>
              <a:rPr lang="en-US" sz="1600" dirty="0" err="1"/>
              <a:t>obj.recursiveTrapezoid</a:t>
            </a:r>
            <a:r>
              <a:rPr lang="en-US" sz="1600" dirty="0"/>
              <a:t>(f, mid, b, n/2);</a:t>
            </a:r>
          </a:p>
          <a:p>
            <a:r>
              <a:rPr lang="en-US" sz="1600" dirty="0"/>
              <a:t>                I = left + right;</a:t>
            </a:r>
          </a:p>
          <a:p>
            <a:r>
              <a:rPr lang="en-US" sz="1600" dirty="0"/>
              <a:t>end</a:t>
            </a:r>
          </a:p>
          <a:p>
            <a:r>
              <a:rPr lang="en-US" sz="1600" dirty="0"/>
              <a:t>end</a:t>
            </a:r>
          </a:p>
          <a:p>
            <a:r>
              <a:rPr lang="en-US" sz="1600" dirty="0"/>
              <a:t>end</a:t>
            </a:r>
          </a:p>
          <a:p>
            <a:r>
              <a:rPr lang="en-US" sz="1600" dirty="0" smtClean="0"/>
              <a:t>end</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001000" cy="5355312"/>
          </a:xfrm>
          <a:prstGeom prst="rect">
            <a:avLst/>
          </a:prstGeom>
          <a:noFill/>
        </p:spPr>
        <p:txBody>
          <a:bodyPr wrap="square" rtlCol="0">
            <a:spAutoFit/>
          </a:bodyPr>
          <a:lstStyle/>
          <a:p>
            <a:r>
              <a:rPr lang="en-US" dirty="0"/>
              <a:t>%% Differential Problem — Root Finding using Recursive Bisection</a:t>
            </a:r>
          </a:p>
          <a:p>
            <a:r>
              <a:rPr lang="en-US" dirty="0"/>
              <a:t>f1 = @(x) x.^3 - x - 2;</a:t>
            </a:r>
          </a:p>
          <a:p>
            <a:r>
              <a:rPr lang="en-US" dirty="0"/>
              <a:t>a = 1; b = 2; </a:t>
            </a:r>
            <a:r>
              <a:rPr lang="en-US" dirty="0" err="1"/>
              <a:t>tol</a:t>
            </a:r>
            <a:r>
              <a:rPr lang="en-US" dirty="0"/>
              <a:t> = 1e-6; </a:t>
            </a:r>
            <a:r>
              <a:rPr lang="en-US" dirty="0" err="1"/>
              <a:t>maxIter</a:t>
            </a:r>
            <a:r>
              <a:rPr lang="en-US" dirty="0"/>
              <a:t> = 50;</a:t>
            </a:r>
          </a:p>
          <a:p>
            <a:r>
              <a:rPr lang="en-US" dirty="0"/>
              <a:t> </a:t>
            </a:r>
          </a:p>
          <a:p>
            <a:r>
              <a:rPr lang="en-US" dirty="0" err="1"/>
              <a:t>diffProb</a:t>
            </a:r>
            <a:r>
              <a:rPr lang="en-US" dirty="0"/>
              <a:t> = </a:t>
            </a:r>
            <a:r>
              <a:rPr lang="en-US" dirty="0" err="1"/>
              <a:t>DifferentialProblems</a:t>
            </a:r>
            <a:r>
              <a:rPr lang="en-US" dirty="0"/>
              <a:t>(f1, a, b, </a:t>
            </a:r>
            <a:r>
              <a:rPr lang="en-US" dirty="0" err="1"/>
              <a:t>tol</a:t>
            </a:r>
            <a:r>
              <a:rPr lang="en-US" dirty="0"/>
              <a:t>, </a:t>
            </a:r>
            <a:r>
              <a:rPr lang="en-US" dirty="0" err="1"/>
              <a:t>maxIter</a:t>
            </a:r>
            <a:r>
              <a:rPr lang="en-US" dirty="0"/>
              <a:t>);</a:t>
            </a:r>
          </a:p>
          <a:p>
            <a:r>
              <a:rPr lang="en-US" dirty="0"/>
              <a:t>root = </a:t>
            </a:r>
            <a:r>
              <a:rPr lang="en-US" dirty="0" err="1"/>
              <a:t>diffProb.solve</a:t>
            </a:r>
            <a:r>
              <a:rPr lang="en-US" dirty="0"/>
              <a:t>();</a:t>
            </a:r>
          </a:p>
          <a:p>
            <a:r>
              <a:rPr lang="en-US" dirty="0"/>
              <a:t> </a:t>
            </a:r>
          </a:p>
          <a:p>
            <a:r>
              <a:rPr lang="en-US" dirty="0" err="1"/>
              <a:t>fprintf</a:t>
            </a:r>
            <a:r>
              <a:rPr lang="en-US" dirty="0"/>
              <a:t>('Root of f(x) = x^3 - x - 2 using Recursive Bisection: %.6f\n', root);</a:t>
            </a:r>
          </a:p>
          <a:p>
            <a:r>
              <a:rPr lang="en-US" dirty="0"/>
              <a:t> </a:t>
            </a:r>
          </a:p>
          <a:p>
            <a:r>
              <a:rPr lang="en-US" dirty="0"/>
              <a:t> </a:t>
            </a:r>
          </a:p>
          <a:p>
            <a:r>
              <a:rPr lang="en-US" dirty="0"/>
              <a:t>%% Integral Problem — Recursive Trapezoidal Rule</a:t>
            </a:r>
          </a:p>
          <a:p>
            <a:r>
              <a:rPr lang="en-US" dirty="0"/>
              <a:t>f2 = @(x) x.^2;</a:t>
            </a:r>
          </a:p>
          <a:p>
            <a:r>
              <a:rPr lang="en-US" dirty="0"/>
              <a:t>a = 0; b = 3; n = 4;</a:t>
            </a:r>
          </a:p>
          <a:p>
            <a:r>
              <a:rPr lang="en-US" dirty="0"/>
              <a:t> </a:t>
            </a:r>
          </a:p>
          <a:p>
            <a:r>
              <a:rPr lang="en-US" dirty="0" err="1"/>
              <a:t>intProb</a:t>
            </a:r>
            <a:r>
              <a:rPr lang="en-US" dirty="0"/>
              <a:t> = </a:t>
            </a:r>
            <a:r>
              <a:rPr lang="en-US" dirty="0" err="1"/>
              <a:t>IntegralProblems</a:t>
            </a:r>
            <a:r>
              <a:rPr lang="en-US" dirty="0"/>
              <a:t>(f2, a, b, n, 1e-6, 50);</a:t>
            </a:r>
          </a:p>
          <a:p>
            <a:r>
              <a:rPr lang="en-US" dirty="0" err="1"/>
              <a:t>integralValue</a:t>
            </a:r>
            <a:r>
              <a:rPr lang="en-US" dirty="0"/>
              <a:t> = </a:t>
            </a:r>
            <a:r>
              <a:rPr lang="en-US" dirty="0" err="1"/>
              <a:t>intProb.solve</a:t>
            </a:r>
            <a:r>
              <a:rPr lang="en-US" dirty="0"/>
              <a:t>();</a:t>
            </a:r>
          </a:p>
          <a:p>
            <a:r>
              <a:rPr lang="en-US" dirty="0"/>
              <a:t> </a:t>
            </a:r>
          </a:p>
          <a:p>
            <a:r>
              <a:rPr lang="en-US" dirty="0" err="1"/>
              <a:t>fprintf</a:t>
            </a:r>
            <a:r>
              <a:rPr lang="en-US" dirty="0"/>
              <a:t>('Integral of f(x) = x^2 from %.1f to %.1f using Recursive Trapezoidal Rule: %.6f\n', a, b, </a:t>
            </a:r>
            <a:r>
              <a:rPr lang="en-US" dirty="0" err="1"/>
              <a:t>integralValue</a:t>
            </a:r>
            <a:r>
              <a:rPr lang="en-US" dirty="0" smtClean="0"/>
              <a:t>);</a:t>
            </a:r>
            <a:endParaRPr lang="en-US" dirty="0"/>
          </a:p>
        </p:txBody>
      </p:sp>
      <p:sp>
        <p:nvSpPr>
          <p:cNvPr id="3" name="TextBox 2"/>
          <p:cNvSpPr txBox="1"/>
          <p:nvPr/>
        </p:nvSpPr>
        <p:spPr>
          <a:xfrm>
            <a:off x="2590800" y="152400"/>
            <a:ext cx="39624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Root </a:t>
            </a:r>
            <a:r>
              <a:rPr lang="en-US" dirty="0"/>
              <a:t>of f(x) = x^3 - x - 2 using Recursive Bisection: 1.521380</a:t>
            </a:r>
          </a:p>
          <a:p>
            <a:r>
              <a:rPr lang="en-US" dirty="0"/>
              <a:t>Integral of f(x) = x^2 from 0.0 to 3.0 using Recursive Trapezoidal Rule: 9.281250</a:t>
            </a:r>
          </a:p>
          <a:p>
            <a:endParaRPr lang="en-US" dirty="0"/>
          </a:p>
        </p:txBody>
      </p:sp>
      <p:sp>
        <p:nvSpPr>
          <p:cNvPr id="2" name="Title 1"/>
          <p:cNvSpPr>
            <a:spLocks noGrp="1"/>
          </p:cNvSpPr>
          <p:nvPr>
            <p:ph type="title"/>
          </p:nvPr>
        </p:nvSpPr>
        <p:spPr/>
        <p:txBody>
          <a:bodyPr/>
          <a:lstStyle/>
          <a:p>
            <a:r>
              <a:rPr lang="en-US" b="1" dirty="0" smtClean="0"/>
              <a:t>SOLUTION AFTER TESTING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smtClean="0">
                <a:latin typeface="Times New Roman" pitchFamily="18" charset="0"/>
                <a:cs typeface="Times New Roman" pitchFamily="18" charset="0"/>
              </a:rPr>
              <a:t>Brief description of the code </a:t>
            </a:r>
            <a:endParaRPr lang="en-US" dirty="0" smtClean="0">
              <a:latin typeface="Times New Roman" pitchFamily="18" charset="0"/>
              <a:cs typeface="Times New Roman" pitchFamily="18" charset="0"/>
            </a:endParaRPr>
          </a:p>
          <a:p>
            <a:pPr algn="just">
              <a:buFont typeface="Wingdings" pitchFamily="2" charset="2"/>
              <a:buChar char="q"/>
            </a:pPr>
            <a:r>
              <a:rPr lang="en-US" dirty="0" smtClean="0">
                <a:latin typeface="Times New Roman" pitchFamily="18" charset="0"/>
                <a:cs typeface="Times New Roman" pitchFamily="18" charset="0"/>
              </a:rPr>
              <a:t>The </a:t>
            </a:r>
            <a:r>
              <a:rPr lang="en-US" dirty="0" err="1">
                <a:latin typeface="Times New Roman" pitchFamily="18" charset="0"/>
                <a:cs typeface="Times New Roman" pitchFamily="18" charset="0"/>
              </a:rPr>
              <a:t>Runge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Kutta</a:t>
            </a:r>
            <a:r>
              <a:rPr lang="en-US" dirty="0">
                <a:latin typeface="Times New Roman" pitchFamily="18" charset="0"/>
                <a:cs typeface="Times New Roman" pitchFamily="18" charset="0"/>
              </a:rPr>
              <a:t> 4th Order (RK4</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method is an efficient and accurate numerical technique used to solve ordinary differential equations (ODEs).  It improves the Euler’s method and then gives an approximate value. At each iteration, RK4 computes four slope and produces an output after combining them. The recursive RK4 implementation applies these steps repeatedly through a recursive function, computing the numerical solution step by step. </a:t>
            </a:r>
          </a:p>
          <a:p>
            <a:endParaRPr lang="en-US" dirty="0"/>
          </a:p>
        </p:txBody>
      </p:sp>
      <p:sp>
        <p:nvSpPr>
          <p:cNvPr id="2" name="Title 1"/>
          <p:cNvSpPr>
            <a:spLocks noGrp="1"/>
          </p:cNvSpPr>
          <p:nvPr>
            <p:ph type="title"/>
          </p:nvPr>
        </p:nvSpPr>
        <p:spPr/>
        <p:txBody>
          <a:bodyPr>
            <a:normAutofit/>
          </a:bodyPr>
          <a:lstStyle/>
          <a:p>
            <a:r>
              <a:rPr lang="en-US" sz="3200" dirty="0">
                <a:solidFill>
                  <a:srgbClr val="7030A0"/>
                </a:solidFill>
                <a:latin typeface="Times New Roman" pitchFamily="18" charset="0"/>
                <a:cs typeface="Times New Roman" pitchFamily="18" charset="0"/>
              </a:rPr>
              <a:t>RUNGE KUTTA 4</a:t>
            </a:r>
            <a:r>
              <a:rPr lang="en-US" sz="3200" baseline="30000" dirty="0">
                <a:solidFill>
                  <a:srgbClr val="7030A0"/>
                </a:solidFill>
                <a:latin typeface="Times New Roman" pitchFamily="18" charset="0"/>
                <a:cs typeface="Times New Roman" pitchFamily="18" charset="0"/>
              </a:rPr>
              <a:t>TH </a:t>
            </a:r>
            <a:r>
              <a:rPr lang="en-US" sz="3200" dirty="0">
                <a:solidFill>
                  <a:srgbClr val="7030A0"/>
                </a:solidFill>
                <a:latin typeface="Times New Roman" pitchFamily="18" charset="0"/>
                <a:cs typeface="Times New Roman" pitchFamily="18" charset="0"/>
              </a:rPr>
              <a:t>ORDER(RK4)  </a:t>
            </a:r>
            <a:r>
              <a:rPr lang="en-US" sz="3200" dirty="0" smtClean="0">
                <a:solidFill>
                  <a:srgbClr val="7030A0"/>
                </a:solidFill>
                <a:latin typeface="Times New Roman" pitchFamily="18" charset="0"/>
                <a:cs typeface="Times New Roman" pitchFamily="18" charset="0"/>
              </a:rPr>
              <a:t>METHOD</a:t>
            </a:r>
            <a:endParaRPr lang="en-US" sz="3200" dirty="0">
              <a:solidFill>
                <a:srgbClr val="7030A0"/>
              </a:solidFill>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lnSpcReduction="10000"/>
          </a:bodyPr>
          <a:lstStyle/>
          <a:p>
            <a:pPr>
              <a:buNone/>
            </a:pPr>
            <a:r>
              <a:rPr lang="en-US" b="1" dirty="0"/>
              <a:t>BRIEF DESCRIPTION TO THE CODE ABOVE</a:t>
            </a:r>
            <a:endParaRPr lang="en-US" dirty="0"/>
          </a:p>
          <a:p>
            <a:pPr algn="just">
              <a:buFont typeface="Wingdings" pitchFamily="2" charset="2"/>
              <a:buChar char="q"/>
            </a:pPr>
            <a:r>
              <a:rPr lang="en-US" dirty="0">
                <a:latin typeface="Times New Roman" pitchFamily="18" charset="0"/>
                <a:cs typeface="Times New Roman" pitchFamily="18" charset="0"/>
              </a:rPr>
              <a:t>The Euler’s Method is a simple numerical technique used to approximate solutions of first-order ordinary differential equations (ODEs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It estimates the solution by taking small steps along the curve, using the slope at the current point to predict the next value. In this project, a recursive implementation of Euler’s method is used to iteratively compute each new value. The method demonstrates the fundamental concept of numerical approximation, and when structured in an OOP framework, identifies encapsulation, inheritance, and polymorphism in solving differential equations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868362"/>
          </a:xfrm>
        </p:spPr>
        <p:txBody>
          <a:bodyPr>
            <a:normAutofit/>
          </a:bodyPr>
          <a:lstStyle/>
          <a:p>
            <a:r>
              <a:rPr lang="en-US" sz="3600" b="1" dirty="0">
                <a:solidFill>
                  <a:srgbClr val="7030A0"/>
                </a:solidFill>
                <a:latin typeface="Times New Roman" pitchFamily="18" charset="0"/>
                <a:cs typeface="Times New Roman" pitchFamily="18" charset="0"/>
              </a:rPr>
              <a:t>EULER’S METHOD </a:t>
            </a:r>
            <a:endParaRPr lang="en-US" sz="3600" dirty="0">
              <a:solidFill>
                <a:srgbClr val="7030A0"/>
              </a:solidFill>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a:latin typeface="Times New Roman" pitchFamily="18" charset="0"/>
                <a:cs typeface="Times New Roman" pitchFamily="18" charset="0"/>
              </a:rPr>
              <a:t>By the end of the assignment we realized that the implementation of the numerical methods application using MATLAB successfully demonstrated the effectiveness of applying object-oriented programming (OOP) principles such as encapsulation, inheritance, polymorphism, and abstraction in solving complex computational problems. By creating an abstract base class and extending it into two specialized subclasses for differential and integral problems, the project achieved a clear module and reusable design structure.</a:t>
            </a:r>
          </a:p>
          <a:p>
            <a:pPr>
              <a:buFont typeface="Wingdings" pitchFamily="2" charset="2"/>
              <a:buChar char="q"/>
            </a:pPr>
            <a:r>
              <a:rPr lang="en-US" dirty="0">
                <a:latin typeface="Times New Roman" pitchFamily="18" charset="0"/>
                <a:cs typeface="Times New Roman" pitchFamily="18" charset="0"/>
              </a:rPr>
              <a:t>The implementation </a:t>
            </a:r>
            <a:r>
              <a:rPr lang="en-US" dirty="0" err="1">
                <a:latin typeface="Times New Roman" pitchFamily="18" charset="0"/>
                <a:cs typeface="Times New Roman" pitchFamily="18" charset="0"/>
              </a:rPr>
              <a:t>alsoprovide</a:t>
            </a:r>
            <a:r>
              <a:rPr lang="en-US" dirty="0">
                <a:latin typeface="Times New Roman" pitchFamily="18" charset="0"/>
                <a:cs typeface="Times New Roman" pitchFamily="18" charset="0"/>
              </a:rPr>
              <a:t> a practical framework for extending numerical methods to handle more advanced and diverse problem types in the future.</a:t>
            </a:r>
          </a:p>
          <a:p>
            <a:endParaRPr lang="en-US" dirty="0"/>
          </a:p>
        </p:txBody>
      </p:sp>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Conclusion</a:t>
            </a:r>
            <a:endParaRPr lang="en-US" b="1" dirty="0">
              <a:solidFill>
                <a:srgbClr val="7030A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sz="2800" dirty="0" smtClean="0">
                <a:latin typeface="Times New Roman" pitchFamily="18" charset="0"/>
                <a:cs typeface="Times New Roman" pitchFamily="18" charset="0"/>
              </a:rPr>
              <a:t>MATLAB </a:t>
            </a:r>
            <a:r>
              <a:rPr lang="en-US" sz="2800" dirty="0">
                <a:latin typeface="Times New Roman" pitchFamily="18" charset="0"/>
                <a:cs typeface="Times New Roman" pitchFamily="18" charset="0"/>
              </a:rPr>
              <a:t>Documentation </a:t>
            </a:r>
          </a:p>
          <a:p>
            <a:pPr lvl="0" fontAlgn="base"/>
            <a:r>
              <a:rPr lang="en-US" sz="2800" dirty="0">
                <a:latin typeface="Times New Roman" pitchFamily="18" charset="0"/>
                <a:cs typeface="Times New Roman" pitchFamily="18" charset="0"/>
              </a:rPr>
              <a:t>MATLAB lecture notes by Mr. </a:t>
            </a:r>
            <a:r>
              <a:rPr lang="en-US" sz="2800" dirty="0" err="1">
                <a:latin typeface="Times New Roman" pitchFamily="18" charset="0"/>
                <a:cs typeface="Times New Roman" pitchFamily="18" charset="0"/>
              </a:rPr>
              <a:t>MaserukaBendicto</a:t>
            </a:r>
            <a:endParaRPr lang="en-US" sz="2800" dirty="0">
              <a:latin typeface="Times New Roman" pitchFamily="18" charset="0"/>
              <a:cs typeface="Times New Roman" pitchFamily="18" charset="0"/>
            </a:endParaRPr>
          </a:p>
          <a:p>
            <a:pPr lvl="0" fontAlgn="base"/>
            <a:r>
              <a:rPr lang="en-US" sz="2800" dirty="0">
                <a:latin typeface="Times New Roman" pitchFamily="18" charset="0"/>
                <a:cs typeface="Times New Roman" pitchFamily="18" charset="0"/>
              </a:rPr>
              <a:t>You tube MATLAB tutorials</a:t>
            </a:r>
          </a:p>
          <a:p>
            <a:endParaRPr lang="en-US" dirty="0"/>
          </a:p>
        </p:txBody>
      </p:sp>
      <p:sp>
        <p:nvSpPr>
          <p:cNvPr id="2" name="Title 1"/>
          <p:cNvSpPr>
            <a:spLocks noGrp="1"/>
          </p:cNvSpPr>
          <p:nvPr>
            <p:ph type="title"/>
          </p:nvPr>
        </p:nvSpPr>
        <p:spPr/>
        <p:txBody>
          <a:bodyPr>
            <a:normAutofit/>
          </a:bodyPr>
          <a:lstStyle/>
          <a:p>
            <a:r>
              <a:rPr lang="en-US" sz="3600" b="1" dirty="0" smtClean="0">
                <a:solidFill>
                  <a:srgbClr val="7030A0"/>
                </a:solidFill>
                <a:latin typeface="Times New Roman" pitchFamily="18" charset="0"/>
                <a:cs typeface="Times New Roman" pitchFamily="18" charset="0"/>
              </a:rPr>
              <a:t> REFERENCES</a:t>
            </a:r>
            <a:endParaRPr lang="en-US" sz="36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dirty="0">
                <a:latin typeface="Times New Roman" pitchFamily="18" charset="0"/>
                <a:cs typeface="Times New Roman" pitchFamily="18" charset="0"/>
              </a:rPr>
              <a:t>Whilst implementing the concept of classes encapsulation</a:t>
            </a:r>
            <a:r>
              <a:rPr lang="en-US" dirty="0" smtClean="0">
                <a:latin typeface="Times New Roman" pitchFamily="18" charset="0"/>
                <a:cs typeface="Times New Roman" pitchFamily="18" charset="0"/>
              </a:rPr>
              <a:t>, inheritance</a:t>
            </a:r>
            <a:r>
              <a:rPr lang="en-US" dirty="0">
                <a:latin typeface="Times New Roman" pitchFamily="18" charset="0"/>
                <a:cs typeface="Times New Roman" pitchFamily="18" charset="0"/>
              </a:rPr>
              <a:t>, polymorphism and abstraction, develop and test high end or </a:t>
            </a:r>
            <a:r>
              <a:rPr lang="en-US" dirty="0" smtClean="0">
                <a:latin typeface="Times New Roman" pitchFamily="18" charset="0"/>
                <a:cs typeface="Times New Roman" pitchFamily="18" charset="0"/>
              </a:rPr>
              <a:t>high level </a:t>
            </a:r>
            <a:r>
              <a:rPr lang="en-US" dirty="0">
                <a:latin typeface="Times New Roman" pitchFamily="18" charset="0"/>
                <a:cs typeface="Times New Roman" pitchFamily="18" charset="0"/>
              </a:rPr>
              <a:t>back end implementation of a numerical methods application for solving computational problems. For simplicity, apply the codes developed in the previous assignment and ensure the parent class holds all abstract methods with two subclasses, one for differential problem and the other for integral problems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Questions of the Assignment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10800000" flipV="1">
            <a:off x="0" y="228600"/>
            <a:ext cx="8229600" cy="838200"/>
          </a:xfrm>
        </p:spPr>
        <p:txBody>
          <a:bodyPr/>
          <a:lstStyle/>
          <a:p>
            <a:r>
              <a:rPr lang="en-US" b="1" dirty="0" smtClean="0">
                <a:solidFill>
                  <a:srgbClr val="7030A0"/>
                </a:solidFill>
                <a:latin typeface="Times New Roman" pitchFamily="18" charset="0"/>
                <a:cs typeface="Times New Roman" pitchFamily="18" charset="0"/>
              </a:rPr>
              <a:t>Solution to Question</a:t>
            </a:r>
            <a:endParaRPr lang="en-US" b="1" dirty="0"/>
          </a:p>
        </p:txBody>
      </p:sp>
      <p:sp>
        <p:nvSpPr>
          <p:cNvPr id="4" name="TextBox 3"/>
          <p:cNvSpPr txBox="1"/>
          <p:nvPr/>
        </p:nvSpPr>
        <p:spPr>
          <a:xfrm>
            <a:off x="609600" y="1371600"/>
            <a:ext cx="7924800" cy="4801314"/>
          </a:xfrm>
          <a:prstGeom prst="rect">
            <a:avLst/>
          </a:prstGeom>
          <a:noFill/>
        </p:spPr>
        <p:txBody>
          <a:bodyPr wrap="square" rtlCol="0">
            <a:spAutoFit/>
          </a:bodyPr>
          <a:lstStyle/>
          <a:p>
            <a:r>
              <a:rPr lang="en-US" b="1" dirty="0"/>
              <a:t>Using the Newton Raphson </a:t>
            </a:r>
            <a:r>
              <a:rPr lang="en-US" b="1" dirty="0" smtClean="0"/>
              <a:t>Method\</a:t>
            </a:r>
          </a:p>
          <a:p>
            <a:endParaRPr lang="en-US" dirty="0"/>
          </a:p>
          <a:p>
            <a:r>
              <a:rPr lang="en-US" dirty="0" err="1"/>
              <a:t>classdef</a:t>
            </a:r>
            <a:r>
              <a:rPr lang="en-US" dirty="0"/>
              <a:t>(Abstract) </a:t>
            </a:r>
            <a:r>
              <a:rPr lang="en-US" dirty="0" err="1"/>
              <a:t>NumericalMethod</a:t>
            </a:r>
            <a:endParaRPr lang="en-US" dirty="0"/>
          </a:p>
          <a:p>
            <a:r>
              <a:rPr lang="en-US" dirty="0"/>
              <a:t>properties (Access = protected)</a:t>
            </a:r>
          </a:p>
          <a:p>
            <a:r>
              <a:rPr lang="en-US" dirty="0"/>
              <a:t>        f          % Function handle</a:t>
            </a:r>
          </a:p>
          <a:p>
            <a:r>
              <a:rPr lang="en-US" dirty="0" err="1"/>
              <a:t>tol</a:t>
            </a:r>
            <a:r>
              <a:rPr lang="en-US" dirty="0"/>
              <a:t>% Tolerance</a:t>
            </a:r>
          </a:p>
          <a:p>
            <a:r>
              <a:rPr lang="en-US" dirty="0" err="1"/>
              <a:t>maxIter</a:t>
            </a:r>
            <a:r>
              <a:rPr lang="en-US" dirty="0"/>
              <a:t>% Maximum number of iterations</a:t>
            </a:r>
          </a:p>
          <a:p>
            <a:r>
              <a:rPr lang="en-US" dirty="0"/>
              <a:t>end</a:t>
            </a:r>
          </a:p>
          <a:p>
            <a:r>
              <a:rPr lang="en-US" dirty="0"/>
              <a:t> </a:t>
            </a:r>
          </a:p>
          <a:p>
            <a:r>
              <a:rPr lang="en-US" dirty="0"/>
              <a:t>methods</a:t>
            </a:r>
          </a:p>
          <a:p>
            <a:r>
              <a:rPr lang="en-US" dirty="0" err="1"/>
              <a:t>functionobj</a:t>
            </a:r>
            <a:r>
              <a:rPr lang="en-US" dirty="0"/>
              <a:t> = </a:t>
            </a:r>
            <a:r>
              <a:rPr lang="en-US" dirty="0" err="1"/>
              <a:t>NumericalMethod</a:t>
            </a:r>
            <a:r>
              <a:rPr lang="en-US" dirty="0"/>
              <a:t>(f, </a:t>
            </a:r>
            <a:r>
              <a:rPr lang="en-US" dirty="0" err="1"/>
              <a:t>tol</a:t>
            </a:r>
            <a:r>
              <a:rPr lang="en-US" dirty="0"/>
              <a:t>, </a:t>
            </a:r>
            <a:r>
              <a:rPr lang="en-US" dirty="0" err="1"/>
              <a:t>maxIter</a:t>
            </a:r>
            <a:r>
              <a:rPr lang="en-US" dirty="0"/>
              <a:t>)</a:t>
            </a:r>
          </a:p>
          <a:p>
            <a:r>
              <a:rPr lang="en-US" dirty="0"/>
              <a:t>% Constructor method</a:t>
            </a:r>
          </a:p>
          <a:p>
            <a:r>
              <a:rPr lang="en-US" dirty="0" err="1"/>
              <a:t>obj.f</a:t>
            </a:r>
            <a:r>
              <a:rPr lang="en-US" dirty="0"/>
              <a:t> = f;</a:t>
            </a:r>
          </a:p>
          <a:p>
            <a:r>
              <a:rPr lang="en-US" dirty="0"/>
              <a:t>obj.tol = </a:t>
            </a:r>
            <a:r>
              <a:rPr lang="en-US" dirty="0" err="1"/>
              <a:t>tol</a:t>
            </a:r>
            <a:r>
              <a:rPr lang="en-US" dirty="0"/>
              <a:t>;</a:t>
            </a:r>
          </a:p>
          <a:p>
            <a:r>
              <a:rPr lang="en-US" dirty="0" err="1"/>
              <a:t>obj.maxIter</a:t>
            </a:r>
            <a:r>
              <a:rPr lang="en-US" dirty="0"/>
              <a:t> = </a:t>
            </a:r>
            <a:r>
              <a:rPr lang="en-US" dirty="0" err="1"/>
              <a:t>maxIter</a:t>
            </a:r>
            <a:r>
              <a:rPr lang="en-US" dirty="0"/>
              <a:t>;</a:t>
            </a:r>
          </a:p>
          <a:p>
            <a:r>
              <a:rPr lang="en-US" dirty="0"/>
              <a:t>end</a:t>
            </a:r>
          </a:p>
          <a:p>
            <a:r>
              <a:rPr lang="en-US" dirty="0" smtClean="0"/>
              <a:t>end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152400"/>
            <a:ext cx="5105400" cy="400110"/>
          </a:xfrm>
          <a:prstGeom prst="rect">
            <a:avLst/>
          </a:prstGeom>
          <a:noFill/>
        </p:spPr>
        <p:txBody>
          <a:bodyPr wrap="square" rtlCol="0">
            <a:spAutoFit/>
          </a:bodyPr>
          <a:lstStyle/>
          <a:p>
            <a:pPr algn="ctr"/>
            <a:r>
              <a:rPr lang="en-US" sz="2000" b="1" dirty="0" err="1" smtClean="0">
                <a:solidFill>
                  <a:srgbClr val="7030A0"/>
                </a:solidFill>
                <a:latin typeface="Times New Roman" pitchFamily="18" charset="0"/>
                <a:cs typeface="Times New Roman" pitchFamily="18" charset="0"/>
              </a:rPr>
              <a:t>Cont’n</a:t>
            </a:r>
            <a:r>
              <a:rPr lang="en-US" sz="2000"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685800" y="609600"/>
            <a:ext cx="7543800" cy="5632311"/>
          </a:xfrm>
          <a:prstGeom prst="rect">
            <a:avLst/>
          </a:prstGeom>
          <a:noFill/>
        </p:spPr>
        <p:txBody>
          <a:bodyPr wrap="square" rtlCol="0">
            <a:spAutoFit/>
          </a:bodyPr>
          <a:lstStyle/>
          <a:p>
            <a:r>
              <a:rPr lang="en-US" dirty="0" err="1"/>
              <a:t>classdefDifferentialProblems</a:t>
            </a:r>
            <a:r>
              <a:rPr lang="en-US" dirty="0"/>
              <a:t>&lt;</a:t>
            </a:r>
            <a:r>
              <a:rPr lang="en-US" dirty="0" err="1"/>
              <a:t>NumericalMethod</a:t>
            </a:r>
            <a:endParaRPr lang="en-US" dirty="0"/>
          </a:p>
          <a:p>
            <a:r>
              <a:rPr lang="en-US" dirty="0"/>
              <a:t>properties (Access = private)</a:t>
            </a:r>
          </a:p>
          <a:p>
            <a:r>
              <a:rPr lang="en-US" dirty="0"/>
              <a:t>        </a:t>
            </a:r>
            <a:r>
              <a:rPr lang="en-US" dirty="0" err="1"/>
              <a:t>df</a:t>
            </a:r>
            <a:r>
              <a:rPr lang="en-US" dirty="0"/>
              <a:t>      % Derivative function</a:t>
            </a:r>
          </a:p>
          <a:p>
            <a:r>
              <a:rPr lang="en-US" dirty="0"/>
              <a:t>        x0      % Initial guess</a:t>
            </a:r>
          </a:p>
          <a:p>
            <a:r>
              <a:rPr lang="en-US" dirty="0"/>
              <a:t>end</a:t>
            </a:r>
          </a:p>
          <a:p>
            <a:r>
              <a:rPr lang="en-US" dirty="0"/>
              <a:t> </a:t>
            </a:r>
          </a:p>
          <a:p>
            <a:r>
              <a:rPr lang="en-US" dirty="0"/>
              <a:t>methods</a:t>
            </a:r>
          </a:p>
          <a:p>
            <a:r>
              <a:rPr lang="en-US" dirty="0" err="1"/>
              <a:t>functionobj</a:t>
            </a:r>
            <a:r>
              <a:rPr lang="en-US" dirty="0"/>
              <a:t> = </a:t>
            </a:r>
            <a:r>
              <a:rPr lang="en-US" dirty="0" err="1"/>
              <a:t>DifferentialProblems</a:t>
            </a:r>
            <a:r>
              <a:rPr lang="en-US" dirty="0"/>
              <a:t>(f, </a:t>
            </a:r>
            <a:r>
              <a:rPr lang="en-US" dirty="0" err="1"/>
              <a:t>df</a:t>
            </a:r>
            <a:r>
              <a:rPr lang="en-US" dirty="0"/>
              <a:t>, x0, </a:t>
            </a:r>
            <a:r>
              <a:rPr lang="en-US" dirty="0" err="1"/>
              <a:t>tol</a:t>
            </a:r>
            <a:r>
              <a:rPr lang="en-US" dirty="0"/>
              <a:t>, </a:t>
            </a:r>
            <a:r>
              <a:rPr lang="en-US" dirty="0" err="1"/>
              <a:t>maxIter</a:t>
            </a:r>
            <a:r>
              <a:rPr lang="en-US" dirty="0"/>
              <a:t>)</a:t>
            </a:r>
          </a:p>
          <a:p>
            <a:r>
              <a:rPr lang="en-US" dirty="0"/>
              <a:t>% Call parent constructor</a:t>
            </a:r>
          </a:p>
          <a:p>
            <a:r>
              <a:rPr lang="en-US" dirty="0" err="1"/>
              <a:t>obj@NumericalMethod</a:t>
            </a:r>
            <a:r>
              <a:rPr lang="en-US" dirty="0"/>
              <a:t>(f, </a:t>
            </a:r>
            <a:r>
              <a:rPr lang="en-US" dirty="0" err="1"/>
              <a:t>tol</a:t>
            </a:r>
            <a:r>
              <a:rPr lang="en-US" dirty="0"/>
              <a:t>, </a:t>
            </a:r>
            <a:r>
              <a:rPr lang="en-US" dirty="0" err="1"/>
              <a:t>maxIter</a:t>
            </a:r>
            <a:r>
              <a:rPr lang="en-US" dirty="0"/>
              <a:t>);</a:t>
            </a:r>
          </a:p>
          <a:p>
            <a:r>
              <a:rPr lang="en-US" dirty="0" err="1"/>
              <a:t>obj.df</a:t>
            </a:r>
            <a:r>
              <a:rPr lang="en-US" dirty="0"/>
              <a:t> = </a:t>
            </a:r>
            <a:r>
              <a:rPr lang="en-US" dirty="0" err="1"/>
              <a:t>df</a:t>
            </a:r>
            <a:r>
              <a:rPr lang="en-US" dirty="0"/>
              <a:t>;</a:t>
            </a:r>
          </a:p>
          <a:p>
            <a:r>
              <a:rPr lang="en-US" dirty="0"/>
              <a:t>            obj.x0 = x0;</a:t>
            </a:r>
          </a:p>
          <a:p>
            <a:r>
              <a:rPr lang="en-US" dirty="0"/>
              <a:t>end</a:t>
            </a:r>
          </a:p>
          <a:p>
            <a:r>
              <a:rPr lang="en-US" dirty="0"/>
              <a:t> </a:t>
            </a:r>
          </a:p>
          <a:p>
            <a:r>
              <a:rPr lang="en-US" dirty="0"/>
              <a:t>function root = solve(</a:t>
            </a:r>
            <a:r>
              <a:rPr lang="en-US" dirty="0" err="1"/>
              <a:t>obj</a:t>
            </a:r>
            <a:r>
              <a:rPr lang="en-US" dirty="0"/>
              <a:t>)</a:t>
            </a:r>
          </a:p>
          <a:p>
            <a:r>
              <a:rPr lang="en-US" dirty="0"/>
              <a:t>% Use the recursive Newton-Raphson method</a:t>
            </a:r>
          </a:p>
          <a:p>
            <a:r>
              <a:rPr lang="en-US" dirty="0"/>
              <a:t>root = </a:t>
            </a:r>
            <a:r>
              <a:rPr lang="en-US" dirty="0" err="1"/>
              <a:t>obj.recursiveNewton</a:t>
            </a:r>
            <a:r>
              <a:rPr lang="en-US" dirty="0"/>
              <a:t>(</a:t>
            </a:r>
            <a:r>
              <a:rPr lang="en-US" dirty="0" err="1"/>
              <a:t>obj.f</a:t>
            </a:r>
            <a:r>
              <a:rPr lang="en-US" dirty="0"/>
              <a:t>, </a:t>
            </a:r>
            <a:r>
              <a:rPr lang="en-US" dirty="0" err="1"/>
              <a:t>obj.df</a:t>
            </a:r>
            <a:r>
              <a:rPr lang="en-US" dirty="0"/>
              <a:t>, obj.x0, obj.tol, </a:t>
            </a:r>
            <a:r>
              <a:rPr lang="en-US" dirty="0" err="1"/>
              <a:t>obj.maxIter</a:t>
            </a:r>
            <a:r>
              <a:rPr lang="en-US" dirty="0"/>
              <a:t>);</a:t>
            </a:r>
          </a:p>
          <a:p>
            <a:r>
              <a:rPr lang="en-US" dirty="0" err="1"/>
              <a:t>fprintf</a:t>
            </a:r>
            <a:r>
              <a:rPr lang="en-US" dirty="0"/>
              <a:t>('Recursive Newton-Raphson Root: %.6f\n', root);</a:t>
            </a:r>
          </a:p>
          <a:p>
            <a:r>
              <a:rPr lang="en-US" dirty="0"/>
              <a:t>end</a:t>
            </a:r>
          </a:p>
          <a:p>
            <a:r>
              <a:rPr lang="en-US" dirty="0" smtClean="0"/>
              <a:t>end</a:t>
            </a:r>
            <a:endParaRPr lang="en-US" dirty="0"/>
          </a:p>
        </p:txBody>
      </p:sp>
      <p:sp>
        <p:nvSpPr>
          <p:cNvPr id="4" name="Rectangle 3"/>
          <p:cNvSpPr/>
          <p:nvPr/>
        </p:nvSpPr>
        <p:spPr>
          <a:xfrm>
            <a:off x="-2454415" y="2559021"/>
            <a:ext cx="1965603" cy="400110"/>
          </a:xfrm>
          <a:prstGeom prst="rect">
            <a:avLst/>
          </a:prstGeom>
        </p:spPr>
        <p:txBody>
          <a:bodyPr wrap="none">
            <a:spAutoFit/>
          </a:bodyPr>
          <a:lstStyle/>
          <a:p>
            <a:pPr lvl="0" algn="ctr"/>
            <a:r>
              <a:rPr lang="en-US" sz="2000" b="1" dirty="0" err="1">
                <a:solidFill>
                  <a:srgbClr val="7030A0"/>
                </a:solidFill>
                <a:latin typeface="Times New Roman" pitchFamily="18" charset="0"/>
                <a:cs typeface="Times New Roman" pitchFamily="18" charset="0"/>
              </a:rPr>
              <a:t>Cont’n</a:t>
            </a:r>
            <a:r>
              <a:rPr lang="en-US" sz="2000" b="1" dirty="0">
                <a:solidFill>
                  <a:srgbClr val="7030A0"/>
                </a:solidFill>
                <a:latin typeface="Times New Roman" pitchFamily="18" charset="0"/>
                <a:cs typeface="Times New Roman" pitchFamily="18" charset="0"/>
              </a:rPr>
              <a:t> of Codes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533400"/>
            <a:ext cx="73152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4" name="TextBox 3"/>
          <p:cNvSpPr txBox="1"/>
          <p:nvPr/>
        </p:nvSpPr>
        <p:spPr>
          <a:xfrm>
            <a:off x="914400" y="1143000"/>
            <a:ext cx="7467600" cy="4801314"/>
          </a:xfrm>
          <a:prstGeom prst="rect">
            <a:avLst/>
          </a:prstGeom>
          <a:noFill/>
        </p:spPr>
        <p:txBody>
          <a:bodyPr wrap="square" rtlCol="0">
            <a:spAutoFit/>
          </a:bodyPr>
          <a:lstStyle/>
          <a:p>
            <a:r>
              <a:rPr lang="en-US" dirty="0"/>
              <a:t>methods (Access = private)</a:t>
            </a:r>
          </a:p>
          <a:p>
            <a:r>
              <a:rPr lang="en-US" dirty="0" err="1"/>
              <a:t>functionroot</a:t>
            </a:r>
            <a:r>
              <a:rPr lang="en-US" dirty="0"/>
              <a:t> = </a:t>
            </a:r>
            <a:r>
              <a:rPr lang="en-US" dirty="0" err="1"/>
              <a:t>recursiveNewton</a:t>
            </a:r>
            <a:r>
              <a:rPr lang="en-US" dirty="0"/>
              <a:t>(</a:t>
            </a:r>
            <a:r>
              <a:rPr lang="en-US" dirty="0" err="1"/>
              <a:t>obj</a:t>
            </a:r>
            <a:r>
              <a:rPr lang="en-US" dirty="0"/>
              <a:t>, f, </a:t>
            </a:r>
            <a:r>
              <a:rPr lang="en-US" dirty="0" err="1"/>
              <a:t>df</a:t>
            </a:r>
            <a:r>
              <a:rPr lang="en-US" dirty="0"/>
              <a:t>, x0, </a:t>
            </a:r>
            <a:r>
              <a:rPr lang="en-US" dirty="0" err="1"/>
              <a:t>tol</a:t>
            </a:r>
            <a:r>
              <a:rPr lang="en-US" dirty="0"/>
              <a:t>, </a:t>
            </a:r>
            <a:r>
              <a:rPr lang="en-US" dirty="0" err="1"/>
              <a:t>maxIter</a:t>
            </a:r>
            <a:r>
              <a:rPr lang="en-US" dirty="0"/>
              <a:t>)</a:t>
            </a:r>
          </a:p>
          <a:p>
            <a:r>
              <a:rPr lang="en-US" dirty="0"/>
              <a:t>% call recursive </a:t>
            </a:r>
            <a:r>
              <a:rPr lang="en-US" dirty="0" err="1"/>
              <a:t>newton</a:t>
            </a:r>
            <a:r>
              <a:rPr lang="en-US" dirty="0"/>
              <a:t> </a:t>
            </a:r>
            <a:r>
              <a:rPr lang="en-US" dirty="0" err="1"/>
              <a:t>raphson</a:t>
            </a:r>
            <a:r>
              <a:rPr lang="en-US" dirty="0"/>
              <a:t> method</a:t>
            </a:r>
          </a:p>
          <a:p>
            <a:r>
              <a:rPr lang="en-US" dirty="0"/>
              <a:t>if </a:t>
            </a:r>
            <a:r>
              <a:rPr lang="en-US" dirty="0" err="1"/>
              <a:t>maxIter</a:t>
            </a:r>
            <a:r>
              <a:rPr lang="en-US" dirty="0"/>
              <a:t> == 0</a:t>
            </a:r>
          </a:p>
          <a:p>
            <a:r>
              <a:rPr lang="en-US" dirty="0"/>
              <a:t>                root = x0;</a:t>
            </a:r>
          </a:p>
          <a:p>
            <a:r>
              <a:rPr lang="en-US" dirty="0"/>
              <a:t>return</a:t>
            </a:r>
          </a:p>
          <a:p>
            <a:r>
              <a:rPr lang="en-US" dirty="0"/>
              <a:t>end</a:t>
            </a:r>
          </a:p>
          <a:p>
            <a:r>
              <a:rPr lang="en-US" dirty="0"/>
              <a:t>            x1 = x0 - f(x0)/</a:t>
            </a:r>
            <a:r>
              <a:rPr lang="en-US" dirty="0" err="1"/>
              <a:t>df</a:t>
            </a:r>
            <a:r>
              <a:rPr lang="en-US" dirty="0"/>
              <a:t>(x0);</a:t>
            </a:r>
          </a:p>
          <a:p>
            <a:r>
              <a:rPr lang="en-US" dirty="0" err="1"/>
              <a:t>ifabs</a:t>
            </a:r>
            <a:r>
              <a:rPr lang="en-US" dirty="0"/>
              <a:t>(x1 - x0) &lt;</a:t>
            </a:r>
            <a:r>
              <a:rPr lang="en-US" dirty="0" err="1"/>
              <a:t>tol</a:t>
            </a:r>
            <a:endParaRPr lang="en-US" dirty="0"/>
          </a:p>
          <a:p>
            <a:r>
              <a:rPr lang="en-US" dirty="0"/>
              <a:t>                root = x1;</a:t>
            </a:r>
          </a:p>
          <a:p>
            <a:r>
              <a:rPr lang="en-US" dirty="0"/>
              <a:t>return</a:t>
            </a:r>
          </a:p>
          <a:p>
            <a:r>
              <a:rPr lang="en-US" dirty="0"/>
              <a:t>else</a:t>
            </a:r>
          </a:p>
          <a:p>
            <a:r>
              <a:rPr lang="en-US" dirty="0"/>
              <a:t>root = </a:t>
            </a:r>
            <a:r>
              <a:rPr lang="en-US" dirty="0" err="1"/>
              <a:t>obj.recursiveNewton</a:t>
            </a:r>
            <a:r>
              <a:rPr lang="en-US" dirty="0"/>
              <a:t>(f, </a:t>
            </a:r>
            <a:r>
              <a:rPr lang="en-US" dirty="0" err="1"/>
              <a:t>df</a:t>
            </a:r>
            <a:r>
              <a:rPr lang="en-US" dirty="0"/>
              <a:t>, x1, </a:t>
            </a:r>
            <a:r>
              <a:rPr lang="en-US" dirty="0" err="1"/>
              <a:t>tol</a:t>
            </a:r>
            <a:r>
              <a:rPr lang="en-US" dirty="0"/>
              <a:t>, </a:t>
            </a:r>
            <a:r>
              <a:rPr lang="en-US" dirty="0" err="1"/>
              <a:t>maxIter</a:t>
            </a:r>
            <a:r>
              <a:rPr lang="en-US" dirty="0"/>
              <a:t> - 1);</a:t>
            </a:r>
          </a:p>
          <a:p>
            <a:r>
              <a:rPr lang="en-US" dirty="0"/>
              <a:t>end</a:t>
            </a:r>
          </a:p>
          <a:p>
            <a:r>
              <a:rPr lang="en-US" dirty="0"/>
              <a:t>end</a:t>
            </a:r>
          </a:p>
          <a:p>
            <a:r>
              <a:rPr lang="en-US" dirty="0"/>
              <a:t>end</a:t>
            </a:r>
          </a:p>
          <a:p>
            <a:r>
              <a:rPr lang="en-US" dirty="0" smtClean="0"/>
              <a:t>end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304800"/>
            <a:ext cx="48768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4" name="TextBox 3"/>
          <p:cNvSpPr txBox="1"/>
          <p:nvPr/>
        </p:nvSpPr>
        <p:spPr>
          <a:xfrm>
            <a:off x="762000" y="685801"/>
            <a:ext cx="7467600" cy="5943600"/>
          </a:xfrm>
          <a:prstGeom prst="rect">
            <a:avLst/>
          </a:prstGeom>
          <a:noFill/>
        </p:spPr>
        <p:txBody>
          <a:bodyPr wrap="square" rtlCol="0">
            <a:spAutoFit/>
          </a:bodyPr>
          <a:lstStyle/>
          <a:p>
            <a:r>
              <a:rPr lang="en-US" sz="1600" dirty="0" err="1"/>
              <a:t>classdefIntegralProblems</a:t>
            </a:r>
            <a:r>
              <a:rPr lang="en-US" sz="1600" dirty="0"/>
              <a:t>&lt;</a:t>
            </a:r>
            <a:r>
              <a:rPr lang="en-US" sz="1600" dirty="0" err="1"/>
              <a:t>NumericalMethod</a:t>
            </a:r>
            <a:endParaRPr lang="en-US" sz="1600" dirty="0"/>
          </a:p>
          <a:p>
            <a:r>
              <a:rPr lang="en-US" sz="1600" dirty="0"/>
              <a:t>properties (Access = private)</a:t>
            </a:r>
          </a:p>
          <a:p>
            <a:r>
              <a:rPr lang="en-US" sz="1600" dirty="0"/>
              <a:t>        a    % Lower limit</a:t>
            </a:r>
          </a:p>
          <a:p>
            <a:r>
              <a:rPr lang="en-US" sz="1600" dirty="0"/>
              <a:t>        b    % Upper limit</a:t>
            </a:r>
          </a:p>
          <a:p>
            <a:r>
              <a:rPr lang="en-US" sz="1600" dirty="0"/>
              <a:t>        n    % Number of intervals</a:t>
            </a:r>
          </a:p>
          <a:p>
            <a:r>
              <a:rPr lang="en-US" sz="1600" dirty="0"/>
              <a:t>end</a:t>
            </a:r>
          </a:p>
          <a:p>
            <a:r>
              <a:rPr lang="en-US" sz="1600" dirty="0"/>
              <a:t> </a:t>
            </a:r>
            <a:r>
              <a:rPr lang="en-US" sz="1600" dirty="0" smtClean="0"/>
              <a:t>methods</a:t>
            </a:r>
            <a:endParaRPr lang="en-US" sz="1600" dirty="0"/>
          </a:p>
          <a:p>
            <a:r>
              <a:rPr lang="en-US" sz="1600" dirty="0" err="1"/>
              <a:t>functionobj</a:t>
            </a:r>
            <a:r>
              <a:rPr lang="en-US" sz="1600" dirty="0"/>
              <a:t> = </a:t>
            </a:r>
            <a:r>
              <a:rPr lang="en-US" sz="1600" dirty="0" err="1"/>
              <a:t>IntegralProblems</a:t>
            </a:r>
            <a:r>
              <a:rPr lang="en-US" sz="1600" dirty="0"/>
              <a:t>(f, a, b, n)</a:t>
            </a:r>
          </a:p>
          <a:p>
            <a:r>
              <a:rPr lang="en-US" sz="1600" dirty="0"/>
              <a:t>% Call parent constructor with default tolerance and iteration values</a:t>
            </a:r>
          </a:p>
          <a:p>
            <a:r>
              <a:rPr lang="en-US" sz="1600" dirty="0" err="1"/>
              <a:t>obj@NumericalMethod</a:t>
            </a:r>
            <a:r>
              <a:rPr lang="en-US" sz="1600" dirty="0"/>
              <a:t>(f, 1e-6, 100);</a:t>
            </a:r>
          </a:p>
          <a:p>
            <a:r>
              <a:rPr lang="en-US" sz="1600" dirty="0" err="1"/>
              <a:t>obj.a</a:t>
            </a:r>
            <a:r>
              <a:rPr lang="en-US" sz="1600" dirty="0"/>
              <a:t> = a;</a:t>
            </a:r>
          </a:p>
          <a:p>
            <a:r>
              <a:rPr lang="en-US" sz="1600" dirty="0" err="1"/>
              <a:t>obj.b</a:t>
            </a:r>
            <a:r>
              <a:rPr lang="en-US" sz="1600" dirty="0"/>
              <a:t> = b;</a:t>
            </a:r>
          </a:p>
          <a:p>
            <a:r>
              <a:rPr lang="en-US" sz="1600" dirty="0" err="1"/>
              <a:t>obj.n</a:t>
            </a:r>
            <a:r>
              <a:rPr lang="en-US" sz="1600" dirty="0"/>
              <a:t> = n;</a:t>
            </a:r>
          </a:p>
          <a:p>
            <a:r>
              <a:rPr lang="en-US" sz="1600" dirty="0" smtClean="0"/>
              <a:t>end</a:t>
            </a:r>
            <a:endParaRPr lang="en-US" sz="1600" dirty="0"/>
          </a:p>
          <a:p>
            <a:r>
              <a:rPr lang="en-US" sz="1600" dirty="0"/>
              <a:t>function I = solve(</a:t>
            </a:r>
            <a:r>
              <a:rPr lang="en-US" sz="1600" dirty="0" err="1"/>
              <a:t>obj</a:t>
            </a:r>
            <a:r>
              <a:rPr lang="en-US" sz="1600" dirty="0"/>
              <a:t>)</a:t>
            </a:r>
          </a:p>
          <a:p>
            <a:r>
              <a:rPr lang="en-US" sz="1600" dirty="0"/>
              <a:t>% Implement the Trapezoidal Rule</a:t>
            </a:r>
          </a:p>
          <a:p>
            <a:r>
              <a:rPr lang="en-US" sz="1600" dirty="0"/>
              <a:t>            h = (</a:t>
            </a:r>
            <a:r>
              <a:rPr lang="en-US" sz="1600" dirty="0" err="1"/>
              <a:t>obj.b</a:t>
            </a:r>
            <a:r>
              <a:rPr lang="en-US" sz="1600" dirty="0"/>
              <a:t> - </a:t>
            </a:r>
            <a:r>
              <a:rPr lang="en-US" sz="1600" dirty="0" err="1"/>
              <a:t>obj.a</a:t>
            </a:r>
            <a:r>
              <a:rPr lang="en-US" sz="1600" dirty="0"/>
              <a:t>) / </a:t>
            </a:r>
            <a:r>
              <a:rPr lang="en-US" sz="1600" dirty="0" err="1"/>
              <a:t>obj.n</a:t>
            </a:r>
            <a:r>
              <a:rPr lang="en-US" sz="1600" dirty="0"/>
              <a:t>;</a:t>
            </a:r>
          </a:p>
          <a:p>
            <a:r>
              <a:rPr lang="en-US" sz="1600" dirty="0"/>
              <a:t>            x = </a:t>
            </a:r>
            <a:r>
              <a:rPr lang="en-US" sz="1600" dirty="0" err="1"/>
              <a:t>obj.a:h:obj.b</a:t>
            </a:r>
            <a:r>
              <a:rPr lang="en-US" sz="1600" dirty="0"/>
              <a:t>;</a:t>
            </a:r>
          </a:p>
          <a:p>
            <a:r>
              <a:rPr lang="en-US" sz="1600" dirty="0"/>
              <a:t>            y = </a:t>
            </a:r>
            <a:r>
              <a:rPr lang="en-US" sz="1600" dirty="0" err="1"/>
              <a:t>obj.f</a:t>
            </a:r>
            <a:r>
              <a:rPr lang="en-US" sz="1600" dirty="0"/>
              <a:t>(x);</a:t>
            </a:r>
          </a:p>
          <a:p>
            <a:r>
              <a:rPr lang="en-US" sz="1600" dirty="0"/>
              <a:t>            I = (h/2) * (y(1) + 2*sum(y(2:end-1)) + y(end));</a:t>
            </a:r>
          </a:p>
          <a:p>
            <a:r>
              <a:rPr lang="en-US" sz="1600" dirty="0" err="1"/>
              <a:t>fprintf</a:t>
            </a:r>
            <a:r>
              <a:rPr lang="en-US" sz="1600" dirty="0"/>
              <a:t>('Trapezoidal Integral: %.6f\n', I);</a:t>
            </a:r>
          </a:p>
          <a:p>
            <a:r>
              <a:rPr lang="en-US" sz="1600" dirty="0"/>
              <a:t>end</a:t>
            </a:r>
          </a:p>
          <a:p>
            <a:r>
              <a:rPr lang="en-US" sz="1600" dirty="0"/>
              <a:t>end</a:t>
            </a:r>
          </a:p>
          <a:p>
            <a:r>
              <a:rPr lang="en-US" sz="1600" dirty="0" smtClean="0"/>
              <a:t>end</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28600"/>
            <a:ext cx="6629400" cy="369332"/>
          </a:xfrm>
          <a:prstGeom prst="rect">
            <a:avLst/>
          </a:prstGeom>
          <a:noFill/>
        </p:spPr>
        <p:txBody>
          <a:bodyPr wrap="square" rtlCol="0">
            <a:spAutoFit/>
          </a:bodyPr>
          <a:lstStyle/>
          <a:p>
            <a:pPr algn="ctr"/>
            <a:r>
              <a:rPr lang="en-US" b="1" dirty="0" err="1" smtClean="0">
                <a:solidFill>
                  <a:srgbClr val="7030A0"/>
                </a:solidFill>
                <a:latin typeface="Times New Roman" pitchFamily="18" charset="0"/>
                <a:cs typeface="Times New Roman" pitchFamily="18" charset="0"/>
              </a:rPr>
              <a:t>Cont’n</a:t>
            </a:r>
            <a:r>
              <a:rPr lang="en-US" b="1"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914400" y="609600"/>
            <a:ext cx="7772400" cy="5355312"/>
          </a:xfrm>
          <a:prstGeom prst="rect">
            <a:avLst/>
          </a:prstGeom>
          <a:noFill/>
        </p:spPr>
        <p:txBody>
          <a:bodyPr wrap="square" rtlCol="0">
            <a:spAutoFit/>
          </a:bodyPr>
          <a:lstStyle/>
          <a:p>
            <a:r>
              <a:rPr lang="en-US" dirty="0"/>
              <a:t>% TEST SCRIPT FOR NUMERICAL METHODS APPLICATION (OOP IMPLEMENTATION</a:t>
            </a:r>
          </a:p>
          <a:p>
            <a:r>
              <a:rPr lang="en-US" dirty="0" err="1"/>
              <a:t>clc</a:t>
            </a:r>
            <a:r>
              <a:rPr lang="en-US" dirty="0"/>
              <a:t>; clear; close all;</a:t>
            </a:r>
          </a:p>
          <a:p>
            <a:r>
              <a:rPr lang="en-US" dirty="0"/>
              <a:t>% Differential Problem: Root Finding using Recursive Newton-Raphson </a:t>
            </a:r>
          </a:p>
          <a:p>
            <a:r>
              <a:rPr lang="en-US" dirty="0"/>
              <a:t>f = @(x) x.^3 - x - 2;</a:t>
            </a:r>
          </a:p>
          <a:p>
            <a:r>
              <a:rPr lang="en-US" dirty="0" err="1"/>
              <a:t>df</a:t>
            </a:r>
            <a:r>
              <a:rPr lang="en-US" dirty="0"/>
              <a:t> = @(x) 3*x.^2 - 1;</a:t>
            </a:r>
          </a:p>
          <a:p>
            <a:r>
              <a:rPr lang="en-US" dirty="0" err="1"/>
              <a:t>diffProb</a:t>
            </a:r>
            <a:r>
              <a:rPr lang="en-US" dirty="0"/>
              <a:t> = </a:t>
            </a:r>
            <a:r>
              <a:rPr lang="en-US" dirty="0" err="1"/>
              <a:t>DifferentialProblems</a:t>
            </a:r>
            <a:r>
              <a:rPr lang="en-US" dirty="0"/>
              <a:t>(f, </a:t>
            </a:r>
            <a:r>
              <a:rPr lang="en-US" dirty="0" err="1"/>
              <a:t>df</a:t>
            </a:r>
            <a:r>
              <a:rPr lang="en-US" dirty="0"/>
              <a:t>, 1.5, 1e-6, 50);</a:t>
            </a:r>
          </a:p>
          <a:p>
            <a:r>
              <a:rPr lang="en-US" dirty="0"/>
              <a:t>root = </a:t>
            </a:r>
            <a:r>
              <a:rPr lang="en-US" dirty="0" err="1"/>
              <a:t>diffProb.solve</a:t>
            </a:r>
            <a:r>
              <a:rPr lang="en-US" dirty="0"/>
              <a:t>();</a:t>
            </a:r>
          </a:p>
          <a:p>
            <a:r>
              <a:rPr lang="en-US" dirty="0" err="1"/>
              <a:t>fprintf</a:t>
            </a:r>
            <a:r>
              <a:rPr lang="en-US" dirty="0"/>
              <a:t>('Root found = %.6f\n\n', root);</a:t>
            </a:r>
          </a:p>
          <a:p>
            <a:r>
              <a:rPr lang="en-US" dirty="0"/>
              <a:t> </a:t>
            </a:r>
          </a:p>
          <a:p>
            <a:r>
              <a:rPr lang="en-US" dirty="0"/>
              <a:t>% Integral Problem: Definite Integral using Trapezoidal Rule</a:t>
            </a:r>
          </a:p>
          <a:p>
            <a:r>
              <a:rPr lang="en-US" dirty="0"/>
              <a:t>g = @(x) x.^2;       % Example: ∫₀³ x² </a:t>
            </a:r>
            <a:r>
              <a:rPr lang="en-US" dirty="0" err="1"/>
              <a:t>dx</a:t>
            </a:r>
            <a:r>
              <a:rPr lang="en-US" dirty="0"/>
              <a:t> = 9</a:t>
            </a:r>
          </a:p>
          <a:p>
            <a:r>
              <a:rPr lang="en-US" dirty="0" err="1"/>
              <a:t>intProb</a:t>
            </a:r>
            <a:r>
              <a:rPr lang="en-US" dirty="0"/>
              <a:t> = </a:t>
            </a:r>
            <a:r>
              <a:rPr lang="en-US" dirty="0" err="1"/>
              <a:t>IntegralProblems</a:t>
            </a:r>
            <a:r>
              <a:rPr lang="en-US" dirty="0"/>
              <a:t>(g, 0, 3, 100);</a:t>
            </a:r>
          </a:p>
          <a:p>
            <a:r>
              <a:rPr lang="en-US" dirty="0"/>
              <a:t>area = </a:t>
            </a:r>
            <a:r>
              <a:rPr lang="en-US" dirty="0" err="1"/>
              <a:t>intProb.solve</a:t>
            </a:r>
            <a:r>
              <a:rPr lang="en-US" dirty="0"/>
              <a:t>();</a:t>
            </a:r>
          </a:p>
          <a:p>
            <a:r>
              <a:rPr lang="en-US" dirty="0" err="1"/>
              <a:t>fprintf</a:t>
            </a:r>
            <a:r>
              <a:rPr lang="en-US" dirty="0"/>
              <a:t>('Approximate integral = %.6f\n', area);</a:t>
            </a:r>
          </a:p>
          <a:p>
            <a:r>
              <a:rPr lang="en-US" b="1" dirty="0"/>
              <a:t> </a:t>
            </a:r>
            <a:endParaRPr lang="en-US" dirty="0"/>
          </a:p>
          <a:p>
            <a:r>
              <a:rPr lang="en-US" dirty="0"/>
              <a:t>g = @(x) x.^3 - x - 2;</a:t>
            </a:r>
          </a:p>
          <a:p>
            <a:r>
              <a:rPr lang="en-US" dirty="0" err="1"/>
              <a:t>intProb</a:t>
            </a:r>
            <a:r>
              <a:rPr lang="en-US" dirty="0"/>
              <a:t> = </a:t>
            </a:r>
            <a:r>
              <a:rPr lang="en-US" dirty="0" err="1"/>
              <a:t>IntegralProblems</a:t>
            </a:r>
            <a:r>
              <a:rPr lang="en-US" dirty="0"/>
              <a:t>(g, 0, 3, 8);</a:t>
            </a:r>
          </a:p>
          <a:p>
            <a:r>
              <a:rPr lang="en-US" dirty="0"/>
              <a:t>area = </a:t>
            </a:r>
            <a:r>
              <a:rPr lang="en-US" dirty="0" err="1"/>
              <a:t>intProb.solve</a:t>
            </a:r>
            <a:r>
              <a:rPr lang="en-US" dirty="0"/>
              <a:t>();</a:t>
            </a:r>
          </a:p>
          <a:p>
            <a:r>
              <a:rPr lang="en-US" dirty="0" err="1"/>
              <a:t>fprintf</a:t>
            </a:r>
            <a:r>
              <a:rPr lang="en-US" dirty="0"/>
              <a:t>('Recursive Trapezoidal Integral result = %.6f\n', area</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DIFFERENTIAL TEST</a:t>
            </a:r>
            <a:endParaRPr lang="en-US" dirty="0"/>
          </a:p>
          <a:p>
            <a:pPr lvl="1">
              <a:buFont typeface="Wingdings" pitchFamily="2" charset="2"/>
              <a:buChar char="ü"/>
            </a:pPr>
            <a:r>
              <a:rPr lang="en-US" dirty="0"/>
              <a:t>Recursive Newton-Raphson Root: 1.521380</a:t>
            </a:r>
          </a:p>
          <a:p>
            <a:pPr lvl="1">
              <a:buFont typeface="Wingdings" pitchFamily="2" charset="2"/>
              <a:buChar char="ü"/>
            </a:pPr>
            <a:r>
              <a:rPr lang="en-US" dirty="0"/>
              <a:t>Root found = 1.521380</a:t>
            </a:r>
          </a:p>
          <a:p>
            <a:r>
              <a:rPr lang="en-US" b="1" dirty="0"/>
              <a:t>TEST ONE</a:t>
            </a:r>
            <a:endParaRPr lang="en-US" dirty="0"/>
          </a:p>
          <a:p>
            <a:pPr lvl="1">
              <a:buFont typeface="Wingdings" pitchFamily="2" charset="2"/>
              <a:buChar char="ü"/>
            </a:pPr>
            <a:r>
              <a:rPr lang="en-US" dirty="0"/>
              <a:t>Trapezoidal Integral: 9.000450</a:t>
            </a:r>
          </a:p>
          <a:p>
            <a:pPr lvl="1">
              <a:buFont typeface="Wingdings" pitchFamily="2" charset="2"/>
              <a:buChar char="ü"/>
            </a:pPr>
            <a:r>
              <a:rPr lang="en-US" dirty="0"/>
              <a:t>Approximate integral = 9.000450</a:t>
            </a:r>
          </a:p>
          <a:p>
            <a:r>
              <a:rPr lang="en-US" b="1" dirty="0"/>
              <a:t>TEST TWO</a:t>
            </a:r>
            <a:endParaRPr lang="en-US" dirty="0"/>
          </a:p>
          <a:p>
            <a:pPr lvl="1">
              <a:buFont typeface="Wingdings" pitchFamily="2" charset="2"/>
              <a:buChar char="ü"/>
            </a:pPr>
            <a:r>
              <a:rPr lang="en-US" dirty="0"/>
              <a:t>Trapezoidal Integral: 10.066406</a:t>
            </a:r>
          </a:p>
          <a:p>
            <a:pPr lvl="1">
              <a:buFont typeface="Wingdings" pitchFamily="2" charset="2"/>
              <a:buChar char="ü"/>
            </a:pPr>
            <a:r>
              <a:rPr lang="en-US" dirty="0"/>
              <a:t>Recursive Trapezoidal Integral result = 10.066406</a:t>
            </a:r>
          </a:p>
        </p:txBody>
      </p:sp>
      <p:sp>
        <p:nvSpPr>
          <p:cNvPr id="2" name="Title 1"/>
          <p:cNvSpPr>
            <a:spLocks noGrp="1"/>
          </p:cNvSpPr>
          <p:nvPr>
            <p:ph type="title"/>
          </p:nvPr>
        </p:nvSpPr>
        <p:spPr/>
        <p:txBody>
          <a:bodyPr>
            <a:normAutofit fontScale="90000"/>
          </a:bodyPr>
          <a:lstStyle/>
          <a:p>
            <a:r>
              <a:rPr lang="en-US" b="1" dirty="0" smtClean="0">
                <a:solidFill>
                  <a:srgbClr val="7030A0"/>
                </a:solidFill>
                <a:latin typeface="Times New Roman" pitchFamily="18" charset="0"/>
                <a:cs typeface="Times New Roman" pitchFamily="18" charset="0"/>
              </a:rPr>
              <a:t>Solutions to the above code from the command window</a:t>
            </a:r>
            <a:endParaRPr lang="en-US" dirty="0">
              <a:solidFill>
                <a:srgbClr val="7030A0"/>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TotalTime>
  <Words>1221</Words>
  <Application>Microsoft Office PowerPoint</Application>
  <PresentationFormat>On-screen Show (4:3)</PresentationFormat>
  <Paragraphs>399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PRESENTATION ON OBJECT-ORIENTED IMPLEMENTATION AND APPLICATION OF DIFFERENT CLASSES USING THE KNOWLEDGE OF MATLAB MODULES 1-5 </vt:lpstr>
      <vt:lpstr>Details of Group 18 Members</vt:lpstr>
      <vt:lpstr>Questions of the Assignment</vt:lpstr>
      <vt:lpstr>Solution to Question</vt:lpstr>
      <vt:lpstr>Slide 5</vt:lpstr>
      <vt:lpstr>Slide 6</vt:lpstr>
      <vt:lpstr>Slide 7</vt:lpstr>
      <vt:lpstr>Slide 8</vt:lpstr>
      <vt:lpstr>Solutions to the above code from the command window</vt:lpstr>
      <vt:lpstr>Fixed iteration method</vt:lpstr>
      <vt:lpstr>Slide 11</vt:lpstr>
      <vt:lpstr>Slide 12</vt:lpstr>
      <vt:lpstr>Slide 13</vt:lpstr>
      <vt:lpstr>Slide 14</vt:lpstr>
      <vt:lpstr>Slide 15</vt:lpstr>
      <vt:lpstr>Solutions to the above code from the command window</vt:lpstr>
      <vt:lpstr>Slide 17</vt:lpstr>
      <vt:lpstr>Slide 18</vt:lpstr>
      <vt:lpstr>Slide 19</vt:lpstr>
      <vt:lpstr>Slide 20</vt:lpstr>
      <vt:lpstr>Slide 21</vt:lpstr>
      <vt:lpstr>SOLUTION AFTER TESTING</vt:lpstr>
      <vt:lpstr>RUNGE KUTTA 4TH ORDER(RK4)  METHOD</vt:lpstr>
      <vt:lpstr>EULER’S METHOD </vt:lpstr>
      <vt:lpstr>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OBJECT-ORIENTED IMPLEMENTATION AND APPLICATION OF DIFFERENT CLASSES USING THE KNOWLEDGE OF MATLAB MODULES 1-5</dc:title>
  <dc:creator>WIU_CTA</dc:creator>
  <cp:lastModifiedBy>WIU_CTA</cp:lastModifiedBy>
  <cp:revision>18</cp:revision>
  <dcterms:created xsi:type="dcterms:W3CDTF">2025-10-28T11:45:38Z</dcterms:created>
  <dcterms:modified xsi:type="dcterms:W3CDTF">2025-10-28T13:39:49Z</dcterms:modified>
</cp:coreProperties>
</file>