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p:scale>
          <a:sx n="98" d="100"/>
          <a:sy n="98" d="100"/>
        </p:scale>
        <p:origin x="955" y="-49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2AB6B5-DE1E-45C5-B9F3-844B9A2B3C5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DE2413D-E085-4A93-92D8-B1BA496E7BED}">
      <dgm:prSet/>
      <dgm:spPr>
        <a:solidFill>
          <a:schemeClr val="accent5"/>
        </a:solidFill>
      </dgm:spPr>
      <dgm:t>
        <a:bodyPr/>
        <a:lstStyle/>
        <a:p>
          <a:pPr algn="r"/>
          <a:r>
            <a:rPr lang="en-US" dirty="0"/>
            <a:t>By Group 18</a:t>
          </a:r>
        </a:p>
      </dgm:t>
    </dgm:pt>
    <dgm:pt modelId="{00462D13-C2C9-42FF-9918-FC159F9E85C6}" type="parTrans" cxnId="{8ABE65C4-CE03-45E1-B742-A6C4F2FB1A18}">
      <dgm:prSet/>
      <dgm:spPr/>
      <dgm:t>
        <a:bodyPr/>
        <a:lstStyle/>
        <a:p>
          <a:endParaRPr lang="en-US"/>
        </a:p>
      </dgm:t>
    </dgm:pt>
    <dgm:pt modelId="{A3026BDF-DD37-45EF-B728-45BCB962BE1A}" type="sibTrans" cxnId="{8ABE65C4-CE03-45E1-B742-A6C4F2FB1A18}">
      <dgm:prSet/>
      <dgm:spPr/>
      <dgm:t>
        <a:bodyPr/>
        <a:lstStyle/>
        <a:p>
          <a:endParaRPr lang="en-US"/>
        </a:p>
      </dgm:t>
    </dgm:pt>
    <dgm:pt modelId="{99F1B16F-F364-4094-B841-559613663C81}" type="pres">
      <dgm:prSet presAssocID="{7E2AB6B5-DE1E-45C5-B9F3-844B9A2B3C55}" presName="linear" presStyleCnt="0">
        <dgm:presLayoutVars>
          <dgm:animLvl val="lvl"/>
          <dgm:resizeHandles val="exact"/>
        </dgm:presLayoutVars>
      </dgm:prSet>
      <dgm:spPr/>
    </dgm:pt>
    <dgm:pt modelId="{78723941-CFD7-4251-B714-4D4A1DC1690B}" type="pres">
      <dgm:prSet presAssocID="{7DE2413D-E085-4A93-92D8-B1BA496E7BED}" presName="parentText" presStyleLbl="node1" presStyleIdx="0" presStyleCnt="1" custLinFactNeighborY="-743">
        <dgm:presLayoutVars>
          <dgm:chMax val="0"/>
          <dgm:bulletEnabled val="1"/>
        </dgm:presLayoutVars>
      </dgm:prSet>
      <dgm:spPr/>
    </dgm:pt>
  </dgm:ptLst>
  <dgm:cxnLst>
    <dgm:cxn modelId="{874C062B-3B65-417F-BC3F-D7D2D69941B8}" type="presOf" srcId="{7E2AB6B5-DE1E-45C5-B9F3-844B9A2B3C55}" destId="{99F1B16F-F364-4094-B841-559613663C81}" srcOrd="0" destOrd="0" presId="urn:microsoft.com/office/officeart/2005/8/layout/vList2"/>
    <dgm:cxn modelId="{8ABE65C4-CE03-45E1-B742-A6C4F2FB1A18}" srcId="{7E2AB6B5-DE1E-45C5-B9F3-844B9A2B3C55}" destId="{7DE2413D-E085-4A93-92D8-B1BA496E7BED}" srcOrd="0" destOrd="0" parTransId="{00462D13-C2C9-42FF-9918-FC159F9E85C6}" sibTransId="{A3026BDF-DD37-45EF-B728-45BCB962BE1A}"/>
    <dgm:cxn modelId="{878EF1C7-681B-4169-A08E-4AFD85BF292B}" type="presOf" srcId="{7DE2413D-E085-4A93-92D8-B1BA496E7BED}" destId="{78723941-CFD7-4251-B714-4D4A1DC1690B}" srcOrd="0" destOrd="0" presId="urn:microsoft.com/office/officeart/2005/8/layout/vList2"/>
    <dgm:cxn modelId="{8E549C78-625E-4E38-AC9F-1A64E4FCDEC9}" type="presParOf" srcId="{99F1B16F-F364-4094-B841-559613663C81}" destId="{78723941-CFD7-4251-B714-4D4A1DC1690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361E63E-DF5B-472A-882F-B61FD165BDC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65622EB-D3FD-4380-B1E5-45E8AA6D892A}">
      <dgm:prSet phldrT="[Text]" custT="1"/>
      <dgm:spPr>
        <a:solidFill>
          <a:schemeClr val="accent5">
            <a:lumMod val="50000"/>
          </a:schemeClr>
        </a:solidFill>
      </dgm:spPr>
      <dgm:t>
        <a:bodyPr/>
        <a:lstStyle/>
        <a:p>
          <a:r>
            <a:rPr lang="en-US" sz="2800" i="0" dirty="0">
              <a:latin typeface="Arial Narrow" panose="020B0606020202030204" pitchFamily="34" charset="0"/>
              <a:ea typeface="Times New Roman" panose="02020603050405020304" pitchFamily="18" charset="0"/>
              <a:cs typeface="Times New Roman" panose="02020603050405020304" pitchFamily="18" charset="0"/>
            </a:rPr>
            <a:t>From the assignment of numerical method make an equivalent code based on recursive programing </a:t>
          </a:r>
          <a:endParaRPr lang="en-US" sz="2800" i="0" dirty="0">
            <a:latin typeface="Arial Narrow" panose="020B0606020202030204" pitchFamily="34" charset="0"/>
          </a:endParaRPr>
        </a:p>
      </dgm:t>
    </dgm:pt>
    <dgm:pt modelId="{1CF9F270-6820-46A2-8511-94F7EF126F89}" type="parTrans" cxnId="{DA5E0A26-391E-472B-9000-6B3683C9A25F}">
      <dgm:prSet/>
      <dgm:spPr/>
      <dgm:t>
        <a:bodyPr/>
        <a:lstStyle/>
        <a:p>
          <a:endParaRPr lang="en-US"/>
        </a:p>
      </dgm:t>
    </dgm:pt>
    <dgm:pt modelId="{7A52BE74-CB6E-4AE3-9F56-6DF8F2CE47E8}" type="sibTrans" cxnId="{DA5E0A26-391E-472B-9000-6B3683C9A25F}">
      <dgm:prSet/>
      <dgm:spPr/>
      <dgm:t>
        <a:bodyPr/>
        <a:lstStyle/>
        <a:p>
          <a:endParaRPr lang="en-US"/>
        </a:p>
      </dgm:t>
    </dgm:pt>
    <dgm:pt modelId="{F09F14FE-C5EC-46C5-926F-7C4A81C2F991}" type="pres">
      <dgm:prSet presAssocID="{8361E63E-DF5B-472A-882F-B61FD165BDCD}" presName="linear" presStyleCnt="0">
        <dgm:presLayoutVars>
          <dgm:animLvl val="lvl"/>
          <dgm:resizeHandles val="exact"/>
        </dgm:presLayoutVars>
      </dgm:prSet>
      <dgm:spPr/>
    </dgm:pt>
    <dgm:pt modelId="{9183B520-E833-4120-A4E5-ACA903036666}" type="pres">
      <dgm:prSet presAssocID="{565622EB-D3FD-4380-B1E5-45E8AA6D892A}" presName="parentText" presStyleLbl="node1" presStyleIdx="0" presStyleCnt="1" custScaleX="100000" custScaleY="93935">
        <dgm:presLayoutVars>
          <dgm:chMax val="0"/>
          <dgm:bulletEnabled val="1"/>
        </dgm:presLayoutVars>
      </dgm:prSet>
      <dgm:spPr/>
    </dgm:pt>
  </dgm:ptLst>
  <dgm:cxnLst>
    <dgm:cxn modelId="{DA5E0A26-391E-472B-9000-6B3683C9A25F}" srcId="{8361E63E-DF5B-472A-882F-B61FD165BDCD}" destId="{565622EB-D3FD-4380-B1E5-45E8AA6D892A}" srcOrd="0" destOrd="0" parTransId="{1CF9F270-6820-46A2-8511-94F7EF126F89}" sibTransId="{7A52BE74-CB6E-4AE3-9F56-6DF8F2CE47E8}"/>
    <dgm:cxn modelId="{98D00EEF-23DE-4788-A550-7C24265B4038}" type="presOf" srcId="{565622EB-D3FD-4380-B1E5-45E8AA6D892A}" destId="{9183B520-E833-4120-A4E5-ACA903036666}" srcOrd="0" destOrd="0" presId="urn:microsoft.com/office/officeart/2005/8/layout/vList2"/>
    <dgm:cxn modelId="{B448C7F0-AAC7-4D4E-B295-D0A4C1DDD6F5}" type="presOf" srcId="{8361E63E-DF5B-472A-882F-B61FD165BDCD}" destId="{F09F14FE-C5EC-46C5-926F-7C4A81C2F991}" srcOrd="0" destOrd="0" presId="urn:microsoft.com/office/officeart/2005/8/layout/vList2"/>
    <dgm:cxn modelId="{2362AAD2-2020-416C-BC6C-2DDEFFBEBFF6}" type="presParOf" srcId="{F09F14FE-C5EC-46C5-926F-7C4A81C2F991}" destId="{9183B520-E833-4120-A4E5-ACA903036666}"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723941-CFD7-4251-B714-4D4A1DC1690B}">
      <dsp:nvSpPr>
        <dsp:cNvPr id="0" name=""/>
        <dsp:cNvSpPr/>
      </dsp:nvSpPr>
      <dsp:spPr>
        <a:xfrm>
          <a:off x="0" y="6"/>
          <a:ext cx="5884984" cy="1343160"/>
        </a:xfrm>
        <a:prstGeom prst="roundRect">
          <a:avLst/>
        </a:prstGeom>
        <a:solidFill>
          <a:schemeClr val="accent5"/>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213360" rIns="213360" bIns="213360" numCol="1" spcCol="1270" anchor="ctr" anchorCtr="0">
          <a:noAutofit/>
        </a:bodyPr>
        <a:lstStyle/>
        <a:p>
          <a:pPr marL="0" lvl="0" indent="0" algn="r" defTabSz="2489200">
            <a:lnSpc>
              <a:spcPct val="90000"/>
            </a:lnSpc>
            <a:spcBef>
              <a:spcPct val="0"/>
            </a:spcBef>
            <a:spcAft>
              <a:spcPct val="35000"/>
            </a:spcAft>
            <a:buNone/>
          </a:pPr>
          <a:r>
            <a:rPr lang="en-US" sz="5600" kern="1200" dirty="0"/>
            <a:t>By Group 18</a:t>
          </a:r>
        </a:p>
      </dsp:txBody>
      <dsp:txXfrm>
        <a:off x="65568" y="65574"/>
        <a:ext cx="5753848" cy="12120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83B520-E833-4120-A4E5-ACA903036666}">
      <dsp:nvSpPr>
        <dsp:cNvPr id="0" name=""/>
        <dsp:cNvSpPr/>
      </dsp:nvSpPr>
      <dsp:spPr>
        <a:xfrm>
          <a:off x="0" y="1022837"/>
          <a:ext cx="8260861" cy="1143001"/>
        </a:xfrm>
        <a:prstGeom prst="roundRect">
          <a:avLst/>
        </a:prstGeom>
        <a:solidFill>
          <a:schemeClr val="accent5">
            <a:lumMod val="5000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i="0" kern="1200" dirty="0">
              <a:latin typeface="Arial Narrow" panose="020B0606020202030204" pitchFamily="34" charset="0"/>
              <a:ea typeface="Times New Roman" panose="02020603050405020304" pitchFamily="18" charset="0"/>
              <a:cs typeface="Times New Roman" panose="02020603050405020304" pitchFamily="18" charset="0"/>
            </a:rPr>
            <a:t>From the assignment of numerical method make an equivalent code based on recursive programing </a:t>
          </a:r>
          <a:endParaRPr lang="en-US" sz="2800" i="0" kern="1200" dirty="0">
            <a:latin typeface="Arial Narrow" panose="020B0606020202030204" pitchFamily="34" charset="0"/>
          </a:endParaRPr>
        </a:p>
      </dsp:txBody>
      <dsp:txXfrm>
        <a:off x="55797" y="1078634"/>
        <a:ext cx="8149267" cy="103140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0"/>
            <a:ext cx="3778250" cy="6858001"/>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3" y="914401"/>
            <a:ext cx="6947127" cy="3488266"/>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8" y="4402666"/>
            <a:ext cx="5762563" cy="1364531"/>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3" y="6117336"/>
            <a:ext cx="857473" cy="365125"/>
          </a:xfrm>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a:xfrm>
            <a:off x="3623733" y="6117336"/>
            <a:ext cx="3609438" cy="365125"/>
          </a:xfrm>
        </p:spPr>
        <p:txBody>
          <a:bodyPr/>
          <a:lstStyle/>
          <a:p>
            <a:endParaRPr lang="en-US"/>
          </a:p>
        </p:txBody>
      </p:sp>
      <p:sp>
        <p:nvSpPr>
          <p:cNvPr id="6" name="Slide Number Placeholder 5"/>
          <p:cNvSpPr>
            <a:spLocks noGrp="1"/>
          </p:cNvSpPr>
          <p:nvPr>
            <p:ph type="sldNum" sz="quarter" idx="12"/>
          </p:nvPr>
        </p:nvSpPr>
        <p:spPr>
          <a:xfrm>
            <a:off x="8275320" y="6117336"/>
            <a:ext cx="411480" cy="365125"/>
          </a:xfrm>
        </p:spPr>
        <p:txBody>
          <a:bodyPr/>
          <a:lstStyle/>
          <a:p>
            <a:fld id="{26F584B0-9EF4-4AEA-9EF7-2F289B148E4D}" type="slidenum">
              <a:rPr lang="en-US" smtClean="0"/>
              <a:t>‹#›</a:t>
            </a:fld>
            <a:endParaRPr lang="en-US"/>
          </a:p>
        </p:txBody>
      </p:sp>
      <p:sp>
        <p:nvSpPr>
          <p:cNvPr id="23" name="Freeform 12"/>
          <p:cNvSpPr/>
          <p:nvPr/>
        </p:nvSpPr>
        <p:spPr bwMode="auto">
          <a:xfrm>
            <a:off x="203200" y="3771900"/>
            <a:ext cx="361950" cy="9048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3"/>
          <p:cNvSpPr/>
          <p:nvPr/>
        </p:nvSpPr>
        <p:spPr bwMode="auto">
          <a:xfrm>
            <a:off x="560388" y="3867150"/>
            <a:ext cx="61913" cy="80963"/>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a14="http://schemas.microsoft.com/office/drawing/2010/main" xmlns="" w="9525">
                <a:solidFill>
                  <a:srgbClr val="000000"/>
                </a:solidFill>
                <a:round/>
                <a:headEnd/>
                <a:tailEnd/>
              </a14:hiddenLine>
            </a:ext>
          </a:extLst>
        </p:spPr>
      </p:sp>
    </p:spTree>
    <p:extLst>
      <p:ext uri="{BB962C8B-B14F-4D97-AF65-F5344CB8AC3E}">
        <p14:creationId xmlns:p14="http://schemas.microsoft.com/office/powerpoint/2010/main" val="948325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3" y="4732865"/>
            <a:ext cx="751599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5" y="932112"/>
            <a:ext cx="6171065"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3" y="5299603"/>
            <a:ext cx="751599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45F4C-A0E6-48F1-A4B9-6025BC8AC8F9}"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53435569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685800"/>
            <a:ext cx="751599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43400"/>
            <a:ext cx="7515992"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16933048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28999"/>
            <a:ext cx="6631128"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3" y="4343400"/>
            <a:ext cx="751599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161517303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5" y="3308581"/>
            <a:ext cx="751598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77381"/>
            <a:ext cx="751599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109896603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1" y="8630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7" y="2819399"/>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1" y="685801"/>
            <a:ext cx="6974115"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86200"/>
            <a:ext cx="751599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75200"/>
            <a:ext cx="751599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30494934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5" y="685801"/>
            <a:ext cx="7515991"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05200"/>
            <a:ext cx="7515992"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43400"/>
            <a:ext cx="7515992"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181194179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296099897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3" y="685800"/>
            <a:ext cx="1328123"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4" y="685800"/>
            <a:ext cx="601637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137657907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457201"/>
            <a:ext cx="7704667" cy="1981200"/>
          </a:xfrm>
        </p:spPr>
        <p:txBody>
          <a:bodyPr/>
          <a:lstStyle/>
          <a:p>
            <a:r>
              <a:rPr lang="en-US"/>
              <a:t>Click to edit Master title style</a:t>
            </a:r>
            <a:endParaRPr lang="en-US" dirty="0"/>
          </a:p>
        </p:txBody>
      </p:sp>
      <p:sp>
        <p:nvSpPr>
          <p:cNvPr id="3" name="Content Placeholder 2"/>
          <p:cNvSpPr>
            <a:spLocks noGrp="1"/>
          </p:cNvSpPr>
          <p:nvPr>
            <p:ph idx="1"/>
          </p:nvPr>
        </p:nvSpPr>
        <p:spPr>
          <a:xfrm>
            <a:off x="982133" y="2667000"/>
            <a:ext cx="7704667" cy="333281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344329" y="6108173"/>
            <a:ext cx="857473" cy="365125"/>
          </a:xfrm>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a:xfrm>
            <a:off x="1972647" y="6108173"/>
            <a:ext cx="5314517" cy="365125"/>
          </a:xfrm>
        </p:spPr>
        <p:txBody>
          <a:bodyPr/>
          <a:lstStyle/>
          <a:p>
            <a:endParaRPr lang="en-US"/>
          </a:p>
        </p:txBody>
      </p:sp>
      <p:sp>
        <p:nvSpPr>
          <p:cNvPr id="6" name="Slide Number Placeholder 5"/>
          <p:cNvSpPr>
            <a:spLocks noGrp="1"/>
          </p:cNvSpPr>
          <p:nvPr>
            <p:ph type="sldNum" sz="quarter" idx="12"/>
          </p:nvPr>
        </p:nvSpPr>
        <p:spPr>
          <a:xfrm>
            <a:off x="8258967" y="6108173"/>
            <a:ext cx="427833" cy="365125"/>
          </a:xfrm>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177956972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5" y="2666998"/>
            <a:ext cx="6699805" cy="236007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27070"/>
            <a:ext cx="6699802"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345F4C-A0E6-48F1-A4B9-6025BC8AC8F9}"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8273317" y="6116070"/>
            <a:ext cx="413483" cy="365125"/>
          </a:xfrm>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314902555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3" y="685801"/>
            <a:ext cx="7704667"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67000"/>
            <a:ext cx="3739896" cy="336867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67000"/>
            <a:ext cx="3739896" cy="3346824"/>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45F4C-A0E6-48F1-A4B9-6025BC8AC8F9}"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222797331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1" y="2658533"/>
            <a:ext cx="3456291"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67000"/>
            <a:ext cx="3467806"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35336"/>
            <a:ext cx="3672248" cy="2665259"/>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345F4C-A0E6-48F1-A4B9-6025BC8AC8F9}"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288337699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345F4C-A0E6-48F1-A4B9-6025BC8AC8F9}"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33786963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345F4C-A0E6-48F1-A4B9-6025BC8AC8F9}"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248283180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0200"/>
            <a:ext cx="2662534"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5800"/>
            <a:ext cx="4681962"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1800"/>
            <a:ext cx="2662534"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45F4C-A0E6-48F1-A4B9-6025BC8AC8F9}"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39872723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2" y="1752599"/>
            <a:ext cx="407067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5" y="914400"/>
            <a:ext cx="2461371"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2" y="3124199"/>
            <a:ext cx="4070679"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345F4C-A0E6-48F1-A4B9-6025BC8AC8F9}"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F584B0-9EF4-4AEA-9EF7-2F289B148E4D}" type="slidenum">
              <a:rPr lang="en-US" smtClean="0"/>
              <a:t>‹#›</a:t>
            </a:fld>
            <a:endParaRPr lang="en-US"/>
          </a:p>
        </p:txBody>
      </p:sp>
    </p:spTree>
    <p:extLst>
      <p:ext uri="{BB962C8B-B14F-4D97-AF65-F5344CB8AC3E}">
        <p14:creationId xmlns:p14="http://schemas.microsoft.com/office/powerpoint/2010/main" val="387545898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grpSp>
        <p:nvGrpSpPr>
          <p:cNvPr id="14" name="Group 13"/>
          <p:cNvGrpSpPr/>
          <p:nvPr/>
        </p:nvGrpSpPr>
        <p:grpSpPr>
          <a:xfrm>
            <a:off x="0" y="0"/>
            <a:ext cx="2132013" cy="6858001"/>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3" y="457201"/>
            <a:ext cx="7704667" cy="19812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67000"/>
            <a:ext cx="7704666" cy="3356995"/>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79" y="6116070"/>
            <a:ext cx="85747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345F4C-A0E6-48F1-A4B9-6025BC8AC8F9}" type="datetimeFigureOut">
              <a:rPr lang="en-US" smtClean="0"/>
              <a:t>10/22/2025</a:t>
            </a:fld>
            <a:endParaRPr lang="en-US"/>
          </a:p>
        </p:txBody>
      </p:sp>
      <p:sp>
        <p:nvSpPr>
          <p:cNvPr id="5" name="Footer Placeholder 4"/>
          <p:cNvSpPr>
            <a:spLocks noGrp="1"/>
          </p:cNvSpPr>
          <p:nvPr>
            <p:ph type="ftr" sz="quarter" idx="3"/>
          </p:nvPr>
        </p:nvSpPr>
        <p:spPr>
          <a:xfrm>
            <a:off x="1986997" y="6116070"/>
            <a:ext cx="531451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8273317" y="6116070"/>
            <a:ext cx="413483"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6F584B0-9EF4-4AEA-9EF7-2F289B148E4D}" type="slidenum">
              <a:rPr lang="en-US" smtClean="0"/>
              <a:t>‹#›</a:t>
            </a:fld>
            <a:endParaRPr lang="en-US"/>
          </a:p>
        </p:txBody>
      </p:sp>
    </p:spTree>
    <p:extLst>
      <p:ext uri="{BB962C8B-B14F-4D97-AF65-F5344CB8AC3E}">
        <p14:creationId xmlns:p14="http://schemas.microsoft.com/office/powerpoint/2010/main" val="77708074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4091E-126A-4021-81A1-5376363CFD98}"/>
              </a:ext>
            </a:extLst>
          </p:cNvPr>
          <p:cNvSpPr>
            <a:spLocks noGrp="1"/>
          </p:cNvSpPr>
          <p:nvPr>
            <p:ph type="ctrTitle"/>
          </p:nvPr>
        </p:nvSpPr>
        <p:spPr>
          <a:solidFill>
            <a:schemeClr val="accent3">
              <a:lumMod val="60000"/>
              <a:lumOff val="40000"/>
            </a:schemeClr>
          </a:solidFill>
        </p:spPr>
        <p:txBody>
          <a:bodyPr>
            <a:normAutofit/>
          </a:bodyPr>
          <a:lstStyle/>
          <a:p>
            <a:pPr algn="ctr"/>
            <a:r>
              <a:rPr lang="en-GB" sz="2400" dirty="0">
                <a:latin typeface="Times New Roman" panose="02020603050405020304" pitchFamily="18" charset="0"/>
                <a:ea typeface="Calibri" panose="020F0502020204030204" pitchFamily="34" charset="0"/>
                <a:cs typeface="Times New Roman" panose="02020603050405020304" pitchFamily="18" charset="0"/>
              </a:rPr>
              <a:t>  PRESENTATION ON ALGORITHM DEVELOPMENT, </a:t>
            </a:r>
            <a:br>
              <a:rPr lang="en-GB" sz="2400" dirty="0">
                <a:latin typeface="Times New Roman" panose="02020603050405020304" pitchFamily="18" charset="0"/>
                <a:ea typeface="Calibri" panose="020F0502020204030204" pitchFamily="34" charset="0"/>
                <a:cs typeface="Times New Roman" panose="02020603050405020304" pitchFamily="18" charset="0"/>
              </a:rPr>
            </a:br>
            <a:r>
              <a:rPr lang="en-GB" sz="2400" dirty="0">
                <a:latin typeface="Times New Roman" panose="02020603050405020304" pitchFamily="18" charset="0"/>
                <a:ea typeface="Calibri" panose="020F0502020204030204" pitchFamily="34" charset="0"/>
                <a:cs typeface="Times New Roman" panose="02020603050405020304" pitchFamily="18" charset="0"/>
              </a:rPr>
              <a:t>CONTROL STRUCTURES</a:t>
            </a:r>
            <a:br>
              <a:rPr lang="en-GB" sz="2400" dirty="0">
                <a:latin typeface="Times New Roman" panose="02020603050405020304" pitchFamily="18" charset="0"/>
                <a:ea typeface="Calibri" panose="020F0502020204030204" pitchFamily="34" charset="0"/>
                <a:cs typeface="Times New Roman" panose="02020603050405020304" pitchFamily="18" charset="0"/>
              </a:rPr>
            </a:br>
            <a:r>
              <a:rPr lang="en-GB" sz="2400" dirty="0">
                <a:latin typeface="Times New Roman" panose="02020603050405020304" pitchFamily="18" charset="0"/>
                <a:ea typeface="Calibri" panose="020F0502020204030204" pitchFamily="34" charset="0"/>
                <a:cs typeface="Times New Roman" panose="02020603050405020304" pitchFamily="18" charset="0"/>
              </a:rPr>
              <a:t> BASED ON RECURSIVE PROGRAMING</a:t>
            </a:r>
            <a:br>
              <a:rPr lang="en-GB" sz="2400" dirty="0">
                <a:latin typeface="Times New Roman" panose="02020603050405020304" pitchFamily="18" charset="0"/>
                <a:ea typeface="Calibri" panose="020F0502020204030204" pitchFamily="34" charset="0"/>
                <a:cs typeface="Times New Roman" panose="02020603050405020304" pitchFamily="18" charset="0"/>
              </a:rPr>
            </a:br>
            <a:r>
              <a:rPr lang="en-GB" sz="2400" dirty="0">
                <a:latin typeface="Times New Roman" panose="02020603050405020304" pitchFamily="18" charset="0"/>
                <a:ea typeface="Calibri" panose="020F0502020204030204" pitchFamily="34" charset="0"/>
                <a:cs typeface="Times New Roman" panose="02020603050405020304" pitchFamily="18" charset="0"/>
              </a:rPr>
              <a:t> USING THE KNOWLEDGE OF MATLAB MODULES 1-5 </a:t>
            </a:r>
            <a:br>
              <a:rPr lang="en-US" sz="2400" dirty="0">
                <a:latin typeface="Times New Roman" panose="02020603050405020304" pitchFamily="18" charset="0"/>
                <a:cs typeface="Times New Roman" panose="02020603050405020304" pitchFamily="18" charset="0"/>
              </a:rPr>
            </a:br>
            <a:endParaRPr lang="en-US" sz="2400" dirty="0"/>
          </a:p>
        </p:txBody>
      </p:sp>
      <p:graphicFrame>
        <p:nvGraphicFramePr>
          <p:cNvPr id="4" name="Diagram 3">
            <a:extLst>
              <a:ext uri="{FF2B5EF4-FFF2-40B4-BE49-F238E27FC236}">
                <a16:creationId xmlns:a16="http://schemas.microsoft.com/office/drawing/2014/main" id="{67C1781D-54AE-473D-BDF3-AB38589AFAC8}"/>
              </a:ext>
            </a:extLst>
          </p:cNvPr>
          <p:cNvGraphicFramePr/>
          <p:nvPr>
            <p:extLst>
              <p:ext uri="{D42A27DB-BD31-4B8C-83A1-F6EECF244321}">
                <p14:modId xmlns:p14="http://schemas.microsoft.com/office/powerpoint/2010/main" val="22318691"/>
              </p:ext>
            </p:extLst>
          </p:nvPr>
        </p:nvGraphicFramePr>
        <p:xfrm>
          <a:off x="2801816" y="4402667"/>
          <a:ext cx="5884984" cy="1363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505746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0949-CC0B-481A-858E-77DB217C3D67}"/>
              </a:ext>
            </a:extLst>
          </p:cNvPr>
          <p:cNvSpPr>
            <a:spLocks noGrp="1"/>
          </p:cNvSpPr>
          <p:nvPr>
            <p:ph type="title"/>
          </p:nvPr>
        </p:nvSpPr>
        <p:spPr/>
        <p:txBody>
          <a:bodyPr/>
          <a:lstStyle/>
          <a:p>
            <a:r>
              <a:rPr lang="en-US" dirty="0"/>
              <a:t>Pseudo code</a:t>
            </a:r>
          </a:p>
        </p:txBody>
      </p:sp>
      <p:sp>
        <p:nvSpPr>
          <p:cNvPr id="3" name="Content Placeholder 2">
            <a:extLst>
              <a:ext uri="{FF2B5EF4-FFF2-40B4-BE49-F238E27FC236}">
                <a16:creationId xmlns:a16="http://schemas.microsoft.com/office/drawing/2014/main" id="{BC111DA1-F9FA-4C28-9D34-ECCB38C2CC5E}"/>
              </a:ext>
            </a:extLst>
          </p:cNvPr>
          <p:cNvSpPr>
            <a:spLocks noGrp="1"/>
          </p:cNvSpPr>
          <p:nvPr>
            <p:ph idx="1"/>
          </p:nvPr>
        </p:nvSpPr>
        <p:spPr/>
        <p:txBody>
          <a:bodyPr>
            <a:normAutofit fontScale="92500" lnSpcReduction="10000"/>
          </a:bodyPr>
          <a:lstStyle/>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FUNCTION </a:t>
            </a:r>
            <a:r>
              <a:rPr lang="en-US" sz="1350" dirty="0" err="1">
                <a:latin typeface="Calibri" panose="020F0502020204030204" pitchFamily="34" charset="0"/>
                <a:ea typeface="Times New Roman" panose="02020603050405020304" pitchFamily="18" charset="0"/>
                <a:cs typeface="Times New Roman" panose="02020603050405020304" pitchFamily="18" charset="0"/>
              </a:rPr>
              <a:t>BisectionRecursive</a:t>
            </a:r>
            <a:r>
              <a:rPr lang="en-US" sz="1350" dirty="0">
                <a:latin typeface="Calibri" panose="020F0502020204030204" pitchFamily="34" charset="0"/>
                <a:ea typeface="Times New Roman" panose="02020603050405020304" pitchFamily="18" charset="0"/>
                <a:cs typeface="Times New Roman" panose="02020603050405020304" pitchFamily="18" charset="0"/>
              </a:rPr>
              <a:t>(f, a, b, </a:t>
            </a:r>
            <a:r>
              <a:rPr lang="en-US" sz="1350" dirty="0" err="1">
                <a:latin typeface="Calibri" panose="020F0502020204030204" pitchFamily="34" charset="0"/>
                <a:ea typeface="Times New Roman" panose="02020603050405020304" pitchFamily="18" charset="0"/>
                <a:cs typeface="Times New Roman" panose="02020603050405020304" pitchFamily="18" charset="0"/>
              </a:rPr>
              <a:t>tol</a:t>
            </a:r>
            <a:r>
              <a:rPr lang="en-US" sz="1350" dirty="0">
                <a:latin typeface="Calibri" panose="020F0502020204030204" pitchFamily="34" charset="0"/>
                <a:ea typeface="Times New Roman" panose="02020603050405020304" pitchFamily="18" charset="0"/>
                <a:cs typeface="Times New Roman" panose="02020603050405020304" pitchFamily="18" charset="0"/>
              </a:rPr>
              <a:t>, </a:t>
            </a:r>
            <a:r>
              <a:rPr lang="en-US" sz="1350" dirty="0" err="1">
                <a:latin typeface="Calibri" panose="020F0502020204030204" pitchFamily="34" charset="0"/>
                <a:ea typeface="Times New Roman" panose="02020603050405020304" pitchFamily="18" charset="0"/>
                <a:cs typeface="Times New Roman" panose="02020603050405020304" pitchFamily="18" charset="0"/>
              </a:rPr>
              <a:t>maxIter</a:t>
            </a:r>
            <a:r>
              <a:rPr lang="en-US" sz="1350" dirty="0">
                <a:latin typeface="Calibri" panose="020F0502020204030204" pitchFamily="34" charset="0"/>
                <a:ea typeface="Times New Roman" panose="02020603050405020304" pitchFamily="18" charset="0"/>
                <a:cs typeface="Times New Roman" panose="02020603050405020304" pitchFamily="18" charset="0"/>
              </a:rPr>
              <a:t>)</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IF </a:t>
            </a:r>
            <a:r>
              <a:rPr lang="en-US" sz="1350" dirty="0" err="1">
                <a:latin typeface="Calibri" panose="020F0502020204030204" pitchFamily="34" charset="0"/>
                <a:ea typeface="Times New Roman" panose="02020603050405020304" pitchFamily="18" charset="0"/>
                <a:cs typeface="Times New Roman" panose="02020603050405020304" pitchFamily="18" charset="0"/>
              </a:rPr>
              <a:t>maxIter</a:t>
            </a:r>
            <a:r>
              <a:rPr lang="en-US" sz="1350" dirty="0">
                <a:latin typeface="Calibri" panose="020F0502020204030204" pitchFamily="34" charset="0"/>
                <a:ea typeface="Times New Roman" panose="02020603050405020304" pitchFamily="18" charset="0"/>
                <a:cs typeface="Times New Roman" panose="02020603050405020304" pitchFamily="18" charset="0"/>
              </a:rPr>
              <a:t> == 0 OR |b - a| &lt; </a:t>
            </a:r>
            <a:r>
              <a:rPr lang="en-US" sz="1350" dirty="0" err="1">
                <a:latin typeface="Calibri" panose="020F0502020204030204" pitchFamily="34" charset="0"/>
                <a:ea typeface="Times New Roman" panose="02020603050405020304" pitchFamily="18" charset="0"/>
                <a:cs typeface="Times New Roman" panose="02020603050405020304" pitchFamily="18" charset="0"/>
              </a:rPr>
              <a:t>tol</a:t>
            </a:r>
            <a:r>
              <a:rPr lang="en-US" sz="1350" dirty="0">
                <a:latin typeface="Calibri" panose="020F0502020204030204" pitchFamily="34" charset="0"/>
                <a:ea typeface="Times New Roman" panose="02020603050405020304" pitchFamily="18" charset="0"/>
                <a:cs typeface="Times New Roman" panose="02020603050405020304" pitchFamily="18" charset="0"/>
              </a:rPr>
              <a:t> THEN</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RETURN (a + b)/2</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ENDIF</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c = (a + b)/2</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IF f(a)*f(c) &lt; 0 THEN</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RETURN </a:t>
            </a:r>
            <a:r>
              <a:rPr lang="en-US" sz="1350" dirty="0" err="1">
                <a:latin typeface="Calibri" panose="020F0502020204030204" pitchFamily="34" charset="0"/>
                <a:ea typeface="Times New Roman" panose="02020603050405020304" pitchFamily="18" charset="0"/>
                <a:cs typeface="Times New Roman" panose="02020603050405020304" pitchFamily="18" charset="0"/>
              </a:rPr>
              <a:t>BisectionRecursive</a:t>
            </a:r>
            <a:r>
              <a:rPr lang="en-US" sz="1350" dirty="0">
                <a:latin typeface="Calibri" panose="020F0502020204030204" pitchFamily="34" charset="0"/>
                <a:ea typeface="Times New Roman" panose="02020603050405020304" pitchFamily="18" charset="0"/>
                <a:cs typeface="Times New Roman" panose="02020603050405020304" pitchFamily="18" charset="0"/>
              </a:rPr>
              <a:t>(f, a, c, </a:t>
            </a:r>
            <a:r>
              <a:rPr lang="en-US" sz="1350" dirty="0" err="1">
                <a:latin typeface="Calibri" panose="020F0502020204030204" pitchFamily="34" charset="0"/>
                <a:ea typeface="Times New Roman" panose="02020603050405020304" pitchFamily="18" charset="0"/>
                <a:cs typeface="Times New Roman" panose="02020603050405020304" pitchFamily="18" charset="0"/>
              </a:rPr>
              <a:t>tol</a:t>
            </a:r>
            <a:r>
              <a:rPr lang="en-US" sz="1350" dirty="0">
                <a:latin typeface="Calibri" panose="020F0502020204030204" pitchFamily="34" charset="0"/>
                <a:ea typeface="Times New Roman" panose="02020603050405020304" pitchFamily="18" charset="0"/>
                <a:cs typeface="Times New Roman" panose="02020603050405020304" pitchFamily="18" charset="0"/>
              </a:rPr>
              <a:t>, </a:t>
            </a:r>
            <a:r>
              <a:rPr lang="en-US" sz="1350" dirty="0" err="1">
                <a:latin typeface="Calibri" panose="020F0502020204030204" pitchFamily="34" charset="0"/>
                <a:ea typeface="Times New Roman" panose="02020603050405020304" pitchFamily="18" charset="0"/>
                <a:cs typeface="Times New Roman" panose="02020603050405020304" pitchFamily="18" charset="0"/>
              </a:rPr>
              <a:t>maxIter</a:t>
            </a:r>
            <a:r>
              <a:rPr lang="en-US" sz="1350" dirty="0">
                <a:latin typeface="Calibri" panose="020F0502020204030204" pitchFamily="34" charset="0"/>
                <a:ea typeface="Times New Roman" panose="02020603050405020304" pitchFamily="18" charset="0"/>
                <a:cs typeface="Times New Roman" panose="02020603050405020304" pitchFamily="18" charset="0"/>
              </a:rPr>
              <a:t> - 1)</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ELSE</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RETURN </a:t>
            </a:r>
            <a:r>
              <a:rPr lang="en-US" sz="1350" dirty="0" err="1">
                <a:latin typeface="Calibri" panose="020F0502020204030204" pitchFamily="34" charset="0"/>
                <a:ea typeface="Times New Roman" panose="02020603050405020304" pitchFamily="18" charset="0"/>
                <a:cs typeface="Times New Roman" panose="02020603050405020304" pitchFamily="18" charset="0"/>
              </a:rPr>
              <a:t>BisectionRecursive</a:t>
            </a:r>
            <a:r>
              <a:rPr lang="en-US" sz="1350" dirty="0">
                <a:latin typeface="Calibri" panose="020F0502020204030204" pitchFamily="34" charset="0"/>
                <a:ea typeface="Times New Roman" panose="02020603050405020304" pitchFamily="18" charset="0"/>
                <a:cs typeface="Times New Roman" panose="02020603050405020304" pitchFamily="18" charset="0"/>
              </a:rPr>
              <a:t>(f, c, b, </a:t>
            </a:r>
            <a:r>
              <a:rPr lang="en-US" sz="1350" dirty="0" err="1">
                <a:latin typeface="Calibri" panose="020F0502020204030204" pitchFamily="34" charset="0"/>
                <a:ea typeface="Times New Roman" panose="02020603050405020304" pitchFamily="18" charset="0"/>
                <a:cs typeface="Times New Roman" panose="02020603050405020304" pitchFamily="18" charset="0"/>
              </a:rPr>
              <a:t>tol</a:t>
            </a:r>
            <a:r>
              <a:rPr lang="en-US" sz="1350" dirty="0">
                <a:latin typeface="Calibri" panose="020F0502020204030204" pitchFamily="34" charset="0"/>
                <a:ea typeface="Times New Roman" panose="02020603050405020304" pitchFamily="18" charset="0"/>
                <a:cs typeface="Times New Roman" panose="02020603050405020304" pitchFamily="18" charset="0"/>
              </a:rPr>
              <a:t>, </a:t>
            </a:r>
            <a:r>
              <a:rPr lang="en-US" sz="1350" dirty="0" err="1">
                <a:latin typeface="Calibri" panose="020F0502020204030204" pitchFamily="34" charset="0"/>
                <a:ea typeface="Times New Roman" panose="02020603050405020304" pitchFamily="18" charset="0"/>
                <a:cs typeface="Times New Roman" panose="02020603050405020304" pitchFamily="18" charset="0"/>
              </a:rPr>
              <a:t>maxIter</a:t>
            </a:r>
            <a:r>
              <a:rPr lang="en-US" sz="1350" dirty="0">
                <a:latin typeface="Calibri" panose="020F0502020204030204" pitchFamily="34" charset="0"/>
                <a:ea typeface="Times New Roman" panose="02020603050405020304" pitchFamily="18" charset="0"/>
                <a:cs typeface="Times New Roman" panose="02020603050405020304" pitchFamily="18" charset="0"/>
              </a:rPr>
              <a:t> - 1)</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ENDIF</a:t>
            </a:r>
          </a:p>
          <a:p>
            <a:pPr marL="0" indent="0" algn="ctr">
              <a:lnSpc>
                <a:spcPct val="115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END FUNCTION</a:t>
            </a:r>
          </a:p>
          <a:p>
            <a:pPr marL="0" indent="0">
              <a:buNone/>
            </a:pPr>
            <a:endParaRPr lang="en-US" dirty="0"/>
          </a:p>
        </p:txBody>
      </p:sp>
    </p:spTree>
    <p:extLst>
      <p:ext uri="{BB962C8B-B14F-4D97-AF65-F5344CB8AC3E}">
        <p14:creationId xmlns:p14="http://schemas.microsoft.com/office/powerpoint/2010/main" val="17158281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738F4-D9D7-4AB9-9000-4B1225A94DE9}"/>
              </a:ext>
            </a:extLst>
          </p:cNvPr>
          <p:cNvSpPr>
            <a:spLocks noGrp="1"/>
          </p:cNvSpPr>
          <p:nvPr>
            <p:ph type="title"/>
          </p:nvPr>
        </p:nvSpPr>
        <p:spPr/>
        <p:txBody>
          <a:bodyPr/>
          <a:lstStyle/>
          <a:p>
            <a:r>
              <a:rPr lang="en-US" dirty="0"/>
              <a:t>Actual code used</a:t>
            </a:r>
          </a:p>
        </p:txBody>
      </p:sp>
      <p:sp>
        <p:nvSpPr>
          <p:cNvPr id="3" name="Content Placeholder 2">
            <a:extLst>
              <a:ext uri="{FF2B5EF4-FFF2-40B4-BE49-F238E27FC236}">
                <a16:creationId xmlns:a16="http://schemas.microsoft.com/office/drawing/2014/main" id="{F75950E1-3C93-4C27-B02D-EE69EC4E90E3}"/>
              </a:ext>
            </a:extLst>
          </p:cNvPr>
          <p:cNvSpPr>
            <a:spLocks noGrp="1"/>
          </p:cNvSpPr>
          <p:nvPr>
            <p:ph idx="1"/>
          </p:nvPr>
        </p:nvSpPr>
        <p:spPr/>
        <p:txBody>
          <a:bodyPr>
            <a:normAutofit/>
          </a:bodyPr>
          <a:lstStyle/>
          <a:p>
            <a:pPr marL="0" indent="0">
              <a:lnSpc>
                <a:spcPts val="1013"/>
              </a:lnSpc>
              <a:spcBef>
                <a:spcPts val="0"/>
              </a:spcBef>
              <a:buNone/>
            </a:pP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function </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root =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recursiveBisection</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a, b,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tol</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maxIter</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maxIter</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 0 || abs(b - a) &lt;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tol</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root = (a + b)/2;</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return</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end</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c = (a + b)/2;</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f(a)*f(c) &lt; 0</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root =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recursiveBisection</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a, c,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tol</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maxIter</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- 1);</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else</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root =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recursiveBisection</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c, b,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tol</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maxIter</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- 1);</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end</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end</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 @(x) x.^3 - x - 2;</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root = </a:t>
            </a: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recursiveBisection</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1, 2, 1e-6, 50);</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fprintf</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
            </a:r>
            <a:r>
              <a:rPr lang="en-US" sz="1100" dirty="0">
                <a:solidFill>
                  <a:srgbClr val="A709F5"/>
                </a:solidFill>
                <a:latin typeface="Times New Roman" panose="02020603050405020304" pitchFamily="18" charset="0"/>
                <a:ea typeface="Times New Roman" panose="02020603050405020304" pitchFamily="18" charset="0"/>
                <a:cs typeface="Times New Roman" panose="02020603050405020304" pitchFamily="18" charset="0"/>
              </a:rPr>
              <a:t>'Recursive Bisection Root: %.6f\n'</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root);</a:t>
            </a:r>
            <a:endParaRPr lang="en-US" sz="11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5789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BB094-E4AA-4FA6-AD68-0B018ECE06CB}"/>
              </a:ext>
            </a:extLst>
          </p:cNvPr>
          <p:cNvSpPr>
            <a:spLocks noGrp="1"/>
          </p:cNvSpPr>
          <p:nvPr>
            <p:ph type="title"/>
          </p:nvPr>
        </p:nvSpPr>
        <p:spPr/>
        <p:txBody>
          <a:bodyPr/>
          <a:lstStyle/>
          <a:p>
            <a:r>
              <a:rPr lang="en-US" dirty="0"/>
              <a:t>Concept and code description</a:t>
            </a:r>
          </a:p>
        </p:txBody>
      </p:sp>
      <p:sp>
        <p:nvSpPr>
          <p:cNvPr id="3" name="Content Placeholder 2">
            <a:extLst>
              <a:ext uri="{FF2B5EF4-FFF2-40B4-BE49-F238E27FC236}">
                <a16:creationId xmlns:a16="http://schemas.microsoft.com/office/drawing/2014/main" id="{F243BA0A-F1CD-4249-85B9-2EEB93A35CE1}"/>
              </a:ext>
            </a:extLst>
          </p:cNvPr>
          <p:cNvSpPr>
            <a:spLocks noGrp="1"/>
          </p:cNvSpPr>
          <p:nvPr>
            <p:ph idx="1"/>
          </p:nvPr>
        </p:nvSpPr>
        <p:spPr/>
        <p:txBody>
          <a:bodyPr>
            <a:normAutofit/>
          </a:bodyPr>
          <a:lstStyle/>
          <a:p>
            <a:pPr>
              <a:lnSpc>
                <a:spcPct val="115000"/>
              </a:lnSpc>
              <a:spcBef>
                <a:spcPts val="0"/>
              </a:spcBef>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The method repeatedly halves an interval [a, b] that contains a root.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Bef>
                <a:spcPts val="0"/>
              </a:spcBef>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 Checks if initial interval is valid (sign change).</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Repeatedly divides the interval until the difference between a and b is smaller than </a:t>
            </a:r>
            <a:r>
              <a:rPr lang="en-US" sz="1400" dirty="0" err="1">
                <a:latin typeface="Times New Roman" panose="02020603050405020304" pitchFamily="18" charset="0"/>
                <a:ea typeface="Times New Roman" panose="02020603050405020304" pitchFamily="18" charset="0"/>
                <a:cs typeface="Times New Roman" panose="02020603050405020304" pitchFamily="18" charset="0"/>
              </a:rPr>
              <a:t>tol</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The midpoint c becomes the approximate root.</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401229339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7B7EA-9FFC-4019-ACF2-641C7A479B84}"/>
              </a:ext>
            </a:extLst>
          </p:cNvPr>
          <p:cNvSpPr>
            <a:spLocks noGrp="1"/>
          </p:cNvSpPr>
          <p:nvPr>
            <p:ph type="title"/>
          </p:nvPr>
        </p:nvSpPr>
        <p:spPr/>
        <p:txBody>
          <a:bodyPr/>
          <a:lstStyle/>
          <a:p>
            <a:r>
              <a:rPr lang="en-US" dirty="0"/>
              <a:t>Recursive codes</a:t>
            </a:r>
            <a:br>
              <a:rPr lang="en-US" dirty="0"/>
            </a:br>
            <a:endParaRPr lang="en-US" dirty="0"/>
          </a:p>
        </p:txBody>
      </p:sp>
      <p:sp>
        <p:nvSpPr>
          <p:cNvPr id="3" name="Content Placeholder 2">
            <a:extLst>
              <a:ext uri="{FF2B5EF4-FFF2-40B4-BE49-F238E27FC236}">
                <a16:creationId xmlns:a16="http://schemas.microsoft.com/office/drawing/2014/main" id="{93D94084-16CD-49E5-BDE2-A05864DF4E97}"/>
              </a:ext>
            </a:extLst>
          </p:cNvPr>
          <p:cNvSpPr>
            <a:spLocks noGrp="1"/>
          </p:cNvSpPr>
          <p:nvPr>
            <p:ph idx="1"/>
          </p:nvPr>
        </p:nvSpPr>
        <p:spPr/>
        <p:txBody>
          <a:bodyPr>
            <a:normAutofit/>
          </a:bodyPr>
          <a:lstStyle/>
          <a:p>
            <a:r>
              <a:rPr lang="en-US" sz="1400" dirty="0">
                <a:latin typeface="Times New Roman" panose="02020603050405020304" pitchFamily="18" charset="0"/>
                <a:ea typeface="Times New Roman" panose="02020603050405020304" pitchFamily="18" charset="0"/>
                <a:cs typeface="Times New Roman" panose="02020603050405020304" pitchFamily="18" charset="0"/>
              </a:rPr>
              <a:t>Instead of looping, the function keeps calling itself with smaller intervals until the root is found or iteration limit is reached.</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3231097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670F8-3259-4C6C-8F9E-302763079D4C}"/>
              </a:ext>
            </a:extLst>
          </p:cNvPr>
          <p:cNvSpPr>
            <a:spLocks noGrp="1"/>
          </p:cNvSpPr>
          <p:nvPr>
            <p:ph type="title"/>
          </p:nvPr>
        </p:nvSpPr>
        <p:spPr/>
        <p:txBody>
          <a:bodyPr/>
          <a:lstStyle/>
          <a:p>
            <a:r>
              <a:rPr lang="en-US" dirty="0"/>
              <a:t>Fixed iteration method flow chart</a:t>
            </a:r>
          </a:p>
        </p:txBody>
      </p:sp>
      <p:pic>
        <p:nvPicPr>
          <p:cNvPr id="4" name="Content Placeholder 3">
            <a:extLst>
              <a:ext uri="{FF2B5EF4-FFF2-40B4-BE49-F238E27FC236}">
                <a16:creationId xmlns:a16="http://schemas.microsoft.com/office/drawing/2014/main" id="{399E944F-5F51-428C-B472-65F9339DEE7D}"/>
              </a:ext>
            </a:extLst>
          </p:cNvPr>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3532554" y="2164862"/>
            <a:ext cx="2019727" cy="279171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22430263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7BFAE-F5FA-4E88-8C89-EBF02F388F08}"/>
              </a:ext>
            </a:extLst>
          </p:cNvPr>
          <p:cNvSpPr>
            <a:spLocks noGrp="1"/>
          </p:cNvSpPr>
          <p:nvPr>
            <p:ph type="title"/>
          </p:nvPr>
        </p:nvSpPr>
        <p:spPr/>
        <p:txBody>
          <a:bodyPr/>
          <a:lstStyle/>
          <a:p>
            <a:r>
              <a:rPr lang="en-US" dirty="0"/>
              <a:t>Pseudo code</a:t>
            </a:r>
          </a:p>
        </p:txBody>
      </p:sp>
      <p:sp>
        <p:nvSpPr>
          <p:cNvPr id="3" name="Content Placeholder 2">
            <a:extLst>
              <a:ext uri="{FF2B5EF4-FFF2-40B4-BE49-F238E27FC236}">
                <a16:creationId xmlns:a16="http://schemas.microsoft.com/office/drawing/2014/main" id="{D8F92BF1-4336-4EAB-AAD2-95A6AB277EC1}"/>
              </a:ext>
            </a:extLst>
          </p:cNvPr>
          <p:cNvSpPr>
            <a:spLocks noGrp="1"/>
          </p:cNvSpPr>
          <p:nvPr>
            <p:ph idx="1"/>
          </p:nvPr>
        </p:nvSpPr>
        <p:spPr/>
        <p:txBody>
          <a:bodyPr>
            <a:normAutofit fontScale="85000" lnSpcReduction="20000"/>
          </a:bodyPr>
          <a:lstStyle/>
          <a:p>
            <a:pPr marL="503873" indent="0" algn="ctr">
              <a:lnSpc>
                <a:spcPct val="115000"/>
              </a:lnSpc>
              <a:spcBef>
                <a:spcPts val="0"/>
              </a:spcBef>
              <a:buNone/>
            </a:pPr>
            <a:endParaRPr lang="en-US" sz="1350" i="1"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FUNCTION </a:t>
            </a:r>
            <a:r>
              <a:rPr lang="en-US" sz="1350" i="1" dirty="0" err="1">
                <a:latin typeface="Times New Roman" panose="02020603050405020304" pitchFamily="18" charset="0"/>
                <a:ea typeface="Times New Roman" panose="02020603050405020304" pitchFamily="18" charset="0"/>
              </a:rPr>
              <a:t>FixedPointRecursive</a:t>
            </a:r>
            <a:r>
              <a:rPr lang="en-US" sz="1350" i="1" dirty="0">
                <a:latin typeface="Times New Roman" panose="02020603050405020304" pitchFamily="18" charset="0"/>
                <a:ea typeface="Times New Roman" panose="02020603050405020304" pitchFamily="18" charset="0"/>
              </a:rPr>
              <a:t>(g, x0, </a:t>
            </a:r>
            <a:r>
              <a:rPr lang="en-US" sz="1350" i="1" dirty="0" err="1">
                <a:latin typeface="Times New Roman" panose="02020603050405020304" pitchFamily="18" charset="0"/>
                <a:ea typeface="Times New Roman" panose="02020603050405020304" pitchFamily="18" charset="0"/>
              </a:rPr>
              <a:t>tol</a:t>
            </a:r>
            <a:r>
              <a:rPr lang="en-US" sz="1350" i="1" dirty="0">
                <a:latin typeface="Times New Roman" panose="02020603050405020304" pitchFamily="18" charset="0"/>
                <a:ea typeface="Times New Roman" panose="02020603050405020304" pitchFamily="18" charset="0"/>
              </a:rPr>
              <a:t>, </a:t>
            </a:r>
            <a:r>
              <a:rPr lang="en-US" sz="1350" i="1" dirty="0" err="1">
                <a:latin typeface="Times New Roman" panose="02020603050405020304" pitchFamily="18" charset="0"/>
                <a:ea typeface="Times New Roman" panose="02020603050405020304" pitchFamily="18" charset="0"/>
              </a:rPr>
              <a:t>maxIter</a:t>
            </a:r>
            <a:r>
              <a:rPr lang="en-US" sz="1350" i="1" dirty="0">
                <a:latin typeface="Times New Roman" panose="02020603050405020304" pitchFamily="18" charset="0"/>
                <a:ea typeface="Times New Roman" panose="02020603050405020304" pitchFamily="18" charset="0"/>
              </a:rPr>
              <a:t>)</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endParaRPr lang="en-US" sz="1350" i="1"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IF </a:t>
            </a:r>
            <a:r>
              <a:rPr lang="en-US" sz="1350" i="1" dirty="0" err="1">
                <a:latin typeface="Times New Roman" panose="02020603050405020304" pitchFamily="18" charset="0"/>
                <a:ea typeface="Times New Roman" panose="02020603050405020304" pitchFamily="18" charset="0"/>
              </a:rPr>
              <a:t>maxIter</a:t>
            </a:r>
            <a:r>
              <a:rPr lang="en-US" sz="1350" i="1" dirty="0">
                <a:latin typeface="Times New Roman" panose="02020603050405020304" pitchFamily="18" charset="0"/>
                <a:ea typeface="Times New Roman" panose="02020603050405020304" pitchFamily="18" charset="0"/>
              </a:rPr>
              <a:t> == 0 THEN</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RETURN x0</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ENDIF</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x1 = g(x0)</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IF |x1 - x0| &lt; </a:t>
            </a:r>
            <a:r>
              <a:rPr lang="en-US" sz="1350" i="1" dirty="0" err="1">
                <a:latin typeface="Times New Roman" panose="02020603050405020304" pitchFamily="18" charset="0"/>
                <a:ea typeface="Times New Roman" panose="02020603050405020304" pitchFamily="18" charset="0"/>
              </a:rPr>
              <a:t>tol</a:t>
            </a:r>
            <a:r>
              <a:rPr lang="en-US" sz="1350" i="1" dirty="0">
                <a:latin typeface="Times New Roman" panose="02020603050405020304" pitchFamily="18" charset="0"/>
                <a:ea typeface="Times New Roman" panose="02020603050405020304" pitchFamily="18" charset="0"/>
              </a:rPr>
              <a:t> THEN</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RETURN x1</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ELSE</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RETURN </a:t>
            </a:r>
            <a:r>
              <a:rPr lang="en-US" sz="1350" i="1" dirty="0" err="1">
                <a:latin typeface="Times New Roman" panose="02020603050405020304" pitchFamily="18" charset="0"/>
                <a:ea typeface="Times New Roman" panose="02020603050405020304" pitchFamily="18" charset="0"/>
              </a:rPr>
              <a:t>FixedPointRecursive</a:t>
            </a:r>
            <a:r>
              <a:rPr lang="en-US" sz="1350" i="1" dirty="0">
                <a:latin typeface="Times New Roman" panose="02020603050405020304" pitchFamily="18" charset="0"/>
                <a:ea typeface="Times New Roman" panose="02020603050405020304" pitchFamily="18" charset="0"/>
              </a:rPr>
              <a:t>(g, x1, </a:t>
            </a:r>
            <a:r>
              <a:rPr lang="en-US" sz="1350" i="1" dirty="0" err="1">
                <a:latin typeface="Times New Roman" panose="02020603050405020304" pitchFamily="18" charset="0"/>
                <a:ea typeface="Times New Roman" panose="02020603050405020304" pitchFamily="18" charset="0"/>
              </a:rPr>
              <a:t>tol</a:t>
            </a:r>
            <a:r>
              <a:rPr lang="en-US" sz="1350" i="1" dirty="0">
                <a:latin typeface="Times New Roman" panose="02020603050405020304" pitchFamily="18" charset="0"/>
                <a:ea typeface="Times New Roman" panose="02020603050405020304" pitchFamily="18" charset="0"/>
              </a:rPr>
              <a:t>, </a:t>
            </a:r>
            <a:r>
              <a:rPr lang="en-US" sz="1350" i="1" dirty="0" err="1">
                <a:latin typeface="Times New Roman" panose="02020603050405020304" pitchFamily="18" charset="0"/>
                <a:ea typeface="Times New Roman" panose="02020603050405020304" pitchFamily="18" charset="0"/>
              </a:rPr>
              <a:t>maxIter</a:t>
            </a:r>
            <a:r>
              <a:rPr lang="en-US" sz="1350" i="1" dirty="0">
                <a:latin typeface="Times New Roman" panose="02020603050405020304" pitchFamily="18" charset="0"/>
                <a:ea typeface="Times New Roman" panose="02020603050405020304" pitchFamily="18" charset="0"/>
              </a:rPr>
              <a:t> - 1)</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buNone/>
            </a:pPr>
            <a:r>
              <a:rPr lang="en-US" sz="1350" i="1" dirty="0">
                <a:latin typeface="Times New Roman" panose="02020603050405020304" pitchFamily="18" charset="0"/>
                <a:ea typeface="Times New Roman" panose="02020603050405020304" pitchFamily="18" charset="0"/>
              </a:rPr>
              <a:t>    ENDIF</a:t>
            </a:r>
            <a:endParaRPr lang="en-US" sz="1350" dirty="0">
              <a:latin typeface="Times New Roman" panose="02020603050405020304" pitchFamily="18" charset="0"/>
              <a:ea typeface="Times New Roman" panose="02020603050405020304" pitchFamily="18" charset="0"/>
            </a:endParaRPr>
          </a:p>
          <a:p>
            <a:pPr marL="503873" indent="0" algn="ctr">
              <a:lnSpc>
                <a:spcPct val="115000"/>
              </a:lnSpc>
              <a:spcBef>
                <a:spcPts val="0"/>
              </a:spcBef>
              <a:spcAft>
                <a:spcPts val="600"/>
              </a:spcAft>
              <a:buNone/>
            </a:pPr>
            <a:r>
              <a:rPr lang="en-US" sz="1350" i="1" dirty="0">
                <a:latin typeface="Times New Roman" panose="02020603050405020304" pitchFamily="18" charset="0"/>
                <a:ea typeface="Times New Roman" panose="02020603050405020304" pitchFamily="18" charset="0"/>
              </a:rPr>
              <a:t>END FUNCTION</a:t>
            </a:r>
            <a:endParaRPr lang="en-US" sz="1350" dirty="0">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5315787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05A95-CC5C-4DA6-AF80-DA32903835FD}"/>
              </a:ext>
            </a:extLst>
          </p:cNvPr>
          <p:cNvSpPr>
            <a:spLocks noGrp="1"/>
          </p:cNvSpPr>
          <p:nvPr>
            <p:ph type="title"/>
          </p:nvPr>
        </p:nvSpPr>
        <p:spPr/>
        <p:txBody>
          <a:bodyPr/>
          <a:lstStyle/>
          <a:p>
            <a:r>
              <a:rPr lang="en-US" dirty="0"/>
              <a:t>Actual code used</a:t>
            </a:r>
          </a:p>
        </p:txBody>
      </p:sp>
      <p:sp>
        <p:nvSpPr>
          <p:cNvPr id="3" name="Content Placeholder 2">
            <a:extLst>
              <a:ext uri="{FF2B5EF4-FFF2-40B4-BE49-F238E27FC236}">
                <a16:creationId xmlns:a16="http://schemas.microsoft.com/office/drawing/2014/main" id="{3C8B86C1-FA05-47BD-A01E-EA360098F543}"/>
              </a:ext>
            </a:extLst>
          </p:cNvPr>
          <p:cNvSpPr>
            <a:spLocks noGrp="1"/>
          </p:cNvSpPr>
          <p:nvPr>
            <p:ph idx="1"/>
          </p:nvPr>
        </p:nvSpPr>
        <p:spPr/>
        <p:txBody>
          <a:bodyPr>
            <a:noAutofit/>
          </a:bodyPr>
          <a:lstStyle/>
          <a:p>
            <a:pPr marL="0" indent="0">
              <a:lnSpc>
                <a:spcPts val="1013"/>
              </a:lnSpc>
              <a:spcBef>
                <a:spcPts val="0"/>
              </a:spcBef>
              <a:buNone/>
            </a:pP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function </a:t>
            </a:r>
            <a:r>
              <a:rPr lang="en-US" sz="11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root</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recursiveFixedPoint</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 x0,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tol</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maxIter</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if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maxIter</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0</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root = x0;</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x1 = g(x0);</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if </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abs(x1 - x0) &lt;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tol</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root = x1;</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else</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root =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recursiveFixedPoint</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 x1,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tol</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maxIter</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- 1);</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0E00FF"/>
                </a:solidFill>
                <a:latin typeface="Consolas" panose="020B0609020204030204" pitchFamily="49" charset="0"/>
                <a:ea typeface="Times New Roman" panose="02020603050405020304" pitchFamily="18" charset="0"/>
                <a:cs typeface="Times New Roman" panose="02020603050405020304" pitchFamily="18" charset="0"/>
              </a:rPr>
              <a:t>end</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 = @(x) (x + 2).^(1/3);</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root = </a:t>
            </a: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recursiveFixedPoint</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(g, 1.5, 1e-6, 50);</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100" dirty="0" err="1">
                <a:solidFill>
                  <a:srgbClr val="212121"/>
                </a:solidFill>
                <a:latin typeface="Consolas" panose="020B0609020204030204" pitchFamily="49" charset="0"/>
                <a:ea typeface="Times New Roman" panose="02020603050405020304" pitchFamily="18" charset="0"/>
                <a:cs typeface="Times New Roman" panose="02020603050405020304" pitchFamily="18" charset="0"/>
              </a:rPr>
              <a:t>fprintf</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a:t>
            </a:r>
            <a:r>
              <a:rPr lang="en-US" sz="1100" dirty="0">
                <a:solidFill>
                  <a:srgbClr val="A709F5"/>
                </a:solidFill>
                <a:latin typeface="Consolas" panose="020B0609020204030204" pitchFamily="49" charset="0"/>
                <a:ea typeface="Times New Roman" panose="02020603050405020304" pitchFamily="18" charset="0"/>
                <a:cs typeface="Times New Roman" panose="02020603050405020304" pitchFamily="18" charset="0"/>
              </a:rPr>
              <a:t>'Recursive Fixed Point Root: %.6f\n'</a:t>
            </a: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root);</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lnSpc>
                <a:spcPts val="971"/>
              </a:lnSpc>
              <a:spcBef>
                <a:spcPts val="0"/>
              </a:spcBef>
              <a:spcAft>
                <a:spcPts val="900"/>
              </a:spcAft>
              <a:buNone/>
            </a:pPr>
            <a:r>
              <a:rPr lang="en-US" sz="1100" dirty="0">
                <a:solidFill>
                  <a:srgbClr val="212121"/>
                </a:solidFill>
                <a:latin typeface="Consolas" panose="020B0609020204030204" pitchFamily="49" charset="0"/>
                <a:ea typeface="Times New Roman" panose="02020603050405020304" pitchFamily="18" charset="0"/>
                <a:cs typeface="Times New Roman" panose="02020603050405020304" pitchFamily="18" charset="0"/>
              </a:rPr>
              <a:t> </a:t>
            </a:r>
            <a:endParaRPr lang="en-US" sz="110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1100" dirty="0"/>
          </a:p>
        </p:txBody>
      </p:sp>
    </p:spTree>
    <p:extLst>
      <p:ext uri="{BB962C8B-B14F-4D97-AF65-F5344CB8AC3E}">
        <p14:creationId xmlns:p14="http://schemas.microsoft.com/office/powerpoint/2010/main" val="39665044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3BDF0-EEE1-414B-A0A6-769E8F791843}"/>
              </a:ext>
            </a:extLst>
          </p:cNvPr>
          <p:cNvSpPr>
            <a:spLocks noGrp="1"/>
          </p:cNvSpPr>
          <p:nvPr>
            <p:ph type="title"/>
          </p:nvPr>
        </p:nvSpPr>
        <p:spPr/>
        <p:txBody>
          <a:bodyPr/>
          <a:lstStyle/>
          <a:p>
            <a:r>
              <a:rPr lang="en-US" dirty="0"/>
              <a:t>Code description</a:t>
            </a:r>
          </a:p>
        </p:txBody>
      </p:sp>
      <p:sp>
        <p:nvSpPr>
          <p:cNvPr id="3" name="Content Placeholder 2">
            <a:extLst>
              <a:ext uri="{FF2B5EF4-FFF2-40B4-BE49-F238E27FC236}">
                <a16:creationId xmlns:a16="http://schemas.microsoft.com/office/drawing/2014/main" id="{8A54EF50-DB7A-4338-A6B8-51C09A6F4F0D}"/>
              </a:ext>
            </a:extLst>
          </p:cNvPr>
          <p:cNvSpPr>
            <a:spLocks noGrp="1"/>
          </p:cNvSpPr>
          <p:nvPr>
            <p:ph idx="1"/>
          </p:nvPr>
        </p:nvSpPr>
        <p:spPr/>
        <p:txBody>
          <a:bodyPr>
            <a:normAutofit/>
          </a:bodyPr>
          <a:lstStyle/>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Start from an initial guess x0.</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Keep updating with x1 = g(x0) until the values converge.</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Works only if </a:t>
            </a:r>
            <a:r>
              <a:rPr lang="en-US" sz="1400" dirty="0">
                <a:latin typeface="Cambria Math" panose="02040503050406030204" pitchFamily="18" charset="0"/>
                <a:ea typeface="Times New Roman" panose="02020603050405020304" pitchFamily="18" charset="0"/>
                <a:cs typeface="Cambria Math" panose="02040503050406030204" pitchFamily="18" charset="0"/>
              </a:rPr>
              <a: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g′(x)</a:t>
            </a:r>
            <a:r>
              <a:rPr lang="en-US" sz="1400" dirty="0">
                <a:latin typeface="Cambria Math" panose="02040503050406030204" pitchFamily="18" charset="0"/>
                <a:ea typeface="Times New Roman" panose="02020603050405020304" pitchFamily="18" charset="0"/>
                <a:cs typeface="Cambria Math" panose="02040503050406030204" pitchFamily="18" charset="0"/>
              </a:rPr>
              <a: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&lt;1|g'(x)| &lt; 1</a:t>
            </a:r>
            <a:r>
              <a:rPr lang="en-US" sz="1400" dirty="0">
                <a:latin typeface="Cambria Math" panose="02040503050406030204" pitchFamily="18" charset="0"/>
                <a:ea typeface="Times New Roman" panose="02020603050405020304" pitchFamily="18" charset="0"/>
                <a:cs typeface="Cambria Math" panose="02040503050406030204" pitchFamily="18" charset="0"/>
              </a:rPr>
              <a: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g′(x)</a:t>
            </a:r>
            <a:r>
              <a:rPr lang="en-US" sz="1400" dirty="0">
                <a:latin typeface="Cambria Math" panose="02040503050406030204" pitchFamily="18" charset="0"/>
                <a:ea typeface="Times New Roman" panose="02020603050405020304" pitchFamily="18" charset="0"/>
                <a:cs typeface="Cambria Math" panose="02040503050406030204" pitchFamily="18" charset="0"/>
              </a:rPr>
              <a:t>∣</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&lt;1 in the region of interest (ensures convergence).</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endParaRPr lang="en-US" sz="1400" dirty="0"/>
          </a:p>
        </p:txBody>
      </p:sp>
    </p:spTree>
    <p:extLst>
      <p:ext uri="{BB962C8B-B14F-4D97-AF65-F5344CB8AC3E}">
        <p14:creationId xmlns:p14="http://schemas.microsoft.com/office/powerpoint/2010/main" val="39047967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B2605-524F-48FB-A608-0A710E9AB2B2}"/>
              </a:ext>
            </a:extLst>
          </p:cNvPr>
          <p:cNvSpPr>
            <a:spLocks noGrp="1"/>
          </p:cNvSpPr>
          <p:nvPr>
            <p:ph type="title"/>
          </p:nvPr>
        </p:nvSpPr>
        <p:spPr/>
        <p:txBody>
          <a:bodyPr/>
          <a:lstStyle/>
          <a:p>
            <a:r>
              <a:rPr lang="en-US" dirty="0"/>
              <a:t>Continuation of recursive codes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FAE5731-6FAE-4259-A29B-D737142AACAC}"/>
                  </a:ext>
                </a:extLst>
              </p:cNvPr>
              <p:cNvSpPr>
                <a:spLocks noGrp="1"/>
              </p:cNvSpPr>
              <p:nvPr>
                <p:ph idx="1"/>
              </p:nvPr>
            </p:nvSpPr>
            <p:spPr/>
            <p:txBody>
              <a:bodyPr>
                <a:normAutofit/>
              </a:bodyPr>
              <a:lstStyle/>
              <a:p>
                <a:pPr marL="0">
                  <a:lnSpc>
                    <a:spcPct val="115000"/>
                  </a:lnSpc>
                  <a:spcBef>
                    <a:spcPts val="0"/>
                  </a:spcBef>
                  <a:spcAft>
                    <a:spcPts val="750"/>
                  </a:spcAft>
                </a:pPr>
                <a:r>
                  <a:rPr lang="en-US" sz="1400" b="1" dirty="0">
                    <a:latin typeface="Times New Roman" panose="02020603050405020304" pitchFamily="18" charset="0"/>
                    <a:ea typeface="Times New Roman" panose="02020603050405020304" pitchFamily="18" charset="0"/>
                    <a:cs typeface="Times New Roman" panose="02020603050405020304" pitchFamily="18" charset="0"/>
                  </a:rPr>
                  <a:t>QN</a:t>
                </a:r>
                <a:r>
                  <a:rPr lang="en-US" sz="1400" dirty="0">
                    <a:latin typeface="Times New Roman" panose="02020603050405020304" pitchFamily="18" charset="0"/>
                    <a:ea typeface="Times New Roman" panose="02020603050405020304" pitchFamily="18" charset="0"/>
                    <a:cs typeface="Times New Roman" panose="02020603050405020304" pitchFamily="18" charset="0"/>
                  </a:rPr>
                  <a:t>. The rate of change of a population y with respect to time t is proportional to the population itself.</a:t>
                </a:r>
                <a:br>
                  <a:rPr lang="en-US" sz="1400" dirty="0">
                    <a:latin typeface="Times New Roman" panose="02020603050405020304" pitchFamily="18" charset="0"/>
                    <a:ea typeface="Times New Roman" panose="02020603050405020304" pitchFamily="18" charset="0"/>
                    <a:cs typeface="Times New Roman" panose="02020603050405020304" pitchFamily="18" charset="0"/>
                  </a:rPr>
                </a:br>
                <a:r>
                  <a:rPr lang="en-US" sz="1400" dirty="0">
                    <a:latin typeface="Times New Roman" panose="02020603050405020304" pitchFamily="18" charset="0"/>
                    <a:ea typeface="Times New Roman" panose="02020603050405020304" pitchFamily="18" charset="0"/>
                    <a:cs typeface="Times New Roman" panose="02020603050405020304" pitchFamily="18" charset="0"/>
                  </a:rPr>
                  <a:t>This can be modeled by the first-order differential equation:</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0">
                  <a:lnSpc>
                    <a:spcPct val="115000"/>
                  </a:lnSpc>
                  <a:spcBef>
                    <a:spcPts val="0"/>
                  </a:spcBef>
                  <a:spcAft>
                    <a:spcPts val="750"/>
                  </a:spcAft>
                </a:pPr>
                <a14:m>
                  <m:oMath xmlns:m="http://schemas.openxmlformats.org/officeDocument/2006/math">
                    <m:f>
                      <m:f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fPr>
                      <m:num>
                        <m:r>
                          <a:rPr lang="en-US" sz="1400" i="1">
                            <a:latin typeface="Cambria Math" panose="02040503050406030204" pitchFamily="18" charset="0"/>
                            <a:ea typeface="Times New Roman" panose="02020603050405020304" pitchFamily="18" charset="0"/>
                            <a:cs typeface="Times New Roman" panose="02020603050405020304" pitchFamily="18" charset="0"/>
                          </a:rPr>
                          <m:t>𝑑𝑦</m:t>
                        </m:r>
                      </m:num>
                      <m:den>
                        <m:r>
                          <a:rPr lang="en-US" sz="1400" i="1">
                            <a:latin typeface="Cambria Math" panose="02040503050406030204" pitchFamily="18" charset="0"/>
                            <a:ea typeface="Times New Roman" panose="02020603050405020304" pitchFamily="18" charset="0"/>
                            <a:cs typeface="Times New Roman" panose="02020603050405020304" pitchFamily="18" charset="0"/>
                          </a:rPr>
                          <m:t>𝑑𝑥</m:t>
                        </m:r>
                      </m:den>
                    </m:f>
                    <m:r>
                      <a:rPr lang="en-US" sz="1400" i="1">
                        <a:latin typeface="Cambria Math" panose="02040503050406030204" pitchFamily="18" charset="0"/>
                        <a:ea typeface="Times New Roman" panose="02020603050405020304" pitchFamily="18" charset="0"/>
                        <a:cs typeface="Times New Roman" panose="02020603050405020304" pitchFamily="18" charset="0"/>
                      </a:rPr>
                      <m:t>=0.5</m:t>
                    </m:r>
                    <m:r>
                      <a:rPr lang="en-US" sz="1400" i="1">
                        <a:latin typeface="Cambria Math" panose="02040503050406030204" pitchFamily="18" charset="0"/>
                        <a:ea typeface="Times New Roman" panose="02020603050405020304" pitchFamily="18" charset="0"/>
                        <a:cs typeface="Times New Roman" panose="02020603050405020304" pitchFamily="18" charset="0"/>
                      </a:rPr>
                      <m:t>𝑦</m:t>
                    </m:r>
                    <m:r>
                      <a:rPr lang="en-US" sz="1400" i="1">
                        <a:latin typeface="Cambria Math" panose="02040503050406030204" pitchFamily="18" charset="0"/>
                        <a:ea typeface="Times New Roman" panose="02020603050405020304" pitchFamily="18" charset="0"/>
                        <a:cs typeface="Times New Roman" panose="02020603050405020304" pitchFamily="18" charset="0"/>
                      </a:rPr>
                      <m:t>,     </m:t>
                    </m:r>
                    <m:r>
                      <a:rPr lang="en-US" sz="1400" i="1">
                        <a:latin typeface="Cambria Math" panose="02040503050406030204" pitchFamily="18" charset="0"/>
                        <a:ea typeface="Times New Roman" panose="02020603050405020304" pitchFamily="18" charset="0"/>
                        <a:cs typeface="Times New Roman" panose="02020603050405020304" pitchFamily="18" charset="0"/>
                      </a:rPr>
                      <m:t>𝑦</m:t>
                    </m:r>
                    <m:d>
                      <m:dPr>
                        <m:ctrlPr>
                          <a:rPr lang="en-US" sz="1400" i="1">
                            <a:latin typeface="Cambria Math" panose="02040503050406030204" pitchFamily="18" charset="0"/>
                            <a:ea typeface="Times New Roman" panose="02020603050405020304" pitchFamily="18" charset="0"/>
                            <a:cs typeface="Times New Roman" panose="02020603050405020304" pitchFamily="18" charset="0"/>
                          </a:rPr>
                        </m:ctrlPr>
                      </m:dPr>
                      <m:e>
                        <m:r>
                          <a:rPr lang="en-US" sz="1400" i="1">
                            <a:latin typeface="Cambria Math" panose="02040503050406030204" pitchFamily="18" charset="0"/>
                            <a:ea typeface="Times New Roman" panose="02020603050405020304" pitchFamily="18" charset="0"/>
                            <a:cs typeface="Times New Roman" panose="02020603050405020304" pitchFamily="18" charset="0"/>
                          </a:rPr>
                          <m:t>0</m:t>
                        </m:r>
                      </m:e>
                    </m:d>
                    <m:r>
                      <a:rPr lang="en-US" sz="1400" i="1">
                        <a:latin typeface="Cambria Math" panose="02040503050406030204" pitchFamily="18" charset="0"/>
                        <a:ea typeface="Times New Roman" panose="02020603050405020304" pitchFamily="18" charset="0"/>
                        <a:cs typeface="Times New Roman" panose="02020603050405020304" pitchFamily="18" charset="0"/>
                      </a:rPr>
                      <m:t>=100</m:t>
                    </m:r>
                  </m:oMath>
                </a14:m>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pPr marL="557213" lvl="1" indent="-214313">
                  <a:lnSpc>
                    <a:spcPct val="107000"/>
                  </a:lnSpc>
                  <a:spcBef>
                    <a:spcPts val="0"/>
                  </a:spcBef>
                  <a:buFont typeface="+mj-lt"/>
                  <a:buAutoNum type="alphaLcParenBoth"/>
                </a:pPr>
                <a:r>
                  <a:rPr lang="en-US" sz="1400" dirty="0">
                    <a:latin typeface="Times New Roman" panose="02020603050405020304" pitchFamily="18" charset="0"/>
                    <a:ea typeface="Times New Roman" panose="02020603050405020304" pitchFamily="18" charset="0"/>
                  </a:rPr>
                  <a:t>Derive the recursive formula for Range </a:t>
                </a:r>
                <a:r>
                  <a:rPr lang="en-US" sz="1400" dirty="0" err="1">
                    <a:latin typeface="Times New Roman" panose="02020603050405020304" pitchFamily="18" charset="0"/>
                    <a:ea typeface="Times New Roman" panose="02020603050405020304" pitchFamily="18" charset="0"/>
                  </a:rPr>
                  <a:t>kutta</a:t>
                </a:r>
                <a:r>
                  <a:rPr lang="en-US" sz="1400" dirty="0">
                    <a:latin typeface="Times New Roman" panose="02020603050405020304" pitchFamily="18" charset="0"/>
                    <a:ea typeface="Times New Roman" panose="02020603050405020304" pitchFamily="18" charset="0"/>
                  </a:rPr>
                  <a:t> 4and Euler’s method to approximate y(t).</a:t>
                </a:r>
                <a:br>
                  <a:rPr lang="en-US" sz="1400" dirty="0">
                    <a:latin typeface="Times New Roman" panose="02020603050405020304" pitchFamily="18" charset="0"/>
                    <a:ea typeface="Times New Roman" panose="02020603050405020304" pitchFamily="18" charset="0"/>
                  </a:rPr>
                </a:br>
                <a:r>
                  <a:rPr lang="en-US" sz="1400" dirty="0">
                    <a:latin typeface="Times New Roman" panose="02020603050405020304" pitchFamily="18" charset="0"/>
                    <a:ea typeface="Times New Roman" panose="02020603050405020304" pitchFamily="18" charset="0"/>
                  </a:rPr>
                  <a:t>(b) Using a step size of h=0.1, write a </a:t>
                </a:r>
                <a:r>
                  <a:rPr lang="en-US" sz="1400" b="1" dirty="0">
                    <a:latin typeface="Times New Roman" panose="02020603050405020304" pitchFamily="18" charset="0"/>
                    <a:ea typeface="Times New Roman" panose="02020603050405020304" pitchFamily="18" charset="0"/>
                  </a:rPr>
                  <a:t>MATLAB recursive program</a:t>
                </a:r>
                <a:r>
                  <a:rPr lang="en-US" sz="1400" dirty="0">
                    <a:latin typeface="Times New Roman" panose="02020603050405020304" pitchFamily="18" charset="0"/>
                    <a:ea typeface="Times New Roman" panose="02020603050405020304" pitchFamily="18" charset="0"/>
                  </a:rPr>
                  <a:t> to compute the population .</a:t>
                </a:r>
              </a:p>
              <a:p>
                <a:pPr marL="257175" indent="-257175">
                  <a:lnSpc>
                    <a:spcPct val="107000"/>
                  </a:lnSpc>
                  <a:spcBef>
                    <a:spcPts val="0"/>
                  </a:spcBef>
                  <a:buSzPts val="1000"/>
                  <a:buFont typeface="Symbol" panose="05050102010706020507" pitchFamily="18" charset="2"/>
                  <a:buChar char=""/>
                  <a:tabLst>
                    <a:tab pos="342900" algn="l"/>
                  </a:tabLst>
                </a:pPr>
                <a:r>
                  <a:rPr lang="en-US" sz="1400" dirty="0">
                    <a:latin typeface="Times New Roman" panose="02020603050405020304" pitchFamily="18" charset="0"/>
                    <a:ea typeface="Times New Roman" panose="02020603050405020304" pitchFamily="18" charset="0"/>
                  </a:rPr>
                  <a:t> </a:t>
                </a:r>
              </a:p>
              <a:p>
                <a:pPr marL="342900">
                  <a:lnSpc>
                    <a:spcPct val="107000"/>
                  </a:lnSpc>
                  <a:spcBef>
                    <a:spcPts val="0"/>
                  </a:spcBef>
                  <a:spcAft>
                    <a:spcPts val="600"/>
                  </a:spcAft>
                </a:pPr>
                <a:r>
                  <a:rPr lang="en-US" sz="1400" dirty="0">
                    <a:latin typeface="Times New Roman" panose="02020603050405020304" pitchFamily="18" charset="0"/>
                    <a:ea typeface="Times New Roman" panose="02020603050405020304" pitchFamily="18" charset="0"/>
                  </a:rPr>
                  <a:t>Below is the Range </a:t>
                </a:r>
                <a:r>
                  <a:rPr lang="en-US" sz="1400" dirty="0" err="1">
                    <a:latin typeface="Times New Roman" panose="02020603050405020304" pitchFamily="18" charset="0"/>
                    <a:ea typeface="Times New Roman" panose="02020603050405020304" pitchFamily="18" charset="0"/>
                  </a:rPr>
                  <a:t>Kutta</a:t>
                </a:r>
                <a:r>
                  <a:rPr lang="en-US" sz="1400" dirty="0">
                    <a:latin typeface="Times New Roman" panose="02020603050405020304" pitchFamily="18" charset="0"/>
                    <a:ea typeface="Times New Roman" panose="02020603050405020304" pitchFamily="18" charset="0"/>
                  </a:rPr>
                  <a:t> 4 method using recursive programming</a:t>
                </a:r>
              </a:p>
              <a:p>
                <a:endParaRPr lang="en-US" sz="1400" dirty="0"/>
              </a:p>
            </p:txBody>
          </p:sp>
        </mc:Choice>
        <mc:Fallback>
          <p:sp>
            <p:nvSpPr>
              <p:cNvPr id="3" name="Content Placeholder 2">
                <a:extLst>
                  <a:ext uri="{FF2B5EF4-FFF2-40B4-BE49-F238E27FC236}">
                    <a16:creationId xmlns:a16="http://schemas.microsoft.com/office/drawing/2014/main" id="{7FAE5731-6FAE-4259-A29B-D737142AACAC}"/>
                  </a:ext>
                </a:extLst>
              </p:cNvPr>
              <p:cNvSpPr>
                <a:spLocks noGrp="1" noRot="1" noChangeAspect="1" noMove="1" noResize="1" noEditPoints="1" noAdjustHandles="1" noChangeArrowheads="1" noChangeShapeType="1" noTextEdit="1"/>
              </p:cNvSpPr>
              <p:nvPr>
                <p:ph idx="1"/>
              </p:nvPr>
            </p:nvSpPr>
            <p:spPr>
              <a:blipFill>
                <a:blip r:embed="rId2"/>
                <a:stretch>
                  <a:fillRect l="-712"/>
                </a:stretch>
              </a:blipFill>
            </p:spPr>
            <p:txBody>
              <a:bodyPr/>
              <a:lstStyle/>
              <a:p>
                <a:r>
                  <a:rPr lang="en-US">
                    <a:noFill/>
                  </a:rPr>
                  <a:t> </a:t>
                </a:r>
              </a:p>
            </p:txBody>
          </p:sp>
        </mc:Fallback>
      </mc:AlternateContent>
    </p:spTree>
    <p:extLst>
      <p:ext uri="{BB962C8B-B14F-4D97-AF65-F5344CB8AC3E}">
        <p14:creationId xmlns:p14="http://schemas.microsoft.com/office/powerpoint/2010/main" val="178741013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343F5BB-301A-43C2-B844-C08BEAF83464}"/>
              </a:ext>
            </a:extLst>
          </p:cNvPr>
          <p:cNvSpPr txBox="1"/>
          <p:nvPr/>
        </p:nvSpPr>
        <p:spPr>
          <a:xfrm>
            <a:off x="1043468" y="310396"/>
            <a:ext cx="4571006" cy="400110"/>
          </a:xfrm>
          <a:prstGeom prst="rect">
            <a:avLst/>
          </a:prstGeom>
          <a:noFill/>
        </p:spPr>
        <p:txBody>
          <a:bodyPr wrap="square">
            <a:spAutoFit/>
          </a:bodyPr>
          <a:lstStyle/>
          <a:p>
            <a:r>
              <a:rPr lang="en-US" sz="2000" dirty="0"/>
              <a:t>Continuation of recursive codes </a:t>
            </a:r>
          </a:p>
        </p:txBody>
      </p:sp>
      <p:sp>
        <p:nvSpPr>
          <p:cNvPr id="9" name="TextBox 8">
            <a:extLst>
              <a:ext uri="{FF2B5EF4-FFF2-40B4-BE49-F238E27FC236}">
                <a16:creationId xmlns:a16="http://schemas.microsoft.com/office/drawing/2014/main" id="{40055999-F026-41E5-950B-E9626F600273}"/>
              </a:ext>
            </a:extLst>
          </p:cNvPr>
          <p:cNvSpPr txBox="1"/>
          <p:nvPr/>
        </p:nvSpPr>
        <p:spPr>
          <a:xfrm>
            <a:off x="2435484" y="710506"/>
            <a:ext cx="4571007" cy="5262979"/>
          </a:xfrm>
          <a:prstGeom prst="rect">
            <a:avLst/>
          </a:prstGeom>
          <a:noFill/>
        </p:spPr>
        <p:txBody>
          <a:bodyPr wrap="square">
            <a:spAutoFit/>
          </a:bodyPr>
          <a:lstStyle/>
          <a:p>
            <a:r>
              <a:rPr lang="en-US" sz="1400" dirty="0">
                <a:latin typeface="Times New Roman" panose="02020603050405020304" pitchFamily="18" charset="0"/>
                <a:cs typeface="Times New Roman" panose="02020603050405020304" pitchFamily="18" charset="0"/>
              </a:rPr>
              <a:t>% Runge-</a:t>
            </a:r>
            <a:r>
              <a:rPr lang="en-US" sz="1400" dirty="0" err="1">
                <a:latin typeface="Times New Roman" panose="02020603050405020304" pitchFamily="18" charset="0"/>
                <a:cs typeface="Times New Roman" panose="02020603050405020304" pitchFamily="18" charset="0"/>
              </a:rPr>
              <a:t>Kutta</a:t>
            </a:r>
            <a:r>
              <a:rPr lang="en-US" sz="1400" dirty="0">
                <a:latin typeface="Times New Roman" panose="02020603050405020304" pitchFamily="18" charset="0"/>
                <a:cs typeface="Times New Roman" panose="02020603050405020304" pitchFamily="18" charset="0"/>
              </a:rPr>
              <a:t> 4th Order (Recursive)</a:t>
            </a:r>
          </a:p>
          <a:p>
            <a:r>
              <a:rPr lang="en-US" sz="1400" dirty="0">
                <a:latin typeface="Times New Roman" panose="02020603050405020304" pitchFamily="18" charset="0"/>
                <a:cs typeface="Times New Roman" panose="02020603050405020304" pitchFamily="18" charset="0"/>
              </a:rPr>
              <a:t>r = 0.5;              </a:t>
            </a:r>
          </a:p>
          <a:p>
            <a:r>
              <a:rPr lang="en-US" sz="1400" dirty="0">
                <a:latin typeface="Times New Roman" panose="02020603050405020304" pitchFamily="18" charset="0"/>
                <a:cs typeface="Times New Roman" panose="02020603050405020304" pitchFamily="18" charset="0"/>
              </a:rPr>
              <a:t>y0 = 100;             </a:t>
            </a:r>
          </a:p>
          <a:p>
            <a:r>
              <a:rPr lang="en-US" sz="1400" dirty="0">
                <a:latin typeface="Times New Roman" panose="02020603050405020304" pitchFamily="18" charset="0"/>
                <a:cs typeface="Times New Roman" panose="02020603050405020304" pitchFamily="18" charset="0"/>
              </a:rPr>
              <a:t>t0 = 0; </a:t>
            </a:r>
            <a:r>
              <a:rPr lang="en-US" sz="1400" dirty="0" err="1">
                <a:latin typeface="Times New Roman" panose="02020603050405020304" pitchFamily="18" charset="0"/>
                <a:cs typeface="Times New Roman" panose="02020603050405020304" pitchFamily="18" charset="0"/>
              </a:rPr>
              <a:t>tf</a:t>
            </a:r>
            <a:r>
              <a:rPr lang="en-US" sz="1400" dirty="0">
                <a:latin typeface="Times New Roman" panose="02020603050405020304" pitchFamily="18" charset="0"/>
                <a:cs typeface="Times New Roman" panose="02020603050405020304" pitchFamily="18" charset="0"/>
              </a:rPr>
              <a:t> = 10; h = 0.1;</a:t>
            </a:r>
          </a:p>
          <a:p>
            <a:r>
              <a:rPr lang="en-US" sz="1400" dirty="0">
                <a:latin typeface="Times New Roman" panose="02020603050405020304" pitchFamily="18" charset="0"/>
                <a:cs typeface="Times New Roman" panose="02020603050405020304" pitchFamily="18" charset="0"/>
              </a:rPr>
              <a:t>t = t0:h:tf;</a:t>
            </a:r>
          </a:p>
          <a:p>
            <a:r>
              <a:rPr lang="en-US" sz="1400" dirty="0">
                <a:latin typeface="Times New Roman" panose="02020603050405020304" pitchFamily="18" charset="0"/>
                <a:cs typeface="Times New Roman" panose="02020603050405020304" pitchFamily="18" charset="0"/>
              </a:rPr>
              <a:t>y = rk4_recursive(r, y0, t, h, 1);</a:t>
            </a:r>
          </a:p>
          <a:p>
            <a:r>
              <a:rPr lang="en-US" sz="1400" dirty="0" err="1">
                <a:latin typeface="Times New Roman" panose="02020603050405020304" pitchFamily="18" charset="0"/>
                <a:cs typeface="Times New Roman" panose="02020603050405020304" pitchFamily="18" charset="0"/>
              </a:rPr>
              <a:t>y_exact</a:t>
            </a:r>
            <a:r>
              <a:rPr lang="en-US" sz="1400" dirty="0">
                <a:latin typeface="Times New Roman" panose="02020603050405020304" pitchFamily="18" charset="0"/>
                <a:cs typeface="Times New Roman" panose="02020603050405020304" pitchFamily="18" charset="0"/>
              </a:rPr>
              <a:t> = y0 * exp(r*t);</a:t>
            </a:r>
          </a:p>
          <a:p>
            <a:r>
              <a:rPr lang="en-US" sz="1400" dirty="0">
                <a:latin typeface="Times New Roman" panose="02020603050405020304" pitchFamily="18" charset="0"/>
                <a:cs typeface="Times New Roman" panose="02020603050405020304" pitchFamily="18" charset="0"/>
              </a:rPr>
              <a:t>% Recursive Function</a:t>
            </a:r>
          </a:p>
          <a:p>
            <a:r>
              <a:rPr lang="en-US" sz="1400" dirty="0">
                <a:latin typeface="Times New Roman" panose="02020603050405020304" pitchFamily="18" charset="0"/>
                <a:cs typeface="Times New Roman" panose="02020603050405020304" pitchFamily="18" charset="0"/>
              </a:rPr>
              <a:t>function y = rk4_recursive(r, y0, t, h,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a:t>
            </a:r>
          </a:p>
          <a:p>
            <a:r>
              <a:rPr lang="en-US" sz="1400" dirty="0">
                <a:latin typeface="Times New Roman" panose="02020603050405020304" pitchFamily="18" charset="0"/>
                <a:cs typeface="Times New Roman" panose="02020603050405020304" pitchFamily="18" charset="0"/>
              </a:rPr>
              <a:t>    y = zeros(size(t));</a:t>
            </a:r>
          </a:p>
          <a:p>
            <a:r>
              <a:rPr lang="en-US" sz="1400" dirty="0">
                <a:latin typeface="Times New Roman" panose="02020603050405020304" pitchFamily="18" charset="0"/>
                <a:cs typeface="Times New Roman" panose="02020603050405020304" pitchFamily="18" charset="0"/>
              </a:rPr>
              <a:t>    y(</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y0;</a:t>
            </a:r>
          </a:p>
          <a:p>
            <a:r>
              <a:rPr lang="en-US" sz="1400" dirty="0">
                <a:latin typeface="Times New Roman" panose="02020603050405020304" pitchFamily="18" charset="0"/>
                <a:cs typeface="Times New Roman" panose="02020603050405020304" pitchFamily="18" charset="0"/>
              </a:rPr>
              <a:t>    if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length(t)</a:t>
            </a:r>
          </a:p>
          <a:p>
            <a:r>
              <a:rPr lang="en-US" sz="1400" dirty="0">
                <a:latin typeface="Times New Roman" panose="02020603050405020304" pitchFamily="18" charset="0"/>
                <a:cs typeface="Times New Roman" panose="02020603050405020304" pitchFamily="18" charset="0"/>
              </a:rPr>
              <a:t>        return;</a:t>
            </a:r>
          </a:p>
          <a:p>
            <a:r>
              <a:rPr lang="en-US" sz="1400" dirty="0">
                <a:latin typeface="Times New Roman" panose="02020603050405020304" pitchFamily="18" charset="0"/>
                <a:cs typeface="Times New Roman" panose="02020603050405020304" pitchFamily="18" charset="0"/>
              </a:rPr>
              <a:t>    else</a:t>
            </a:r>
          </a:p>
          <a:p>
            <a:r>
              <a:rPr lang="en-US" sz="1400" dirty="0">
                <a:latin typeface="Times New Roman" panose="02020603050405020304" pitchFamily="18" charset="0"/>
                <a:cs typeface="Times New Roman" panose="02020603050405020304" pitchFamily="18" charset="0"/>
              </a:rPr>
              <a:t>        k1 = r*y0;</a:t>
            </a:r>
          </a:p>
          <a:p>
            <a:r>
              <a:rPr lang="en-US" sz="1400" dirty="0">
                <a:latin typeface="Times New Roman" panose="02020603050405020304" pitchFamily="18" charset="0"/>
                <a:cs typeface="Times New Roman" panose="02020603050405020304" pitchFamily="18" charset="0"/>
              </a:rPr>
              <a:t>        k2 = r*(y0 + 0.5*h*k1);</a:t>
            </a:r>
          </a:p>
          <a:p>
            <a:r>
              <a:rPr lang="en-US" sz="1400" dirty="0">
                <a:latin typeface="Times New Roman" panose="02020603050405020304" pitchFamily="18" charset="0"/>
                <a:cs typeface="Times New Roman" panose="02020603050405020304" pitchFamily="18" charset="0"/>
              </a:rPr>
              <a:t>        k3 = r*(y0 + 0.5*h*k2);</a:t>
            </a:r>
          </a:p>
          <a:p>
            <a:r>
              <a:rPr lang="en-US" sz="1400" dirty="0">
                <a:latin typeface="Times New Roman" panose="02020603050405020304" pitchFamily="18" charset="0"/>
                <a:cs typeface="Times New Roman" panose="02020603050405020304" pitchFamily="18" charset="0"/>
              </a:rPr>
              <a:t>        k4 = r*(y0 + h*k3);</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y_next</a:t>
            </a:r>
            <a:r>
              <a:rPr lang="en-US" sz="1400" dirty="0">
                <a:latin typeface="Times New Roman" panose="02020603050405020304" pitchFamily="18" charset="0"/>
                <a:cs typeface="Times New Roman" panose="02020603050405020304" pitchFamily="18" charset="0"/>
              </a:rPr>
              <a:t> = y0 + (h/6)*(k1 + 2*k2 + 2*k3 + k4);</a:t>
            </a:r>
          </a:p>
          <a:p>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y_rest</a:t>
            </a:r>
            <a:r>
              <a:rPr lang="en-US" sz="1400" dirty="0">
                <a:latin typeface="Times New Roman" panose="02020603050405020304" pitchFamily="18" charset="0"/>
                <a:cs typeface="Times New Roman" panose="02020603050405020304" pitchFamily="18" charset="0"/>
              </a:rPr>
              <a:t> = rk4_recursive(r, </a:t>
            </a:r>
            <a:r>
              <a:rPr lang="en-US" sz="1400" dirty="0" err="1">
                <a:latin typeface="Times New Roman" panose="02020603050405020304" pitchFamily="18" charset="0"/>
                <a:cs typeface="Times New Roman" panose="02020603050405020304" pitchFamily="18" charset="0"/>
              </a:rPr>
              <a:t>y_next</a:t>
            </a:r>
            <a:r>
              <a:rPr lang="en-US" sz="1400" dirty="0">
                <a:latin typeface="Times New Roman" panose="02020603050405020304" pitchFamily="18" charset="0"/>
                <a:cs typeface="Times New Roman" panose="02020603050405020304" pitchFamily="18" charset="0"/>
              </a:rPr>
              <a:t>, t, h, </a:t>
            </a:r>
            <a:r>
              <a:rPr lang="en-US" sz="1400" dirty="0" err="1">
                <a:latin typeface="Times New Roman" panose="02020603050405020304" pitchFamily="18" charset="0"/>
                <a:cs typeface="Times New Roman" panose="02020603050405020304" pitchFamily="18" charset="0"/>
              </a:rPr>
              <a:t>i</a:t>
            </a:r>
            <a:r>
              <a:rPr lang="en-US" sz="1400" dirty="0">
                <a:latin typeface="Times New Roman" panose="02020603050405020304" pitchFamily="18" charset="0"/>
                <a:cs typeface="Times New Roman" panose="02020603050405020304" pitchFamily="18" charset="0"/>
              </a:rPr>
              <a:t> + 1);</a:t>
            </a:r>
          </a:p>
          <a:p>
            <a:r>
              <a:rPr lang="en-US" sz="1400" dirty="0">
                <a:latin typeface="Times New Roman" panose="02020603050405020304" pitchFamily="18" charset="0"/>
                <a:cs typeface="Times New Roman" panose="02020603050405020304" pitchFamily="18" charset="0"/>
              </a:rPr>
              <a:t>        y(1:i) = y0;</a:t>
            </a:r>
          </a:p>
          <a:p>
            <a:r>
              <a:rPr lang="en-US" sz="1400" dirty="0">
                <a:latin typeface="Times New Roman" panose="02020603050405020304" pitchFamily="18" charset="0"/>
                <a:cs typeface="Times New Roman" panose="02020603050405020304" pitchFamily="18" charset="0"/>
              </a:rPr>
              <a:t>        y(i+1:end) = </a:t>
            </a:r>
            <a:r>
              <a:rPr lang="en-US" sz="1400" dirty="0" err="1">
                <a:latin typeface="Times New Roman" panose="02020603050405020304" pitchFamily="18" charset="0"/>
                <a:cs typeface="Times New Roman" panose="02020603050405020304" pitchFamily="18" charset="0"/>
              </a:rPr>
              <a:t>y_rest</a:t>
            </a:r>
            <a:r>
              <a:rPr lang="en-US" sz="1400" dirty="0">
                <a:latin typeface="Times New Roman" panose="02020603050405020304" pitchFamily="18" charset="0"/>
                <a:cs typeface="Times New Roman" panose="02020603050405020304" pitchFamily="18" charset="0"/>
              </a:rPr>
              <a:t>(i+1:end);</a:t>
            </a:r>
          </a:p>
          <a:p>
            <a:r>
              <a:rPr lang="en-US" sz="1400" dirty="0">
                <a:latin typeface="Times New Roman" panose="02020603050405020304" pitchFamily="18" charset="0"/>
                <a:cs typeface="Times New Roman" panose="02020603050405020304" pitchFamily="18" charset="0"/>
              </a:rPr>
              <a:t>    end</a:t>
            </a:r>
          </a:p>
          <a:p>
            <a:r>
              <a:rPr lang="en-US" sz="1400" dirty="0">
                <a:latin typeface="Times New Roman" panose="02020603050405020304" pitchFamily="18" charset="0"/>
                <a:cs typeface="Times New Roman" panose="02020603050405020304" pitchFamily="18" charset="0"/>
              </a:rPr>
              <a:t>end</a:t>
            </a:r>
          </a:p>
        </p:txBody>
      </p:sp>
    </p:spTree>
    <p:extLst>
      <p:ext uri="{BB962C8B-B14F-4D97-AF65-F5344CB8AC3E}">
        <p14:creationId xmlns:p14="http://schemas.microsoft.com/office/powerpoint/2010/main" val="315275856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1A53F-C725-4372-BAD9-0C060DE99BD7}"/>
              </a:ext>
            </a:extLst>
          </p:cNvPr>
          <p:cNvSpPr>
            <a:spLocks noGrp="1"/>
          </p:cNvSpPr>
          <p:nvPr>
            <p:ph type="title"/>
          </p:nvPr>
        </p:nvSpPr>
        <p:spPr/>
        <p:txBody>
          <a:bodyPr/>
          <a:lstStyle/>
          <a:p>
            <a:r>
              <a:rPr lang="en-US" dirty="0"/>
              <a:t>Details of Group 18</a:t>
            </a:r>
            <a:br>
              <a:rPr lang="en-US" dirty="0"/>
            </a:br>
            <a:r>
              <a:rPr lang="en-US" dirty="0"/>
              <a:t>Members</a:t>
            </a:r>
          </a:p>
        </p:txBody>
      </p:sp>
      <p:graphicFrame>
        <p:nvGraphicFramePr>
          <p:cNvPr id="4" name="Content Placeholder 3">
            <a:extLst>
              <a:ext uri="{FF2B5EF4-FFF2-40B4-BE49-F238E27FC236}">
                <a16:creationId xmlns:a16="http://schemas.microsoft.com/office/drawing/2014/main" id="{64E041E4-197C-4887-BA37-8B85B94759B7}"/>
              </a:ext>
            </a:extLst>
          </p:cNvPr>
          <p:cNvGraphicFramePr>
            <a:graphicFrameLocks noGrp="1"/>
          </p:cNvGraphicFramePr>
          <p:nvPr>
            <p:ph idx="1"/>
            <p:extLst>
              <p:ext uri="{D42A27DB-BD31-4B8C-83A1-F6EECF244321}">
                <p14:modId xmlns:p14="http://schemas.microsoft.com/office/powerpoint/2010/main" val="3820586816"/>
              </p:ext>
            </p:extLst>
          </p:nvPr>
        </p:nvGraphicFramePr>
        <p:xfrm>
          <a:off x="628650" y="2125266"/>
          <a:ext cx="6055996" cy="3461029"/>
        </p:xfrm>
        <a:graphic>
          <a:graphicData uri="http://schemas.openxmlformats.org/drawingml/2006/table">
            <a:tbl>
              <a:tblPr firstRow="1" firstCol="1" bandRow="1">
                <a:tableStyleId>{5C22544A-7EE6-4342-B048-85BDC9FD1C3A}</a:tableStyleId>
              </a:tblPr>
              <a:tblGrid>
                <a:gridCol w="340616">
                  <a:extLst>
                    <a:ext uri="{9D8B030D-6E8A-4147-A177-3AD203B41FA5}">
                      <a16:colId xmlns:a16="http://schemas.microsoft.com/office/drawing/2014/main" val="3124862381"/>
                    </a:ext>
                  </a:extLst>
                </a:gridCol>
                <a:gridCol w="2892161">
                  <a:extLst>
                    <a:ext uri="{9D8B030D-6E8A-4147-A177-3AD203B41FA5}">
                      <a16:colId xmlns:a16="http://schemas.microsoft.com/office/drawing/2014/main" val="2261115140"/>
                    </a:ext>
                  </a:extLst>
                </a:gridCol>
                <a:gridCol w="1651201">
                  <a:extLst>
                    <a:ext uri="{9D8B030D-6E8A-4147-A177-3AD203B41FA5}">
                      <a16:colId xmlns:a16="http://schemas.microsoft.com/office/drawing/2014/main" val="943529696"/>
                    </a:ext>
                  </a:extLst>
                </a:gridCol>
                <a:gridCol w="1172018">
                  <a:extLst>
                    <a:ext uri="{9D8B030D-6E8A-4147-A177-3AD203B41FA5}">
                      <a16:colId xmlns:a16="http://schemas.microsoft.com/office/drawing/2014/main" val="976087004"/>
                    </a:ext>
                  </a:extLst>
                </a:gridCol>
              </a:tblGrid>
              <a:tr h="314639">
                <a:tc>
                  <a:txBody>
                    <a:bodyPr/>
                    <a:lstStyle/>
                    <a:p>
                      <a:pPr marL="0" marR="0" algn="just">
                        <a:lnSpc>
                          <a:spcPct val="150000"/>
                        </a:lnSpc>
                        <a:spcBef>
                          <a:spcPts val="0"/>
                        </a:spcBef>
                        <a:spcAft>
                          <a:spcPts val="0"/>
                        </a:spcAft>
                      </a:pPr>
                      <a:r>
                        <a:rPr lang="en-GB" sz="900">
                          <a:effectLst/>
                        </a:rPr>
                        <a:t> </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dirty="0">
                          <a:effectLst/>
                        </a:rPr>
                        <a:t>NAME</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REG NUMBER</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PROGRAM</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2471433891"/>
                  </a:ext>
                </a:extLst>
              </a:tr>
              <a:tr h="314639">
                <a:tc>
                  <a:txBody>
                    <a:bodyPr/>
                    <a:lstStyle/>
                    <a:p>
                      <a:pPr marL="0" marR="0" algn="just">
                        <a:lnSpc>
                          <a:spcPct val="150000"/>
                        </a:lnSpc>
                        <a:spcBef>
                          <a:spcPts val="0"/>
                        </a:spcBef>
                        <a:spcAft>
                          <a:spcPts val="0"/>
                        </a:spcAft>
                      </a:pPr>
                      <a:r>
                        <a:rPr lang="en-GB" sz="900">
                          <a:effectLst/>
                        </a:rPr>
                        <a:t>1</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AUMA DIANA</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BU/UP/2024/1020</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WAR</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184646467"/>
                  </a:ext>
                </a:extLst>
              </a:tr>
              <a:tr h="314639">
                <a:tc>
                  <a:txBody>
                    <a:bodyPr/>
                    <a:lstStyle/>
                    <a:p>
                      <a:pPr marL="0" marR="0" algn="just">
                        <a:lnSpc>
                          <a:spcPct val="150000"/>
                        </a:lnSpc>
                        <a:spcBef>
                          <a:spcPts val="0"/>
                        </a:spcBef>
                        <a:spcAft>
                          <a:spcPts val="0"/>
                        </a:spcAft>
                      </a:pPr>
                      <a:r>
                        <a:rPr lang="en-GB" sz="900">
                          <a:effectLst/>
                        </a:rPr>
                        <a:t>2</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ENAMU REAGAN EGIMU</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BU/UG/2024/2672</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APE</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3902136451"/>
                  </a:ext>
                </a:extLst>
              </a:tr>
              <a:tr h="314639">
                <a:tc>
                  <a:txBody>
                    <a:bodyPr/>
                    <a:lstStyle/>
                    <a:p>
                      <a:pPr marL="0" marR="0" algn="just">
                        <a:lnSpc>
                          <a:spcPct val="150000"/>
                        </a:lnSpc>
                        <a:spcBef>
                          <a:spcPts val="0"/>
                        </a:spcBef>
                        <a:spcAft>
                          <a:spcPts val="0"/>
                        </a:spcAft>
                      </a:pPr>
                      <a:r>
                        <a:rPr lang="en-GB" sz="900">
                          <a:effectLst/>
                        </a:rPr>
                        <a:t>3</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MUKHOOLI ELIJAH</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BU/UG/2024/2586</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MEB</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4222236270"/>
                  </a:ext>
                </a:extLst>
              </a:tr>
              <a:tr h="314639">
                <a:tc>
                  <a:txBody>
                    <a:bodyPr/>
                    <a:lstStyle/>
                    <a:p>
                      <a:pPr marL="0" marR="0" algn="just">
                        <a:lnSpc>
                          <a:spcPct val="150000"/>
                        </a:lnSpc>
                        <a:spcBef>
                          <a:spcPts val="0"/>
                        </a:spcBef>
                        <a:spcAft>
                          <a:spcPts val="0"/>
                        </a:spcAft>
                      </a:pPr>
                      <a:r>
                        <a:rPr lang="en-GB" sz="900">
                          <a:effectLst/>
                        </a:rPr>
                        <a:t>4</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NABAWEESI CLAIRE</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BU/UP/2024/1046</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WAR</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359123000"/>
                  </a:ext>
                </a:extLst>
              </a:tr>
              <a:tr h="314639">
                <a:tc>
                  <a:txBody>
                    <a:bodyPr/>
                    <a:lstStyle/>
                    <a:p>
                      <a:pPr marL="0" marR="0" algn="just">
                        <a:lnSpc>
                          <a:spcPct val="150000"/>
                        </a:lnSpc>
                        <a:spcBef>
                          <a:spcPts val="0"/>
                        </a:spcBef>
                        <a:spcAft>
                          <a:spcPts val="0"/>
                        </a:spcAft>
                      </a:pPr>
                      <a:r>
                        <a:rPr lang="en-GB" sz="900">
                          <a:effectLst/>
                        </a:rPr>
                        <a:t>5</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NAKAWEESA LINNET</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BU/UP/2024/4327</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APE</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931561432"/>
                  </a:ext>
                </a:extLst>
              </a:tr>
              <a:tr h="314639">
                <a:tc>
                  <a:txBody>
                    <a:bodyPr/>
                    <a:lstStyle/>
                    <a:p>
                      <a:pPr marL="0" marR="0" algn="just">
                        <a:lnSpc>
                          <a:spcPct val="150000"/>
                        </a:lnSpc>
                        <a:spcBef>
                          <a:spcPts val="0"/>
                        </a:spcBef>
                        <a:spcAft>
                          <a:spcPts val="0"/>
                        </a:spcAft>
                      </a:pPr>
                      <a:r>
                        <a:rPr lang="en-GB" sz="900">
                          <a:effectLst/>
                        </a:rPr>
                        <a:t>6</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NANDAULA CATHERINE</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BU/UP/2024/4322</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AMI</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3943664257"/>
                  </a:ext>
                </a:extLst>
              </a:tr>
              <a:tr h="314639">
                <a:tc>
                  <a:txBody>
                    <a:bodyPr/>
                    <a:lstStyle/>
                    <a:p>
                      <a:pPr marL="0" marR="0" algn="just">
                        <a:lnSpc>
                          <a:spcPct val="150000"/>
                        </a:lnSpc>
                        <a:spcBef>
                          <a:spcPts val="0"/>
                        </a:spcBef>
                        <a:spcAft>
                          <a:spcPts val="0"/>
                        </a:spcAft>
                      </a:pPr>
                      <a:r>
                        <a:rPr lang="en-GB" sz="900">
                          <a:effectLst/>
                        </a:rPr>
                        <a:t>7</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OLUK CHRISTIAN GLEN</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BU/UP/2024/3842</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WAR</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877897085"/>
                  </a:ext>
                </a:extLst>
              </a:tr>
              <a:tr h="314639">
                <a:tc>
                  <a:txBody>
                    <a:bodyPr/>
                    <a:lstStyle/>
                    <a:p>
                      <a:pPr marL="0" marR="0" algn="just">
                        <a:lnSpc>
                          <a:spcPct val="150000"/>
                        </a:lnSpc>
                        <a:spcBef>
                          <a:spcPts val="0"/>
                        </a:spcBef>
                        <a:spcAft>
                          <a:spcPts val="0"/>
                        </a:spcAft>
                      </a:pPr>
                      <a:r>
                        <a:rPr lang="en-GB" sz="900">
                          <a:effectLst/>
                        </a:rPr>
                        <a:t>8</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OMARA PASCAL KELLY</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BU/UP/2024/1063</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WAR</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395876846"/>
                  </a:ext>
                </a:extLst>
              </a:tr>
              <a:tr h="314639">
                <a:tc>
                  <a:txBody>
                    <a:bodyPr/>
                    <a:lstStyle/>
                    <a:p>
                      <a:pPr marL="0" marR="0" algn="just">
                        <a:lnSpc>
                          <a:spcPct val="150000"/>
                        </a:lnSpc>
                        <a:spcBef>
                          <a:spcPts val="0"/>
                        </a:spcBef>
                        <a:spcAft>
                          <a:spcPts val="0"/>
                        </a:spcAft>
                      </a:pPr>
                      <a:r>
                        <a:rPr lang="en-GB" sz="900">
                          <a:effectLst/>
                        </a:rPr>
                        <a:t>9</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TUMUHAISE SARAH</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BU/UG/2024/2674</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AMI</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555670462"/>
                  </a:ext>
                </a:extLst>
              </a:tr>
              <a:tr h="314639">
                <a:tc>
                  <a:txBody>
                    <a:bodyPr/>
                    <a:lstStyle/>
                    <a:p>
                      <a:pPr marL="0" marR="0" algn="just">
                        <a:lnSpc>
                          <a:spcPct val="150000"/>
                        </a:lnSpc>
                        <a:spcBef>
                          <a:spcPts val="0"/>
                        </a:spcBef>
                        <a:spcAft>
                          <a:spcPts val="0"/>
                        </a:spcAft>
                      </a:pPr>
                      <a:r>
                        <a:rPr lang="en-GB" sz="900">
                          <a:effectLst/>
                        </a:rPr>
                        <a:t>10</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UHURU DENISH BRIAN</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a:effectLst/>
                        </a:rPr>
                        <a:t>BU/UP/2024/3841</a:t>
                      </a:r>
                      <a:endParaRPr lang="en-US" sz="80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tc>
                  <a:txBody>
                    <a:bodyPr/>
                    <a:lstStyle/>
                    <a:p>
                      <a:pPr marL="0" marR="0" algn="just">
                        <a:lnSpc>
                          <a:spcPct val="150000"/>
                        </a:lnSpc>
                        <a:spcBef>
                          <a:spcPts val="0"/>
                        </a:spcBef>
                        <a:spcAft>
                          <a:spcPts val="0"/>
                        </a:spcAft>
                      </a:pPr>
                      <a:r>
                        <a:rPr lang="en-GB" sz="900" dirty="0">
                          <a:effectLst/>
                        </a:rPr>
                        <a:t>WAR</a:t>
                      </a:r>
                      <a:endParaRPr lang="en-US" sz="8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51435" marR="51435" marT="0" marB="0" anchor="ctr"/>
                </a:tc>
                <a:extLst>
                  <a:ext uri="{0D108BD9-81ED-4DB2-BD59-A6C34878D82A}">
                    <a16:rowId xmlns:a16="http://schemas.microsoft.com/office/drawing/2014/main" val="1394640355"/>
                  </a:ext>
                </a:extLst>
              </a:tr>
            </a:tbl>
          </a:graphicData>
        </a:graphic>
      </p:graphicFrame>
    </p:spTree>
    <p:extLst>
      <p:ext uri="{BB962C8B-B14F-4D97-AF65-F5344CB8AC3E}">
        <p14:creationId xmlns:p14="http://schemas.microsoft.com/office/powerpoint/2010/main" val="353347541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13F07B0-086A-4112-85C9-1C56A8861F31}"/>
              </a:ext>
            </a:extLst>
          </p:cNvPr>
          <p:cNvSpPr txBox="1"/>
          <p:nvPr/>
        </p:nvSpPr>
        <p:spPr>
          <a:xfrm>
            <a:off x="1969477" y="883138"/>
            <a:ext cx="7393355" cy="5909310"/>
          </a:xfrm>
          <a:prstGeom prst="rect">
            <a:avLst/>
          </a:prstGeom>
          <a:noFill/>
        </p:spPr>
        <p:txBody>
          <a:bodyPr wrap="square" rtlCol="0">
            <a:spAutoFit/>
          </a:bodyPr>
          <a:lstStyle/>
          <a:p>
            <a:r>
              <a:rPr lang="en-US" dirty="0">
                <a:latin typeface="Angsana New" panose="02020603050405020304" pitchFamily="18" charset="-34"/>
                <a:cs typeface="Angsana New" panose="02020603050405020304" pitchFamily="18" charset="-34"/>
              </a:rPr>
              <a:t>% Euler's Method (Recursive)</a:t>
            </a:r>
          </a:p>
          <a:p>
            <a:r>
              <a:rPr lang="en-US" dirty="0">
                <a:latin typeface="Angsana New" panose="02020603050405020304" pitchFamily="18" charset="-34"/>
                <a:cs typeface="Angsana New" panose="02020603050405020304" pitchFamily="18" charset="-34"/>
              </a:rPr>
              <a:t>r = 0.5;             </a:t>
            </a:r>
          </a:p>
          <a:p>
            <a:r>
              <a:rPr lang="en-US" dirty="0">
                <a:latin typeface="Angsana New" panose="02020603050405020304" pitchFamily="18" charset="-34"/>
                <a:cs typeface="Angsana New" panose="02020603050405020304" pitchFamily="18" charset="-34"/>
              </a:rPr>
              <a:t>y0 = 100;             </a:t>
            </a:r>
          </a:p>
          <a:p>
            <a:r>
              <a:rPr lang="en-US" dirty="0">
                <a:latin typeface="Angsana New" panose="02020603050405020304" pitchFamily="18" charset="-34"/>
                <a:cs typeface="Angsana New" panose="02020603050405020304" pitchFamily="18" charset="-34"/>
              </a:rPr>
              <a:t>t0 = 0; </a:t>
            </a:r>
            <a:r>
              <a:rPr lang="en-US" dirty="0" err="1">
                <a:latin typeface="Angsana New" panose="02020603050405020304" pitchFamily="18" charset="-34"/>
                <a:cs typeface="Angsana New" panose="02020603050405020304" pitchFamily="18" charset="-34"/>
              </a:rPr>
              <a:t>tf</a:t>
            </a:r>
            <a:r>
              <a:rPr lang="en-US" dirty="0">
                <a:latin typeface="Angsana New" panose="02020603050405020304" pitchFamily="18" charset="-34"/>
                <a:cs typeface="Angsana New" panose="02020603050405020304" pitchFamily="18" charset="-34"/>
              </a:rPr>
              <a:t> = 10; h = 0.1;</a:t>
            </a:r>
          </a:p>
          <a:p>
            <a:r>
              <a:rPr lang="en-US" dirty="0">
                <a:latin typeface="Angsana New" panose="02020603050405020304" pitchFamily="18" charset="-34"/>
                <a:cs typeface="Angsana New" panose="02020603050405020304" pitchFamily="18" charset="-34"/>
              </a:rPr>
              <a:t>t = t0:h:tf;</a:t>
            </a:r>
          </a:p>
          <a:p>
            <a:r>
              <a:rPr lang="en-US" dirty="0">
                <a:latin typeface="Angsana New" panose="02020603050405020304" pitchFamily="18" charset="-34"/>
                <a:cs typeface="Angsana New" panose="02020603050405020304" pitchFamily="18" charset="-34"/>
              </a:rPr>
              <a:t>y = </a:t>
            </a:r>
            <a:r>
              <a:rPr lang="en-US" dirty="0" err="1">
                <a:latin typeface="Angsana New" panose="02020603050405020304" pitchFamily="18" charset="-34"/>
                <a:cs typeface="Angsana New" panose="02020603050405020304" pitchFamily="18" charset="-34"/>
              </a:rPr>
              <a:t>euler_recursive</a:t>
            </a:r>
            <a:r>
              <a:rPr lang="en-US" dirty="0">
                <a:latin typeface="Angsana New" panose="02020603050405020304" pitchFamily="18" charset="-34"/>
                <a:cs typeface="Angsana New" panose="02020603050405020304" pitchFamily="18" charset="-34"/>
              </a:rPr>
              <a:t>(r, y0, t, h, 1);</a:t>
            </a:r>
          </a:p>
          <a:p>
            <a:r>
              <a:rPr lang="en-US" dirty="0" err="1">
                <a:latin typeface="Angsana New" panose="02020603050405020304" pitchFamily="18" charset="-34"/>
                <a:cs typeface="Angsana New" panose="02020603050405020304" pitchFamily="18" charset="-34"/>
              </a:rPr>
              <a:t>y_exact</a:t>
            </a:r>
            <a:r>
              <a:rPr lang="en-US" dirty="0">
                <a:latin typeface="Angsana New" panose="02020603050405020304" pitchFamily="18" charset="-34"/>
                <a:cs typeface="Angsana New" panose="02020603050405020304" pitchFamily="18" charset="-34"/>
              </a:rPr>
              <a:t> = y0 * exp(r*t);</a:t>
            </a:r>
          </a:p>
          <a:p>
            <a:endParaRPr lang="en-US" dirty="0">
              <a:latin typeface="Angsana New" panose="02020603050405020304" pitchFamily="18" charset="-34"/>
              <a:cs typeface="Angsana New" panose="02020603050405020304" pitchFamily="18" charset="-34"/>
            </a:endParaRPr>
          </a:p>
          <a:p>
            <a:r>
              <a:rPr lang="en-US" dirty="0">
                <a:latin typeface="Angsana New" panose="02020603050405020304" pitchFamily="18" charset="-34"/>
                <a:cs typeface="Angsana New" panose="02020603050405020304" pitchFamily="18" charset="-34"/>
              </a:rPr>
              <a:t>% Recursive Function</a:t>
            </a:r>
          </a:p>
          <a:p>
            <a:r>
              <a:rPr lang="en-US" dirty="0">
                <a:latin typeface="Angsana New" panose="02020603050405020304" pitchFamily="18" charset="-34"/>
                <a:cs typeface="Angsana New" panose="02020603050405020304" pitchFamily="18" charset="-34"/>
              </a:rPr>
              <a:t>function y = </a:t>
            </a:r>
            <a:r>
              <a:rPr lang="en-US" dirty="0" err="1">
                <a:latin typeface="Angsana New" panose="02020603050405020304" pitchFamily="18" charset="-34"/>
                <a:cs typeface="Angsana New" panose="02020603050405020304" pitchFamily="18" charset="-34"/>
              </a:rPr>
              <a:t>euler_recursive</a:t>
            </a:r>
            <a:r>
              <a:rPr lang="en-US" dirty="0">
                <a:latin typeface="Angsana New" panose="02020603050405020304" pitchFamily="18" charset="-34"/>
                <a:cs typeface="Angsana New" panose="02020603050405020304" pitchFamily="18" charset="-34"/>
              </a:rPr>
              <a:t>(r, y0, t, h, </a:t>
            </a:r>
            <a:r>
              <a:rPr lang="en-US" dirty="0" err="1">
                <a:latin typeface="Angsana New" panose="02020603050405020304" pitchFamily="18" charset="-34"/>
                <a:cs typeface="Angsana New" panose="02020603050405020304" pitchFamily="18" charset="-34"/>
              </a:rPr>
              <a:t>i</a:t>
            </a:r>
            <a:r>
              <a:rPr lang="en-US" dirty="0">
                <a:latin typeface="Angsana New" panose="02020603050405020304" pitchFamily="18" charset="-34"/>
                <a:cs typeface="Angsana New" panose="02020603050405020304" pitchFamily="18" charset="-34"/>
              </a:rPr>
              <a:t>)</a:t>
            </a:r>
          </a:p>
          <a:p>
            <a:r>
              <a:rPr lang="en-US" dirty="0">
                <a:latin typeface="Angsana New" panose="02020603050405020304" pitchFamily="18" charset="-34"/>
                <a:cs typeface="Angsana New" panose="02020603050405020304" pitchFamily="18" charset="-34"/>
              </a:rPr>
              <a:t>    y = zeros(size(t));</a:t>
            </a:r>
          </a:p>
          <a:p>
            <a:r>
              <a:rPr lang="en-US" dirty="0">
                <a:latin typeface="Angsana New" panose="02020603050405020304" pitchFamily="18" charset="-34"/>
                <a:cs typeface="Angsana New" panose="02020603050405020304" pitchFamily="18" charset="-34"/>
              </a:rPr>
              <a:t>    y(</a:t>
            </a:r>
            <a:r>
              <a:rPr lang="en-US" dirty="0" err="1">
                <a:latin typeface="Angsana New" panose="02020603050405020304" pitchFamily="18" charset="-34"/>
                <a:cs typeface="Angsana New" panose="02020603050405020304" pitchFamily="18" charset="-34"/>
              </a:rPr>
              <a:t>i</a:t>
            </a:r>
            <a:r>
              <a:rPr lang="en-US" dirty="0">
                <a:latin typeface="Angsana New" panose="02020603050405020304" pitchFamily="18" charset="-34"/>
                <a:cs typeface="Angsana New" panose="02020603050405020304" pitchFamily="18" charset="-34"/>
              </a:rPr>
              <a:t>) = y0;</a:t>
            </a:r>
          </a:p>
          <a:p>
            <a:r>
              <a:rPr lang="en-US" dirty="0">
                <a:latin typeface="Angsana New" panose="02020603050405020304" pitchFamily="18" charset="-34"/>
                <a:cs typeface="Angsana New" panose="02020603050405020304" pitchFamily="18" charset="-34"/>
              </a:rPr>
              <a:t>    if </a:t>
            </a:r>
            <a:r>
              <a:rPr lang="en-US" dirty="0" err="1">
                <a:latin typeface="Angsana New" panose="02020603050405020304" pitchFamily="18" charset="-34"/>
                <a:cs typeface="Angsana New" panose="02020603050405020304" pitchFamily="18" charset="-34"/>
              </a:rPr>
              <a:t>i</a:t>
            </a:r>
            <a:r>
              <a:rPr lang="en-US" dirty="0">
                <a:latin typeface="Angsana New" panose="02020603050405020304" pitchFamily="18" charset="-34"/>
                <a:cs typeface="Angsana New" panose="02020603050405020304" pitchFamily="18" charset="-34"/>
              </a:rPr>
              <a:t> == length(t)</a:t>
            </a:r>
          </a:p>
          <a:p>
            <a:r>
              <a:rPr lang="en-US" dirty="0">
                <a:latin typeface="Angsana New" panose="02020603050405020304" pitchFamily="18" charset="-34"/>
                <a:cs typeface="Angsana New" panose="02020603050405020304" pitchFamily="18" charset="-34"/>
              </a:rPr>
              <a:t>        return;</a:t>
            </a:r>
          </a:p>
          <a:p>
            <a:r>
              <a:rPr lang="en-US" dirty="0">
                <a:latin typeface="Angsana New" panose="02020603050405020304" pitchFamily="18" charset="-34"/>
                <a:cs typeface="Angsana New" panose="02020603050405020304" pitchFamily="18" charset="-34"/>
              </a:rPr>
              <a:t>    else</a:t>
            </a:r>
          </a:p>
          <a:p>
            <a:r>
              <a:rPr lang="en-US" dirty="0">
                <a:latin typeface="Angsana New" panose="02020603050405020304" pitchFamily="18" charset="-34"/>
                <a:cs typeface="Angsana New" panose="02020603050405020304" pitchFamily="18" charset="-34"/>
              </a:rPr>
              <a:t>        </a:t>
            </a:r>
            <a:r>
              <a:rPr lang="en-US" dirty="0" err="1">
                <a:latin typeface="Angsana New" panose="02020603050405020304" pitchFamily="18" charset="-34"/>
                <a:cs typeface="Angsana New" panose="02020603050405020304" pitchFamily="18" charset="-34"/>
              </a:rPr>
              <a:t>y_next</a:t>
            </a:r>
            <a:r>
              <a:rPr lang="en-US" dirty="0">
                <a:latin typeface="Angsana New" panose="02020603050405020304" pitchFamily="18" charset="-34"/>
                <a:cs typeface="Angsana New" panose="02020603050405020304" pitchFamily="18" charset="-34"/>
              </a:rPr>
              <a:t> = y0 + h*r*y0;</a:t>
            </a:r>
          </a:p>
          <a:p>
            <a:r>
              <a:rPr lang="en-US" dirty="0">
                <a:latin typeface="Angsana New" panose="02020603050405020304" pitchFamily="18" charset="-34"/>
                <a:cs typeface="Angsana New" panose="02020603050405020304" pitchFamily="18" charset="-34"/>
              </a:rPr>
              <a:t>        </a:t>
            </a:r>
            <a:r>
              <a:rPr lang="en-US" dirty="0" err="1">
                <a:latin typeface="Angsana New" panose="02020603050405020304" pitchFamily="18" charset="-34"/>
                <a:cs typeface="Angsana New" panose="02020603050405020304" pitchFamily="18" charset="-34"/>
              </a:rPr>
              <a:t>y_rest</a:t>
            </a:r>
            <a:r>
              <a:rPr lang="en-US" dirty="0">
                <a:latin typeface="Angsana New" panose="02020603050405020304" pitchFamily="18" charset="-34"/>
                <a:cs typeface="Angsana New" panose="02020603050405020304" pitchFamily="18" charset="-34"/>
              </a:rPr>
              <a:t> = </a:t>
            </a:r>
            <a:r>
              <a:rPr lang="en-US" dirty="0" err="1">
                <a:latin typeface="Angsana New" panose="02020603050405020304" pitchFamily="18" charset="-34"/>
                <a:cs typeface="Angsana New" panose="02020603050405020304" pitchFamily="18" charset="-34"/>
              </a:rPr>
              <a:t>euler_recursive</a:t>
            </a:r>
            <a:r>
              <a:rPr lang="en-US" dirty="0">
                <a:latin typeface="Angsana New" panose="02020603050405020304" pitchFamily="18" charset="-34"/>
                <a:cs typeface="Angsana New" panose="02020603050405020304" pitchFamily="18" charset="-34"/>
              </a:rPr>
              <a:t>(r, </a:t>
            </a:r>
            <a:r>
              <a:rPr lang="en-US" dirty="0" err="1">
                <a:latin typeface="Angsana New" panose="02020603050405020304" pitchFamily="18" charset="-34"/>
                <a:cs typeface="Angsana New" panose="02020603050405020304" pitchFamily="18" charset="-34"/>
              </a:rPr>
              <a:t>y_next</a:t>
            </a:r>
            <a:r>
              <a:rPr lang="en-US" dirty="0">
                <a:latin typeface="Angsana New" panose="02020603050405020304" pitchFamily="18" charset="-34"/>
                <a:cs typeface="Angsana New" panose="02020603050405020304" pitchFamily="18" charset="-34"/>
              </a:rPr>
              <a:t>, t, h, </a:t>
            </a:r>
            <a:r>
              <a:rPr lang="en-US" dirty="0" err="1">
                <a:latin typeface="Angsana New" panose="02020603050405020304" pitchFamily="18" charset="-34"/>
                <a:cs typeface="Angsana New" panose="02020603050405020304" pitchFamily="18" charset="-34"/>
              </a:rPr>
              <a:t>i</a:t>
            </a:r>
            <a:r>
              <a:rPr lang="en-US" dirty="0">
                <a:latin typeface="Angsana New" panose="02020603050405020304" pitchFamily="18" charset="-34"/>
                <a:cs typeface="Angsana New" panose="02020603050405020304" pitchFamily="18" charset="-34"/>
              </a:rPr>
              <a:t> + 1);</a:t>
            </a:r>
          </a:p>
          <a:p>
            <a:r>
              <a:rPr lang="en-US" dirty="0">
                <a:latin typeface="Angsana New" panose="02020603050405020304" pitchFamily="18" charset="-34"/>
                <a:cs typeface="Angsana New" panose="02020603050405020304" pitchFamily="18" charset="-34"/>
              </a:rPr>
              <a:t>        y(1:i) = y0;</a:t>
            </a:r>
          </a:p>
          <a:p>
            <a:r>
              <a:rPr lang="en-US" dirty="0">
                <a:latin typeface="Angsana New" panose="02020603050405020304" pitchFamily="18" charset="-34"/>
                <a:cs typeface="Angsana New" panose="02020603050405020304" pitchFamily="18" charset="-34"/>
              </a:rPr>
              <a:t>        y(i+1:end) = </a:t>
            </a:r>
            <a:r>
              <a:rPr lang="en-US" dirty="0" err="1">
                <a:latin typeface="Angsana New" panose="02020603050405020304" pitchFamily="18" charset="-34"/>
                <a:cs typeface="Angsana New" panose="02020603050405020304" pitchFamily="18" charset="-34"/>
              </a:rPr>
              <a:t>y_rest</a:t>
            </a:r>
            <a:r>
              <a:rPr lang="en-US" dirty="0">
                <a:latin typeface="Angsana New" panose="02020603050405020304" pitchFamily="18" charset="-34"/>
                <a:cs typeface="Angsana New" panose="02020603050405020304" pitchFamily="18" charset="-34"/>
              </a:rPr>
              <a:t>(i+1:end);</a:t>
            </a:r>
          </a:p>
          <a:p>
            <a:r>
              <a:rPr lang="en-US" dirty="0">
                <a:latin typeface="Angsana New" panose="02020603050405020304" pitchFamily="18" charset="-34"/>
                <a:cs typeface="Angsana New" panose="02020603050405020304" pitchFamily="18" charset="-34"/>
              </a:rPr>
              <a:t>    end</a:t>
            </a:r>
          </a:p>
          <a:p>
            <a:r>
              <a:rPr lang="en-US" dirty="0">
                <a:latin typeface="Angsana New" panose="02020603050405020304" pitchFamily="18" charset="-34"/>
                <a:cs typeface="Angsana New" panose="02020603050405020304" pitchFamily="18" charset="-34"/>
              </a:rPr>
              <a:t>end</a:t>
            </a:r>
          </a:p>
        </p:txBody>
      </p:sp>
    </p:spTree>
    <p:extLst>
      <p:ext uri="{BB962C8B-B14F-4D97-AF65-F5344CB8AC3E}">
        <p14:creationId xmlns:p14="http://schemas.microsoft.com/office/powerpoint/2010/main" val="17298748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4DCE37-73DC-47F1-83FF-F31E8B95A32A}"/>
              </a:ext>
            </a:extLst>
          </p:cNvPr>
          <p:cNvSpPr txBox="1"/>
          <p:nvPr/>
        </p:nvSpPr>
        <p:spPr>
          <a:xfrm>
            <a:off x="1496646" y="970615"/>
            <a:ext cx="4572000" cy="3475823"/>
          </a:xfrm>
          <a:prstGeom prst="rect">
            <a:avLst/>
          </a:prstGeom>
          <a:noFill/>
        </p:spPr>
        <p:txBody>
          <a:bodyPr wrap="square">
            <a:spAutoFit/>
          </a:bodyPr>
          <a:lstStyle/>
          <a:p>
            <a:pPr marL="0" marR="0">
              <a:lnSpc>
                <a:spcPct val="107000"/>
              </a:lnSpc>
            </a:pPr>
            <a:r>
              <a:rPr lang="en-US" sz="2400" dirty="0">
                <a:latin typeface="Times New Roman" panose="02020603050405020304" pitchFamily="18" charset="0"/>
                <a:ea typeface="Times New Roman" panose="02020603050405020304" pitchFamily="18" charset="0"/>
              </a:rPr>
              <a:t>Code description</a:t>
            </a:r>
          </a:p>
          <a:p>
            <a:pPr marL="0" marR="0">
              <a:lnSpc>
                <a:spcPct val="107000"/>
              </a:lnSpc>
            </a:pPr>
            <a:endParaRPr lang="en-US" sz="2400" dirty="0">
              <a:effectLst/>
              <a:latin typeface="Times New Roman" panose="02020603050405020304" pitchFamily="18" charset="0"/>
              <a:ea typeface="Times New Roman" panose="02020603050405020304" pitchFamily="18" charset="0"/>
            </a:endParaRPr>
          </a:p>
          <a:p>
            <a:pPr marL="0" marR="0">
              <a:lnSpc>
                <a:spcPct val="107000"/>
              </a:lnSpc>
            </a:pPr>
            <a:r>
              <a:rPr lang="en-US" sz="1800" dirty="0">
                <a:effectLst/>
                <a:latin typeface="Times New Roman" panose="02020603050405020304" pitchFamily="18" charset="0"/>
                <a:ea typeface="Times New Roman" panose="02020603050405020304" pitchFamily="18" charset="0"/>
              </a:rPr>
              <a:t>For the Euler’s method loop, we considered the steps below;</a:t>
            </a:r>
            <a:br>
              <a:rPr lang="en-US" sz="1800" dirty="0">
                <a:effectLst/>
                <a:latin typeface="Times New Roman" panose="02020603050405020304" pitchFamily="18" charset="0"/>
                <a:ea typeface="Times New Roman" panose="02020603050405020304" pitchFamily="18" charset="0"/>
              </a:rPr>
            </a:br>
            <a:r>
              <a:rPr lang="en-US" sz="1800" dirty="0">
                <a:effectLst/>
                <a:latin typeface="Symbol" panose="05050102010706020507" pitchFamily="18" charset="2"/>
                <a:ea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Start at initial condition y(0)=y0</a:t>
            </a:r>
          </a:p>
          <a:p>
            <a:pPr marL="0" marR="0">
              <a:lnSpc>
                <a:spcPts val="1350"/>
              </a:lnSpc>
              <a:spcBef>
                <a:spcPts val="750"/>
              </a:spcBef>
              <a:spcAft>
                <a:spcPts val="750"/>
              </a:spcAft>
            </a:pPr>
            <a:r>
              <a:rPr lang="en-US" sz="1800" dirty="0">
                <a:solidFill>
                  <a:srgbClr val="000000"/>
                </a:solidFill>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Compute next value using </a:t>
            </a:r>
            <a:r>
              <a:rPr lang="en-US" sz="1400" dirty="0">
                <a:solidFill>
                  <a:srgbClr val="212121"/>
                </a:solidFill>
                <a:effectLst/>
                <a:latin typeface="Consolas" panose="020B0609020204030204" pitchFamily="49" charset="0"/>
                <a:ea typeface="Times New Roman" panose="02020603050405020304" pitchFamily="18" charset="0"/>
                <a:cs typeface="Times New Roman" panose="02020603050405020304" pitchFamily="18" charset="0"/>
              </a:rPr>
              <a:t>yi+1=y0 + h*r*y0;</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nSpc>
                <a:spcPct val="115000"/>
              </a:lnSpc>
              <a:spcBef>
                <a:spcPts val="0"/>
              </a:spcBef>
              <a:spcAft>
                <a:spcPts val="1000"/>
              </a:spcAft>
            </a:pPr>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Call the same function again for the next time step (</a:t>
            </a:r>
            <a:r>
              <a:rPr lang="en-US" sz="1200" dirty="0" err="1">
                <a:effectLst/>
                <a:latin typeface="Courier New" panose="02070309020205020404" pitchFamily="49" charset="0"/>
                <a:ea typeface="Times New Roman" panose="02020603050405020304" pitchFamily="18" charset="0"/>
                <a:cs typeface="Times New Roman" panose="02020603050405020304" pitchFamily="18" charset="0"/>
              </a:rPr>
              <a:t>i</a:t>
            </a:r>
            <a:r>
              <a:rPr lang="en-US" sz="1200" dirty="0">
                <a:effectLst/>
                <a:latin typeface="Courier New" panose="02070309020205020404" pitchFamily="49" charset="0"/>
                <a:ea typeface="Times New Roman" panose="02020603050405020304" pitchFamily="18" charset="0"/>
                <a:cs typeface="Times New Roman" panose="02020603050405020304" pitchFamily="18" charset="0"/>
              </a:rPr>
              <a:t> + 1</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effectLst/>
                <a:latin typeface="Symbol" panose="05050102010706020507" pitchFamily="18" charset="2"/>
                <a:ea typeface="Times New Roman" panose="02020603050405020304" pitchFamily="18" charset="0"/>
                <a:cs typeface="Times New Roman" panose="02020603050405020304" pitchFamily="18" charset="0"/>
              </a:rPr>
              <a:t>·</a:t>
            </a:r>
            <a:r>
              <a:rPr lang="en-US" sz="1800" dirty="0">
                <a:effectLst/>
                <a:latin typeface="Times New Roman" panose="02020603050405020304" pitchFamily="18" charset="0"/>
                <a:ea typeface="Times New Roman" panose="02020603050405020304" pitchFamily="18" charset="0"/>
              </a:rPr>
              <a:t>  Continue recursively until the end of the time vector is reached</a:t>
            </a:r>
            <a:endParaRPr lang="en-US" dirty="0"/>
          </a:p>
        </p:txBody>
      </p:sp>
    </p:spTree>
    <p:extLst>
      <p:ext uri="{BB962C8B-B14F-4D97-AF65-F5344CB8AC3E}">
        <p14:creationId xmlns:p14="http://schemas.microsoft.com/office/powerpoint/2010/main" val="7509148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A54FF7D-8AC7-4060-B03E-D57E63D806C1}"/>
              </a:ext>
            </a:extLst>
          </p:cNvPr>
          <p:cNvSpPr txBox="1"/>
          <p:nvPr/>
        </p:nvSpPr>
        <p:spPr>
          <a:xfrm>
            <a:off x="1582615" y="1163509"/>
            <a:ext cx="6607907" cy="2443233"/>
          </a:xfrm>
          <a:prstGeom prst="rect">
            <a:avLst/>
          </a:prstGeom>
          <a:noFill/>
        </p:spPr>
        <p:txBody>
          <a:bodyPr wrap="square">
            <a:spAutoFit/>
          </a:bodyPr>
          <a:lstStyle/>
          <a:p>
            <a:pPr marR="0" lvl="1">
              <a:lnSpc>
                <a:spcPct val="200000"/>
              </a:lnSpc>
              <a:spcBef>
                <a:spcPts val="0"/>
              </a:spcBef>
              <a:spcAft>
                <a:spcPts val="800"/>
              </a:spcAft>
            </a:pPr>
            <a:r>
              <a:rPr lang="en-US" sz="2400" b="1" dirty="0">
                <a:effectLst/>
                <a:latin typeface="Times New Roman" panose="02020603050405020304" pitchFamily="18" charset="0"/>
                <a:ea typeface="Times New Roman" panose="02020603050405020304" pitchFamily="18" charset="0"/>
              </a:rPr>
              <a:t>S</a:t>
            </a:r>
            <a:r>
              <a:rPr lang="en-US" sz="2400" dirty="0">
                <a:effectLst/>
                <a:latin typeface="Times New Roman" panose="02020603050405020304" pitchFamily="18" charset="0"/>
                <a:ea typeface="Times New Roman" panose="02020603050405020304" pitchFamily="18" charset="0"/>
              </a:rPr>
              <a:t>olution to second question</a:t>
            </a:r>
            <a:endParaRPr lang="en-US" sz="2400" b="1" dirty="0">
              <a:effectLst/>
              <a:latin typeface="Times New Roman" panose="02020603050405020304" pitchFamily="18" charset="0"/>
              <a:ea typeface="Times New Roman" panose="02020603050405020304" pitchFamily="18" charset="0"/>
            </a:endParaRPr>
          </a:p>
          <a:p>
            <a:pPr marL="742950" marR="0" lvl="1" indent="-285750">
              <a:lnSpc>
                <a:spcPct val="200000"/>
              </a:lnSpc>
              <a:spcBef>
                <a:spcPts val="0"/>
              </a:spcBef>
              <a:spcAft>
                <a:spcPts val="800"/>
              </a:spcAft>
              <a:buFont typeface="+mj-lt"/>
              <a:buAutoNum type="alphaLcParenR"/>
            </a:pPr>
            <a:r>
              <a:rPr lang="en-US" sz="1600" b="1" dirty="0">
                <a:effectLst/>
                <a:latin typeface="Times New Roman" panose="02020603050405020304" pitchFamily="18" charset="0"/>
                <a:ea typeface="Times New Roman" panose="02020603050405020304" pitchFamily="18" charset="0"/>
              </a:rPr>
              <a:t>Fibonacci Problem</a:t>
            </a:r>
            <a:endParaRPr lang="en-US" sz="1600" dirty="0">
              <a:effectLst/>
              <a:latin typeface="Times New Roman" panose="02020603050405020304" pitchFamily="18" charset="0"/>
              <a:ea typeface="Times New Roman" panose="02020603050405020304" pitchFamily="18" charset="0"/>
            </a:endParaRPr>
          </a:p>
          <a:p>
            <a:pPr marL="0" marR="0">
              <a:lnSpc>
                <a:spcPct val="200000"/>
              </a:lnSpc>
              <a:spcBef>
                <a:spcPts val="0"/>
              </a:spcBef>
              <a:spcAft>
                <a:spcPts val="1000"/>
              </a:spcAft>
            </a:pPr>
            <a:r>
              <a:rPr lang="en-US" sz="1600" dirty="0">
                <a:effectLst/>
                <a:latin typeface="Times New Roman" panose="02020603050405020304" pitchFamily="18" charset="0"/>
                <a:ea typeface="Times New Roman" panose="02020603050405020304" pitchFamily="18" charset="0"/>
                <a:cs typeface="Times New Roman" panose="02020603050405020304" pitchFamily="18" charset="0"/>
              </a:rPr>
              <a:t>Below is the code showing how to solve Fibonacci Problem using recursive and dynamic approach and its comparison as the graph</a:t>
            </a:r>
            <a:r>
              <a:rPr lang="en-US" sz="1600" b="1"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4535552"/>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E67DCD-4E4C-4A43-B386-5CCFCBDC638E}"/>
              </a:ext>
            </a:extLst>
          </p:cNvPr>
          <p:cNvSpPr txBox="1"/>
          <p:nvPr/>
        </p:nvSpPr>
        <p:spPr>
          <a:xfrm>
            <a:off x="2102339" y="797170"/>
            <a:ext cx="5529385" cy="5678478"/>
          </a:xfrm>
          <a:prstGeom prst="rect">
            <a:avLst/>
          </a:prstGeom>
          <a:noFill/>
        </p:spPr>
        <p:txBody>
          <a:bodyPr wrap="square">
            <a:spAutoFit/>
          </a:bodyPr>
          <a:lstStyle/>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%Recursive approach</a:t>
            </a:r>
          </a:p>
          <a:p>
            <a:r>
              <a:rPr lang="en-US" sz="1100" dirty="0">
                <a:latin typeface="Times New Roman" panose="02020603050405020304" pitchFamily="18" charset="0"/>
                <a:cs typeface="Times New Roman" panose="02020603050405020304" pitchFamily="18" charset="0"/>
              </a:rPr>
              <a:t>function f = </a:t>
            </a:r>
            <a:r>
              <a:rPr lang="en-US" sz="1100" dirty="0" err="1">
                <a:latin typeface="Times New Roman" panose="02020603050405020304" pitchFamily="18" charset="0"/>
                <a:cs typeface="Times New Roman" panose="02020603050405020304" pitchFamily="18" charset="0"/>
              </a:rPr>
              <a:t>fib_recursive</a:t>
            </a:r>
            <a:r>
              <a:rPr lang="en-US" sz="1100" dirty="0">
                <a:latin typeface="Times New Roman" panose="02020603050405020304" pitchFamily="18" charset="0"/>
                <a:cs typeface="Times New Roman" panose="02020603050405020304" pitchFamily="18" charset="0"/>
              </a:rPr>
              <a:t>(n)</a:t>
            </a:r>
          </a:p>
          <a:p>
            <a:r>
              <a:rPr lang="en-US" sz="1100" dirty="0">
                <a:latin typeface="Times New Roman" panose="02020603050405020304" pitchFamily="18" charset="0"/>
                <a:cs typeface="Times New Roman" panose="02020603050405020304" pitchFamily="18" charset="0"/>
              </a:rPr>
              <a:t>    if n &lt;= 1</a:t>
            </a:r>
          </a:p>
          <a:p>
            <a:r>
              <a:rPr lang="en-US" sz="1100" dirty="0">
                <a:latin typeface="Times New Roman" panose="02020603050405020304" pitchFamily="18" charset="0"/>
                <a:cs typeface="Times New Roman" panose="02020603050405020304" pitchFamily="18" charset="0"/>
              </a:rPr>
              <a:t>        f = n;</a:t>
            </a:r>
          </a:p>
          <a:p>
            <a:r>
              <a:rPr lang="en-US" sz="1100" dirty="0">
                <a:latin typeface="Times New Roman" panose="02020603050405020304" pitchFamily="18" charset="0"/>
                <a:cs typeface="Times New Roman" panose="02020603050405020304" pitchFamily="18" charset="0"/>
              </a:rPr>
              <a:t>    else</a:t>
            </a:r>
          </a:p>
          <a:p>
            <a:r>
              <a:rPr lang="en-US" sz="1100" dirty="0">
                <a:latin typeface="Times New Roman" panose="02020603050405020304" pitchFamily="18" charset="0"/>
                <a:cs typeface="Times New Roman" panose="02020603050405020304" pitchFamily="18" charset="0"/>
              </a:rPr>
              <a:t>        f = </a:t>
            </a:r>
            <a:r>
              <a:rPr lang="en-US" sz="1100" dirty="0" err="1">
                <a:latin typeface="Times New Roman" panose="02020603050405020304" pitchFamily="18" charset="0"/>
                <a:cs typeface="Times New Roman" panose="02020603050405020304" pitchFamily="18" charset="0"/>
              </a:rPr>
              <a:t>fib_recursive</a:t>
            </a:r>
            <a:r>
              <a:rPr lang="en-US" sz="1100" dirty="0">
                <a:latin typeface="Times New Roman" panose="02020603050405020304" pitchFamily="18" charset="0"/>
                <a:cs typeface="Times New Roman" panose="02020603050405020304" pitchFamily="18" charset="0"/>
              </a:rPr>
              <a:t>(n-1) + </a:t>
            </a:r>
            <a:r>
              <a:rPr lang="en-US" sz="1100" dirty="0" err="1">
                <a:latin typeface="Times New Roman" panose="02020603050405020304" pitchFamily="18" charset="0"/>
                <a:cs typeface="Times New Roman" panose="02020603050405020304" pitchFamily="18" charset="0"/>
              </a:rPr>
              <a:t>fib_recursive</a:t>
            </a:r>
            <a:r>
              <a:rPr lang="en-US" sz="1100" dirty="0">
                <a:latin typeface="Times New Roman" panose="02020603050405020304" pitchFamily="18" charset="0"/>
                <a:cs typeface="Times New Roman" panose="02020603050405020304" pitchFamily="18" charset="0"/>
              </a:rPr>
              <a:t>(n-2);</a:t>
            </a:r>
          </a:p>
          <a:p>
            <a:r>
              <a:rPr lang="en-US" sz="1100" dirty="0">
                <a:latin typeface="Times New Roman" panose="02020603050405020304" pitchFamily="18" charset="0"/>
                <a:cs typeface="Times New Roman" panose="02020603050405020304" pitchFamily="18" charset="0"/>
              </a:rPr>
              <a:t>    end</a:t>
            </a:r>
          </a:p>
          <a:p>
            <a:r>
              <a:rPr lang="en-US" sz="1100" dirty="0">
                <a:latin typeface="Times New Roman" panose="02020603050405020304" pitchFamily="18" charset="0"/>
                <a:cs typeface="Times New Roman" panose="02020603050405020304" pitchFamily="18" charset="0"/>
              </a:rPr>
              <a:t>end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%Dynamic approach</a:t>
            </a:r>
          </a:p>
          <a:p>
            <a:r>
              <a:rPr lang="en-US" sz="1100" dirty="0">
                <a:latin typeface="Times New Roman" panose="02020603050405020304" pitchFamily="18" charset="0"/>
                <a:cs typeface="Times New Roman" panose="02020603050405020304" pitchFamily="18" charset="0"/>
              </a:rPr>
              <a:t>function f = </a:t>
            </a:r>
            <a:r>
              <a:rPr lang="en-US" sz="1100" dirty="0" err="1">
                <a:latin typeface="Times New Roman" panose="02020603050405020304" pitchFamily="18" charset="0"/>
                <a:cs typeface="Times New Roman" panose="02020603050405020304" pitchFamily="18" charset="0"/>
              </a:rPr>
              <a:t>fib_dynamic</a:t>
            </a:r>
            <a:r>
              <a:rPr lang="en-US" sz="1100" dirty="0">
                <a:latin typeface="Times New Roman" panose="02020603050405020304" pitchFamily="18" charset="0"/>
                <a:cs typeface="Times New Roman" panose="02020603050405020304" pitchFamily="18" charset="0"/>
              </a:rPr>
              <a:t>(n)</a:t>
            </a:r>
          </a:p>
          <a:p>
            <a:r>
              <a:rPr lang="en-US" sz="1100" dirty="0">
                <a:latin typeface="Times New Roman" panose="02020603050405020304" pitchFamily="18" charset="0"/>
                <a:cs typeface="Times New Roman" panose="02020603050405020304" pitchFamily="18" charset="0"/>
              </a:rPr>
              <a:t>    fib = zeros(1, n+1);</a:t>
            </a:r>
          </a:p>
          <a:p>
            <a:r>
              <a:rPr lang="en-US" sz="1100" dirty="0">
                <a:latin typeface="Times New Roman" panose="02020603050405020304" pitchFamily="18" charset="0"/>
                <a:cs typeface="Times New Roman" panose="02020603050405020304" pitchFamily="18" charset="0"/>
              </a:rPr>
              <a:t>    fib(1) = 0; fib(2) = 1;</a:t>
            </a:r>
          </a:p>
          <a:p>
            <a:r>
              <a:rPr lang="en-US" sz="1100" dirty="0">
                <a:latin typeface="Times New Roman" panose="02020603050405020304" pitchFamily="18" charset="0"/>
                <a:cs typeface="Times New Roman" panose="02020603050405020304" pitchFamily="18" charset="0"/>
              </a:rPr>
              <a:t>    for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3:n+1</a:t>
            </a:r>
          </a:p>
          <a:p>
            <a:r>
              <a:rPr lang="en-US" sz="1100" dirty="0">
                <a:latin typeface="Times New Roman" panose="02020603050405020304" pitchFamily="18" charset="0"/>
                <a:cs typeface="Times New Roman" panose="02020603050405020304" pitchFamily="18" charset="0"/>
              </a:rPr>
              <a:t>        fib(</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fib(i-1) + fib(i-2);</a:t>
            </a:r>
          </a:p>
          <a:p>
            <a:r>
              <a:rPr lang="en-US" sz="1100" dirty="0">
                <a:latin typeface="Times New Roman" panose="02020603050405020304" pitchFamily="18" charset="0"/>
                <a:cs typeface="Times New Roman" panose="02020603050405020304" pitchFamily="18" charset="0"/>
              </a:rPr>
              <a:t>    end</a:t>
            </a:r>
          </a:p>
          <a:p>
            <a:r>
              <a:rPr lang="en-US" sz="1100" dirty="0">
                <a:latin typeface="Times New Roman" panose="02020603050405020304" pitchFamily="18" charset="0"/>
                <a:cs typeface="Times New Roman" panose="02020603050405020304" pitchFamily="18" charset="0"/>
              </a:rPr>
              <a:t>    f = fib(n+1);</a:t>
            </a:r>
          </a:p>
          <a:p>
            <a:r>
              <a:rPr lang="en-US" sz="1100" dirty="0">
                <a:latin typeface="Times New Roman" panose="02020603050405020304" pitchFamily="18" charset="0"/>
                <a:cs typeface="Times New Roman" panose="02020603050405020304" pitchFamily="18" charset="0"/>
              </a:rPr>
              <a:t>end</a:t>
            </a:r>
          </a:p>
          <a:p>
            <a:r>
              <a:rPr lang="en-US" sz="1100" dirty="0">
                <a:latin typeface="Times New Roman" panose="02020603050405020304" pitchFamily="18" charset="0"/>
                <a:cs typeface="Times New Roman" panose="02020603050405020304" pitchFamily="18" charset="0"/>
              </a:rPr>
              <a:t>N = 5:30;</a:t>
            </a:r>
          </a:p>
          <a:p>
            <a:r>
              <a:rPr lang="en-US" sz="1100" dirty="0" err="1">
                <a:latin typeface="Times New Roman" panose="02020603050405020304" pitchFamily="18" charset="0"/>
                <a:cs typeface="Times New Roman" panose="02020603050405020304" pitchFamily="18" charset="0"/>
              </a:rPr>
              <a:t>time_rec</a:t>
            </a:r>
            <a:r>
              <a:rPr lang="en-US" sz="1100" dirty="0">
                <a:latin typeface="Times New Roman" panose="02020603050405020304" pitchFamily="18" charset="0"/>
                <a:cs typeface="Times New Roman" panose="02020603050405020304" pitchFamily="18" charset="0"/>
              </a:rPr>
              <a:t> = zeros(size(N));</a:t>
            </a:r>
          </a:p>
          <a:p>
            <a:r>
              <a:rPr lang="en-US" sz="1100" dirty="0" err="1">
                <a:latin typeface="Times New Roman" panose="02020603050405020304" pitchFamily="18" charset="0"/>
                <a:cs typeface="Times New Roman" panose="02020603050405020304" pitchFamily="18" charset="0"/>
              </a:rPr>
              <a:t>time_dyn</a:t>
            </a:r>
            <a:r>
              <a:rPr lang="en-US" sz="1100" dirty="0">
                <a:latin typeface="Times New Roman" panose="02020603050405020304" pitchFamily="18" charset="0"/>
                <a:cs typeface="Times New Roman" panose="02020603050405020304" pitchFamily="18" charset="0"/>
              </a:rPr>
              <a:t> = zeros(size(N));</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for </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1:length(N)</a:t>
            </a:r>
          </a:p>
          <a:p>
            <a:r>
              <a:rPr lang="en-US" sz="1100" dirty="0">
                <a:latin typeface="Times New Roman" panose="02020603050405020304" pitchFamily="18" charset="0"/>
                <a:cs typeface="Times New Roman" panose="02020603050405020304" pitchFamily="18" charset="0"/>
              </a:rPr>
              <a:t>    tic; </a:t>
            </a:r>
            <a:r>
              <a:rPr lang="en-US" sz="1100" dirty="0" err="1">
                <a:latin typeface="Times New Roman" panose="02020603050405020304" pitchFamily="18" charset="0"/>
                <a:cs typeface="Times New Roman" panose="02020603050405020304" pitchFamily="18" charset="0"/>
              </a:rPr>
              <a:t>fib_recursive</a:t>
            </a:r>
            <a:r>
              <a:rPr lang="en-US" sz="1100" dirty="0">
                <a:latin typeface="Times New Roman" panose="02020603050405020304" pitchFamily="18" charset="0"/>
                <a:cs typeface="Times New Roman" panose="02020603050405020304" pitchFamily="18" charset="0"/>
              </a:rPr>
              <a:t>(N(</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time_rec</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toc;</a:t>
            </a:r>
          </a:p>
          <a:p>
            <a:r>
              <a:rPr lang="en-US" sz="1100" dirty="0">
                <a:latin typeface="Times New Roman" panose="02020603050405020304" pitchFamily="18" charset="0"/>
                <a:cs typeface="Times New Roman" panose="02020603050405020304" pitchFamily="18" charset="0"/>
              </a:rPr>
              <a:t>    tic; </a:t>
            </a:r>
            <a:r>
              <a:rPr lang="en-US" sz="1100" dirty="0" err="1">
                <a:latin typeface="Times New Roman" panose="02020603050405020304" pitchFamily="18" charset="0"/>
                <a:cs typeface="Times New Roman" panose="02020603050405020304" pitchFamily="18" charset="0"/>
              </a:rPr>
              <a:t>fib_dynamic</a:t>
            </a:r>
            <a:r>
              <a:rPr lang="en-US" sz="1100" dirty="0">
                <a:latin typeface="Times New Roman" panose="02020603050405020304" pitchFamily="18" charset="0"/>
                <a:cs typeface="Times New Roman" panose="02020603050405020304" pitchFamily="18" charset="0"/>
              </a:rPr>
              <a:t>(N(</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a:t>
            </a:r>
            <a:r>
              <a:rPr lang="en-US" sz="1100" dirty="0" err="1">
                <a:latin typeface="Times New Roman" panose="02020603050405020304" pitchFamily="18" charset="0"/>
                <a:cs typeface="Times New Roman" panose="02020603050405020304" pitchFamily="18" charset="0"/>
              </a:rPr>
              <a:t>time_dyn</a:t>
            </a:r>
            <a:r>
              <a:rPr lang="en-US" sz="1100" dirty="0">
                <a:latin typeface="Times New Roman" panose="02020603050405020304" pitchFamily="18" charset="0"/>
                <a:cs typeface="Times New Roman" panose="02020603050405020304" pitchFamily="18" charset="0"/>
              </a:rPr>
              <a:t>(</a:t>
            </a:r>
            <a:r>
              <a:rPr lang="en-US" sz="1100" dirty="0" err="1">
                <a:latin typeface="Times New Roman" panose="02020603050405020304" pitchFamily="18" charset="0"/>
                <a:cs typeface="Times New Roman" panose="02020603050405020304" pitchFamily="18" charset="0"/>
              </a:rPr>
              <a:t>i</a:t>
            </a:r>
            <a:r>
              <a:rPr lang="en-US" sz="1100" dirty="0">
                <a:latin typeface="Times New Roman" panose="02020603050405020304" pitchFamily="18" charset="0"/>
                <a:cs typeface="Times New Roman" panose="02020603050405020304" pitchFamily="18" charset="0"/>
              </a:rPr>
              <a:t>) = toc;</a:t>
            </a:r>
          </a:p>
          <a:p>
            <a:r>
              <a:rPr lang="en-US" sz="1100" dirty="0">
                <a:latin typeface="Times New Roman" panose="02020603050405020304" pitchFamily="18" charset="0"/>
                <a:cs typeface="Times New Roman" panose="02020603050405020304" pitchFamily="18" charset="0"/>
              </a:rPr>
              <a:t>end</a:t>
            </a: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plot(N, </a:t>
            </a:r>
            <a:r>
              <a:rPr lang="en-US" sz="1100" dirty="0" err="1">
                <a:latin typeface="Times New Roman" panose="02020603050405020304" pitchFamily="18" charset="0"/>
                <a:cs typeface="Times New Roman" panose="02020603050405020304" pitchFamily="18" charset="0"/>
              </a:rPr>
              <a:t>time_rec</a:t>
            </a:r>
            <a:r>
              <a:rPr lang="en-US" sz="1100" dirty="0">
                <a:latin typeface="Times New Roman" panose="02020603050405020304" pitchFamily="18" charset="0"/>
                <a:cs typeface="Times New Roman" panose="02020603050405020304" pitchFamily="18" charset="0"/>
              </a:rPr>
              <a:t>, 'r-o', N, </a:t>
            </a:r>
            <a:r>
              <a:rPr lang="en-US" sz="1100" dirty="0" err="1">
                <a:latin typeface="Times New Roman" panose="02020603050405020304" pitchFamily="18" charset="0"/>
                <a:cs typeface="Times New Roman" panose="02020603050405020304" pitchFamily="18" charset="0"/>
              </a:rPr>
              <a:t>time_dyn</a:t>
            </a:r>
            <a:r>
              <a:rPr lang="en-US" sz="1100" dirty="0">
                <a:latin typeface="Times New Roman" panose="02020603050405020304" pitchFamily="18" charset="0"/>
                <a:cs typeface="Times New Roman" panose="02020603050405020304" pitchFamily="18" charset="0"/>
              </a:rPr>
              <a:t>, 'b:*');</a:t>
            </a:r>
          </a:p>
          <a:p>
            <a:r>
              <a:rPr lang="en-US" sz="1100" dirty="0" err="1">
                <a:latin typeface="Times New Roman" panose="02020603050405020304" pitchFamily="18" charset="0"/>
                <a:cs typeface="Times New Roman" panose="02020603050405020304" pitchFamily="18" charset="0"/>
              </a:rPr>
              <a:t>xlabel</a:t>
            </a:r>
            <a:r>
              <a:rPr lang="en-US" sz="1100" dirty="0">
                <a:latin typeface="Times New Roman" panose="02020603050405020304" pitchFamily="18" charset="0"/>
                <a:cs typeface="Times New Roman" panose="02020603050405020304" pitchFamily="18" charset="0"/>
              </a:rPr>
              <a:t>('n'); </a:t>
            </a:r>
            <a:r>
              <a:rPr lang="en-US" sz="1100" dirty="0" err="1">
                <a:latin typeface="Times New Roman" panose="02020603050405020304" pitchFamily="18" charset="0"/>
                <a:cs typeface="Times New Roman" panose="02020603050405020304" pitchFamily="18" charset="0"/>
              </a:rPr>
              <a:t>ylabel</a:t>
            </a:r>
            <a:r>
              <a:rPr lang="en-US" sz="1100" dirty="0">
                <a:latin typeface="Times New Roman" panose="02020603050405020304" pitchFamily="18" charset="0"/>
                <a:cs typeface="Times New Roman" panose="02020603050405020304" pitchFamily="18" charset="0"/>
              </a:rPr>
              <a:t>('Time (seconds)');</a:t>
            </a:r>
          </a:p>
          <a:p>
            <a:r>
              <a:rPr lang="en-US" sz="1100" dirty="0">
                <a:latin typeface="Times New Roman" panose="02020603050405020304" pitchFamily="18" charset="0"/>
                <a:cs typeface="Times New Roman" panose="02020603050405020304" pitchFamily="18" charset="0"/>
              </a:rPr>
              <a:t>legend('Recursive', 'Dynamic');</a:t>
            </a:r>
          </a:p>
          <a:p>
            <a:r>
              <a:rPr lang="en-US" sz="1100" dirty="0">
                <a:latin typeface="Times New Roman" panose="02020603050405020304" pitchFamily="18" charset="0"/>
                <a:cs typeface="Times New Roman" panose="02020603050405020304" pitchFamily="18" charset="0"/>
              </a:rPr>
              <a:t>title('Fibonacci Computation Time Comparison');</a:t>
            </a:r>
          </a:p>
          <a:p>
            <a:r>
              <a:rPr lang="en-US" sz="1100" dirty="0">
                <a:latin typeface="Times New Roman" panose="02020603050405020304" pitchFamily="18" charset="0"/>
                <a:cs typeface="Times New Roman" panose="02020603050405020304" pitchFamily="18" charset="0"/>
              </a:rPr>
              <a:t>grid on;</a:t>
            </a:r>
          </a:p>
        </p:txBody>
      </p:sp>
    </p:spTree>
    <p:extLst>
      <p:ext uri="{BB962C8B-B14F-4D97-AF65-F5344CB8AC3E}">
        <p14:creationId xmlns:p14="http://schemas.microsoft.com/office/powerpoint/2010/main" val="401956813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2A414EB-779D-458F-8839-4D6FA5D20899}"/>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77107" y="1312985"/>
            <a:ext cx="6486769" cy="4845538"/>
          </a:xfrm>
          <a:prstGeom prst="rect">
            <a:avLst/>
          </a:prstGeom>
          <a:noFill/>
          <a:ln>
            <a:noFill/>
          </a:ln>
        </p:spPr>
      </p:pic>
    </p:spTree>
    <p:extLst>
      <p:ext uri="{BB962C8B-B14F-4D97-AF65-F5344CB8AC3E}">
        <p14:creationId xmlns:p14="http://schemas.microsoft.com/office/powerpoint/2010/main" val="4390795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7099EDD-0DC9-4160-973B-2660F3F56092}"/>
              </a:ext>
            </a:extLst>
          </p:cNvPr>
          <p:cNvSpPr txBox="1"/>
          <p:nvPr/>
        </p:nvSpPr>
        <p:spPr>
          <a:xfrm>
            <a:off x="1285630" y="1850091"/>
            <a:ext cx="6975231" cy="2056140"/>
          </a:xfrm>
          <a:prstGeom prst="rect">
            <a:avLst/>
          </a:prstGeom>
          <a:noFill/>
        </p:spPr>
        <p:txBody>
          <a:bodyPr wrap="square">
            <a:spAutoFit/>
          </a:bodyPr>
          <a:lstStyle/>
          <a:p>
            <a:pPr marL="685800" marR="0">
              <a:lnSpc>
                <a:spcPct val="2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The graph above shows a graph comparing the recursive approach and dynamic approach in terms of time against n, where n is the position in the Fibonacci sequence </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79781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A02DFB-B86F-4AA5-81C9-5434F0179F9E}"/>
              </a:ext>
            </a:extLst>
          </p:cNvPr>
          <p:cNvSpPr txBox="1"/>
          <p:nvPr/>
        </p:nvSpPr>
        <p:spPr>
          <a:xfrm>
            <a:off x="922215" y="2633785"/>
            <a:ext cx="7752862" cy="1852246"/>
          </a:xfrm>
          <a:prstGeom prst="rect">
            <a:avLst/>
          </a:prstGeom>
          <a:noFill/>
        </p:spPr>
        <p:txBody>
          <a:bodyPr wrap="square">
            <a:spAutoFit/>
          </a:bodyPr>
          <a:lstStyle/>
          <a:p>
            <a:pPr marL="742950" marR="0" lvl="1" indent="-285750">
              <a:lnSpc>
                <a:spcPct val="107000"/>
              </a:lnSpc>
              <a:spcBef>
                <a:spcPts val="0"/>
              </a:spcBef>
              <a:spcAft>
                <a:spcPts val="800"/>
              </a:spcAft>
              <a:buFont typeface="+mj-lt"/>
              <a:buAutoNum type="alphaLcParenR"/>
            </a:pPr>
            <a:r>
              <a:rPr lang="en-US" sz="2400" b="1" dirty="0">
                <a:effectLst/>
                <a:latin typeface="Times New Roman" panose="02020603050405020304" pitchFamily="18" charset="0"/>
                <a:ea typeface="Times New Roman" panose="02020603050405020304" pitchFamily="18" charset="0"/>
              </a:rPr>
              <a:t>knapsack problem</a:t>
            </a:r>
            <a:endParaRPr lang="en-US" sz="2400" dirty="0">
              <a:effectLst/>
              <a:latin typeface="Times New Roman" panose="02020603050405020304" pitchFamily="18" charset="0"/>
              <a:ea typeface="Times New Roman" panose="02020603050405020304" pitchFamily="18" charset="0"/>
            </a:endParaRPr>
          </a:p>
          <a:p>
            <a:pPr marL="0" marR="0">
              <a:lnSpc>
                <a:spcPct val="115000"/>
              </a:lnSpc>
              <a:spcBef>
                <a:spcPts val="0"/>
              </a:spcBef>
              <a:spcAft>
                <a:spcPts val="1000"/>
              </a:spcAf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Below is the code solving the knapsack problem using recursive approach and dynamic approach and its comparison as time.</a:t>
            </a:r>
            <a:endParaRPr lang="en-US"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331196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0821E43-F1FF-4B15-B924-24E0467B39E1}"/>
              </a:ext>
            </a:extLst>
          </p:cNvPr>
          <p:cNvSpPr txBox="1"/>
          <p:nvPr/>
        </p:nvSpPr>
        <p:spPr>
          <a:xfrm>
            <a:off x="2176585" y="440024"/>
            <a:ext cx="4572000" cy="6247864"/>
          </a:xfrm>
          <a:prstGeom prst="rect">
            <a:avLst/>
          </a:prstGeom>
          <a:noFill/>
        </p:spPr>
        <p:txBody>
          <a:bodyPr wrap="square">
            <a:spAutoFit/>
          </a:bodyPr>
          <a:lstStyle/>
          <a:p>
            <a:r>
              <a:rPr lang="en-US" sz="1000" dirty="0">
                <a:latin typeface="Times New Roman" panose="02020603050405020304" pitchFamily="18" charset="0"/>
                <a:cs typeface="Times New Roman" panose="02020603050405020304" pitchFamily="18" charset="0"/>
              </a:rPr>
              <a:t>%Recursive approach</a:t>
            </a:r>
          </a:p>
          <a:p>
            <a:r>
              <a:rPr lang="en-US" sz="1000" dirty="0">
                <a:latin typeface="Times New Roman" panose="02020603050405020304" pitchFamily="18" charset="0"/>
                <a:cs typeface="Times New Roman" panose="02020603050405020304" pitchFamily="18" charset="0"/>
              </a:rPr>
              <a:t>function </a:t>
            </a:r>
            <a:r>
              <a:rPr lang="en-US" sz="1000" dirty="0" err="1">
                <a:latin typeface="Times New Roman" panose="02020603050405020304" pitchFamily="18" charset="0"/>
                <a:cs typeface="Times New Roman" panose="02020603050405020304" pitchFamily="18" charset="0"/>
              </a:rPr>
              <a:t>val</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knapsack_recursive</a:t>
            </a:r>
            <a:r>
              <a:rPr lang="en-US" sz="1000" dirty="0">
                <a:latin typeface="Times New Roman" panose="02020603050405020304" pitchFamily="18" charset="0"/>
                <a:cs typeface="Times New Roman" panose="02020603050405020304" pitchFamily="18" charset="0"/>
              </a:rPr>
              <a:t>(W,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 n)</a:t>
            </a:r>
          </a:p>
          <a:p>
            <a:r>
              <a:rPr lang="en-US" sz="1000" dirty="0">
                <a:latin typeface="Times New Roman" panose="02020603050405020304" pitchFamily="18" charset="0"/>
                <a:cs typeface="Times New Roman" panose="02020603050405020304" pitchFamily="18" charset="0"/>
              </a:rPr>
              <a:t>    if n == 0 || W == 0</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a:t>
            </a:r>
            <a:r>
              <a:rPr lang="en-US" sz="1000" dirty="0">
                <a:latin typeface="Times New Roman" panose="02020603050405020304" pitchFamily="18" charset="0"/>
                <a:cs typeface="Times New Roman" panose="02020603050405020304" pitchFamily="18" charset="0"/>
              </a:rPr>
              <a:t> = 0;</a:t>
            </a:r>
          </a:p>
          <a:p>
            <a:r>
              <a:rPr lang="en-US" sz="1000" dirty="0">
                <a:latin typeface="Times New Roman" panose="02020603050405020304" pitchFamily="18" charset="0"/>
                <a:cs typeface="Times New Roman" panose="02020603050405020304" pitchFamily="18" charset="0"/>
              </a:rPr>
              <a:t>    elseif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(n) &gt; W</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knapsack_recursive</a:t>
            </a:r>
            <a:r>
              <a:rPr lang="en-US" sz="1000" dirty="0">
                <a:latin typeface="Times New Roman" panose="02020603050405020304" pitchFamily="18" charset="0"/>
                <a:cs typeface="Times New Roman" panose="02020603050405020304" pitchFamily="18" charset="0"/>
              </a:rPr>
              <a:t>(W,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 n-1);</a:t>
            </a:r>
          </a:p>
          <a:p>
            <a:r>
              <a:rPr lang="en-US" sz="1000" dirty="0">
                <a:latin typeface="Times New Roman" panose="02020603050405020304" pitchFamily="18" charset="0"/>
                <a:cs typeface="Times New Roman" panose="02020603050405020304" pitchFamily="18" charset="0"/>
              </a:rPr>
              <a:t>    else</a:t>
            </a:r>
          </a:p>
          <a:p>
            <a:r>
              <a:rPr lang="en-US" sz="1000" dirty="0">
                <a:latin typeface="Times New Roman" panose="02020603050405020304" pitchFamily="18" charset="0"/>
                <a:cs typeface="Times New Roman" panose="02020603050405020304" pitchFamily="18" charset="0"/>
              </a:rPr>
              <a:t>        include =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(n) + </a:t>
            </a:r>
            <a:r>
              <a:rPr lang="en-US" sz="1000" dirty="0" err="1">
                <a:latin typeface="Times New Roman" panose="02020603050405020304" pitchFamily="18" charset="0"/>
                <a:cs typeface="Times New Roman" panose="02020603050405020304" pitchFamily="18" charset="0"/>
              </a:rPr>
              <a:t>knapsack_recursive</a:t>
            </a:r>
            <a:r>
              <a:rPr lang="en-US" sz="1000" dirty="0">
                <a:latin typeface="Times New Roman" panose="02020603050405020304" pitchFamily="18" charset="0"/>
                <a:cs typeface="Times New Roman" panose="02020603050405020304" pitchFamily="18" charset="0"/>
              </a:rPr>
              <a:t>(W -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(n),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 n-1);</a:t>
            </a:r>
          </a:p>
          <a:p>
            <a:r>
              <a:rPr lang="en-US" sz="1000" dirty="0">
                <a:latin typeface="Times New Roman" panose="02020603050405020304" pitchFamily="18" charset="0"/>
                <a:cs typeface="Times New Roman" panose="02020603050405020304" pitchFamily="18" charset="0"/>
              </a:rPr>
              <a:t>        exclude = </a:t>
            </a:r>
            <a:r>
              <a:rPr lang="en-US" sz="1000" dirty="0" err="1">
                <a:latin typeface="Times New Roman" panose="02020603050405020304" pitchFamily="18" charset="0"/>
                <a:cs typeface="Times New Roman" panose="02020603050405020304" pitchFamily="18" charset="0"/>
              </a:rPr>
              <a:t>knapsack_recursive</a:t>
            </a:r>
            <a:r>
              <a:rPr lang="en-US" sz="1000" dirty="0">
                <a:latin typeface="Times New Roman" panose="02020603050405020304" pitchFamily="18" charset="0"/>
                <a:cs typeface="Times New Roman" panose="02020603050405020304" pitchFamily="18" charset="0"/>
              </a:rPr>
              <a:t>(W,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 n-1);</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a:t>
            </a:r>
            <a:r>
              <a:rPr lang="en-US" sz="1000" dirty="0">
                <a:latin typeface="Times New Roman" panose="02020603050405020304" pitchFamily="18" charset="0"/>
                <a:cs typeface="Times New Roman" panose="02020603050405020304" pitchFamily="18" charset="0"/>
              </a:rPr>
              <a:t> = max(include, exclude);</a:t>
            </a:r>
          </a:p>
          <a:p>
            <a:r>
              <a:rPr lang="en-US" sz="1000" dirty="0">
                <a:latin typeface="Times New Roman" panose="02020603050405020304" pitchFamily="18" charset="0"/>
                <a:cs typeface="Times New Roman" panose="02020603050405020304" pitchFamily="18" charset="0"/>
              </a:rPr>
              <a:t>    end</a:t>
            </a:r>
          </a:p>
          <a:p>
            <a:r>
              <a:rPr lang="en-US" sz="1000" dirty="0">
                <a:latin typeface="Times New Roman" panose="02020603050405020304" pitchFamily="18" charset="0"/>
                <a:cs typeface="Times New Roman" panose="02020603050405020304" pitchFamily="18" charset="0"/>
              </a:rPr>
              <a:t>end</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%Dynamic approach</a:t>
            </a:r>
          </a:p>
          <a:p>
            <a:r>
              <a:rPr lang="en-US" sz="1000" dirty="0">
                <a:latin typeface="Times New Roman" panose="02020603050405020304" pitchFamily="18" charset="0"/>
                <a:cs typeface="Times New Roman" panose="02020603050405020304" pitchFamily="18" charset="0"/>
              </a:rPr>
              <a:t>function </a:t>
            </a:r>
            <a:r>
              <a:rPr lang="en-US" sz="1000" dirty="0" err="1">
                <a:latin typeface="Times New Roman" panose="02020603050405020304" pitchFamily="18" charset="0"/>
                <a:cs typeface="Times New Roman" panose="02020603050405020304" pitchFamily="18" charset="0"/>
              </a:rPr>
              <a:t>val</a:t>
            </a:r>
            <a:r>
              <a:rPr lang="en-US" sz="1000" dirty="0">
                <a:latin typeface="Times New Roman" panose="02020603050405020304" pitchFamily="18" charset="0"/>
                <a:cs typeface="Times New Roman" panose="02020603050405020304" pitchFamily="18" charset="0"/>
              </a:rPr>
              <a:t> = </a:t>
            </a:r>
            <a:r>
              <a:rPr lang="en-US" sz="1000" dirty="0" err="1">
                <a:latin typeface="Times New Roman" panose="02020603050405020304" pitchFamily="18" charset="0"/>
                <a:cs typeface="Times New Roman" panose="02020603050405020304" pitchFamily="18" charset="0"/>
              </a:rPr>
              <a:t>knapsack_dynamic</a:t>
            </a:r>
            <a:r>
              <a:rPr lang="en-US" sz="1000" dirty="0">
                <a:latin typeface="Times New Roman" panose="02020603050405020304" pitchFamily="18" charset="0"/>
                <a:cs typeface="Times New Roman" panose="02020603050405020304" pitchFamily="18" charset="0"/>
              </a:rPr>
              <a:t>(W,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n = length(</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a:t>
            </a:r>
          </a:p>
          <a:p>
            <a:r>
              <a:rPr lang="en-US" sz="1000" dirty="0">
                <a:latin typeface="Times New Roman" panose="02020603050405020304" pitchFamily="18" charset="0"/>
                <a:cs typeface="Times New Roman" panose="02020603050405020304" pitchFamily="18" charset="0"/>
              </a:rPr>
              <a:t>    K = zeros(n+1, W+1);</a:t>
            </a:r>
          </a:p>
          <a:p>
            <a:r>
              <a:rPr lang="en-US" sz="1000" dirty="0">
                <a:latin typeface="Times New Roman" panose="02020603050405020304" pitchFamily="18" charset="0"/>
                <a:cs typeface="Times New Roman" panose="02020603050405020304" pitchFamily="18" charset="0"/>
              </a:rPr>
              <a:t>    for </a:t>
            </a:r>
            <a:r>
              <a:rPr lang="en-US" sz="1000" dirty="0" err="1">
                <a:latin typeface="Times New Roman" panose="02020603050405020304" pitchFamily="18" charset="0"/>
                <a:cs typeface="Times New Roman" panose="02020603050405020304" pitchFamily="18" charset="0"/>
              </a:rPr>
              <a:t>i</a:t>
            </a:r>
            <a:r>
              <a:rPr lang="en-US" sz="1000" dirty="0">
                <a:latin typeface="Times New Roman" panose="02020603050405020304" pitchFamily="18" charset="0"/>
                <a:cs typeface="Times New Roman" panose="02020603050405020304" pitchFamily="18" charset="0"/>
              </a:rPr>
              <a:t> = 1:n+1</a:t>
            </a:r>
          </a:p>
          <a:p>
            <a:r>
              <a:rPr lang="en-US" sz="1000" dirty="0">
                <a:latin typeface="Times New Roman" panose="02020603050405020304" pitchFamily="18" charset="0"/>
                <a:cs typeface="Times New Roman" panose="02020603050405020304" pitchFamily="18" charset="0"/>
              </a:rPr>
              <a:t>        for w = 1:W+1</a:t>
            </a:r>
          </a:p>
          <a:p>
            <a:r>
              <a:rPr lang="en-US" sz="1000" dirty="0">
                <a:latin typeface="Times New Roman" panose="02020603050405020304" pitchFamily="18" charset="0"/>
                <a:cs typeface="Times New Roman" panose="02020603050405020304" pitchFamily="18" charset="0"/>
              </a:rPr>
              <a:t>            if </a:t>
            </a:r>
            <a:r>
              <a:rPr lang="en-US" sz="1000" dirty="0" err="1">
                <a:latin typeface="Times New Roman" panose="02020603050405020304" pitchFamily="18" charset="0"/>
                <a:cs typeface="Times New Roman" panose="02020603050405020304" pitchFamily="18" charset="0"/>
              </a:rPr>
              <a:t>i</a:t>
            </a:r>
            <a:r>
              <a:rPr lang="en-US" sz="1000" dirty="0">
                <a:latin typeface="Times New Roman" panose="02020603050405020304" pitchFamily="18" charset="0"/>
                <a:cs typeface="Times New Roman" panose="02020603050405020304" pitchFamily="18" charset="0"/>
              </a:rPr>
              <a:t> == 1 || w == 1</a:t>
            </a:r>
          </a:p>
          <a:p>
            <a:r>
              <a:rPr lang="en-US" sz="1000" dirty="0">
                <a:latin typeface="Times New Roman" panose="02020603050405020304" pitchFamily="18" charset="0"/>
                <a:cs typeface="Times New Roman" panose="02020603050405020304" pitchFamily="18" charset="0"/>
              </a:rPr>
              <a:t>                K(</a:t>
            </a:r>
            <a:r>
              <a:rPr lang="en-US" sz="1000" dirty="0" err="1">
                <a:latin typeface="Times New Roman" panose="02020603050405020304" pitchFamily="18" charset="0"/>
                <a:cs typeface="Times New Roman" panose="02020603050405020304" pitchFamily="18" charset="0"/>
              </a:rPr>
              <a:t>i</a:t>
            </a:r>
            <a:r>
              <a:rPr lang="en-US" sz="1000" dirty="0">
                <a:latin typeface="Times New Roman" panose="02020603050405020304" pitchFamily="18" charset="0"/>
                <a:cs typeface="Times New Roman" panose="02020603050405020304" pitchFamily="18" charset="0"/>
              </a:rPr>
              <a:t>, w) = 0;</a:t>
            </a:r>
          </a:p>
          <a:p>
            <a:r>
              <a:rPr lang="en-US" sz="1000" dirty="0">
                <a:latin typeface="Times New Roman" panose="02020603050405020304" pitchFamily="18" charset="0"/>
                <a:cs typeface="Times New Roman" panose="02020603050405020304" pitchFamily="18" charset="0"/>
              </a:rPr>
              <a:t>            elseif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(i-1) &lt;= w-1</a:t>
            </a:r>
          </a:p>
          <a:p>
            <a:r>
              <a:rPr lang="en-US" sz="1000" dirty="0">
                <a:latin typeface="Times New Roman" panose="02020603050405020304" pitchFamily="18" charset="0"/>
                <a:cs typeface="Times New Roman" panose="02020603050405020304" pitchFamily="18" charset="0"/>
              </a:rPr>
              <a:t>                K(</a:t>
            </a:r>
            <a:r>
              <a:rPr lang="en-US" sz="1000" dirty="0" err="1">
                <a:latin typeface="Times New Roman" panose="02020603050405020304" pitchFamily="18" charset="0"/>
                <a:cs typeface="Times New Roman" panose="02020603050405020304" pitchFamily="18" charset="0"/>
              </a:rPr>
              <a:t>i</a:t>
            </a:r>
            <a:r>
              <a:rPr lang="en-US" sz="1000" dirty="0">
                <a:latin typeface="Times New Roman" panose="02020603050405020304" pitchFamily="18" charset="0"/>
                <a:cs typeface="Times New Roman" panose="02020603050405020304" pitchFamily="18" charset="0"/>
              </a:rPr>
              <a:t>, w) = max(</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(i-1) + K(i-1, w-</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(i-1)), K(i-1, w));</a:t>
            </a:r>
          </a:p>
          <a:p>
            <a:r>
              <a:rPr lang="en-US" sz="1000" dirty="0">
                <a:latin typeface="Times New Roman" panose="02020603050405020304" pitchFamily="18" charset="0"/>
                <a:cs typeface="Times New Roman" panose="02020603050405020304" pitchFamily="18" charset="0"/>
              </a:rPr>
              <a:t>            else</a:t>
            </a:r>
          </a:p>
          <a:p>
            <a:r>
              <a:rPr lang="en-US" sz="1000" dirty="0">
                <a:latin typeface="Times New Roman" panose="02020603050405020304" pitchFamily="18" charset="0"/>
                <a:cs typeface="Times New Roman" panose="02020603050405020304" pitchFamily="18" charset="0"/>
              </a:rPr>
              <a:t>                K(</a:t>
            </a:r>
            <a:r>
              <a:rPr lang="en-US" sz="1000" dirty="0" err="1">
                <a:latin typeface="Times New Roman" panose="02020603050405020304" pitchFamily="18" charset="0"/>
                <a:cs typeface="Times New Roman" panose="02020603050405020304" pitchFamily="18" charset="0"/>
              </a:rPr>
              <a:t>i</a:t>
            </a:r>
            <a:r>
              <a:rPr lang="en-US" sz="1000" dirty="0">
                <a:latin typeface="Times New Roman" panose="02020603050405020304" pitchFamily="18" charset="0"/>
                <a:cs typeface="Times New Roman" panose="02020603050405020304" pitchFamily="18" charset="0"/>
              </a:rPr>
              <a:t>, w) = K(i-1, w);</a:t>
            </a:r>
          </a:p>
          <a:p>
            <a:r>
              <a:rPr lang="en-US" sz="1000" dirty="0">
                <a:latin typeface="Times New Roman" panose="02020603050405020304" pitchFamily="18" charset="0"/>
                <a:cs typeface="Times New Roman" panose="02020603050405020304" pitchFamily="18" charset="0"/>
              </a:rPr>
              <a:t>            end</a:t>
            </a:r>
          </a:p>
          <a:p>
            <a:r>
              <a:rPr lang="en-US" sz="1000" dirty="0">
                <a:latin typeface="Times New Roman" panose="02020603050405020304" pitchFamily="18" charset="0"/>
                <a:cs typeface="Times New Roman" panose="02020603050405020304" pitchFamily="18" charset="0"/>
              </a:rPr>
              <a:t>        end</a:t>
            </a:r>
          </a:p>
          <a:p>
            <a:r>
              <a:rPr lang="en-US" sz="1000" dirty="0">
                <a:latin typeface="Times New Roman" panose="02020603050405020304" pitchFamily="18" charset="0"/>
                <a:cs typeface="Times New Roman" panose="02020603050405020304" pitchFamily="18" charset="0"/>
              </a:rPr>
              <a:t>    end</a:t>
            </a:r>
          </a:p>
          <a:p>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a:t>
            </a:r>
            <a:r>
              <a:rPr lang="en-US" sz="1000" dirty="0">
                <a:latin typeface="Times New Roman" panose="02020603050405020304" pitchFamily="18" charset="0"/>
                <a:cs typeface="Times New Roman" panose="02020603050405020304" pitchFamily="18" charset="0"/>
              </a:rPr>
              <a:t> = K(n+1, W+1);</a:t>
            </a:r>
          </a:p>
          <a:p>
            <a:r>
              <a:rPr lang="en-US" sz="1000" dirty="0">
                <a:latin typeface="Times New Roman" panose="02020603050405020304" pitchFamily="18" charset="0"/>
                <a:cs typeface="Times New Roman" panose="02020603050405020304" pitchFamily="18" charset="0"/>
              </a:rPr>
              <a:t>end</a:t>
            </a:r>
          </a:p>
          <a:p>
            <a:r>
              <a:rPr lang="en-US" sz="1000" dirty="0">
                <a:latin typeface="Times New Roman" panose="02020603050405020304" pitchFamily="18" charset="0"/>
                <a:cs typeface="Times New Roman" panose="02020603050405020304" pitchFamily="18" charset="0"/>
              </a:rPr>
              <a:t>W = 10;</a:t>
            </a:r>
          </a:p>
          <a:p>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 [2, 3, 4, 5];</a:t>
            </a:r>
          </a:p>
          <a:p>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 = [3, 4, 5, 6];</a:t>
            </a:r>
          </a:p>
          <a:p>
            <a:r>
              <a:rPr lang="en-US" sz="1000" dirty="0">
                <a:latin typeface="Times New Roman" panose="02020603050405020304" pitchFamily="18" charset="0"/>
                <a:cs typeface="Times New Roman" panose="02020603050405020304" pitchFamily="18" charset="0"/>
              </a:rPr>
              <a:t>N = length(</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a:t>
            </a:r>
          </a:p>
          <a:p>
            <a:endParaRPr lang="en-US" sz="1000" dirty="0">
              <a:latin typeface="Times New Roman" panose="02020603050405020304" pitchFamily="18" charset="0"/>
              <a:cs typeface="Times New Roman" panose="02020603050405020304" pitchFamily="18" charset="0"/>
            </a:endParaRPr>
          </a:p>
          <a:p>
            <a:r>
              <a:rPr lang="en-US" sz="1000" dirty="0">
                <a:latin typeface="Times New Roman" panose="02020603050405020304" pitchFamily="18" charset="0"/>
                <a:cs typeface="Times New Roman" panose="02020603050405020304" pitchFamily="18" charset="0"/>
              </a:rPr>
              <a:t>tic; r = </a:t>
            </a:r>
            <a:r>
              <a:rPr lang="en-US" sz="1000" dirty="0" err="1">
                <a:latin typeface="Times New Roman" panose="02020603050405020304" pitchFamily="18" charset="0"/>
                <a:cs typeface="Times New Roman" panose="02020603050405020304" pitchFamily="18" charset="0"/>
              </a:rPr>
              <a:t>knapsack_recursive</a:t>
            </a:r>
            <a:r>
              <a:rPr lang="en-US" sz="1000" dirty="0">
                <a:latin typeface="Times New Roman" panose="02020603050405020304" pitchFamily="18" charset="0"/>
                <a:cs typeface="Times New Roman" panose="02020603050405020304" pitchFamily="18" charset="0"/>
              </a:rPr>
              <a:t>(W,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 N); t1 = toc;</a:t>
            </a:r>
          </a:p>
          <a:p>
            <a:r>
              <a:rPr lang="en-US" sz="1000" dirty="0">
                <a:latin typeface="Times New Roman" panose="02020603050405020304" pitchFamily="18" charset="0"/>
                <a:cs typeface="Times New Roman" panose="02020603050405020304" pitchFamily="18" charset="0"/>
              </a:rPr>
              <a:t>tic; d = </a:t>
            </a:r>
            <a:r>
              <a:rPr lang="en-US" sz="1000" dirty="0" err="1">
                <a:latin typeface="Times New Roman" panose="02020603050405020304" pitchFamily="18" charset="0"/>
                <a:cs typeface="Times New Roman" panose="02020603050405020304" pitchFamily="18" charset="0"/>
              </a:rPr>
              <a:t>knapsack_dynamic</a:t>
            </a:r>
            <a:r>
              <a:rPr lang="en-US" sz="1000" dirty="0">
                <a:latin typeface="Times New Roman" panose="02020603050405020304" pitchFamily="18" charset="0"/>
                <a:cs typeface="Times New Roman" panose="02020603050405020304" pitchFamily="18" charset="0"/>
              </a:rPr>
              <a:t>(W, </a:t>
            </a:r>
            <a:r>
              <a:rPr lang="en-US" sz="1000" dirty="0" err="1">
                <a:latin typeface="Times New Roman" panose="02020603050405020304" pitchFamily="18" charset="0"/>
                <a:cs typeface="Times New Roman" panose="02020603050405020304" pitchFamily="18" charset="0"/>
              </a:rPr>
              <a:t>wt</a:t>
            </a:r>
            <a:r>
              <a:rPr lang="en-US" sz="1000" dirty="0">
                <a:latin typeface="Times New Roman" panose="02020603050405020304" pitchFamily="18" charset="0"/>
                <a:cs typeface="Times New Roman" panose="02020603050405020304" pitchFamily="18" charset="0"/>
              </a:rPr>
              <a:t>, </a:t>
            </a:r>
            <a:r>
              <a:rPr lang="en-US" sz="1000" dirty="0" err="1">
                <a:latin typeface="Times New Roman" panose="02020603050405020304" pitchFamily="18" charset="0"/>
                <a:cs typeface="Times New Roman" panose="02020603050405020304" pitchFamily="18" charset="0"/>
              </a:rPr>
              <a:t>val_arr</a:t>
            </a:r>
            <a:r>
              <a:rPr lang="en-US" sz="1000" dirty="0">
                <a:latin typeface="Times New Roman" panose="02020603050405020304" pitchFamily="18" charset="0"/>
                <a:cs typeface="Times New Roman" panose="02020603050405020304" pitchFamily="18" charset="0"/>
              </a:rPr>
              <a:t>); t2 = toc;</a:t>
            </a:r>
          </a:p>
          <a:p>
            <a:endParaRPr lang="en-US" sz="1000" dirty="0">
              <a:latin typeface="Times New Roman" panose="02020603050405020304" pitchFamily="18" charset="0"/>
              <a:cs typeface="Times New Roman" panose="02020603050405020304" pitchFamily="18" charset="0"/>
            </a:endParaRPr>
          </a:p>
          <a:p>
            <a:r>
              <a:rPr lang="en-US" sz="1000" dirty="0" err="1">
                <a:latin typeface="Times New Roman" panose="02020603050405020304" pitchFamily="18" charset="0"/>
                <a:cs typeface="Times New Roman" panose="02020603050405020304" pitchFamily="18" charset="0"/>
              </a:rPr>
              <a:t>fprintf</a:t>
            </a:r>
            <a:r>
              <a:rPr lang="en-US" sz="1000" dirty="0">
                <a:latin typeface="Times New Roman" panose="02020603050405020304" pitchFamily="18" charset="0"/>
                <a:cs typeface="Times New Roman" panose="02020603050405020304" pitchFamily="18" charset="0"/>
              </a:rPr>
              <a:t>('Recursive value: %d, time = %.6f s\n', r, t1);</a:t>
            </a:r>
          </a:p>
          <a:p>
            <a:r>
              <a:rPr lang="en-US" sz="1000" dirty="0" err="1">
                <a:latin typeface="Times New Roman" panose="02020603050405020304" pitchFamily="18" charset="0"/>
                <a:cs typeface="Times New Roman" panose="02020603050405020304" pitchFamily="18" charset="0"/>
              </a:rPr>
              <a:t>fprintf</a:t>
            </a:r>
            <a:r>
              <a:rPr lang="en-US" sz="1000" dirty="0">
                <a:latin typeface="Times New Roman" panose="02020603050405020304" pitchFamily="18" charset="0"/>
                <a:cs typeface="Times New Roman" panose="02020603050405020304" pitchFamily="18" charset="0"/>
              </a:rPr>
              <a:t>('Dynamic value: %d, time = %.6f s\n', d, t2);</a:t>
            </a:r>
          </a:p>
        </p:txBody>
      </p:sp>
    </p:spTree>
    <p:extLst>
      <p:ext uri="{BB962C8B-B14F-4D97-AF65-F5344CB8AC3E}">
        <p14:creationId xmlns:p14="http://schemas.microsoft.com/office/powerpoint/2010/main" val="148372092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BADE00-404A-45A8-B002-5B198AB5B137}"/>
              </a:ext>
            </a:extLst>
          </p:cNvPr>
          <p:cNvSpPr txBox="1"/>
          <p:nvPr/>
        </p:nvSpPr>
        <p:spPr>
          <a:xfrm>
            <a:off x="953477" y="1430215"/>
            <a:ext cx="7705969" cy="3106300"/>
          </a:xfrm>
          <a:prstGeom prst="rect">
            <a:avLst/>
          </a:prstGeom>
          <a:noFill/>
        </p:spPr>
        <p:txBody>
          <a:bodyPr wrap="square">
            <a:spAutoFit/>
          </a:bodyPr>
          <a:lstStyle/>
          <a:p>
            <a:pPr marR="0" lvl="0" algn="ctr">
              <a:lnSpc>
                <a:spcPct val="107000"/>
              </a:lnSpc>
              <a:spcBef>
                <a:spcPts val="1200"/>
              </a:spcBef>
              <a:spcAft>
                <a:spcPts val="300"/>
              </a:spcAft>
              <a:buSzPts val="2000"/>
            </a:pPr>
            <a:r>
              <a:rPr lang="en-US" sz="3200" b="1" kern="1600" dirty="0">
                <a:effectLst/>
                <a:latin typeface="Times New Roman" panose="02020603050405020304" pitchFamily="18" charset="0"/>
                <a:ea typeface="Times New Roman" panose="02020603050405020304" pitchFamily="18" charset="0"/>
                <a:cs typeface="Times New Roman" panose="02020603050405020304" pitchFamily="18" charset="0"/>
              </a:rPr>
              <a:t>CONCLUSION;</a:t>
            </a:r>
          </a:p>
          <a:p>
            <a:pPr marL="0" marR="0" algn="just">
              <a:lnSpc>
                <a:spcPct val="150000"/>
              </a:lnSpc>
              <a:spcBef>
                <a:spcPts val="0"/>
              </a:spcBef>
              <a:spcAft>
                <a:spcPts val="1000"/>
              </a:spcAft>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By the end of the assignment, we were able to know that recursive programming provides a simple way of solving different mathematical equations and the associated problems in the daily life. We also found out the dynamic programming is simplifies the understanding especially in practical computations by solving different mathematical problems such as Fibonacci and knapsack problems.</a:t>
            </a:r>
            <a:endParaRPr lang="en-US"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77059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97E65-7F0D-401B-B324-C792812D5003}"/>
              </a:ext>
            </a:extLst>
          </p:cNvPr>
          <p:cNvSpPr>
            <a:spLocks noGrp="1"/>
          </p:cNvSpPr>
          <p:nvPr>
            <p:ph type="title"/>
          </p:nvPr>
        </p:nvSpPr>
        <p:spPr/>
        <p:txBody>
          <a:bodyPr/>
          <a:lstStyle/>
          <a:p>
            <a:r>
              <a:rPr lang="en-US" dirty="0"/>
              <a:t>TASK GIVEN</a:t>
            </a:r>
          </a:p>
        </p:txBody>
      </p:sp>
      <p:graphicFrame>
        <p:nvGraphicFramePr>
          <p:cNvPr id="6" name="Diagram 5">
            <a:extLst>
              <a:ext uri="{FF2B5EF4-FFF2-40B4-BE49-F238E27FC236}">
                <a16:creationId xmlns:a16="http://schemas.microsoft.com/office/drawing/2014/main" id="{9E86A885-75E3-4E0D-9BB3-4DF0F4DC394B}"/>
              </a:ext>
            </a:extLst>
          </p:cNvPr>
          <p:cNvGraphicFramePr/>
          <p:nvPr>
            <p:extLst>
              <p:ext uri="{D42A27DB-BD31-4B8C-83A1-F6EECF244321}">
                <p14:modId xmlns:p14="http://schemas.microsoft.com/office/powerpoint/2010/main" val="2732819642"/>
              </p:ext>
            </p:extLst>
          </p:nvPr>
        </p:nvGraphicFramePr>
        <p:xfrm>
          <a:off x="742462" y="2336800"/>
          <a:ext cx="8260861" cy="31886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9209938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9CC3-648B-4C6F-9BCA-E98BAFF3CD73}"/>
              </a:ext>
            </a:extLst>
          </p:cNvPr>
          <p:cNvSpPr>
            <a:spLocks noGrp="1"/>
          </p:cNvSpPr>
          <p:nvPr>
            <p:ph type="title"/>
          </p:nvPr>
        </p:nvSpPr>
        <p:spPr/>
        <p:txBody>
          <a:bodyPr/>
          <a:lstStyle/>
          <a:p>
            <a:r>
              <a:rPr lang="en-US" dirty="0"/>
              <a:t>Solution to the question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AC7572D-909A-4274-80C0-AFD25FA3406E}"/>
                  </a:ext>
                </a:extLst>
              </p:cNvPr>
              <p:cNvSpPr>
                <a:spLocks noGrp="1"/>
              </p:cNvSpPr>
              <p:nvPr>
                <p:ph idx="1"/>
              </p:nvPr>
            </p:nvSpPr>
            <p:spPr/>
            <p:txBody>
              <a:bodyPr>
                <a:normAutofit/>
              </a:bodyPr>
              <a:lstStyle/>
              <a:p>
                <a:pPr marL="0" algn="just">
                  <a:lnSpc>
                    <a:spcPct val="150000"/>
                  </a:lnSpc>
                  <a:spcBef>
                    <a:spcPts val="0"/>
                  </a:spcBef>
                  <a:spcAft>
                    <a:spcPts val="750"/>
                  </a:spcAft>
                </a:pPr>
                <a:r>
                  <a:rPr lang="en-US" sz="1400" dirty="0">
                    <a:latin typeface="Times New Roman" panose="02020603050405020304" pitchFamily="18" charset="0"/>
                    <a:ea typeface="Times New Roman" panose="02020603050405020304" pitchFamily="18" charset="0"/>
                    <a:cs typeface="Times New Roman" panose="02020603050405020304" pitchFamily="18" charset="0"/>
                  </a:rPr>
                  <a:t>Here is the question we are trying to solve using Newton’s Raphson method, secant method, Bisection method and then fixed iteration based on recursive programing.</a:t>
                </a:r>
                <a:endParaRPr lang="en-US" sz="1400" dirty="0">
                  <a:latin typeface="Calibri" panose="020F0502020204030204" pitchFamily="34" charset="0"/>
                  <a:ea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ea typeface="Times New Roman" panose="02020603050405020304" pitchFamily="18" charset="0"/>
                  </a:rPr>
                  <a:t>Solve </a:t>
                </a:r>
                <a14:m>
                  <m:oMath xmlns:m="http://schemas.openxmlformats.org/officeDocument/2006/math">
                    <m:sSup>
                      <m:sSupPr>
                        <m:ctrlPr>
                          <a:rPr lang="en-US" sz="1400" i="1">
                            <a:latin typeface="Cambria Math" panose="02040503050406030204" pitchFamily="18" charset="0"/>
                            <a:cs typeface="Times New Roman" panose="02020603050405020304" pitchFamily="18" charset="0"/>
                          </a:rPr>
                        </m:ctrlPr>
                      </m:sSupPr>
                      <m:e>
                        <m:r>
                          <a:rPr lang="en-US" sz="1400" i="1">
                            <a:latin typeface="Cambria Math" panose="02040503050406030204" pitchFamily="18" charset="0"/>
                            <a:ea typeface="Times New Roman" panose="02020603050405020304" pitchFamily="18" charset="0"/>
                            <a:cs typeface="Times New Roman" panose="02020603050405020304" pitchFamily="18" charset="0"/>
                          </a:rPr>
                          <m:t>𝑥</m:t>
                        </m:r>
                      </m:e>
                      <m:sup>
                        <m:r>
                          <a:rPr lang="en-US" sz="1400" i="1">
                            <a:latin typeface="Cambria Math" panose="02040503050406030204" pitchFamily="18" charset="0"/>
                            <a:ea typeface="Times New Roman" panose="02020603050405020304" pitchFamily="18" charset="0"/>
                            <a:cs typeface="Times New Roman" panose="02020603050405020304" pitchFamily="18" charset="0"/>
                          </a:rPr>
                          <m:t>3</m:t>
                        </m:r>
                      </m:sup>
                    </m:sSup>
                    <m:r>
                      <a:rPr lang="en-US" sz="1400" i="1">
                        <a:latin typeface="Cambria Math" panose="02040503050406030204" pitchFamily="18" charset="0"/>
                        <a:ea typeface="Times New Roman" panose="02020603050405020304" pitchFamily="18" charset="0"/>
                        <a:cs typeface="Times New Roman" panose="02020603050405020304" pitchFamily="18" charset="0"/>
                      </a:rPr>
                      <m:t>−5</m:t>
                    </m:r>
                    <m:r>
                      <a:rPr lang="en-US" sz="1400" i="1">
                        <a:latin typeface="Cambria Math" panose="02040503050406030204" pitchFamily="18" charset="0"/>
                        <a:ea typeface="Times New Roman" panose="02020603050405020304" pitchFamily="18" charset="0"/>
                        <a:cs typeface="Times New Roman" panose="02020603050405020304" pitchFamily="18" charset="0"/>
                      </a:rPr>
                      <m:t>𝑥</m:t>
                    </m:r>
                    <m:r>
                      <a:rPr lang="en-US" sz="1400" i="1">
                        <a:latin typeface="Cambria Math" panose="02040503050406030204" pitchFamily="18" charset="0"/>
                        <a:ea typeface="Times New Roman" panose="02020603050405020304" pitchFamily="18" charset="0"/>
                        <a:cs typeface="Times New Roman" panose="02020603050405020304" pitchFamily="18" charset="0"/>
                      </a:rPr>
                      <m:t>+3=0</m:t>
                    </m:r>
                  </m:oMath>
                </a14:m>
                <a:r>
                  <a:rPr lang="en-US" sz="1400" dirty="0">
                    <a:latin typeface="Times New Roman" panose="02020603050405020304" pitchFamily="18" charset="0"/>
                    <a:ea typeface="Times New Roman" panose="02020603050405020304" pitchFamily="18" charset="0"/>
                  </a:rPr>
                  <a:t> </a:t>
                </a:r>
                <a:endParaRPr lang="en-US" sz="1400" dirty="0"/>
              </a:p>
            </p:txBody>
          </p:sp>
        </mc:Choice>
        <mc:Fallback>
          <p:sp>
            <p:nvSpPr>
              <p:cNvPr id="3" name="Content Placeholder 2">
                <a:extLst>
                  <a:ext uri="{FF2B5EF4-FFF2-40B4-BE49-F238E27FC236}">
                    <a16:creationId xmlns:a16="http://schemas.microsoft.com/office/drawing/2014/main" id="{6AC7572D-909A-4274-80C0-AFD25FA3406E}"/>
                  </a:ext>
                </a:extLst>
              </p:cNvPr>
              <p:cNvSpPr>
                <a:spLocks noGrp="1" noRot="1" noChangeAspect="1" noMove="1" noResize="1" noEditPoints="1" noAdjustHandles="1" noChangeArrowheads="1" noChangeShapeType="1" noTextEdit="1"/>
              </p:cNvSpPr>
              <p:nvPr>
                <p:ph idx="1"/>
              </p:nvPr>
            </p:nvSpPr>
            <p:spPr>
              <a:blipFill>
                <a:blip r:embed="rId2"/>
                <a:stretch>
                  <a:fillRect l="-712" r="-237"/>
                </a:stretch>
              </a:blipFill>
            </p:spPr>
            <p:txBody>
              <a:bodyPr/>
              <a:lstStyle/>
              <a:p>
                <a:r>
                  <a:rPr lang="en-US">
                    <a:noFill/>
                  </a:rPr>
                  <a:t> </a:t>
                </a:r>
              </a:p>
            </p:txBody>
          </p:sp>
        </mc:Fallback>
      </mc:AlternateContent>
    </p:spTree>
    <p:extLst>
      <p:ext uri="{BB962C8B-B14F-4D97-AF65-F5344CB8AC3E}">
        <p14:creationId xmlns:p14="http://schemas.microsoft.com/office/powerpoint/2010/main" val="292721834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359E7-21D1-4BA2-9839-0C3CBCAEC5E6}"/>
              </a:ext>
            </a:extLst>
          </p:cNvPr>
          <p:cNvSpPr>
            <a:spLocks noGrp="1"/>
          </p:cNvSpPr>
          <p:nvPr>
            <p:ph type="title"/>
          </p:nvPr>
        </p:nvSpPr>
        <p:spPr/>
        <p:txBody>
          <a:bodyPr/>
          <a:lstStyle/>
          <a:p>
            <a:r>
              <a:rPr lang="en-US" dirty="0"/>
              <a:t>Flow chart for Newton Raphson method</a:t>
            </a:r>
          </a:p>
        </p:txBody>
      </p:sp>
      <p:pic>
        <p:nvPicPr>
          <p:cNvPr id="4" name="Content Placeholder 3">
            <a:extLst>
              <a:ext uri="{FF2B5EF4-FFF2-40B4-BE49-F238E27FC236}">
                <a16:creationId xmlns:a16="http://schemas.microsoft.com/office/drawing/2014/main" id="{DF68660A-29B0-4581-AB6B-BA1FA2DDF75E}"/>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3827462" y="2369344"/>
            <a:ext cx="1724819" cy="2587229"/>
          </a:xfrm>
          <a:prstGeom prst="rect">
            <a:avLst/>
          </a:prstGeom>
        </p:spPr>
      </p:pic>
    </p:spTree>
    <p:extLst>
      <p:ext uri="{BB962C8B-B14F-4D97-AF65-F5344CB8AC3E}">
        <p14:creationId xmlns:p14="http://schemas.microsoft.com/office/powerpoint/2010/main" val="386060045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C6F82-CC64-46BE-9A48-95D6D9638EC6}"/>
              </a:ext>
            </a:extLst>
          </p:cNvPr>
          <p:cNvSpPr>
            <a:spLocks noGrp="1"/>
          </p:cNvSpPr>
          <p:nvPr>
            <p:ph type="title"/>
          </p:nvPr>
        </p:nvSpPr>
        <p:spPr/>
        <p:txBody>
          <a:bodyPr>
            <a:normAutofit/>
          </a:bodyPr>
          <a:lstStyle/>
          <a:p>
            <a:r>
              <a:rPr lang="en-US" sz="2700" b="1" dirty="0">
                <a:latin typeface="Times New Roman" panose="02020603050405020304" pitchFamily="18" charset="0"/>
                <a:ea typeface="Times New Roman" panose="02020603050405020304" pitchFamily="18" charset="0"/>
                <a:cs typeface="Times New Roman" panose="02020603050405020304" pitchFamily="18" charset="0"/>
              </a:rPr>
              <a:t>Pseudo Codes for the flow Chart</a:t>
            </a:r>
            <a:br>
              <a:rPr lang="en-US" sz="2700" dirty="0">
                <a:latin typeface="Calibri" panose="020F0502020204030204" pitchFamily="34" charset="0"/>
                <a:ea typeface="Times New Roman" panose="02020603050405020304" pitchFamily="18" charset="0"/>
                <a:cs typeface="Times New Roman" panose="02020603050405020304" pitchFamily="18" charset="0"/>
              </a:rPr>
            </a:br>
            <a:endParaRPr lang="en-US" sz="2700" dirty="0"/>
          </a:p>
        </p:txBody>
      </p:sp>
      <p:sp>
        <p:nvSpPr>
          <p:cNvPr id="3" name="Content Placeholder 2">
            <a:extLst>
              <a:ext uri="{FF2B5EF4-FFF2-40B4-BE49-F238E27FC236}">
                <a16:creationId xmlns:a16="http://schemas.microsoft.com/office/drawing/2014/main" id="{74D1083D-7B08-41F1-91A0-AB0956E14B38}"/>
              </a:ext>
            </a:extLst>
          </p:cNvPr>
          <p:cNvSpPr>
            <a:spLocks noGrp="1"/>
          </p:cNvSpPr>
          <p:nvPr>
            <p:ph idx="1"/>
          </p:nvPr>
        </p:nvSpPr>
        <p:spPr/>
        <p:txBody>
          <a:bodyPr>
            <a:normAutofit fontScale="85000" lnSpcReduction="20000"/>
          </a:bodyPr>
          <a:lstStyle/>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FUNCTION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NewtonRecursive</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(f, f', x0,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tol</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maxIter</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IF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maxIter</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 0 THEN</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RETURN x0</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ENDIF</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x1 = x0 - f(x0) / f'(x0)</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IF |x1 - x0| &lt;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tol</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THEN</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RETURN x1</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ELSE</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RETURN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NewtonRecursive</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(f, f', x1,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tol</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350" i="1" dirty="0" err="1">
                <a:latin typeface="Times New Roman" panose="02020603050405020304" pitchFamily="18" charset="0"/>
                <a:ea typeface="Times New Roman" panose="02020603050405020304" pitchFamily="18" charset="0"/>
                <a:cs typeface="Times New Roman" panose="02020603050405020304" pitchFamily="18" charset="0"/>
              </a:rPr>
              <a:t>maxIter</a:t>
            </a: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- 1)</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    ENDIF</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lgn="ctr">
              <a:lnSpc>
                <a:spcPct val="115000"/>
              </a:lnSpc>
              <a:spcBef>
                <a:spcPts val="0"/>
              </a:spcBef>
              <a:spcAft>
                <a:spcPts val="750"/>
              </a:spcAft>
              <a:buNone/>
            </a:pPr>
            <a:r>
              <a:rPr lang="en-US" sz="1350" i="1" dirty="0">
                <a:latin typeface="Times New Roman" panose="02020603050405020304" pitchFamily="18" charset="0"/>
                <a:ea typeface="Times New Roman" panose="02020603050405020304" pitchFamily="18" charset="0"/>
                <a:cs typeface="Times New Roman" panose="02020603050405020304" pitchFamily="18" charset="0"/>
              </a:rPr>
              <a:t>END FUNCTION</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389573" indent="0" algn="just">
              <a:lnSpc>
                <a:spcPct val="150000"/>
              </a:lnSpc>
              <a:spcBef>
                <a:spcPts val="0"/>
              </a:spcBef>
              <a:spcAft>
                <a:spcPts val="750"/>
              </a:spcAft>
              <a:buNone/>
            </a:pPr>
            <a:r>
              <a:rPr lang="en-US" sz="1350" dirty="0">
                <a:latin typeface="Calibri" panose="020F0502020204030204" pitchFamily="34" charset="0"/>
                <a:ea typeface="Times New Roman" panose="02020603050405020304" pitchFamily="18" charset="0"/>
                <a:cs typeface="Times New Roman" panose="02020603050405020304" pitchFamily="18" charset="0"/>
              </a:rPr>
              <a:t> </a:t>
            </a:r>
          </a:p>
          <a:p>
            <a:pPr marL="0" indent="0">
              <a:buNone/>
            </a:pPr>
            <a:endParaRPr lang="en-US" dirty="0"/>
          </a:p>
        </p:txBody>
      </p:sp>
    </p:spTree>
    <p:extLst>
      <p:ext uri="{BB962C8B-B14F-4D97-AF65-F5344CB8AC3E}">
        <p14:creationId xmlns:p14="http://schemas.microsoft.com/office/powerpoint/2010/main" val="230416495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338C3-49A8-4687-AF3A-A1165972A77A}"/>
              </a:ext>
            </a:extLst>
          </p:cNvPr>
          <p:cNvSpPr>
            <a:spLocks noGrp="1"/>
          </p:cNvSpPr>
          <p:nvPr>
            <p:ph type="title"/>
          </p:nvPr>
        </p:nvSpPr>
        <p:spPr/>
        <p:txBody>
          <a:bodyPr/>
          <a:lstStyle/>
          <a:p>
            <a:r>
              <a:rPr lang="en-US" dirty="0"/>
              <a:t>Codes used</a:t>
            </a:r>
          </a:p>
        </p:txBody>
      </p:sp>
      <p:sp>
        <p:nvSpPr>
          <p:cNvPr id="3" name="Content Placeholder 2">
            <a:extLst>
              <a:ext uri="{FF2B5EF4-FFF2-40B4-BE49-F238E27FC236}">
                <a16:creationId xmlns:a16="http://schemas.microsoft.com/office/drawing/2014/main" id="{7ACEF4C9-4E0D-4989-B3CD-129A59A5089E}"/>
              </a:ext>
            </a:extLst>
          </p:cNvPr>
          <p:cNvSpPr>
            <a:spLocks noGrp="1"/>
          </p:cNvSpPr>
          <p:nvPr>
            <p:ph idx="1"/>
          </p:nvPr>
        </p:nvSpPr>
        <p:spPr/>
        <p:txBody>
          <a:bodyPr>
            <a:noAutofit/>
          </a:bodyPr>
          <a:lstStyle/>
          <a:p>
            <a:pPr marL="0" indent="0">
              <a:lnSpc>
                <a:spcPts val="1013"/>
              </a:lnSpc>
              <a:spcBef>
                <a:spcPts val="0"/>
              </a:spcBef>
              <a:buNone/>
            </a:pP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function </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root =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recursiveNewton</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df, x0,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tol</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maxIter</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maxIter</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 0</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root = x0;</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return</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end</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x1 = x0 - f(x0)/df(x0);</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if </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abs(x1 - x0) &lt;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tol</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root = x1;</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return</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else</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root =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recursiveNewton</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df, x1,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tol</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maxIter</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- 1);</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    </a:t>
            </a: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end</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0E00FF"/>
                </a:solidFill>
                <a:latin typeface="Times New Roman" panose="02020603050405020304" pitchFamily="18" charset="0"/>
                <a:ea typeface="Times New Roman" panose="02020603050405020304" pitchFamily="18" charset="0"/>
                <a:cs typeface="Times New Roman" panose="02020603050405020304" pitchFamily="18" charset="0"/>
              </a:rPr>
              <a:t>end</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 @(x) x.^3 - x - 2;</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df = @(x) 3*x.^2 - 1;</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root = </a:t>
            </a: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recursiveNewton</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 df, 1.5, 1e-6, 50);</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ts val="1013"/>
              </a:lnSpc>
              <a:spcBef>
                <a:spcPts val="0"/>
              </a:spcBef>
              <a:buNone/>
            </a:pPr>
            <a:r>
              <a:rPr lang="en-US" sz="1200" dirty="0" err="1">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fprintf</a:t>
            </a:r>
            <a:r>
              <a:rPr lang="en-US" sz="1200" dirty="0">
                <a:solidFill>
                  <a:srgbClr val="212121"/>
                </a:solidFill>
                <a:latin typeface="Times New Roman" panose="02020603050405020304" pitchFamily="18" charset="0"/>
                <a:ea typeface="Times New Roman" panose="02020603050405020304" pitchFamily="18" charset="0"/>
                <a:cs typeface="Times New Roman" panose="02020603050405020304" pitchFamily="18" charset="0"/>
              </a:rPr>
              <a:t>('Recursive Newton-Raphson Root: %.6f\n', root);</a:t>
            </a:r>
            <a:endParaRPr lang="en-US" sz="1200" dirty="0">
              <a:latin typeface="Times New Roman"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57057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7FA1B-9138-43DD-810C-D202C9954EBB}"/>
              </a:ext>
            </a:extLst>
          </p:cNvPr>
          <p:cNvSpPr>
            <a:spLocks noGrp="1"/>
          </p:cNvSpPr>
          <p:nvPr>
            <p:ph type="title"/>
          </p:nvPr>
        </p:nvSpPr>
        <p:spPr/>
        <p:txBody>
          <a:bodyPr/>
          <a:lstStyle/>
          <a:p>
            <a:r>
              <a:rPr lang="en-US" dirty="0"/>
              <a:t>Code description</a:t>
            </a:r>
            <a:br>
              <a:rPr lang="en-US" dirty="0"/>
            </a:b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6098955-91BC-47A9-8BE0-F823D74A9C45}"/>
                  </a:ext>
                </a:extLst>
              </p:cNvPr>
              <p:cNvSpPr>
                <a:spLocks noGrp="1"/>
              </p:cNvSpPr>
              <p:nvPr>
                <p:ph idx="1"/>
              </p:nvPr>
            </p:nvSpPr>
            <p:spPr/>
            <p:txBody>
              <a:bodyPr>
                <a:normAutofit/>
              </a:bodyPr>
              <a:lstStyle/>
              <a:p>
                <a:pPr marL="0" indent="0">
                  <a:lnSpc>
                    <a:spcPct val="115000"/>
                  </a:lnSpc>
                  <a:spcBef>
                    <a:spcPts val="0"/>
                  </a:spcBef>
                  <a:spcAft>
                    <a:spcPts val="750"/>
                  </a:spcAft>
                  <a:buNone/>
                </a:pPr>
                <a:r>
                  <a:rPr lang="en-US" sz="1350" dirty="0">
                    <a:ea typeface="Times New Roman" panose="02020603050405020304" pitchFamily="18" charset="0"/>
                    <a:cs typeface="Times New Roman" panose="02020603050405020304" pitchFamily="18" charset="0"/>
                  </a:rPr>
                  <a:t>                                                  </a:t>
                </a:r>
                <a14:m>
                  <m:oMath xmlns:m="http://schemas.openxmlformats.org/officeDocument/2006/math">
                    <m:sSub>
                      <m:sSubPr>
                        <m:ctrlPr>
                          <a:rPr lang="en-US" sz="135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50" i="1">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350" i="1">
                            <a:latin typeface="Cambria Math" panose="02040503050406030204" pitchFamily="18" charset="0"/>
                            <a:ea typeface="Times New Roman" panose="02020603050405020304" pitchFamily="18" charset="0"/>
                            <a:cs typeface="Times New Roman" panose="02020603050405020304" pitchFamily="18" charset="0"/>
                          </a:rPr>
                          <m:t>𝑛</m:t>
                        </m:r>
                        <m:r>
                          <a:rPr lang="en-US" sz="1350" i="1">
                            <a:latin typeface="Cambria Math" panose="02040503050406030204" pitchFamily="18" charset="0"/>
                            <a:ea typeface="Times New Roman" panose="02020603050405020304" pitchFamily="18" charset="0"/>
                            <a:cs typeface="Times New Roman" panose="02020603050405020304" pitchFamily="18" charset="0"/>
                          </a:rPr>
                          <m:t>+1</m:t>
                        </m:r>
                      </m:sub>
                    </m:sSub>
                    <m:r>
                      <a:rPr lang="en-US" sz="1350" i="1">
                        <a:latin typeface="Cambria Math" panose="02040503050406030204" pitchFamily="18" charset="0"/>
                        <a:ea typeface="Times New Roman" panose="02020603050405020304" pitchFamily="18" charset="0"/>
                        <a:cs typeface="Times New Roman" panose="02020603050405020304" pitchFamily="18" charset="0"/>
                      </a:rPr>
                      <m:t>=</m:t>
                    </m:r>
                    <m:sSub>
                      <m:sSubPr>
                        <m:ctrlPr>
                          <a:rPr lang="en-US" sz="135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50" i="1">
                            <a:latin typeface="Cambria Math" panose="02040503050406030204" pitchFamily="18" charset="0"/>
                            <a:ea typeface="Times New Roman" panose="02020603050405020304" pitchFamily="18" charset="0"/>
                            <a:cs typeface="Times New Roman" panose="02020603050405020304" pitchFamily="18" charset="0"/>
                          </a:rPr>
                          <m:t>𝑥</m:t>
                        </m:r>
                      </m:e>
                      <m:sub>
                        <m:r>
                          <a:rPr lang="en-US" sz="1350" i="1">
                            <a:latin typeface="Cambria Math" panose="02040503050406030204" pitchFamily="18" charset="0"/>
                            <a:ea typeface="Times New Roman" panose="02020603050405020304" pitchFamily="18" charset="0"/>
                            <a:cs typeface="Times New Roman" panose="02020603050405020304" pitchFamily="18" charset="0"/>
                          </a:rPr>
                          <m:t>𝑛</m:t>
                        </m:r>
                      </m:sub>
                    </m:sSub>
                    <m:r>
                      <a:rPr lang="en-US" sz="1350" i="1">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350" i="1">
                            <a:latin typeface="Cambria Math" panose="02040503050406030204" pitchFamily="18" charset="0"/>
                            <a:ea typeface="Times New Roman" panose="02020603050405020304" pitchFamily="18" charset="0"/>
                            <a:cs typeface="Times New Roman" panose="02020603050405020304" pitchFamily="18" charset="0"/>
                          </a:rPr>
                        </m:ctrlPr>
                      </m:fPr>
                      <m:num>
                        <m:sSub>
                          <m:sSubPr>
                            <m:ctrlPr>
                              <a:rPr lang="en-US" sz="135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50" i="1">
                                <a:latin typeface="Cambria Math" panose="02040503050406030204" pitchFamily="18" charset="0"/>
                                <a:ea typeface="Times New Roman" panose="02020603050405020304" pitchFamily="18" charset="0"/>
                                <a:cs typeface="Times New Roman" panose="02020603050405020304" pitchFamily="18" charset="0"/>
                              </a:rPr>
                              <m:t>𝑓</m:t>
                            </m:r>
                          </m:e>
                          <m:sub>
                            <m:r>
                              <a:rPr lang="en-US" sz="1350" i="1">
                                <a:latin typeface="Cambria Math" panose="02040503050406030204" pitchFamily="18" charset="0"/>
                                <a:ea typeface="Times New Roman" panose="02020603050405020304" pitchFamily="18" charset="0"/>
                                <a:cs typeface="Times New Roman" panose="02020603050405020304" pitchFamily="18" charset="0"/>
                              </a:rPr>
                              <m:t>(</m:t>
                            </m:r>
                            <m:r>
                              <a:rPr lang="en-US" sz="1350" i="1">
                                <a:latin typeface="Cambria Math" panose="02040503050406030204" pitchFamily="18" charset="0"/>
                                <a:ea typeface="Times New Roman" panose="02020603050405020304" pitchFamily="18" charset="0"/>
                                <a:cs typeface="Times New Roman" panose="02020603050405020304" pitchFamily="18" charset="0"/>
                              </a:rPr>
                              <m:t>𝑥𝑛</m:t>
                            </m:r>
                            <m:r>
                              <a:rPr lang="en-US" sz="1350" i="1">
                                <a:latin typeface="Cambria Math" panose="02040503050406030204" pitchFamily="18" charset="0"/>
                                <a:ea typeface="Times New Roman" panose="02020603050405020304" pitchFamily="18" charset="0"/>
                                <a:cs typeface="Times New Roman" panose="02020603050405020304" pitchFamily="18" charset="0"/>
                              </a:rPr>
                              <m:t>)</m:t>
                            </m:r>
                          </m:sub>
                        </m:sSub>
                      </m:num>
                      <m:den>
                        <m:sSub>
                          <m:sSubPr>
                            <m:ctrlPr>
                              <a:rPr lang="en-US" sz="1350" i="1">
                                <a:latin typeface="Cambria Math" panose="02040503050406030204" pitchFamily="18" charset="0"/>
                                <a:ea typeface="Times New Roman" panose="02020603050405020304" pitchFamily="18" charset="0"/>
                                <a:cs typeface="Times New Roman" panose="02020603050405020304" pitchFamily="18" charset="0"/>
                              </a:rPr>
                            </m:ctrlPr>
                          </m:sSubPr>
                          <m:e>
                            <m:r>
                              <a:rPr lang="en-US" sz="1350" i="1">
                                <a:latin typeface="Cambria Math" panose="02040503050406030204" pitchFamily="18" charset="0"/>
                                <a:ea typeface="Times New Roman" panose="02020603050405020304" pitchFamily="18" charset="0"/>
                                <a:cs typeface="Times New Roman" panose="02020603050405020304" pitchFamily="18" charset="0"/>
                              </a:rPr>
                              <m:t>𝑓</m:t>
                            </m:r>
                            <m:r>
                              <a:rPr lang="en-US" sz="1350" i="1">
                                <a:latin typeface="Cambria Math" panose="02040503050406030204" pitchFamily="18" charset="0"/>
                                <a:ea typeface="Times New Roman" panose="02020603050405020304" pitchFamily="18" charset="0"/>
                                <a:cs typeface="Times New Roman" panose="02020603050405020304" pitchFamily="18" charset="0"/>
                              </a:rPr>
                              <m:t>′</m:t>
                            </m:r>
                          </m:e>
                          <m:sub>
                            <m:r>
                              <a:rPr lang="en-US" sz="1350" i="1">
                                <a:latin typeface="Cambria Math" panose="02040503050406030204" pitchFamily="18" charset="0"/>
                                <a:ea typeface="Times New Roman" panose="02020603050405020304" pitchFamily="18" charset="0"/>
                                <a:cs typeface="Times New Roman" panose="02020603050405020304" pitchFamily="18" charset="0"/>
                              </a:rPr>
                              <m:t>(</m:t>
                            </m:r>
                            <m:r>
                              <a:rPr lang="en-US" sz="1350" i="1">
                                <a:latin typeface="Cambria Math" panose="02040503050406030204" pitchFamily="18" charset="0"/>
                                <a:ea typeface="Times New Roman" panose="02020603050405020304" pitchFamily="18" charset="0"/>
                                <a:cs typeface="Times New Roman" panose="02020603050405020304" pitchFamily="18" charset="0"/>
                              </a:rPr>
                              <m:t>𝑥𝑛</m:t>
                            </m:r>
                            <m:r>
                              <a:rPr lang="en-US" sz="1350" i="1">
                                <a:latin typeface="Cambria Math" panose="02040503050406030204" pitchFamily="18" charset="0"/>
                                <a:ea typeface="Times New Roman" panose="02020603050405020304" pitchFamily="18" charset="0"/>
                                <a:cs typeface="Times New Roman" panose="02020603050405020304" pitchFamily="18" charset="0"/>
                              </a:rPr>
                              <m:t>)</m:t>
                            </m:r>
                          </m:sub>
                        </m:sSub>
                      </m:den>
                    </m:f>
                  </m:oMath>
                </a14:m>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f(x) is your function.</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df(x) is its derivative.</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You start with an initial guess x0.</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Each iteration improves the estimate using the slope at that point.</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257175" indent="-257175">
                  <a:lnSpc>
                    <a:spcPct val="115000"/>
                  </a:lnSpc>
                  <a:spcBef>
                    <a:spcPts val="0"/>
                  </a:spcBef>
                  <a:spcAft>
                    <a:spcPts val="750"/>
                  </a:spcAft>
                  <a:buSzPts val="1000"/>
                  <a:buFont typeface="Symbol" panose="05050102010706020507" pitchFamily="18" charset="2"/>
                  <a:buChar char=""/>
                  <a:tabLst>
                    <a:tab pos="342900" algn="l"/>
                  </a:tabLst>
                </a:pPr>
                <a:r>
                  <a:rPr lang="en-US" sz="1350" dirty="0">
                    <a:latin typeface="Times New Roman" panose="02020603050405020304" pitchFamily="18" charset="0"/>
                    <a:ea typeface="Times New Roman" panose="02020603050405020304" pitchFamily="18" charset="0"/>
                    <a:cs typeface="Times New Roman" panose="02020603050405020304" pitchFamily="18" charset="0"/>
                  </a:rPr>
                  <a:t>The process stops when the change between iterations is very small (</a:t>
                </a:r>
                <a:r>
                  <a:rPr lang="en-US" sz="1350" dirty="0" err="1">
                    <a:latin typeface="Times New Roman" panose="02020603050405020304" pitchFamily="18" charset="0"/>
                    <a:ea typeface="Times New Roman" panose="02020603050405020304" pitchFamily="18" charset="0"/>
                    <a:cs typeface="Times New Roman" panose="02020603050405020304" pitchFamily="18" charset="0"/>
                  </a:rPr>
                  <a:t>tol</a:t>
                </a:r>
                <a:r>
                  <a:rPr lang="en-US" sz="1350" dirty="0">
                    <a:latin typeface="Times New Roman" panose="02020603050405020304" pitchFamily="18" charset="0"/>
                    <a:ea typeface="Times New Roman" panose="02020603050405020304" pitchFamily="18" charset="0"/>
                    <a:cs typeface="Times New Roman" panose="02020603050405020304" pitchFamily="18" charset="0"/>
                  </a:rPr>
                  <a:t>) or the maximum number of iterations is reached.</a:t>
                </a:r>
                <a:endParaRPr lang="en-US" sz="1350" dirty="0">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br>
                  <a:rPr lang="en-US" sz="1350" dirty="0">
                    <a:latin typeface="Calibri" panose="020F0502020204030204" pitchFamily="34" charset="0"/>
                    <a:ea typeface="Times New Roman" panose="02020603050405020304" pitchFamily="18" charset="0"/>
                    <a:cs typeface="Times New Roman" panose="02020603050405020304" pitchFamily="18" charset="0"/>
                  </a:rPr>
                </a:br>
                <a:endParaRPr lang="en-US" dirty="0"/>
              </a:p>
            </p:txBody>
          </p:sp>
        </mc:Choice>
        <mc:Fallback>
          <p:sp>
            <p:nvSpPr>
              <p:cNvPr id="3" name="Content Placeholder 2">
                <a:extLst>
                  <a:ext uri="{FF2B5EF4-FFF2-40B4-BE49-F238E27FC236}">
                    <a16:creationId xmlns:a16="http://schemas.microsoft.com/office/drawing/2014/main" id="{F6098955-91BC-47A9-8BE0-F823D74A9C45}"/>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50450005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9E44A-206C-41F2-930E-2F2092F02822}"/>
              </a:ext>
            </a:extLst>
          </p:cNvPr>
          <p:cNvSpPr>
            <a:spLocks noGrp="1"/>
          </p:cNvSpPr>
          <p:nvPr>
            <p:ph type="title"/>
          </p:nvPr>
        </p:nvSpPr>
        <p:spPr/>
        <p:txBody>
          <a:bodyPr/>
          <a:lstStyle/>
          <a:p>
            <a:r>
              <a:rPr lang="en-US" dirty="0"/>
              <a:t>Bisection method flow chart</a:t>
            </a:r>
          </a:p>
        </p:txBody>
      </p:sp>
      <p:pic>
        <p:nvPicPr>
          <p:cNvPr id="4" name="Content Placeholder 3">
            <a:extLst>
              <a:ext uri="{FF2B5EF4-FFF2-40B4-BE49-F238E27FC236}">
                <a16:creationId xmlns:a16="http://schemas.microsoft.com/office/drawing/2014/main" id="{E9B2D6FB-6FD4-41F0-962C-24F22DF7ACB6}"/>
              </a:ext>
            </a:extLst>
          </p:cNvPr>
          <p:cNvPicPr>
            <a:picLocks noGrp="1"/>
          </p:cNvPicPr>
          <p:nvPr>
            <p:ph idx="1"/>
          </p:nvPr>
        </p:nvPicPr>
        <p:blipFill rotWithShape="1">
          <a:blip r:embed="rId2">
            <a:extLst>
              <a:ext uri="{28A0092B-C50C-407E-A947-70E740481C1C}">
                <a14:useLocalDpi xmlns:a14="http://schemas.microsoft.com/office/drawing/2010/main" val="0"/>
              </a:ext>
            </a:extLst>
          </a:blip>
          <a:stretch/>
        </p:blipFill>
        <p:spPr bwMode="auto">
          <a:xfrm>
            <a:off x="3827462" y="2369344"/>
            <a:ext cx="1724819" cy="25872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261105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500">
        <p15:prstTrans prst="fallOver"/>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174</TotalTime>
  <Words>2406</Words>
  <Application>Microsoft Office PowerPoint</Application>
  <PresentationFormat>On-screen Show (4:3)</PresentationFormat>
  <Paragraphs>304</Paragraphs>
  <Slides>28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Angsana New</vt:lpstr>
      <vt:lpstr>Arial</vt:lpstr>
      <vt:lpstr>Arial Narrow</vt:lpstr>
      <vt:lpstr>Calibri</vt:lpstr>
      <vt:lpstr>Cambria Math</vt:lpstr>
      <vt:lpstr>Consolas</vt:lpstr>
      <vt:lpstr>Corbel</vt:lpstr>
      <vt:lpstr>Courier New</vt:lpstr>
      <vt:lpstr>Symbol</vt:lpstr>
      <vt:lpstr>Times New Roman</vt:lpstr>
      <vt:lpstr>Parallax</vt:lpstr>
      <vt:lpstr>  PRESENTATION ON ALGORITHM DEVELOPMENT,  CONTROL STRUCTURES  BASED ON RECURSIVE PROGRAMING  USING THE KNOWLEDGE OF MATLAB MODULES 1-5  </vt:lpstr>
      <vt:lpstr>Details of Group 18 Members</vt:lpstr>
      <vt:lpstr>TASK GIVEN</vt:lpstr>
      <vt:lpstr>Solution to the question</vt:lpstr>
      <vt:lpstr>Flow chart for Newton Raphson method</vt:lpstr>
      <vt:lpstr>Pseudo Codes for the flow Chart </vt:lpstr>
      <vt:lpstr>Codes used</vt:lpstr>
      <vt:lpstr>Code description </vt:lpstr>
      <vt:lpstr>Bisection method flow chart</vt:lpstr>
      <vt:lpstr>Pseudo code</vt:lpstr>
      <vt:lpstr>Actual code used</vt:lpstr>
      <vt:lpstr>Concept and code description</vt:lpstr>
      <vt:lpstr>Recursive codes </vt:lpstr>
      <vt:lpstr>Fixed iteration method flow chart</vt:lpstr>
      <vt:lpstr>Pseudo code</vt:lpstr>
      <vt:lpstr>Actual code used</vt:lpstr>
      <vt:lpstr>Code description</vt:lpstr>
      <vt:lpstr>Continuation of recursive codes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ON ALGORITHM DEVELOPMENT,  CONTROL STRUCTURES  BASED ON RECURSIVE PROGRAMING  USING THE KNOWLEDGE OF MATLAB MODULES 1-5</dc:title>
  <dc:creator>hp</dc:creator>
  <cp:lastModifiedBy>hp</cp:lastModifiedBy>
  <cp:revision>31</cp:revision>
  <dcterms:created xsi:type="dcterms:W3CDTF">2025-10-21T19:34:43Z</dcterms:created>
  <dcterms:modified xsi:type="dcterms:W3CDTF">2025-10-22T06:11:20Z</dcterms:modified>
</cp:coreProperties>
</file>