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7" r:id="rId5"/>
    <p:sldId id="308" r:id="rId6"/>
    <p:sldId id="318" r:id="rId7"/>
    <p:sldId id="302" r:id="rId8"/>
    <p:sldId id="288" r:id="rId9"/>
    <p:sldId id="319" r:id="rId10"/>
    <p:sldId id="310" r:id="rId11"/>
    <p:sldId id="300" r:id="rId12"/>
    <p:sldId id="312" r:id="rId13"/>
    <p:sldId id="313" r:id="rId14"/>
    <p:sldId id="316" r:id="rId15"/>
    <p:sldId id="320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CE720-1F97-DC81-23B7-9463EC0C2F2D}" v="1" dt="2020-04-15T03:27:42.793"/>
    <p1510:client id="{9810F344-091C-40B1-8BFE-B41BE5D04E45}" v="629" dt="2020-04-16T02:58:37.833"/>
    <p1510:client id="{9D59CF67-544B-4F2B-BFC8-532A5DD7B85A}" v="1011" dt="2020-04-15T21:23:14.472"/>
    <p1510:client id="{A45ED953-F690-4C6F-AAC8-2C130F0F9D41}" v="105" dt="2020-04-15T20:55:11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FA1AB-D8A1-4079-B593-2BDDE6D7257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1C4FE-EAE5-4C27-B2D8-9D0DD5664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4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79073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58025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70841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89537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5964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595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65850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416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5774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359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45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050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1892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FF73-FAD6-49D4-A807-2B130B2A3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6C498-36AF-47A4-9E6D-DF0371E8F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D890F-1F3C-46E7-B461-F52E21B6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AE5FC-DD38-4A01-B978-87EC8835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3A8AC-9815-48A2-8A88-5D8AE250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46D9-E56A-4447-8E06-7EC56780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537C-95B9-4A29-BDB6-B0644EC46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94A57-BB44-4B72-862B-26177B71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49098-40FA-4B97-B59C-962385C5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5D2E-B3A9-477E-A628-FC8D87CB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025D1-280D-49A5-AAFB-D1A697234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CA047-B284-4581-9D43-D9053CB80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249F-B008-4142-9274-A4F683E7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130B-0331-45A9-A5DD-EAA2B3A3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D789-AFDF-49FA-B686-FD98073C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558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610568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53D8-621E-428B-9376-79DEEB8B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0C4B-7AE0-449B-A960-2A4A9729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32D05-B466-4F43-9523-9A7B17A9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691FD-E969-4C55-AF2A-83E591E6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5A0E-5A55-4785-A93B-5F6CA4F7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5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AAAC-41A8-4BD8-98E8-1A1304CA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A22F6-7FD2-4597-8F89-FFF2EA6E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E66D4-1323-4CBB-BE28-056E99AB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9B204-0578-4C41-9DD6-1857798E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48CE-7658-4FC4-A72E-87C25173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5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8FE2-FF04-4DCE-B773-3DBC18B8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C4A7-EB18-4331-A6F4-D85B64519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2B328-2D31-4236-9ED1-35D36168C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FAAD3-F4A6-4DE4-9887-E5E853DC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4B44C-6961-4299-80E5-70FEF526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A2668-3EC4-41EB-B409-63A0AE66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8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562-6161-4764-A774-61791749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96CA3-E5C1-4C35-A01B-A03E8335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AA504-B124-4431-B83F-C6F324B67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39451-3420-45C1-9863-94CC15BA5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13358-1C15-44F9-8092-D5751C489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239AF-4BC1-4E86-9D79-DEA1CD45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1E169-41C5-4FA8-92A9-822C7891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4D959-49BE-4876-B536-9A3D33B7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7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E1E0-50B8-4785-BB70-9EDB5024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5F8A-058A-4A35-9238-6538C879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5C5CC-8D3C-4BE7-80B8-0CD30AF2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51719-30E1-4A0F-AA37-C490617E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0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71DBF-5A6C-480D-BE12-310DEA67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947C9-FE46-4097-8832-913D1EB3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A0C1B-0300-4E0D-A045-11BC29A8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3B32-F211-4213-97C3-09010A2E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A619-B534-440D-99D4-A83A365B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CF51A-1ACA-457B-AB61-B4D40CE40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FC3EA-E06E-4BD1-AC5E-33D3AE26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46CDA-0208-4431-960F-2B0F4E64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AC72B-6252-4194-80C0-C5EDD149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5F21-4617-4A2E-818B-D41C02A9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BA3DA-E14B-4A29-B2CA-80FCBB6D4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06FAB-C696-4537-BA42-B42E984EF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F230F-18BB-47E4-8B47-DA70621E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178-A34F-42D2-85D4-6C1ADA16EEC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37061-7FEC-4D11-B6A0-44327695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904F-2A27-4CA6-93DF-C240947B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4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0D026-E7A8-4781-BBF5-703C645B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5F595-412B-4E9C-9EE6-2F64C9B68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55866-480F-426C-963B-395D93BF7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F178-A34F-42D2-85D4-6C1ADA16EEC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8983-8E6F-4759-AE03-4821844DE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671E6-34D0-43EE-B7A2-D5B8E8D20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8FCA7-318A-4D00-A5DA-F942A0F4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0784" r="20784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3F3F3F"/>
                </a:solidFill>
                <a:latin typeface="Bahnschrift" panose="020B0502040204020203" pitchFamily="34" charset="0"/>
              </a:rPr>
              <a:t>A Purposeful Walk Down Wallstreet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100">
                <a:solidFill>
                  <a:srgbClr val="014E7D"/>
                </a:solidFill>
              </a:rPr>
              <a:t>Michael Shields, Nabeel Asghar, Shojib Miah, Michael Chen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6EA5A3-2713-4E3A-A131-86DAA865B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038" y="2160328"/>
            <a:ext cx="2537341" cy="25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8"/>
            <a:ext cx="11355821" cy="4343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>
              <a:solidFill>
                <a:srgbClr val="014E7D"/>
              </a:solidFill>
              <a:cs typeface="Calibri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>
              <a:solidFill>
                <a:srgbClr val="014E7D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5" y="354356"/>
            <a:ext cx="11355821" cy="6952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MSF2 Compared to 2008 Recession for SPY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10</a:t>
            </a:fld>
            <a:endParaRPr lang="en-US" sz="2000"/>
          </a:p>
        </p:txBody>
      </p:sp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9A7362EA-8299-4ACA-BB65-CCD93E397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66CE26-A999-4FCD-B105-34D649BB0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45" y="1049606"/>
            <a:ext cx="9613217" cy="52963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C68F50-6172-4004-A9C8-6F56BB55D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368" y="1049606"/>
            <a:ext cx="1438476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8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5" y="295062"/>
            <a:ext cx="11355821" cy="6952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Polynomial Regression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11</a:t>
            </a:fld>
            <a:endParaRPr lang="en-US" sz="2000"/>
          </a:p>
        </p:txBody>
      </p:sp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9A7362EA-8299-4ACA-BB65-CCD93E397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EE9304-02F9-433F-84A6-CE1D6E1F4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38" y="990312"/>
            <a:ext cx="10250524" cy="51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5" y="1268906"/>
            <a:ext cx="11355821" cy="4343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>
                <a:solidFill>
                  <a:srgbClr val="014E7D"/>
                </a:solidFill>
                <a:cs typeface="Calibri"/>
              </a:rPr>
              <a:t>Implemented a fully automated testing module.</a:t>
            </a:r>
            <a:endParaRPr lang="en-US" sz="2800">
              <a:solidFill>
                <a:srgbClr val="014E7D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5" y="464655"/>
            <a:ext cx="11355821" cy="6952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Automated Testing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12</a:t>
            </a:fld>
            <a:endParaRPr lang="en-US" sz="2000"/>
          </a:p>
        </p:txBody>
      </p:sp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9A7362EA-8299-4ACA-BB65-CCD93E397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502494-D0C4-49D3-BE7F-9DD6EC2D9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727" y="1902855"/>
            <a:ext cx="7778546" cy="437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4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The Demo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3200">
                <a:solidFill>
                  <a:srgbClr val="014E7D"/>
                </a:solidFill>
                <a:cs typeface="Calibri"/>
              </a:rPr>
              <a:t>We will now take a look at the application itself</a:t>
            </a:r>
          </a:p>
          <a:p>
            <a:pPr>
              <a:lnSpc>
                <a:spcPct val="100000"/>
              </a:lnSpc>
            </a:pPr>
            <a:endParaRPr lang="en-US" sz="3200">
              <a:solidFill>
                <a:srgbClr val="014E7D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endParaRPr lang="en-US" sz="3200">
              <a:solidFill>
                <a:srgbClr val="014E7D"/>
              </a:solidFill>
              <a:cs typeface="Calibri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13</a:t>
            </a:fld>
            <a:endParaRPr lang="en-US" sz="2000"/>
          </a:p>
        </p:txBody>
      </p:sp>
      <p:pic>
        <p:nvPicPr>
          <p:cNvPr id="10" name="Picture 4" descr="Image result for general motors text">
            <a:extLst>
              <a:ext uri="{FF2B5EF4-FFF2-40B4-BE49-F238E27FC236}">
                <a16:creationId xmlns:a16="http://schemas.microsoft.com/office/drawing/2014/main" id="{DFA6FF4C-20AD-4F02-B76B-22407F8C8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5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8"/>
            <a:ext cx="11355821" cy="4343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>
                <a:solidFill>
                  <a:srgbClr val="014E7D"/>
                </a:solidFill>
                <a:cs typeface="Calibri"/>
              </a:rPr>
              <a:t>What we have completed: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rgbClr val="014E7D"/>
                </a:solidFill>
                <a:cs typeface="Calibri"/>
              </a:rPr>
              <a:t>Implemented 3 prediction functions using macroeconomic variables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rgbClr val="014E7D"/>
                </a:solidFill>
                <a:cs typeface="Calibri"/>
              </a:rPr>
              <a:t>Fetching macroeconomic data from different data sources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rgbClr val="014E7D"/>
                </a:solidFill>
                <a:cs typeface="Calibri"/>
              </a:rPr>
              <a:t>Implemented automated percent error and trend accuracy testing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rgbClr val="014E7D"/>
                </a:solidFill>
                <a:cs typeface="Calibri"/>
              </a:rPr>
              <a:t>Implemented automatic production of weighting for functions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rgbClr val="014E7D"/>
                </a:solidFill>
                <a:cs typeface="Calibri"/>
              </a:rPr>
              <a:t>Implemented automated testing of test cases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>
              <a:solidFill>
                <a:srgbClr val="014E7D"/>
              </a:solidFill>
              <a:cs typeface="Calibri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>
              <a:solidFill>
                <a:srgbClr val="014E7D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5" y="637184"/>
            <a:ext cx="11355821" cy="6952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Features/Functionality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2</a:t>
            </a:fld>
            <a:endParaRPr lang="en-US" sz="2000"/>
          </a:p>
        </p:txBody>
      </p:sp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9A7362EA-8299-4ACA-BB65-CCD93E397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15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8"/>
            <a:ext cx="11355821" cy="4343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rgbClr val="014E7D"/>
                </a:solidFill>
                <a:cs typeface="Calibri"/>
              </a:rPr>
              <a:t>DHL Barometer – Measures the amount of trading between each country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olidFill>
                  <a:srgbClr val="014E7D"/>
                </a:solidFill>
                <a:cs typeface="Calibri"/>
              </a:rPr>
              <a:t>There was no free or reliable way to obtain this data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rgbClr val="014E7D"/>
                </a:solidFill>
                <a:cs typeface="Calibri"/>
              </a:rPr>
              <a:t>Prediction for 2 years into the future to compare to new algorithms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olidFill>
                  <a:srgbClr val="014E7D"/>
                </a:solidFill>
                <a:cs typeface="Calibri"/>
              </a:rPr>
              <a:t>Not enough time to implement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5" y="637184"/>
            <a:ext cx="11355821" cy="6952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Missing Features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3</a:t>
            </a:fld>
            <a:endParaRPr lang="en-US" sz="2000"/>
          </a:p>
        </p:txBody>
      </p:sp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9A7362EA-8299-4ACA-BB65-CCD93E397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06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8"/>
            <a:ext cx="11355821" cy="43438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>
                <a:solidFill>
                  <a:srgbClr val="014E7D"/>
                </a:solidFill>
                <a:cs typeface="Calibri"/>
              </a:rPr>
              <a:t>Improve back testing to test algorithms over decades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>
                <a:solidFill>
                  <a:srgbClr val="014E7D"/>
                </a:solidFill>
                <a:cs typeface="Calibri"/>
              </a:rPr>
              <a:t>Plot forecasted dates from past to compare to actual close price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>
                <a:solidFill>
                  <a:srgbClr val="014E7D"/>
                </a:solidFill>
                <a:cs typeface="Calibri"/>
              </a:rPr>
              <a:t>Rework MSF1 function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>
                <a:solidFill>
                  <a:srgbClr val="014E7D"/>
                </a:solidFill>
                <a:cs typeface="Calibri"/>
              </a:rPr>
              <a:t>Implement Student’s t-test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>
                <a:solidFill>
                  <a:srgbClr val="014E7D"/>
                </a:solidFill>
                <a:cs typeface="Calibri"/>
              </a:rPr>
              <a:t>Improve MSF2 and MSF3 accuracy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>
                <a:solidFill>
                  <a:srgbClr val="014E7D"/>
                </a:solidFill>
                <a:cs typeface="Calibri"/>
              </a:rPr>
              <a:t>Execute Test Cases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812280"/>
            <a:ext cx="7342631" cy="69525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What we had planned for the Final Application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4</a:t>
            </a:fld>
            <a:endParaRPr lang="en-US" sz="2000"/>
          </a:p>
        </p:txBody>
      </p:sp>
      <p:pic>
        <p:nvPicPr>
          <p:cNvPr id="2052" name="Picture 4" descr="Image result for general motors text">
            <a:extLst>
              <a:ext uri="{FF2B5EF4-FFF2-40B4-BE49-F238E27FC236}">
                <a16:creationId xmlns:a16="http://schemas.microsoft.com/office/drawing/2014/main" id="{E0070891-4EF5-4C05-A134-9A0095678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41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8"/>
            <a:ext cx="11355821" cy="43438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>
                <a:solidFill>
                  <a:srgbClr val="014E7D"/>
                </a:solidFill>
                <a:cs typeface="Calibri"/>
              </a:rPr>
              <a:t>We have completed: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rgbClr val="014E7D"/>
                </a:solidFill>
                <a:cs typeface="Calibri"/>
              </a:rPr>
              <a:t>We improved back testing to test algorithms over different time periods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rgbClr val="014E7D"/>
                </a:solidFill>
                <a:cs typeface="Calibri"/>
              </a:rPr>
              <a:t>Plot and compare past forecasted dates against actual closing prices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rgbClr val="014E7D"/>
                </a:solidFill>
                <a:cs typeface="Calibri"/>
              </a:rPr>
              <a:t>Reworked MSF1 and improved accuracy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rgbClr val="014E7D"/>
                </a:solidFill>
                <a:cs typeface="Calibri"/>
              </a:rPr>
              <a:t>Implemented Student’s t-test on new algorithms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rgbClr val="014E7D"/>
                </a:solidFill>
                <a:cs typeface="Calibri"/>
              </a:rPr>
              <a:t>Cut percent error of MSF2 and MSF3 by half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rgbClr val="014E7D"/>
                </a:solidFill>
                <a:cs typeface="Calibri"/>
              </a:rPr>
              <a:t>Implemented automatic testing and executed test cases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5" y="637184"/>
            <a:ext cx="11355821" cy="6952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Final Application Accomplishments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5</a:t>
            </a:fld>
            <a:endParaRPr lang="en-US" sz="2000"/>
          </a:p>
        </p:txBody>
      </p:sp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9A7362EA-8299-4ACA-BB65-CCD93E397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72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5" y="637184"/>
            <a:ext cx="11355821" cy="6952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Algorithm Trend Accuracy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6</a:t>
            </a:fld>
            <a:endParaRPr lang="en-US" sz="2000"/>
          </a:p>
        </p:txBody>
      </p:sp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9A7362EA-8299-4ACA-BB65-CCD93E397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19">
            <a:extLst>
              <a:ext uri="{FF2B5EF4-FFF2-40B4-BE49-F238E27FC236}">
                <a16:creationId xmlns:a16="http://schemas.microsoft.com/office/drawing/2014/main" id="{BB8797FC-91C1-488C-B53B-1520EE491F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98631"/>
              </p:ext>
            </p:extLst>
          </p:nvPr>
        </p:nvGraphicFramePr>
        <p:xfrm>
          <a:off x="516745" y="1577161"/>
          <a:ext cx="10935482" cy="4643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770">
                  <a:extLst>
                    <a:ext uri="{9D8B030D-6E8A-4147-A177-3AD203B41FA5}">
                      <a16:colId xmlns:a16="http://schemas.microsoft.com/office/drawing/2014/main" val="2130292150"/>
                    </a:ext>
                  </a:extLst>
                </a:gridCol>
                <a:gridCol w="1196770">
                  <a:extLst>
                    <a:ext uri="{9D8B030D-6E8A-4147-A177-3AD203B41FA5}">
                      <a16:colId xmlns:a16="http://schemas.microsoft.com/office/drawing/2014/main" val="3374007736"/>
                    </a:ext>
                  </a:extLst>
                </a:gridCol>
                <a:gridCol w="1196770">
                  <a:extLst>
                    <a:ext uri="{9D8B030D-6E8A-4147-A177-3AD203B41FA5}">
                      <a16:colId xmlns:a16="http://schemas.microsoft.com/office/drawing/2014/main" val="1045778042"/>
                    </a:ext>
                  </a:extLst>
                </a:gridCol>
                <a:gridCol w="1196770">
                  <a:extLst>
                    <a:ext uri="{9D8B030D-6E8A-4147-A177-3AD203B41FA5}">
                      <a16:colId xmlns:a16="http://schemas.microsoft.com/office/drawing/2014/main" val="2863786857"/>
                    </a:ext>
                  </a:extLst>
                </a:gridCol>
                <a:gridCol w="1196770">
                  <a:extLst>
                    <a:ext uri="{9D8B030D-6E8A-4147-A177-3AD203B41FA5}">
                      <a16:colId xmlns:a16="http://schemas.microsoft.com/office/drawing/2014/main" val="2895483653"/>
                    </a:ext>
                  </a:extLst>
                </a:gridCol>
                <a:gridCol w="1237908">
                  <a:extLst>
                    <a:ext uri="{9D8B030D-6E8A-4147-A177-3AD203B41FA5}">
                      <a16:colId xmlns:a16="http://schemas.microsoft.com/office/drawing/2014/main" val="2462689218"/>
                    </a:ext>
                  </a:extLst>
                </a:gridCol>
                <a:gridCol w="1237908">
                  <a:extLst>
                    <a:ext uri="{9D8B030D-6E8A-4147-A177-3AD203B41FA5}">
                      <a16:colId xmlns:a16="http://schemas.microsoft.com/office/drawing/2014/main" val="836775692"/>
                    </a:ext>
                  </a:extLst>
                </a:gridCol>
                <a:gridCol w="1237908">
                  <a:extLst>
                    <a:ext uri="{9D8B030D-6E8A-4147-A177-3AD203B41FA5}">
                      <a16:colId xmlns:a16="http://schemas.microsoft.com/office/drawing/2014/main" val="279558697"/>
                    </a:ext>
                  </a:extLst>
                </a:gridCol>
                <a:gridCol w="1237908">
                  <a:extLst>
                    <a:ext uri="{9D8B030D-6E8A-4147-A177-3AD203B41FA5}">
                      <a16:colId xmlns:a16="http://schemas.microsoft.com/office/drawing/2014/main" val="2698614937"/>
                    </a:ext>
                  </a:extLst>
                </a:gridCol>
              </a:tblGrid>
              <a:tr h="7827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Stock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PRICE PRED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MSF1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MSF2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MSF3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74378"/>
                  </a:ext>
                </a:extLst>
              </a:tr>
              <a:tr h="5515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GM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91.72%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49.27%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49.01%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49.60%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62.50%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62.50%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40908"/>
                  </a:ext>
                </a:extLst>
              </a:tr>
              <a:tr h="5515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PFE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93.05%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48.34%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48.87%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48.54%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46.56%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37.50%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24810"/>
                  </a:ext>
                </a:extLst>
              </a:tr>
              <a:tr h="5515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SPY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92.71%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47.28%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48.81%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47.95%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49.60%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75.00%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75.00%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49386"/>
                  </a:ext>
                </a:extLst>
              </a:tr>
              <a:tr h="5515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XPH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94.17%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37.50%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75.00%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62.50%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73954"/>
                  </a:ext>
                </a:extLst>
              </a:tr>
              <a:tr h="5515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CARZ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91.58%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49.14%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47.48%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48.94%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49.14%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62.50%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75.00%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45972"/>
                  </a:ext>
                </a:extLst>
              </a:tr>
              <a:tr h="5515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/>
                        <a:t>^TYX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93.19%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47.36%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48.30%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31.91%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49.13%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2680"/>
                  </a:ext>
                </a:extLst>
              </a:tr>
              <a:tr h="5515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92.74%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48.70%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48.81%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46.16%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49.13%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39.58%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62.50%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5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01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32" y="165390"/>
            <a:ext cx="11418580" cy="105971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Old Algorithms Average Percent Error Accuracy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9605FA33-5102-45EF-9BB7-218BC3D08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26850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97AAE1-0A9D-4FEC-BA0E-F0FFF25CCB55}"/>
              </a:ext>
            </a:extLst>
          </p:cNvPr>
          <p:cNvSpPr txBox="1"/>
          <p:nvPr/>
        </p:nvSpPr>
        <p:spPr>
          <a:xfrm>
            <a:off x="333561" y="5492635"/>
            <a:ext cx="11471729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/>
              <a:t>We compare closing prices for each quarter to forecasted prices generated from 2018-2020 using the six machine learning algorithms and 8 Total Points of Data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F1ADD0F1-55D9-4026-8FA0-30A3D661E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438502"/>
              </p:ext>
            </p:extLst>
          </p:nvPr>
        </p:nvGraphicFramePr>
        <p:xfrm>
          <a:off x="2318657" y="1256811"/>
          <a:ext cx="7239554" cy="426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719">
                  <a:extLst>
                    <a:ext uri="{9D8B030D-6E8A-4147-A177-3AD203B41FA5}">
                      <a16:colId xmlns:a16="http://schemas.microsoft.com/office/drawing/2014/main" val="2130292150"/>
                    </a:ext>
                  </a:extLst>
                </a:gridCol>
                <a:gridCol w="1199719">
                  <a:extLst>
                    <a:ext uri="{9D8B030D-6E8A-4147-A177-3AD203B41FA5}">
                      <a16:colId xmlns:a16="http://schemas.microsoft.com/office/drawing/2014/main" val="3374007736"/>
                    </a:ext>
                  </a:extLst>
                </a:gridCol>
                <a:gridCol w="1199719">
                  <a:extLst>
                    <a:ext uri="{9D8B030D-6E8A-4147-A177-3AD203B41FA5}">
                      <a16:colId xmlns:a16="http://schemas.microsoft.com/office/drawing/2014/main" val="1045778042"/>
                    </a:ext>
                  </a:extLst>
                </a:gridCol>
                <a:gridCol w="1199719">
                  <a:extLst>
                    <a:ext uri="{9D8B030D-6E8A-4147-A177-3AD203B41FA5}">
                      <a16:colId xmlns:a16="http://schemas.microsoft.com/office/drawing/2014/main" val="2863786857"/>
                    </a:ext>
                  </a:extLst>
                </a:gridCol>
                <a:gridCol w="1199719">
                  <a:extLst>
                    <a:ext uri="{9D8B030D-6E8A-4147-A177-3AD203B41FA5}">
                      <a16:colId xmlns:a16="http://schemas.microsoft.com/office/drawing/2014/main" val="2895483653"/>
                    </a:ext>
                  </a:extLst>
                </a:gridCol>
                <a:gridCol w="1240959">
                  <a:extLst>
                    <a:ext uri="{9D8B030D-6E8A-4147-A177-3AD203B41FA5}">
                      <a16:colId xmlns:a16="http://schemas.microsoft.com/office/drawing/2014/main" val="2462689218"/>
                    </a:ext>
                  </a:extLst>
                </a:gridCol>
              </a:tblGrid>
              <a:tr h="5004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FF0000"/>
                          </a:solidFill>
                        </a:rPr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PRICE PRED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XGB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74378"/>
                  </a:ext>
                </a:extLst>
              </a:tr>
              <a:tr h="5004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FF0000"/>
                          </a:solidFill>
                        </a:rPr>
                        <a:t>0.51%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2.40%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40908"/>
                  </a:ext>
                </a:extLst>
              </a:tr>
              <a:tr h="5004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/>
                        <a:t>PFE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FF0000"/>
                          </a:solidFill>
                        </a:rPr>
                        <a:t>0.16%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2.36%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24810"/>
                  </a:ext>
                </a:extLst>
              </a:tr>
              <a:tr h="5004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/>
                        <a:t>SPY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FF0000"/>
                          </a:solidFill>
                        </a:rPr>
                        <a:t>0.23%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0.49%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2.05%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49386"/>
                  </a:ext>
                </a:extLst>
              </a:tr>
              <a:tr h="5004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/>
                        <a:t>XPH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FF0000"/>
                          </a:solidFill>
                        </a:rPr>
                        <a:t>0.48%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3.21%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2.37%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73954"/>
                  </a:ext>
                </a:extLst>
              </a:tr>
              <a:tr h="5004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/>
                        <a:t>CARZ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FF0000"/>
                          </a:solidFill>
                        </a:rPr>
                        <a:t>0.42%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45972"/>
                  </a:ext>
                </a:extLst>
              </a:tr>
              <a:tr h="5004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/>
                        <a:t>^TYX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FF0000"/>
                          </a:solidFill>
                        </a:rPr>
                        <a:t>0.43%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2.05%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2680"/>
                  </a:ext>
                </a:extLst>
              </a:tr>
              <a:tr h="5004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FF0000"/>
                          </a:solidFill>
                        </a:rPr>
                        <a:t>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.68%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2.09%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84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87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2CEBF13-56DA-44E5-8520-F17045BED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489182"/>
              </p:ext>
            </p:extLst>
          </p:nvPr>
        </p:nvGraphicFramePr>
        <p:xfrm>
          <a:off x="333561" y="1461409"/>
          <a:ext cx="5519916" cy="3935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9338">
                  <a:extLst>
                    <a:ext uri="{9D8B030D-6E8A-4147-A177-3AD203B41FA5}">
                      <a16:colId xmlns:a16="http://schemas.microsoft.com/office/drawing/2014/main" val="3225955921"/>
                    </a:ext>
                  </a:extLst>
                </a:gridCol>
                <a:gridCol w="2110289">
                  <a:extLst>
                    <a:ext uri="{9D8B030D-6E8A-4147-A177-3AD203B41FA5}">
                      <a16:colId xmlns:a16="http://schemas.microsoft.com/office/drawing/2014/main" val="582607333"/>
                    </a:ext>
                  </a:extLst>
                </a:gridCol>
                <a:gridCol w="2110289">
                  <a:extLst>
                    <a:ext uri="{9D8B030D-6E8A-4147-A177-3AD203B41FA5}">
                      <a16:colId xmlns:a16="http://schemas.microsoft.com/office/drawing/2014/main" val="579738878"/>
                    </a:ext>
                  </a:extLst>
                </a:gridCol>
              </a:tblGrid>
              <a:tr h="696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1" u="sng" strike="noStrike">
                          <a:solidFill>
                            <a:srgbClr val="FF0000"/>
                          </a:solidFill>
                          <a:effectLst/>
                        </a:rPr>
                        <a:t>OLD</a:t>
                      </a:r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MSF2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MSF3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43426"/>
                  </a:ext>
                </a:extLst>
              </a:tr>
              <a:tr h="462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GM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9.72%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tx1"/>
                          </a:solidFill>
                          <a:effectLst/>
                        </a:rPr>
                        <a:t>9.25%</a:t>
                      </a:r>
                      <a:endParaRPr lang="en-US" sz="2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008769"/>
                  </a:ext>
                </a:extLst>
              </a:tr>
              <a:tr h="462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PFE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13.14%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tx1"/>
                          </a:solidFill>
                          <a:effectLst/>
                        </a:rPr>
                        <a:t>13.48%</a:t>
                      </a:r>
                      <a:endParaRPr lang="en-US" sz="2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2610504"/>
                  </a:ext>
                </a:extLst>
              </a:tr>
              <a:tr h="462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SPY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16.46%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tx1"/>
                          </a:solidFill>
                          <a:effectLst/>
                        </a:rPr>
                        <a:t>16.86%</a:t>
                      </a:r>
                      <a:endParaRPr lang="en-US" sz="2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8970240"/>
                  </a:ext>
                </a:extLst>
              </a:tr>
              <a:tr h="462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XPH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5.86%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tx1"/>
                          </a:solidFill>
                          <a:effectLst/>
                        </a:rPr>
                        <a:t>5.88%</a:t>
                      </a:r>
                      <a:endParaRPr lang="en-US" sz="2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7947024"/>
                  </a:ext>
                </a:extLst>
              </a:tr>
              <a:tr h="462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CARZ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11.15%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tx1"/>
                          </a:solidFill>
                          <a:effectLst/>
                        </a:rPr>
                        <a:t>10.76%</a:t>
                      </a:r>
                      <a:endParaRPr lang="en-US" sz="2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7004883"/>
                  </a:ext>
                </a:extLst>
              </a:tr>
              <a:tr h="462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^TYX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11.12%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tx1"/>
                          </a:solidFill>
                          <a:effectLst/>
                        </a:rPr>
                        <a:t>14.19%</a:t>
                      </a:r>
                      <a:endParaRPr lang="en-US" sz="2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119625"/>
                  </a:ext>
                </a:extLst>
              </a:tr>
              <a:tr h="462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Average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11.24%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tx1"/>
                          </a:solidFill>
                          <a:effectLst/>
                        </a:rPr>
                        <a:t>11.74%</a:t>
                      </a:r>
                      <a:endParaRPr lang="en-US" sz="2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1940808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10" y="128676"/>
            <a:ext cx="11418580" cy="105971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New Algorithms Average Percent Error Accuracy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9605FA33-5102-45EF-9BB7-218BC3D08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26850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ontent Placeholder 1">
            <a:extLst>
              <a:ext uri="{FF2B5EF4-FFF2-40B4-BE49-F238E27FC236}">
                <a16:creationId xmlns:a16="http://schemas.microsoft.com/office/drawing/2014/main" id="{F46FCF46-CD54-4416-B115-CAAD92EAD0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344844"/>
              </p:ext>
            </p:extLst>
          </p:nvPr>
        </p:nvGraphicFramePr>
        <p:xfrm>
          <a:off x="6338525" y="1436914"/>
          <a:ext cx="5447953" cy="39596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399">
                  <a:extLst>
                    <a:ext uri="{9D8B030D-6E8A-4147-A177-3AD203B41FA5}">
                      <a16:colId xmlns:a16="http://schemas.microsoft.com/office/drawing/2014/main" val="3225955921"/>
                    </a:ext>
                  </a:extLst>
                </a:gridCol>
                <a:gridCol w="2082777">
                  <a:extLst>
                    <a:ext uri="{9D8B030D-6E8A-4147-A177-3AD203B41FA5}">
                      <a16:colId xmlns:a16="http://schemas.microsoft.com/office/drawing/2014/main" val="582607333"/>
                    </a:ext>
                  </a:extLst>
                </a:gridCol>
                <a:gridCol w="2082777">
                  <a:extLst>
                    <a:ext uri="{9D8B030D-6E8A-4147-A177-3AD203B41FA5}">
                      <a16:colId xmlns:a16="http://schemas.microsoft.com/office/drawing/2014/main" val="579738878"/>
                    </a:ext>
                  </a:extLst>
                </a:gridCol>
              </a:tblGrid>
              <a:tr h="622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1" u="sng" strike="noStrike">
                          <a:solidFill>
                            <a:srgbClr val="00B050"/>
                          </a:solidFill>
                          <a:effectLst/>
                        </a:rPr>
                        <a:t>NEW</a:t>
                      </a:r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MSF2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MSF3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43426"/>
                  </a:ext>
                </a:extLst>
              </a:tr>
              <a:tr h="45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GM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4.69%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tx1"/>
                          </a:solidFill>
                          <a:effectLst/>
                        </a:rPr>
                        <a:t>4.63%</a:t>
                      </a:r>
                      <a:endParaRPr lang="en-US" sz="2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008769"/>
                  </a:ext>
                </a:extLst>
              </a:tr>
              <a:tr h="592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PFE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6.67%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tx1"/>
                          </a:solidFill>
                          <a:effectLst/>
                        </a:rPr>
                        <a:t>7.77%</a:t>
                      </a:r>
                      <a:endParaRPr lang="en-US" sz="2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2610504"/>
                  </a:ext>
                </a:extLst>
              </a:tr>
              <a:tr h="45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SPY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1.99%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tx1"/>
                          </a:solidFill>
                          <a:effectLst/>
                        </a:rPr>
                        <a:t>3.08%</a:t>
                      </a:r>
                      <a:endParaRPr lang="en-US" sz="2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8970240"/>
                  </a:ext>
                </a:extLst>
              </a:tr>
              <a:tr h="45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XPH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6.32%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tx1"/>
                          </a:solidFill>
                          <a:effectLst/>
                        </a:rPr>
                        <a:t>5.94%</a:t>
                      </a:r>
                      <a:endParaRPr lang="en-US" sz="2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7947024"/>
                  </a:ext>
                </a:extLst>
              </a:tr>
              <a:tr h="45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CARZ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2.87%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tx1"/>
                          </a:solidFill>
                          <a:effectLst/>
                        </a:rPr>
                        <a:t>3.07%</a:t>
                      </a:r>
                      <a:endParaRPr lang="en-US" sz="2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7004883"/>
                  </a:ext>
                </a:extLst>
              </a:tr>
              <a:tr h="45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^TYX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7.31%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tx1"/>
                          </a:solidFill>
                          <a:effectLst/>
                        </a:rPr>
                        <a:t>6.71%</a:t>
                      </a:r>
                      <a:endParaRPr lang="en-US" sz="2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119625"/>
                  </a:ext>
                </a:extLst>
              </a:tr>
              <a:tr h="45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bg1"/>
                          </a:solidFill>
                          <a:effectLst/>
                        </a:rPr>
                        <a:t>Average</a:t>
                      </a:r>
                      <a:endParaRPr lang="en-US" sz="2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4.98%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solidFill>
                            <a:schemeClr val="tx1"/>
                          </a:solidFill>
                          <a:effectLst/>
                        </a:rPr>
                        <a:t>5.2%</a:t>
                      </a:r>
                      <a:endParaRPr lang="en-US" sz="2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19408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97AAE1-0A9D-4FEC-BA0E-F0FFF25CCB55}"/>
              </a:ext>
            </a:extLst>
          </p:cNvPr>
          <p:cNvSpPr txBox="1"/>
          <p:nvPr/>
        </p:nvSpPr>
        <p:spPr>
          <a:xfrm>
            <a:off x="333561" y="5492635"/>
            <a:ext cx="11471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/>
              <a:t>We compare closing prices for each quarter to forecasted prices generated from 2018-2020 using the MSF2 and MSF3 formulas</a:t>
            </a:r>
          </a:p>
          <a:p>
            <a:pPr algn="ctr"/>
            <a:r>
              <a:rPr lang="en-US" sz="1700"/>
              <a:t>8 Total Points of Data</a:t>
            </a:r>
          </a:p>
        </p:txBody>
      </p:sp>
    </p:spTree>
    <p:extLst>
      <p:ext uri="{BB962C8B-B14F-4D97-AF65-F5344CB8AC3E}">
        <p14:creationId xmlns:p14="http://schemas.microsoft.com/office/powerpoint/2010/main" val="144991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8"/>
            <a:ext cx="11355821" cy="4343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>
              <a:solidFill>
                <a:srgbClr val="014E7D"/>
              </a:solidFill>
              <a:cs typeface="Calibri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>
              <a:solidFill>
                <a:srgbClr val="014E7D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4" y="464655"/>
            <a:ext cx="11355821" cy="6952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MSF1 Rework</a:t>
            </a:r>
            <a:endParaRPr lang="en-US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BE45F970-413B-4CBE-BDBB-70332AE7F249}"/>
              </a:ext>
            </a:extLst>
          </p:cNvPr>
          <p:cNvSpPr txBox="1">
            <a:spLocks/>
          </p:cNvSpPr>
          <p:nvPr/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n-US" sz="2000" smtClean="0"/>
              <a:pPr/>
              <a:t>9</a:t>
            </a:fld>
            <a:endParaRPr lang="en-US" sz="2000"/>
          </a:p>
        </p:txBody>
      </p:sp>
      <p:pic>
        <p:nvPicPr>
          <p:cNvPr id="9" name="Picture 4" descr="Image result for general motors text">
            <a:extLst>
              <a:ext uri="{FF2B5EF4-FFF2-40B4-BE49-F238E27FC236}">
                <a16:creationId xmlns:a16="http://schemas.microsoft.com/office/drawing/2014/main" id="{9A7362EA-8299-4ACA-BB65-CCD93E397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7" y="6355715"/>
            <a:ext cx="38501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047AC4-B69B-4B38-85EC-907CF7FED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86561"/>
              </p:ext>
            </p:extLst>
          </p:nvPr>
        </p:nvGraphicFramePr>
        <p:xfrm>
          <a:off x="5701086" y="1876951"/>
          <a:ext cx="5347294" cy="4343865"/>
        </p:xfrm>
        <a:graphic>
          <a:graphicData uri="http://schemas.openxmlformats.org/drawingml/2006/table">
            <a:tbl>
              <a:tblPr/>
              <a:tblGrid>
                <a:gridCol w="1129461">
                  <a:extLst>
                    <a:ext uri="{9D8B030D-6E8A-4147-A177-3AD203B41FA5}">
                      <a16:colId xmlns:a16="http://schemas.microsoft.com/office/drawing/2014/main" val="2094000231"/>
                    </a:ext>
                  </a:extLst>
                </a:gridCol>
                <a:gridCol w="1164757">
                  <a:extLst>
                    <a:ext uri="{9D8B030D-6E8A-4147-A177-3AD203B41FA5}">
                      <a16:colId xmlns:a16="http://schemas.microsoft.com/office/drawing/2014/main" val="2233977920"/>
                    </a:ext>
                  </a:extLst>
                </a:gridCol>
                <a:gridCol w="1623600">
                  <a:extLst>
                    <a:ext uri="{9D8B030D-6E8A-4147-A177-3AD203B41FA5}">
                      <a16:colId xmlns:a16="http://schemas.microsoft.com/office/drawing/2014/main" val="217822713"/>
                    </a:ext>
                  </a:extLst>
                </a:gridCol>
                <a:gridCol w="1429476">
                  <a:extLst>
                    <a:ext uri="{9D8B030D-6E8A-4147-A177-3AD203B41FA5}">
                      <a16:colId xmlns:a16="http://schemas.microsoft.com/office/drawing/2014/main" val="4262186856"/>
                    </a:ext>
                  </a:extLst>
                </a:gridCol>
              </a:tblGrid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forecastdate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instrumentid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forecastcloseprice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algorithmcode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430710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3/29/2018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40.86353261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415041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6/29/2018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40.73806624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896477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9/28/2018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40.61359404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565692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12/31/2018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40.49010919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45711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3/29/2019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40.36760492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497002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6/28/2019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40.24607453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808089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9/30/2019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40.12551135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430259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12/31/2019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40.00590875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629717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3/29/2018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36.1082496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990797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6/29/2018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35.99738374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6895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9/28/2018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35.88739634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790243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12/31/2018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35.7782814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489655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3/29/2019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35.67003294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641422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6/28/2019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35.56264503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5168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41E17C-E2B4-4AA0-B770-AE2F6D58C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84451"/>
              </p:ext>
            </p:extLst>
          </p:nvPr>
        </p:nvGraphicFramePr>
        <p:xfrm>
          <a:off x="516745" y="1876951"/>
          <a:ext cx="4882101" cy="4343865"/>
        </p:xfrm>
        <a:graphic>
          <a:graphicData uri="http://schemas.openxmlformats.org/drawingml/2006/table">
            <a:tbl>
              <a:tblPr/>
              <a:tblGrid>
                <a:gridCol w="1338610">
                  <a:extLst>
                    <a:ext uri="{9D8B030D-6E8A-4147-A177-3AD203B41FA5}">
                      <a16:colId xmlns:a16="http://schemas.microsoft.com/office/drawing/2014/main" val="2074432380"/>
                    </a:ext>
                  </a:extLst>
                </a:gridCol>
                <a:gridCol w="969384">
                  <a:extLst>
                    <a:ext uri="{9D8B030D-6E8A-4147-A177-3AD203B41FA5}">
                      <a16:colId xmlns:a16="http://schemas.microsoft.com/office/drawing/2014/main" val="3083687739"/>
                    </a:ext>
                  </a:extLst>
                </a:gridCol>
                <a:gridCol w="618158">
                  <a:extLst>
                    <a:ext uri="{9D8B030D-6E8A-4147-A177-3AD203B41FA5}">
                      <a16:colId xmlns:a16="http://schemas.microsoft.com/office/drawing/2014/main" val="3517136752"/>
                    </a:ext>
                  </a:extLst>
                </a:gridCol>
                <a:gridCol w="941287">
                  <a:extLst>
                    <a:ext uri="{9D8B030D-6E8A-4147-A177-3AD203B41FA5}">
                      <a16:colId xmlns:a16="http://schemas.microsoft.com/office/drawing/2014/main" val="2910472356"/>
                    </a:ext>
                  </a:extLst>
                </a:gridCol>
                <a:gridCol w="1014662">
                  <a:extLst>
                    <a:ext uri="{9D8B030D-6E8A-4147-A177-3AD203B41FA5}">
                      <a16:colId xmlns:a16="http://schemas.microsoft.com/office/drawing/2014/main" val="1137476149"/>
                    </a:ext>
                  </a:extLst>
                </a:gridCol>
              </a:tblGrid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forecastdate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forecast price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instrumentID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algorithmcode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216866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2020-03-31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31.6085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579309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2020-06-30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31.929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22619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2020-09-30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32.2529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47915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2020-12-31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32.58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814295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2021-03-31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32.9104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034382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2021-06-30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33.2442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471787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2021-09-30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33.5813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221370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2021-12-31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33.9219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646116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2022-03-31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34.2659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126739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2020-03-31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31.1189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655235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2020-06-30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30.9476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464663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2020-09-30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30.7772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303757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2020-12-31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30.6078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02652"/>
                  </a:ext>
                </a:extLst>
              </a:tr>
              <a:tr h="289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2021-03-31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30.4393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MSF1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53898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F9A28A-72DA-4B40-A098-5DDA53CD4435}"/>
              </a:ext>
            </a:extLst>
          </p:cNvPr>
          <p:cNvSpPr txBox="1"/>
          <p:nvPr/>
        </p:nvSpPr>
        <p:spPr>
          <a:xfrm>
            <a:off x="516744" y="1295439"/>
            <a:ext cx="48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MSF1 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4863B-D13D-4FAF-B409-1E51B04D1A71}"/>
              </a:ext>
            </a:extLst>
          </p:cNvPr>
          <p:cNvSpPr txBox="1"/>
          <p:nvPr/>
        </p:nvSpPr>
        <p:spPr>
          <a:xfrm>
            <a:off x="6028323" y="1332434"/>
            <a:ext cx="48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MSF1 After</a:t>
            </a:r>
          </a:p>
        </p:txBody>
      </p:sp>
    </p:spTree>
    <p:extLst>
      <p:ext uri="{BB962C8B-B14F-4D97-AF65-F5344CB8AC3E}">
        <p14:creationId xmlns:p14="http://schemas.microsoft.com/office/powerpoint/2010/main" val="36413300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A0A981FE9B54994B5663BFCDA1BF4" ma:contentTypeVersion="5" ma:contentTypeDescription="Create a new document." ma:contentTypeScope="" ma:versionID="82c95dbc7c82031b3c73ea21c269c365">
  <xsd:schema xmlns:xsd="http://www.w3.org/2001/XMLSchema" xmlns:xs="http://www.w3.org/2001/XMLSchema" xmlns:p="http://schemas.microsoft.com/office/2006/metadata/properties" xmlns:ns3="ce138109-8f07-4209-b36d-465da63a14e4" xmlns:ns4="2214b7b3-2395-4224-ad39-bf05bb31a2b5" targetNamespace="http://schemas.microsoft.com/office/2006/metadata/properties" ma:root="true" ma:fieldsID="4c6d44442684a26a85f0f1287209ba13" ns3:_="" ns4:_="">
    <xsd:import namespace="ce138109-8f07-4209-b36d-465da63a14e4"/>
    <xsd:import namespace="2214b7b3-2395-4224-ad39-bf05bb31a2b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138109-8f07-4209-b36d-465da63a14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4b7b3-2395-4224-ad39-bf05bb31a2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9A767-0F8C-49F6-AD4D-5DFB9BF373D3}">
  <ds:schemaRefs>
    <ds:schemaRef ds:uri="2214b7b3-2395-4224-ad39-bf05bb31a2b5"/>
    <ds:schemaRef ds:uri="ce138109-8f07-4209-b36d-465da63a14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1E26E36-0BD2-49AD-937F-BFAB0F4E351C}">
  <ds:schemaRefs>
    <ds:schemaRef ds:uri="http://www.w3.org/XML/1998/namespace"/>
    <ds:schemaRef ds:uri="http://schemas.microsoft.com/office/2006/metadata/properties"/>
    <ds:schemaRef ds:uri="ce138109-8f07-4209-b36d-465da63a14e4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2214b7b3-2395-4224-ad39-bf05bb31a2b5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C8832AE-D6FA-4508-9728-4EB78003A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Microsoft Office PowerPoint</Application>
  <PresentationFormat>Widescreen</PresentationFormat>
  <Paragraphs>372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1_Office Theme</vt:lpstr>
      <vt:lpstr>A Purposeful Walk Down Wallstreet</vt:lpstr>
      <vt:lpstr>Features/Functionality</vt:lpstr>
      <vt:lpstr>Missing Features</vt:lpstr>
      <vt:lpstr>What we had planned for the Final Application</vt:lpstr>
      <vt:lpstr>Final Application Accomplishments</vt:lpstr>
      <vt:lpstr>Algorithm Trend Accuracy</vt:lpstr>
      <vt:lpstr>Old Algorithms Average Percent Error Accuracy</vt:lpstr>
      <vt:lpstr>New Algorithms Average Percent Error Accuracy</vt:lpstr>
      <vt:lpstr>MSF1 Rework</vt:lpstr>
      <vt:lpstr>MSF2 Compared to 2008 Recession for SPY</vt:lpstr>
      <vt:lpstr>Polynomial Regression</vt:lpstr>
      <vt:lpstr>Automated Testing</vt:lpstr>
      <vt:lpstr>The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Algorithms Average Percent Error Accuracy</dc:title>
  <dc:creator>Michael Shields</dc:creator>
  <cp:lastModifiedBy>Michael Shields</cp:lastModifiedBy>
  <cp:revision>1</cp:revision>
  <dcterms:created xsi:type="dcterms:W3CDTF">2020-04-07T20:12:22Z</dcterms:created>
  <dcterms:modified xsi:type="dcterms:W3CDTF">2020-04-16T02:58:37Z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0x010100BD9A0A981FE9B54994B5663BFCDA1BF4</vt:lpwstr>
  </property>
</Properties>
</file>