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4" r:id="rId4"/>
  </p:sldMasterIdLst>
  <p:notesMasterIdLst>
    <p:notesMasterId r:id="rId14"/>
  </p:notesMasterIdLst>
  <p:handoutMasterIdLst>
    <p:handoutMasterId r:id="rId15"/>
  </p:handoutMasterIdLst>
  <p:sldIdLst>
    <p:sldId id="256" r:id="rId5"/>
    <p:sldId id="285" r:id="rId6"/>
    <p:sldId id="275" r:id="rId7"/>
    <p:sldId id="287" r:id="rId8"/>
    <p:sldId id="279" r:id="rId9"/>
    <p:sldId id="282" r:id="rId10"/>
    <p:sldId id="284" r:id="rId11"/>
    <p:sldId id="288" r:id="rId12"/>
    <p:sldId id="286" r:id="rId13"/>
  </p:sldIdLst>
  <p:sldSz cx="12192000" cy="6858000"/>
  <p:notesSz cx="6858000" cy="923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3F3F3F"/>
    <a:srgbClr val="00194C"/>
    <a:srgbClr val="C1C1C1"/>
    <a:srgbClr val="F2F2F2"/>
    <a:srgbClr val="014067"/>
    <a:srgbClr val="013657"/>
    <a:srgbClr val="01456F"/>
    <a:srgbClr val="014B79"/>
    <a:srgbClr val="093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8A4CD-A012-7A1A-1FA5-864AD5504C62}" v="9" dt="2020-01-16T21:14:24.026"/>
    <p1510:client id="{33A785C8-FD59-261A-7433-9F8559628790}" v="345" dt="2020-01-16T02:37:03.760"/>
    <p1510:client id="{400F711C-1C42-4B3B-9B08-7AB894A355F3}" v="938" dt="2020-01-16T23:20:57.129"/>
    <p1510:client id="{77CA5DC9-7D0F-4985-B30C-28E8DDBB24B0}" v="3847" dt="2020-01-15T23:36:37.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98" autoAdjust="0"/>
  </p:normalViewPr>
  <p:slideViewPr>
    <p:cSldViewPr snapToGrid="0">
      <p:cViewPr varScale="1">
        <p:scale>
          <a:sx n="61" d="100"/>
          <a:sy n="61" d="100"/>
        </p:scale>
        <p:origin x="1493" y="53"/>
      </p:cViewPr>
      <p:guideLst>
        <p:guide pos="3840"/>
        <p:guide pos="597"/>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4/15/2020</a:t>
            </a:fld>
            <a:endParaRPr lang="en-US"/>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4/15/2020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1</a:t>
            </a:fld>
            <a:endParaRPr lang="en-US" noProof="0"/>
          </a:p>
        </p:txBody>
      </p:sp>
    </p:spTree>
    <p:extLst>
      <p:ext uri="{BB962C8B-B14F-4D97-AF65-F5344CB8AC3E}">
        <p14:creationId xmlns:p14="http://schemas.microsoft.com/office/powerpoint/2010/main" val="3779073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a:cs typeface="Calibri"/>
              </a:rPr>
              <a:t>Team Leader: Scheduling meetings, checking in on progress, solving team disputes, contacting client</a:t>
            </a:r>
          </a:p>
          <a:p>
            <a:r>
              <a:rPr lang="en-US" sz="2800">
                <a:cs typeface="Calibri"/>
              </a:rPr>
              <a:t>Presentation Lear: Proofreading presentations, organizing presentation information, starting presentations off</a:t>
            </a:r>
          </a:p>
          <a:p>
            <a:r>
              <a:rPr lang="en-US" sz="2800">
                <a:cs typeface="Calibri"/>
              </a:rPr>
              <a:t>Technology Leader: Deciding which technology to use, guiding others in the use of the technology, reading through documentation for technologies when we encounter obstacles</a:t>
            </a:r>
          </a:p>
          <a:p>
            <a:r>
              <a:rPr lang="en-US" sz="2800">
                <a:cs typeface="Calibri"/>
              </a:rPr>
              <a:t>Documentation Leader: Proofreading documents, organizing information in documents, submitting documents, tracking revision history</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a:p>
        </p:txBody>
      </p:sp>
    </p:spTree>
    <p:extLst>
      <p:ext uri="{BB962C8B-B14F-4D97-AF65-F5344CB8AC3E}">
        <p14:creationId xmlns:p14="http://schemas.microsoft.com/office/powerpoint/2010/main" val="3543151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GM is a fortune 10 company and </a:t>
            </a:r>
            <a:r>
              <a:rPr lang="en-US" sz="2800"/>
              <a:t>is using </a:t>
            </a:r>
            <a:r>
              <a:rPr lang="en-US" sz="2800" dirty="0"/>
              <a:t>advanced analytics and AI to assist in their Global Data, AI and Analytics divisions.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3F3F3F"/>
                </a:solidFill>
              </a:rPr>
              <a:t>GM believes data analytics will be in huge demand has partnered with WSU to enable students to learn these skills.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3F3F3F"/>
                </a:solidFill>
              </a:rPr>
              <a:t>Everyday the market moves up and down, seems predictable one day and then unpredictable the next. One day a plane crashes, the next, a war starts.  GM hopes to find those trends, positive and negative, in global financial markets. Using trading strategies, pricing, moving averages. </a:t>
            </a:r>
          </a:p>
          <a:p>
            <a:endParaRPr lang="en-US" sz="2800"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a:p>
        </p:txBody>
      </p:sp>
    </p:spTree>
    <p:extLst>
      <p:ext uri="{BB962C8B-B14F-4D97-AF65-F5344CB8AC3E}">
        <p14:creationId xmlns:p14="http://schemas.microsoft.com/office/powerpoint/2010/main" val="52945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800" dirty="0">
                <a:solidFill>
                  <a:srgbClr val="3F3F3F"/>
                </a:solidFill>
              </a:rPr>
              <a:t>We will be working on an existing code to improve the framework to allow for more accurate predictions </a:t>
            </a:r>
            <a:endParaRPr lang="en-US" sz="2800" dirty="0">
              <a:solidFill>
                <a:srgbClr val="014E7D"/>
              </a:solidFill>
              <a:cs typeface="Calibri"/>
            </a:endParaRPr>
          </a:p>
          <a:p>
            <a:pPr>
              <a:lnSpc>
                <a:spcPct val="150000"/>
              </a:lnSpc>
            </a:pPr>
            <a:r>
              <a:rPr lang="en-US" sz="2800" dirty="0">
                <a:solidFill>
                  <a:srgbClr val="014E7D"/>
                </a:solidFill>
                <a:cs typeface="Calibri"/>
              </a:rPr>
              <a:t>To improve the current framework for descriptive and predictive analytics</a:t>
            </a:r>
          </a:p>
          <a:p>
            <a:pPr>
              <a:lnSpc>
                <a:spcPct val="150000"/>
              </a:lnSpc>
            </a:pPr>
            <a:r>
              <a:rPr lang="en-US" sz="2800" dirty="0">
                <a:solidFill>
                  <a:srgbClr val="014E7D"/>
                </a:solidFill>
                <a:cs typeface="Calibri"/>
              </a:rPr>
              <a:t>To elevate their platform and enable execution of highly accurate 'buy' and 'sell' opportunities for financial portfolios</a:t>
            </a:r>
          </a:p>
          <a:p>
            <a:pPr>
              <a:lnSpc>
                <a:spcPct val="150000"/>
              </a:lnSpc>
            </a:pPr>
            <a:endParaRPr lang="en-US" sz="2800" dirty="0">
              <a:solidFill>
                <a:srgbClr val="014E7D"/>
              </a:solidFill>
              <a:cs typeface="Calibri"/>
            </a:endParaRPr>
          </a:p>
          <a:p>
            <a:pPr>
              <a:lnSpc>
                <a:spcPct val="150000"/>
              </a:lnSpc>
            </a:pPr>
            <a:endParaRPr lang="en-US" sz="2800" dirty="0">
              <a:solidFill>
                <a:srgbClr val="014E7D"/>
              </a:solidFill>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3F3F3F"/>
              </a:solidFill>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a:p>
        </p:txBody>
      </p:sp>
    </p:spTree>
    <p:extLst>
      <p:ext uri="{BB962C8B-B14F-4D97-AF65-F5344CB8AC3E}">
        <p14:creationId xmlns:p14="http://schemas.microsoft.com/office/powerpoint/2010/main" val="313969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spcBef>
                <a:spcPts val="1000"/>
              </a:spcBef>
              <a:buFont typeface="Arial"/>
              <a:buChar char="•"/>
              <a:defRPr/>
            </a:pPr>
            <a:r>
              <a:rPr lang="en-US" dirty="0"/>
              <a:t>Data Analytics is a growing field that will have wide reaching benefits to a variety of businesses across the globe</a:t>
            </a:r>
          </a:p>
          <a:p>
            <a:pPr marL="171450" indent="-171450">
              <a:lnSpc>
                <a:spcPct val="150000"/>
              </a:lnSpc>
              <a:spcBef>
                <a:spcPts val="1000"/>
              </a:spcBef>
              <a:buFont typeface="Arial"/>
              <a:buChar char="•"/>
              <a:defRPr/>
            </a:pPr>
            <a:r>
              <a:rPr lang="en-US" dirty="0"/>
              <a:t>Leveraging AI and Machine Learning to make use of Data will help our understanding of the benefits of Data as it relates to corporations and hopefully open avenues for how we can make use of Data in the future</a:t>
            </a:r>
            <a:endParaRPr lang="en-US" dirty="0">
              <a:cs typeface="Calibri" panose="020F0502020204030204"/>
            </a:endParaRPr>
          </a:p>
          <a:p>
            <a:pPr marL="171450" indent="-171450">
              <a:lnSpc>
                <a:spcPct val="150000"/>
              </a:lnSpc>
              <a:spcBef>
                <a:spcPts val="1000"/>
              </a:spcBef>
              <a:buFont typeface="Arial"/>
              <a:buChar char="•"/>
              <a:defRPr/>
            </a:pPr>
            <a:r>
              <a:rPr lang="en-US" dirty="0"/>
              <a:t>The results and learnings gained from the work on this project will then be used to help further future GM IT projects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a:p>
        </p:txBody>
      </p:sp>
    </p:spTree>
    <p:extLst>
      <p:ext uri="{BB962C8B-B14F-4D97-AF65-F5344CB8AC3E}">
        <p14:creationId xmlns:p14="http://schemas.microsoft.com/office/powerpoint/2010/main" val="421244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spcBef>
                <a:spcPts val="1000"/>
              </a:spcBef>
              <a:buFont typeface="Arial"/>
              <a:buChar char="•"/>
            </a:pPr>
            <a:r>
              <a:rPr lang="en-US"/>
              <a:t>Enhance the accuracy of the currently built platform</a:t>
            </a:r>
          </a:p>
          <a:p>
            <a:pPr marL="171450" indent="-171450">
              <a:lnSpc>
                <a:spcPct val="150000"/>
              </a:lnSpc>
              <a:spcBef>
                <a:spcPts val="1000"/>
              </a:spcBef>
              <a:buFont typeface="Arial"/>
              <a:buChar char="•"/>
            </a:pPr>
            <a:r>
              <a:rPr lang="en-US"/>
              <a:t>Investigate and build on the existing Trade Strategies and Models and integrate them into a platform that allows for the ability to 'buy' and 'sell' financial instruments</a:t>
            </a:r>
            <a:endParaRPr lang="en-US">
              <a:cs typeface="Calibri" panose="020F0502020204030204"/>
            </a:endParaRPr>
          </a:p>
          <a:p>
            <a:pPr marL="171450" indent="-171450">
              <a:lnSpc>
                <a:spcPct val="150000"/>
              </a:lnSpc>
              <a:spcBef>
                <a:spcPts val="1000"/>
              </a:spcBef>
              <a:buFont typeface="Arial"/>
              <a:buChar char="•"/>
            </a:pPr>
            <a:r>
              <a:rPr lang="en-US"/>
              <a:t>Leverage the tool to create and track 'Assets Under Management' and prove out the accuracy and viability of the platform</a:t>
            </a:r>
            <a:endParaRPr lang="en-US">
              <a:cs typeface="Calibri" panose="020F0502020204030204"/>
            </a:endParaRPr>
          </a:p>
          <a:p>
            <a:pPr marL="171450" indent="-171450">
              <a:lnSpc>
                <a:spcPct val="150000"/>
              </a:lnSpc>
              <a:spcBef>
                <a:spcPts val="1000"/>
              </a:spcBef>
              <a:buFont typeface="Arial"/>
              <a:buChar char="•"/>
            </a:pPr>
            <a:r>
              <a:rPr lang="en-US"/>
              <a:t>Leverage the front-end client and appropriate delivery mechanisms to allow the end-user to perform tasks within the system and analyze results</a:t>
            </a:r>
            <a:endParaRPr lang="en-US">
              <a:cs typeface="Calibri" panose="020F0502020204030204"/>
            </a:endParaRPr>
          </a:p>
          <a:p>
            <a:pPr marL="171450" indent="-171450">
              <a:lnSpc>
                <a:spcPct val="150000"/>
              </a:lnSpc>
              <a:spcBef>
                <a:spcPts val="1000"/>
              </a:spcBef>
              <a:buFont typeface="Arial"/>
              <a:buChar char="•"/>
            </a:pPr>
            <a:r>
              <a:rPr lang="en-US"/>
              <a:t>Convert the current DB Layer into a performant, cutting-edge and world class Database Implementation</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a:p>
        </p:txBody>
      </p:sp>
    </p:spTree>
    <p:extLst>
      <p:ext uri="{BB962C8B-B14F-4D97-AF65-F5344CB8AC3E}">
        <p14:creationId xmlns:p14="http://schemas.microsoft.com/office/powerpoint/2010/main" val="92044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a:p>
        </p:txBody>
      </p:sp>
    </p:spTree>
    <p:extLst>
      <p:ext uri="{BB962C8B-B14F-4D97-AF65-F5344CB8AC3E}">
        <p14:creationId xmlns:p14="http://schemas.microsoft.com/office/powerpoint/2010/main" val="166142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a:p>
        </p:txBody>
      </p:sp>
    </p:spTree>
    <p:extLst>
      <p:ext uri="{BB962C8B-B14F-4D97-AF65-F5344CB8AC3E}">
        <p14:creationId xmlns:p14="http://schemas.microsoft.com/office/powerpoint/2010/main" val="420025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a:p>
        </p:txBody>
      </p:sp>
    </p:spTree>
    <p:extLst>
      <p:ext uri="{BB962C8B-B14F-4D97-AF65-F5344CB8AC3E}">
        <p14:creationId xmlns:p14="http://schemas.microsoft.com/office/powerpoint/2010/main" val="311599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ECC1-A513-4943-AE2B-254E32ADE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D7C30-FDC3-4EB5-AD61-680AEDEB1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6D6D28-2957-4444-BDA0-69441F0D026B}"/>
              </a:ext>
            </a:extLst>
          </p:cNvPr>
          <p:cNvSpPr>
            <a:spLocks noGrp="1"/>
          </p:cNvSpPr>
          <p:nvPr>
            <p:ph type="dt" sz="half" idx="10"/>
          </p:nvPr>
        </p:nvSpPr>
        <p:spPr/>
        <p:txBody>
          <a:bodyPr/>
          <a:lstStyle/>
          <a:p>
            <a:fld id="{87DE6118-2437-4B30-8E3C-4D2BE6020583}" type="datetimeFigureOut">
              <a:rPr lang="en-US" smtClean="0"/>
              <a:pPr/>
              <a:t>4/15/2020</a:t>
            </a:fld>
            <a:endParaRPr lang="en-US"/>
          </a:p>
        </p:txBody>
      </p:sp>
      <p:sp>
        <p:nvSpPr>
          <p:cNvPr id="5" name="Footer Placeholder 4">
            <a:extLst>
              <a:ext uri="{FF2B5EF4-FFF2-40B4-BE49-F238E27FC236}">
                <a16:creationId xmlns:a16="http://schemas.microsoft.com/office/drawing/2014/main" id="{A1EFF386-1155-49B9-800B-576DBA924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42712-F44C-466B-90AB-CFD80D4F6BAE}"/>
              </a:ext>
            </a:extLst>
          </p:cNvPr>
          <p:cNvSpPr>
            <a:spLocks noGrp="1"/>
          </p:cNvSpPr>
          <p:nvPr>
            <p:ph type="sldNum" sz="quarter" idx="12"/>
          </p:nvPr>
        </p:nvSpPr>
        <p:spPr/>
        <p:txBody>
          <a:bodyPr/>
          <a:lstStyle/>
          <a:p>
            <a:fld id="{69E57DC2-970A-4B3E-BB1C-7A09969E49DF}" type="slidenum">
              <a:rPr lang="en-US" smtClean="0"/>
              <a:pPr/>
              <a:t>‹#›</a:t>
            </a:fld>
            <a:endParaRPr lang="en-US"/>
          </a:p>
        </p:txBody>
      </p:sp>
      <p:sp>
        <p:nvSpPr>
          <p:cNvPr id="7" name="Right Triangle 6">
            <a:extLst>
              <a:ext uri="{FF2B5EF4-FFF2-40B4-BE49-F238E27FC236}">
                <a16:creationId xmlns:a16="http://schemas.microsoft.com/office/drawing/2014/main" id="{AB61A642-3D2E-4532-8A68-ABA388829FF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8" name="Straight Connector 7">
            <a:extLst>
              <a:ext uri="{FF2B5EF4-FFF2-40B4-BE49-F238E27FC236}">
                <a16:creationId xmlns:a16="http://schemas.microsoft.com/office/drawing/2014/main" id="{7B0505D5-9D9B-4423-9CEF-75B3CB61D24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E3204C-FEB9-42B5-8734-92094C63C620}"/>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4B82E9-0A22-4411-896C-3C87EAAA729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7300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78DE-55C1-46B9-922C-161898955D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23013-45F1-400F-BC56-9B56B0C2FE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4B209-0140-470F-ABC6-89CA129E2F1D}"/>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5" name="Footer Placeholder 4">
            <a:extLst>
              <a:ext uri="{FF2B5EF4-FFF2-40B4-BE49-F238E27FC236}">
                <a16:creationId xmlns:a16="http://schemas.microsoft.com/office/drawing/2014/main" id="{8442C079-F490-4581-A202-7800153B7129}"/>
              </a:ext>
            </a:extLst>
          </p:cNvPr>
          <p:cNvSpPr>
            <a:spLocks noGrp="1"/>
          </p:cNvSpPr>
          <p:nvPr>
            <p:ph type="ftr" sz="quarter" idx="11"/>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3AB6978-BB75-4C7B-98AB-17E9717C05BF}"/>
              </a:ext>
            </a:extLst>
          </p:cNvPr>
          <p:cNvSpPr>
            <a:spLocks noGrp="1"/>
          </p:cNvSpPr>
          <p:nvPr>
            <p:ph type="sldNum" sz="quarter" idx="12"/>
          </p:nvPr>
        </p:nvSpPr>
        <p:spPr/>
        <p:txBody>
          <a:bodyPr/>
          <a:lstStyle/>
          <a:p>
            <a:fld id="{8699F50C-BE38-4BD0-BA84-9B090E1F2B9B}" type="slidenum">
              <a:rPr lang="en-US" noProof="0" smtClean="0"/>
              <a:pPr/>
              <a:t>‹#›</a:t>
            </a:fld>
            <a:endParaRPr lang="en-US" noProof="0"/>
          </a:p>
        </p:txBody>
      </p:sp>
    </p:spTree>
    <p:extLst>
      <p:ext uri="{BB962C8B-B14F-4D97-AF65-F5344CB8AC3E}">
        <p14:creationId xmlns:p14="http://schemas.microsoft.com/office/powerpoint/2010/main" val="17256692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EB429-2502-427E-944C-22FC9E9598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CDCCB-397A-4ED5-92FA-D82282680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FC1-F7EE-4D94-96B6-47FA2951059E}"/>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5" name="Footer Placeholder 4">
            <a:extLst>
              <a:ext uri="{FF2B5EF4-FFF2-40B4-BE49-F238E27FC236}">
                <a16:creationId xmlns:a16="http://schemas.microsoft.com/office/drawing/2014/main" id="{689383E7-BEEA-44EE-AB94-4D00B2D16E65}"/>
              </a:ext>
            </a:extLst>
          </p:cNvPr>
          <p:cNvSpPr>
            <a:spLocks noGrp="1"/>
          </p:cNvSpPr>
          <p:nvPr>
            <p:ph type="ftr" sz="quarter" idx="11"/>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05022A8-88A9-491B-ABB4-EF7360353A15}"/>
              </a:ext>
            </a:extLst>
          </p:cNvPr>
          <p:cNvSpPr>
            <a:spLocks noGrp="1"/>
          </p:cNvSpPr>
          <p:nvPr>
            <p:ph type="sldNum" sz="quarter" idx="12"/>
          </p:nvPr>
        </p:nvSpPr>
        <p:spPr/>
        <p:txBody>
          <a:bodyPr/>
          <a:lstStyle/>
          <a:p>
            <a:fld id="{8699F50C-BE38-4BD0-BA84-9B090E1F2B9B}" type="slidenum">
              <a:rPr lang="en-US" noProof="0" smtClean="0"/>
              <a:pPr/>
              <a:t>‹#›</a:t>
            </a:fld>
            <a:endParaRPr lang="en-US" noProof="0"/>
          </a:p>
        </p:txBody>
      </p:sp>
    </p:spTree>
    <p:extLst>
      <p:ext uri="{BB962C8B-B14F-4D97-AF65-F5344CB8AC3E}">
        <p14:creationId xmlns:p14="http://schemas.microsoft.com/office/powerpoint/2010/main" val="48521354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81996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a:t>Add a footer</a:t>
            </a:r>
          </a:p>
        </p:txBody>
      </p:sp>
    </p:spTree>
    <p:extLst>
      <p:ext uri="{BB962C8B-B14F-4D97-AF65-F5344CB8AC3E}">
        <p14:creationId xmlns:p14="http://schemas.microsoft.com/office/powerpoint/2010/main" val="144839727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1577-8623-4982-9CD7-7B4786E835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C0FEA-4B25-42C6-9E4A-F8BE6352E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E3345-C3B9-47C3-9455-DCAF82BBA84E}"/>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5" name="Footer Placeholder 4">
            <a:extLst>
              <a:ext uri="{FF2B5EF4-FFF2-40B4-BE49-F238E27FC236}">
                <a16:creationId xmlns:a16="http://schemas.microsoft.com/office/drawing/2014/main" id="{4B70937D-0BA8-4FAC-B115-C2A9AD44AA4B}"/>
              </a:ext>
            </a:extLst>
          </p:cNvPr>
          <p:cNvSpPr>
            <a:spLocks noGrp="1"/>
          </p:cNvSpPr>
          <p:nvPr>
            <p:ph type="ftr" sz="quarter" idx="11"/>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37AECBAF-5420-470B-823E-87FC00778C20}"/>
              </a:ext>
            </a:extLst>
          </p:cNvPr>
          <p:cNvSpPr>
            <a:spLocks noGrp="1"/>
          </p:cNvSpPr>
          <p:nvPr>
            <p:ph type="sldNum" sz="quarter" idx="12"/>
          </p:nvPr>
        </p:nvSpPr>
        <p:spPr/>
        <p:txBody>
          <a:bodyPr/>
          <a:lstStyle/>
          <a:p>
            <a:fld id="{8699F50C-BE38-4BD0-BA84-9B090E1F2B9B}" type="slidenum">
              <a:rPr lang="en-US" noProof="0" smtClean="0"/>
              <a:t>‹#›</a:t>
            </a:fld>
            <a:endParaRPr lang="en-US" noProof="0"/>
          </a:p>
        </p:txBody>
      </p:sp>
      <p:cxnSp>
        <p:nvCxnSpPr>
          <p:cNvPr id="7" name="Straight Connector 6">
            <a:extLst>
              <a:ext uri="{FF2B5EF4-FFF2-40B4-BE49-F238E27FC236}">
                <a16:creationId xmlns:a16="http://schemas.microsoft.com/office/drawing/2014/main" id="{0FC66A68-9AAD-4F00-8EE5-FAD6BCA7E67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49DA598-B5A7-4465-B897-F601EB513657}"/>
              </a:ext>
            </a:extLst>
          </p:cNvPr>
          <p:cNvGrpSpPr/>
          <p:nvPr userDrawn="1"/>
        </p:nvGrpSpPr>
        <p:grpSpPr>
          <a:xfrm flipH="1">
            <a:off x="7561328" y="0"/>
            <a:ext cx="4831840" cy="3541007"/>
            <a:chOff x="-192127" y="-2"/>
            <a:chExt cx="4831840" cy="3367272"/>
          </a:xfrm>
        </p:grpSpPr>
        <p:sp>
          <p:nvSpPr>
            <p:cNvPr id="9" name="Diagonal Stripe 8">
              <a:extLst>
                <a:ext uri="{FF2B5EF4-FFF2-40B4-BE49-F238E27FC236}">
                  <a16:creationId xmlns:a16="http://schemas.microsoft.com/office/drawing/2014/main" id="{7385DAE7-2819-4E95-99AE-B539BF051C40}"/>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10" name="Straight Connector 9">
              <a:extLst>
                <a:ext uri="{FF2B5EF4-FFF2-40B4-BE49-F238E27FC236}">
                  <a16:creationId xmlns:a16="http://schemas.microsoft.com/office/drawing/2014/main" id="{181614DA-AD0A-46D7-8565-9843068F27CE}"/>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DC22C1FC-BA42-4A10-B1E8-D3BEE783FE2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 name="TextBox 11">
            <a:extLst>
              <a:ext uri="{FF2B5EF4-FFF2-40B4-BE49-F238E27FC236}">
                <a16:creationId xmlns:a16="http://schemas.microsoft.com/office/drawing/2014/main" id="{350C144B-DD5D-437C-8C9E-15B1492D1D12}"/>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13" name="Parallelogram 12">
            <a:extLst>
              <a:ext uri="{FF2B5EF4-FFF2-40B4-BE49-F238E27FC236}">
                <a16:creationId xmlns:a16="http://schemas.microsoft.com/office/drawing/2014/main" id="{EC4DC538-0AE9-4702-BF48-84FF4C996447}"/>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Tree>
    <p:extLst>
      <p:ext uri="{BB962C8B-B14F-4D97-AF65-F5344CB8AC3E}">
        <p14:creationId xmlns:p14="http://schemas.microsoft.com/office/powerpoint/2010/main" val="32573824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83C7-9F3D-4E93-B580-54F0D2F04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F7C6C-690B-4672-A08D-FB35E43BEA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143E0-8996-4B55-97B1-953A7EE77252}"/>
              </a:ext>
            </a:extLst>
          </p:cNvPr>
          <p:cNvSpPr>
            <a:spLocks noGrp="1"/>
          </p:cNvSpPr>
          <p:nvPr>
            <p:ph type="dt" sz="half" idx="10"/>
          </p:nvPr>
        </p:nvSpPr>
        <p:spPr/>
        <p:txBody>
          <a:bodyPr/>
          <a:lstStyle/>
          <a:p>
            <a:fld id="{87DE6118-2437-4B30-8E3C-4D2BE6020583}" type="datetimeFigureOut">
              <a:rPr lang="en-US" smtClean="0"/>
              <a:pPr/>
              <a:t>4/15/2020</a:t>
            </a:fld>
            <a:endParaRPr lang="en-US"/>
          </a:p>
        </p:txBody>
      </p:sp>
      <p:sp>
        <p:nvSpPr>
          <p:cNvPr id="5" name="Footer Placeholder 4">
            <a:extLst>
              <a:ext uri="{FF2B5EF4-FFF2-40B4-BE49-F238E27FC236}">
                <a16:creationId xmlns:a16="http://schemas.microsoft.com/office/drawing/2014/main" id="{2C5BF701-5BF2-457A-991D-0AEFB36D9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535DF-7A5C-4BDC-A7D4-723F0C547046}"/>
              </a:ext>
            </a:extLst>
          </p:cNvPr>
          <p:cNvSpPr>
            <a:spLocks noGrp="1"/>
          </p:cNvSpPr>
          <p:nvPr>
            <p:ph type="sldNum" sz="quarter" idx="12"/>
          </p:nvPr>
        </p:nvSpPr>
        <p:spPr/>
        <p:txBody>
          <a:bodyPr/>
          <a:lstStyle/>
          <a:p>
            <a:fld id="{69E57DC2-970A-4B3E-BB1C-7A09969E49DF}" type="slidenum">
              <a:rPr lang="en-US" smtClean="0"/>
              <a:pPr/>
              <a:t>‹#›</a:t>
            </a:fld>
            <a:endParaRPr lang="en-US"/>
          </a:p>
        </p:txBody>
      </p:sp>
      <p:sp>
        <p:nvSpPr>
          <p:cNvPr id="7" name="Right Triangle 6">
            <a:extLst>
              <a:ext uri="{FF2B5EF4-FFF2-40B4-BE49-F238E27FC236}">
                <a16:creationId xmlns:a16="http://schemas.microsoft.com/office/drawing/2014/main" id="{4F7E1E9D-D622-4F37-B030-EBB9D3B9E51D}"/>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arallelogram 7">
            <a:extLst>
              <a:ext uri="{FF2B5EF4-FFF2-40B4-BE49-F238E27FC236}">
                <a16:creationId xmlns:a16="http://schemas.microsoft.com/office/drawing/2014/main" id="{BC0706FD-EE31-49B7-AD14-ABEAA5D83ABC}"/>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9" name="Straight Connector 8">
            <a:extLst>
              <a:ext uri="{FF2B5EF4-FFF2-40B4-BE49-F238E27FC236}">
                <a16:creationId xmlns:a16="http://schemas.microsoft.com/office/drawing/2014/main" id="{51113C98-2975-4BC2-9F5B-3F6C9D94302E}"/>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551221-06B0-40A9-9B46-848CBEA02E3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1C8B857F-FF76-483C-A721-394097B21BC5}"/>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12" name="Straight Connector 11">
            <a:extLst>
              <a:ext uri="{FF2B5EF4-FFF2-40B4-BE49-F238E27FC236}">
                <a16:creationId xmlns:a16="http://schemas.microsoft.com/office/drawing/2014/main" id="{22B2FA93-8A6C-4914-9EC1-A6B2657B95C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4D75504-BA44-4014-A800-C83BCFACA9A7}"/>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arallelogram 13">
            <a:extLst>
              <a:ext uri="{FF2B5EF4-FFF2-40B4-BE49-F238E27FC236}">
                <a16:creationId xmlns:a16="http://schemas.microsoft.com/office/drawing/2014/main" id="{F1A0DDCD-90D7-4B08-BA5B-303B082500FC}"/>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10795981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F079-089B-48BB-838B-585CC9F96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75DAED-04F2-43F8-AD7F-D22B963DD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D01DF-D571-4B62-AECA-768F57C1B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5A0A41-7519-415B-881F-01F1D23F801A}"/>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6" name="Footer Placeholder 5">
            <a:extLst>
              <a:ext uri="{FF2B5EF4-FFF2-40B4-BE49-F238E27FC236}">
                <a16:creationId xmlns:a16="http://schemas.microsoft.com/office/drawing/2014/main" id="{AADFA0BE-2438-4E98-824B-73AF25C2489C}"/>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6A52A9B2-E22F-40F8-87D5-E2F5C7EE00AC}"/>
              </a:ext>
            </a:extLst>
          </p:cNvPr>
          <p:cNvSpPr>
            <a:spLocks noGrp="1"/>
          </p:cNvSpPr>
          <p:nvPr>
            <p:ph type="sldNum" sz="quarter" idx="12"/>
          </p:nvPr>
        </p:nvSpPr>
        <p:spPr/>
        <p:txBody>
          <a:bodyPr/>
          <a:lstStyle/>
          <a:p>
            <a:fld id="{8699F50C-BE38-4BD0-BA84-9B090E1F2B9B}" type="slidenum">
              <a:rPr lang="en-US" noProof="0" smtClean="0"/>
              <a:t>‹#›</a:t>
            </a:fld>
            <a:endParaRPr lang="en-US" noProof="0"/>
          </a:p>
        </p:txBody>
      </p:sp>
      <p:cxnSp>
        <p:nvCxnSpPr>
          <p:cNvPr id="8" name="Straight Connector 7">
            <a:extLst>
              <a:ext uri="{FF2B5EF4-FFF2-40B4-BE49-F238E27FC236}">
                <a16:creationId xmlns:a16="http://schemas.microsoft.com/office/drawing/2014/main" id="{84BA1835-36D5-4452-B253-AABCFA9722A5}"/>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CA1C6A2F-773F-40E3-806C-81D3C66C73A6}"/>
              </a:ext>
            </a:extLst>
          </p:cNvPr>
          <p:cNvGrpSpPr/>
          <p:nvPr userDrawn="1"/>
        </p:nvGrpSpPr>
        <p:grpSpPr>
          <a:xfrm flipH="1">
            <a:off x="7561328" y="0"/>
            <a:ext cx="4831840" cy="3541007"/>
            <a:chOff x="-192127" y="-2"/>
            <a:chExt cx="4831840" cy="3367272"/>
          </a:xfrm>
        </p:grpSpPr>
        <p:sp>
          <p:nvSpPr>
            <p:cNvPr id="10" name="Diagonal Stripe 9">
              <a:extLst>
                <a:ext uri="{FF2B5EF4-FFF2-40B4-BE49-F238E27FC236}">
                  <a16:creationId xmlns:a16="http://schemas.microsoft.com/office/drawing/2014/main" id="{0F2AC568-4250-4FC2-89E9-397CDD88FF71}"/>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11" name="Straight Connector 10">
              <a:extLst>
                <a:ext uri="{FF2B5EF4-FFF2-40B4-BE49-F238E27FC236}">
                  <a16:creationId xmlns:a16="http://schemas.microsoft.com/office/drawing/2014/main" id="{48809FE4-1FF5-4D5B-A4E7-CAC65219E14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2750363C-7235-4D3B-891F-83B88D3B57E5}"/>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TextBox 12">
            <a:extLst>
              <a:ext uri="{FF2B5EF4-FFF2-40B4-BE49-F238E27FC236}">
                <a16:creationId xmlns:a16="http://schemas.microsoft.com/office/drawing/2014/main" id="{4F5646D1-216F-4767-8DD9-EB9B014063AD}"/>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14" name="Parallelogram 13">
            <a:extLst>
              <a:ext uri="{FF2B5EF4-FFF2-40B4-BE49-F238E27FC236}">
                <a16:creationId xmlns:a16="http://schemas.microsoft.com/office/drawing/2014/main" id="{E25A8D66-180C-4F32-87C5-4048045C5257}"/>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Tree>
    <p:extLst>
      <p:ext uri="{BB962C8B-B14F-4D97-AF65-F5344CB8AC3E}">
        <p14:creationId xmlns:p14="http://schemas.microsoft.com/office/powerpoint/2010/main" val="24131319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DB24-A728-422D-A966-E741ABA541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78E9C-BDD9-49FE-84A2-5245EF5C3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8AFC8-DB0A-46CC-9A55-41CC1EA6E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A65A5-F9C6-43D1-AD81-E022EC63E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99AE5-DBD3-4A5D-92AA-AAE2CE477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3D896B-2230-4399-BD90-0249DB85F0E7}"/>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8" name="Footer Placeholder 7">
            <a:extLst>
              <a:ext uri="{FF2B5EF4-FFF2-40B4-BE49-F238E27FC236}">
                <a16:creationId xmlns:a16="http://schemas.microsoft.com/office/drawing/2014/main" id="{1B7FBC1C-849A-4C5B-ACE5-EB4A90267383}"/>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EDD39CDA-2C7A-458E-9636-3F3E3DDAD1FF}"/>
              </a:ext>
            </a:extLst>
          </p:cNvPr>
          <p:cNvSpPr>
            <a:spLocks noGrp="1"/>
          </p:cNvSpPr>
          <p:nvPr>
            <p:ph type="sldNum" sz="quarter" idx="12"/>
          </p:nvPr>
        </p:nvSpPr>
        <p:spPr/>
        <p:txBody>
          <a:bodyPr/>
          <a:lstStyle/>
          <a:p>
            <a:fld id="{8699F50C-BE38-4BD0-BA84-9B090E1F2B9B}" type="slidenum">
              <a:rPr lang="en-US" noProof="0" smtClean="0"/>
              <a:t>‹#›</a:t>
            </a:fld>
            <a:endParaRPr lang="en-US" noProof="0"/>
          </a:p>
        </p:txBody>
      </p:sp>
      <p:cxnSp>
        <p:nvCxnSpPr>
          <p:cNvPr id="10" name="Straight Connector 9">
            <a:extLst>
              <a:ext uri="{FF2B5EF4-FFF2-40B4-BE49-F238E27FC236}">
                <a16:creationId xmlns:a16="http://schemas.microsoft.com/office/drawing/2014/main" id="{95A9E222-7379-4CDF-B10E-A20AE758E20F}"/>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1C3DE21-76DF-41DB-B0FE-F2ACDEC8FADA}"/>
              </a:ext>
            </a:extLst>
          </p:cNvPr>
          <p:cNvGrpSpPr/>
          <p:nvPr userDrawn="1"/>
        </p:nvGrpSpPr>
        <p:grpSpPr>
          <a:xfrm flipH="1">
            <a:off x="7561328" y="0"/>
            <a:ext cx="4831840" cy="3541007"/>
            <a:chOff x="-192127" y="-2"/>
            <a:chExt cx="4831840" cy="3367272"/>
          </a:xfrm>
        </p:grpSpPr>
        <p:sp>
          <p:nvSpPr>
            <p:cNvPr id="12" name="Diagonal Stripe 11">
              <a:extLst>
                <a:ext uri="{FF2B5EF4-FFF2-40B4-BE49-F238E27FC236}">
                  <a16:creationId xmlns:a16="http://schemas.microsoft.com/office/drawing/2014/main" id="{ED0EF121-2172-48D2-BD5C-DF14E982A06E}"/>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13" name="Straight Connector 12">
              <a:extLst>
                <a:ext uri="{FF2B5EF4-FFF2-40B4-BE49-F238E27FC236}">
                  <a16:creationId xmlns:a16="http://schemas.microsoft.com/office/drawing/2014/main" id="{8857AEAF-4B94-43ED-8D4C-D367D5194F8D}"/>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Parallelogram 13">
              <a:extLst>
                <a:ext uri="{FF2B5EF4-FFF2-40B4-BE49-F238E27FC236}">
                  <a16:creationId xmlns:a16="http://schemas.microsoft.com/office/drawing/2014/main" id="{B0800BD0-4D52-4889-A653-05220569FD0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5" name="TextBox 14">
            <a:extLst>
              <a:ext uri="{FF2B5EF4-FFF2-40B4-BE49-F238E27FC236}">
                <a16:creationId xmlns:a16="http://schemas.microsoft.com/office/drawing/2014/main" id="{4B34C286-7F8F-459D-A47E-600547C3DB0B}"/>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16" name="Parallelogram 15">
            <a:extLst>
              <a:ext uri="{FF2B5EF4-FFF2-40B4-BE49-F238E27FC236}">
                <a16:creationId xmlns:a16="http://schemas.microsoft.com/office/drawing/2014/main" id="{A99812D8-D19B-4613-8E83-C24BC8E2E240}"/>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Tree>
    <p:extLst>
      <p:ext uri="{BB962C8B-B14F-4D97-AF65-F5344CB8AC3E}">
        <p14:creationId xmlns:p14="http://schemas.microsoft.com/office/powerpoint/2010/main" val="12473318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545-2429-40DF-A08A-0A3959B0FE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814B9D-3FC1-46A7-9A2E-389D46535859}"/>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4" name="Footer Placeholder 3">
            <a:extLst>
              <a:ext uri="{FF2B5EF4-FFF2-40B4-BE49-F238E27FC236}">
                <a16:creationId xmlns:a16="http://schemas.microsoft.com/office/drawing/2014/main" id="{77F8E2E3-32B4-4F5A-90B1-0E1D68E85D8E}"/>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0DD93-2971-45A7-B6E9-9850DFAF0AE2}"/>
              </a:ext>
            </a:extLst>
          </p:cNvPr>
          <p:cNvSpPr>
            <a:spLocks noGrp="1"/>
          </p:cNvSpPr>
          <p:nvPr>
            <p:ph type="sldNum" sz="quarter" idx="12"/>
          </p:nvPr>
        </p:nvSpPr>
        <p:spPr/>
        <p:txBody>
          <a:bodyPr/>
          <a:lstStyle/>
          <a:p>
            <a:fld id="{8699F50C-BE38-4BD0-BA84-9B090E1F2B9B}" type="slidenum">
              <a:rPr lang="en-US" noProof="0" smtClean="0"/>
              <a:t>‹#›</a:t>
            </a:fld>
            <a:endParaRPr lang="en-US" noProof="0"/>
          </a:p>
        </p:txBody>
      </p:sp>
      <p:sp>
        <p:nvSpPr>
          <p:cNvPr id="6" name="TextBox 5">
            <a:extLst>
              <a:ext uri="{FF2B5EF4-FFF2-40B4-BE49-F238E27FC236}">
                <a16:creationId xmlns:a16="http://schemas.microsoft.com/office/drawing/2014/main" id="{2803909E-F59D-4742-A2BF-71C56562BD75}"/>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7" name="Group 6">
            <a:extLst>
              <a:ext uri="{FF2B5EF4-FFF2-40B4-BE49-F238E27FC236}">
                <a16:creationId xmlns:a16="http://schemas.microsoft.com/office/drawing/2014/main" id="{F92B3D8F-F5EC-48DA-B3E7-AA8AFD6BE71F}"/>
              </a:ext>
            </a:extLst>
          </p:cNvPr>
          <p:cNvGrpSpPr/>
          <p:nvPr userDrawn="1"/>
        </p:nvGrpSpPr>
        <p:grpSpPr>
          <a:xfrm flipH="1">
            <a:off x="7561328" y="0"/>
            <a:ext cx="4831840" cy="3541007"/>
            <a:chOff x="-192127" y="-2"/>
            <a:chExt cx="4831840" cy="3367272"/>
          </a:xfrm>
        </p:grpSpPr>
        <p:sp>
          <p:nvSpPr>
            <p:cNvPr id="8" name="Diagonal Stripe 7">
              <a:extLst>
                <a:ext uri="{FF2B5EF4-FFF2-40B4-BE49-F238E27FC236}">
                  <a16:creationId xmlns:a16="http://schemas.microsoft.com/office/drawing/2014/main" id="{95AED27B-D560-47EA-934B-AF2D23488D2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9" name="Straight Connector 8">
              <a:extLst>
                <a:ext uri="{FF2B5EF4-FFF2-40B4-BE49-F238E27FC236}">
                  <a16:creationId xmlns:a16="http://schemas.microsoft.com/office/drawing/2014/main" id="{D0C142FE-5E3D-4B52-B563-D2D019A9257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Parallelogram 9">
              <a:extLst>
                <a:ext uri="{FF2B5EF4-FFF2-40B4-BE49-F238E27FC236}">
                  <a16:creationId xmlns:a16="http://schemas.microsoft.com/office/drawing/2014/main" id="{F5FDF282-CF8F-4B1A-8D04-2B3EB712801B}"/>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Parallelogram 10">
            <a:extLst>
              <a:ext uri="{FF2B5EF4-FFF2-40B4-BE49-F238E27FC236}">
                <a16:creationId xmlns:a16="http://schemas.microsoft.com/office/drawing/2014/main" id="{9D8A89CA-AF09-40DC-A850-B60707400DFE}"/>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Tree>
    <p:extLst>
      <p:ext uri="{BB962C8B-B14F-4D97-AF65-F5344CB8AC3E}">
        <p14:creationId xmlns:p14="http://schemas.microsoft.com/office/powerpoint/2010/main" val="86376463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91E68-9089-44DD-8194-81E8E59695BD}"/>
              </a:ext>
            </a:extLst>
          </p:cNvPr>
          <p:cNvSpPr>
            <a:spLocks noGrp="1"/>
          </p:cNvSpPr>
          <p:nvPr>
            <p:ph type="dt" sz="half" idx="10"/>
          </p:nvPr>
        </p:nvSpPr>
        <p:spPr/>
        <p:txBody>
          <a:bodyPr/>
          <a:lstStyle/>
          <a:p>
            <a:fld id="{87DE6118-2437-4B30-8E3C-4D2BE6020583}" type="datetimeFigureOut">
              <a:rPr lang="en-US" smtClean="0"/>
              <a:t>4/15/2020</a:t>
            </a:fld>
            <a:endParaRPr lang="en-US"/>
          </a:p>
        </p:txBody>
      </p:sp>
      <p:sp>
        <p:nvSpPr>
          <p:cNvPr id="3" name="Footer Placeholder 2">
            <a:extLst>
              <a:ext uri="{FF2B5EF4-FFF2-40B4-BE49-F238E27FC236}">
                <a16:creationId xmlns:a16="http://schemas.microsoft.com/office/drawing/2014/main" id="{5E15AF9D-3550-4A8B-876D-1E1521E301E0}"/>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C4360559-31D7-42EF-A8CE-62AAB9AEEEA7}"/>
              </a:ext>
            </a:extLst>
          </p:cNvPr>
          <p:cNvSpPr>
            <a:spLocks noGrp="1"/>
          </p:cNvSpPr>
          <p:nvPr>
            <p:ph type="sldNum" sz="quarter" idx="12"/>
          </p:nvPr>
        </p:nvSpPr>
        <p:spPr/>
        <p:txBody>
          <a:bodyPr/>
          <a:lstStyle/>
          <a:p>
            <a:fld id="{8699F50C-BE38-4BD0-BA84-9B090E1F2B9B}" type="slidenum">
              <a:rPr lang="en-US" noProof="0" smtClean="0"/>
              <a:t>‹#›</a:t>
            </a:fld>
            <a:endParaRPr lang="en-US" noProof="0"/>
          </a:p>
        </p:txBody>
      </p:sp>
      <p:sp>
        <p:nvSpPr>
          <p:cNvPr id="5" name="TextBox 4">
            <a:extLst>
              <a:ext uri="{FF2B5EF4-FFF2-40B4-BE49-F238E27FC236}">
                <a16:creationId xmlns:a16="http://schemas.microsoft.com/office/drawing/2014/main" id="{CBAE6F66-C0CE-4986-B89A-FAA1418C3E47}"/>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6" name="Group 5">
            <a:extLst>
              <a:ext uri="{FF2B5EF4-FFF2-40B4-BE49-F238E27FC236}">
                <a16:creationId xmlns:a16="http://schemas.microsoft.com/office/drawing/2014/main" id="{C0198762-695D-4C76-A0A0-C019D378882A}"/>
              </a:ext>
            </a:extLst>
          </p:cNvPr>
          <p:cNvGrpSpPr/>
          <p:nvPr userDrawn="1"/>
        </p:nvGrpSpPr>
        <p:grpSpPr>
          <a:xfrm flipH="1">
            <a:off x="7561328" y="0"/>
            <a:ext cx="4831840" cy="3541007"/>
            <a:chOff x="-192127" y="-2"/>
            <a:chExt cx="4831840" cy="3367272"/>
          </a:xfrm>
        </p:grpSpPr>
        <p:sp>
          <p:nvSpPr>
            <p:cNvPr id="7" name="Diagonal Stripe 6">
              <a:extLst>
                <a:ext uri="{FF2B5EF4-FFF2-40B4-BE49-F238E27FC236}">
                  <a16:creationId xmlns:a16="http://schemas.microsoft.com/office/drawing/2014/main" id="{E028DEA7-0707-4EB0-99DE-80FE4183CBB0}"/>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8" name="Straight Connector 7">
              <a:extLst>
                <a:ext uri="{FF2B5EF4-FFF2-40B4-BE49-F238E27FC236}">
                  <a16:creationId xmlns:a16="http://schemas.microsoft.com/office/drawing/2014/main" id="{B7BA0160-527D-4E6B-9841-3C20FBEE8260}"/>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58E95EA2-4225-49FB-8C25-6E5BBCC67EE1}"/>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Parallelogram 9">
            <a:extLst>
              <a:ext uri="{FF2B5EF4-FFF2-40B4-BE49-F238E27FC236}">
                <a16:creationId xmlns:a16="http://schemas.microsoft.com/office/drawing/2014/main" id="{D2A2B0F4-1E1C-45B9-929D-4B88C30DABAC}"/>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Tree>
    <p:extLst>
      <p:ext uri="{BB962C8B-B14F-4D97-AF65-F5344CB8AC3E}">
        <p14:creationId xmlns:p14="http://schemas.microsoft.com/office/powerpoint/2010/main" val="283977895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D31D-CACB-46B8-BDC9-D688BD3EC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210E3-C6C5-44D6-8E3E-5032402D7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71BD7-1F33-4957-B15D-70472148F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14003-E1B4-4331-B075-1169C9B7AB6B}"/>
              </a:ext>
            </a:extLst>
          </p:cNvPr>
          <p:cNvSpPr>
            <a:spLocks noGrp="1"/>
          </p:cNvSpPr>
          <p:nvPr>
            <p:ph type="dt" sz="half" idx="10"/>
          </p:nvPr>
        </p:nvSpPr>
        <p:spPr/>
        <p:txBody>
          <a:bodyPr/>
          <a:lstStyle/>
          <a:p>
            <a:fld id="{87DE6118-2437-4B30-8E3C-4D2BE6020583}" type="datetimeFigureOut">
              <a:rPr lang="en-US" smtClean="0"/>
              <a:pPr/>
              <a:t>4/15/2020</a:t>
            </a:fld>
            <a:endParaRPr lang="en-US"/>
          </a:p>
        </p:txBody>
      </p:sp>
      <p:sp>
        <p:nvSpPr>
          <p:cNvPr id="6" name="Footer Placeholder 5">
            <a:extLst>
              <a:ext uri="{FF2B5EF4-FFF2-40B4-BE49-F238E27FC236}">
                <a16:creationId xmlns:a16="http://schemas.microsoft.com/office/drawing/2014/main" id="{DA49C0EB-F62E-4950-8660-C3A9E9143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833D5-D0A1-464E-BB01-BF5B26612588}"/>
              </a:ext>
            </a:extLst>
          </p:cNvPr>
          <p:cNvSpPr>
            <a:spLocks noGrp="1"/>
          </p:cNvSpPr>
          <p:nvPr>
            <p:ph type="sldNum" sz="quarter" idx="12"/>
          </p:nvPr>
        </p:nvSpPr>
        <p:spPr/>
        <p:txBody>
          <a:bodyPr/>
          <a:lstStyle/>
          <a:p>
            <a:fld id="{69E57DC2-970A-4B3E-BB1C-7A09969E49DF}" type="slidenum">
              <a:rPr lang="en-US" smtClean="0"/>
              <a:pPr/>
              <a:t>‹#›</a:t>
            </a:fld>
            <a:endParaRPr lang="en-US"/>
          </a:p>
        </p:txBody>
      </p:sp>
      <p:sp>
        <p:nvSpPr>
          <p:cNvPr id="8" name="Right Triangle 7">
            <a:extLst>
              <a:ext uri="{FF2B5EF4-FFF2-40B4-BE49-F238E27FC236}">
                <a16:creationId xmlns:a16="http://schemas.microsoft.com/office/drawing/2014/main" id="{2EF068B1-4100-4B5A-9F01-0887DB4EEAA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9" name="Straight Connector 8">
            <a:extLst>
              <a:ext uri="{FF2B5EF4-FFF2-40B4-BE49-F238E27FC236}">
                <a16:creationId xmlns:a16="http://schemas.microsoft.com/office/drawing/2014/main" id="{9FCDBC9D-0ED9-4CC2-AA3D-C816BD79A5E9}"/>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41DC1E-DFB2-42D7-BCCB-23FB463C4C70}"/>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931D1A7-D526-472F-B697-1947EAEF3312}"/>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954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0229-7E88-43E1-A07D-25DBC8F63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87A49C-A276-488A-A866-211D00154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7465F-BBE5-44DF-A680-026A95603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45A29-77DF-4560-BF25-B418AC73AC3F}"/>
              </a:ext>
            </a:extLst>
          </p:cNvPr>
          <p:cNvSpPr>
            <a:spLocks noGrp="1"/>
          </p:cNvSpPr>
          <p:nvPr>
            <p:ph type="dt" sz="half" idx="10"/>
          </p:nvPr>
        </p:nvSpPr>
        <p:spPr/>
        <p:txBody>
          <a:bodyPr/>
          <a:lstStyle/>
          <a:p>
            <a:fld id="{87DE6118-2437-4B30-8E3C-4D2BE6020583}" type="datetimeFigureOut">
              <a:rPr lang="en-US" smtClean="0"/>
              <a:pPr/>
              <a:t>4/15/2020</a:t>
            </a:fld>
            <a:endParaRPr lang="en-US"/>
          </a:p>
        </p:txBody>
      </p:sp>
      <p:sp>
        <p:nvSpPr>
          <p:cNvPr id="6" name="Footer Placeholder 5">
            <a:extLst>
              <a:ext uri="{FF2B5EF4-FFF2-40B4-BE49-F238E27FC236}">
                <a16:creationId xmlns:a16="http://schemas.microsoft.com/office/drawing/2014/main" id="{32AD8E4F-715D-4F7D-8DBD-A0F10EC4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F580A-BE29-40EE-A528-EBB89C4C5BFD}"/>
              </a:ext>
            </a:extLst>
          </p:cNvPr>
          <p:cNvSpPr>
            <a:spLocks noGrp="1"/>
          </p:cNvSpPr>
          <p:nvPr>
            <p:ph type="sldNum" sz="quarter" idx="12"/>
          </p:nvPr>
        </p:nvSpPr>
        <p:spPr/>
        <p:txBody>
          <a:bodyPr/>
          <a:lstStyle/>
          <a:p>
            <a:fld id="{69E57DC2-970A-4B3E-BB1C-7A09969E49DF}" type="slidenum">
              <a:rPr lang="en-US" smtClean="0"/>
              <a:pPr/>
              <a:t>‹#›</a:t>
            </a:fld>
            <a:endParaRPr lang="en-US"/>
          </a:p>
        </p:txBody>
      </p:sp>
      <p:sp>
        <p:nvSpPr>
          <p:cNvPr id="8" name="Right Triangle 7">
            <a:extLst>
              <a:ext uri="{FF2B5EF4-FFF2-40B4-BE49-F238E27FC236}">
                <a16:creationId xmlns:a16="http://schemas.microsoft.com/office/drawing/2014/main" id="{003E611B-43ED-4174-B811-AD8C3B236FF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9" name="Straight Connector 8">
            <a:extLst>
              <a:ext uri="{FF2B5EF4-FFF2-40B4-BE49-F238E27FC236}">
                <a16:creationId xmlns:a16="http://schemas.microsoft.com/office/drawing/2014/main" id="{C63E32AF-2559-4B4E-A5E7-FB4211383CDF}"/>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A73A97-5186-4D95-B550-D4A3471F6BAA}"/>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FB904E-C922-468E-9D5F-4E9A596C4694}"/>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80965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0CB18-09A0-471E-9333-07E4573DD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4B23FF-877F-4895-B36D-E8D09B8A1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120D4-0449-42DA-880F-442A19726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4/15/2020</a:t>
            </a:fld>
            <a:endParaRPr lang="en-US"/>
          </a:p>
        </p:txBody>
      </p:sp>
      <p:sp>
        <p:nvSpPr>
          <p:cNvPr id="5" name="Footer Placeholder 4">
            <a:extLst>
              <a:ext uri="{FF2B5EF4-FFF2-40B4-BE49-F238E27FC236}">
                <a16:creationId xmlns:a16="http://schemas.microsoft.com/office/drawing/2014/main" id="{D463D81D-E0B7-4B9B-AECD-47E2DE992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ADB37EAD-892F-44EA-A011-FB49DE2D6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9F50C-BE38-4BD0-BA84-9B090E1F2B9B}" type="slidenum">
              <a:rPr lang="en-US" noProof="0" smtClean="0"/>
              <a:pPr/>
              <a:t>‹#›</a:t>
            </a:fld>
            <a:endParaRPr lang="en-US" noProof="0"/>
          </a:p>
        </p:txBody>
      </p:sp>
    </p:spTree>
    <p:extLst>
      <p:ext uri="{BB962C8B-B14F-4D97-AF65-F5344CB8AC3E}">
        <p14:creationId xmlns:p14="http://schemas.microsoft.com/office/powerpoint/2010/main" val="5996554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651" r:id="rId14"/>
    <p:sldLayoutId id="2147483668" r:id="rId15"/>
    <p:sldLayoutId id="2147483710" r:id="rId16"/>
    <p:sldLayoutId id="2147483711" r:id="rId17"/>
    <p:sldLayoutId id="2147483712" r:id="rId18"/>
    <p:sldLayoutId id="2147483713" r:id="rId19"/>
    <p:sldLayoutId id="2147483714" r:id="rId20"/>
    <p:sldLayoutId id="2147483715" r:id="rId21"/>
    <p:sldLayoutId id="2147483716" r:id="rId22"/>
    <p:sldLayoutId id="2147483692" r:id="rId23"/>
    <p:sldLayoutId id="2147483697" r:id="rId24"/>
    <p:sldLayoutId id="2147483674" r:id="rId2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duotone>
              <a:schemeClr val="accent5">
                <a:shade val="45000"/>
                <a:satMod val="135000"/>
              </a:schemeClr>
              <a:prstClr val="white"/>
            </a:duotone>
          </a:blip>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a:solidFill>
                  <a:srgbClr val="3F3F3F"/>
                </a:solidFill>
                <a:latin typeface="Bahnschrift" panose="020B0502040204020203" pitchFamily="34" charset="0"/>
              </a:rPr>
              <a:t>A Purposeful Walk Down Wallstreet</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sz="2100">
                <a:solidFill>
                  <a:srgbClr val="014E7D"/>
                </a:solidFill>
              </a:rPr>
              <a:t>Michael Shields, Nabeel Asghar, Shojib Miah, Michael Chen</a:t>
            </a:r>
          </a:p>
        </p:txBody>
      </p:sp>
      <p:pic>
        <p:nvPicPr>
          <p:cNvPr id="5" name="Picture 4" descr="A picture containing drawing&#10;&#10;Description automatically generated">
            <a:extLst>
              <a:ext uri="{FF2B5EF4-FFF2-40B4-BE49-F238E27FC236}">
                <a16:creationId xmlns:a16="http://schemas.microsoft.com/office/drawing/2014/main" id="{5F6EA5A3-2713-4E3A-A131-86DAA865BB2E}"/>
              </a:ext>
            </a:extLst>
          </p:cNvPr>
          <p:cNvPicPr>
            <a:picLocks noChangeAspect="1"/>
          </p:cNvPicPr>
          <p:nvPr/>
        </p:nvPicPr>
        <p:blipFill>
          <a:blip r:embed="rId4"/>
          <a:stretch>
            <a:fillRect/>
          </a:stretch>
        </p:blipFill>
        <p:spPr>
          <a:xfrm>
            <a:off x="2724238" y="2160328"/>
            <a:ext cx="2537341" cy="2537341"/>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rmAutofit/>
          </a:bodyPr>
          <a:lstStyle/>
          <a:p>
            <a:pPr>
              <a:lnSpc>
                <a:spcPct val="150000"/>
              </a:lnSpc>
            </a:pPr>
            <a:r>
              <a:rPr lang="en-US" sz="3200" dirty="0">
                <a:solidFill>
                  <a:srgbClr val="014E7D"/>
                </a:solidFill>
                <a:cs typeface="Calibri"/>
              </a:rPr>
              <a:t>Michael Shields – Team Leader</a:t>
            </a:r>
          </a:p>
          <a:p>
            <a:pPr>
              <a:lnSpc>
                <a:spcPct val="150000"/>
              </a:lnSpc>
            </a:pPr>
            <a:r>
              <a:rPr lang="en-US" sz="3200" dirty="0">
                <a:solidFill>
                  <a:srgbClr val="014E7D"/>
                </a:solidFill>
                <a:cs typeface="Calibri"/>
              </a:rPr>
              <a:t>Nabeel Asghar – Presentation Leader</a:t>
            </a:r>
          </a:p>
          <a:p>
            <a:pPr>
              <a:lnSpc>
                <a:spcPct val="150000"/>
              </a:lnSpc>
            </a:pPr>
            <a:r>
              <a:rPr lang="en-US" sz="3200" dirty="0">
                <a:solidFill>
                  <a:srgbClr val="014E7D"/>
                </a:solidFill>
                <a:ea typeface="+mn-lt"/>
                <a:cs typeface="+mn-lt"/>
              </a:rPr>
              <a:t>Shojib Miah – Technology Leader</a:t>
            </a:r>
            <a:endParaRPr lang="en-US" sz="3200" dirty="0">
              <a:solidFill>
                <a:srgbClr val="014E7D"/>
              </a:solidFill>
              <a:cs typeface="Calibri"/>
            </a:endParaRPr>
          </a:p>
          <a:p>
            <a:pPr>
              <a:lnSpc>
                <a:spcPct val="150000"/>
              </a:lnSpc>
            </a:pPr>
            <a:r>
              <a:rPr lang="en-US" sz="3200" dirty="0">
                <a:solidFill>
                  <a:srgbClr val="014E7D"/>
                </a:solidFill>
                <a:cs typeface="Calibri"/>
              </a:rPr>
              <a:t>Michael Chen – Documentation Leader</a:t>
            </a:r>
          </a:p>
          <a:p>
            <a:pPr>
              <a:lnSpc>
                <a:spcPct val="150000"/>
              </a:lnSpc>
            </a:pPr>
            <a:endParaRPr lang="en-US" sz="3200" dirty="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Team Introduction</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2</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74085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rmAutofit/>
          </a:bodyPr>
          <a:lstStyle/>
          <a:p>
            <a:pPr>
              <a:lnSpc>
                <a:spcPct val="150000"/>
              </a:lnSpc>
              <a:buClr>
                <a:schemeClr val="accent2"/>
              </a:buClr>
            </a:pPr>
            <a:r>
              <a:rPr lang="en-US" sz="3200" dirty="0">
                <a:solidFill>
                  <a:srgbClr val="014E7D"/>
                </a:solidFill>
              </a:rPr>
              <a:t>GM is using advanced analytics and AI.</a:t>
            </a:r>
          </a:p>
          <a:p>
            <a:pPr>
              <a:lnSpc>
                <a:spcPct val="150000"/>
              </a:lnSpc>
            </a:pPr>
            <a:r>
              <a:rPr lang="en-US" sz="3200" dirty="0">
                <a:solidFill>
                  <a:srgbClr val="014E7D"/>
                </a:solidFill>
                <a:cs typeface="Calibri"/>
              </a:rPr>
              <a:t>Design and implementation of financial instruments.</a:t>
            </a:r>
          </a:p>
          <a:p>
            <a:pPr>
              <a:lnSpc>
                <a:spcPct val="150000"/>
              </a:lnSpc>
            </a:pPr>
            <a:r>
              <a:rPr lang="en-US" sz="3200" dirty="0">
                <a:solidFill>
                  <a:srgbClr val="014E7D"/>
                </a:solidFill>
              </a:rPr>
              <a:t>Leverage fintech to predict market movements</a:t>
            </a:r>
          </a:p>
          <a:p>
            <a:pPr>
              <a:lnSpc>
                <a:spcPct val="150000"/>
              </a:lnSpc>
            </a:pPr>
            <a:endParaRPr lang="en-US" sz="3200" dirty="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Background</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3</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83195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rmAutofit/>
          </a:bodyPr>
          <a:lstStyle/>
          <a:p>
            <a:pPr>
              <a:lnSpc>
                <a:spcPct val="150000"/>
              </a:lnSpc>
            </a:pPr>
            <a:r>
              <a:rPr lang="en-US" sz="3200" dirty="0">
                <a:solidFill>
                  <a:srgbClr val="014E7D"/>
                </a:solidFill>
                <a:cs typeface="Calibri"/>
              </a:rPr>
              <a:t>Improve our framework of analysis</a:t>
            </a:r>
          </a:p>
          <a:p>
            <a:pPr>
              <a:lnSpc>
                <a:spcPct val="150000"/>
              </a:lnSpc>
            </a:pPr>
            <a:r>
              <a:rPr lang="en-US" sz="3200" dirty="0">
                <a:solidFill>
                  <a:srgbClr val="014E7D"/>
                </a:solidFill>
                <a:cs typeface="Calibri"/>
              </a:rPr>
              <a:t>To elevate the financial platform</a:t>
            </a:r>
          </a:p>
          <a:p>
            <a:pPr>
              <a:lnSpc>
                <a:spcPct val="150000"/>
              </a:lnSpc>
            </a:pPr>
            <a:endParaRPr lang="en-US" sz="3200" dirty="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Goals</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4</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18153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rmAutofit/>
          </a:bodyPr>
          <a:lstStyle/>
          <a:p>
            <a:pPr>
              <a:lnSpc>
                <a:spcPct val="150000"/>
              </a:lnSpc>
            </a:pPr>
            <a:r>
              <a:rPr lang="en-US" sz="3200" dirty="0">
                <a:solidFill>
                  <a:srgbClr val="014E7D"/>
                </a:solidFill>
                <a:cs typeface="Calibri"/>
              </a:rPr>
              <a:t>Data Analytics is a growing field</a:t>
            </a:r>
          </a:p>
          <a:p>
            <a:pPr>
              <a:lnSpc>
                <a:spcPct val="150000"/>
              </a:lnSpc>
            </a:pPr>
            <a:r>
              <a:rPr lang="en-US" sz="3200" dirty="0">
                <a:solidFill>
                  <a:srgbClr val="014E7D"/>
                </a:solidFill>
                <a:cs typeface="Calibri"/>
              </a:rPr>
              <a:t>Furthering our understanding of Data use cases</a:t>
            </a:r>
          </a:p>
          <a:p>
            <a:pPr>
              <a:lnSpc>
                <a:spcPct val="150000"/>
              </a:lnSpc>
            </a:pPr>
            <a:r>
              <a:rPr lang="en-US" sz="3200" dirty="0">
                <a:solidFill>
                  <a:srgbClr val="014E7D"/>
                </a:solidFill>
                <a:ea typeface="+mn-lt"/>
                <a:cs typeface="+mn-lt"/>
              </a:rPr>
              <a:t>Will be used in furthering future GM IT projects</a:t>
            </a:r>
          </a:p>
          <a:p>
            <a:pPr marL="0" indent="0">
              <a:lnSpc>
                <a:spcPct val="150000"/>
              </a:lnSpc>
              <a:buNone/>
            </a:pPr>
            <a:endParaRPr lang="en-US" sz="3200" dirty="0">
              <a:solidFill>
                <a:srgbClr val="000000"/>
              </a:solidFill>
              <a:cs typeface="Calibri"/>
            </a:endParaRP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5</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Title 3">
            <a:extLst>
              <a:ext uri="{FF2B5EF4-FFF2-40B4-BE49-F238E27FC236}">
                <a16:creationId xmlns:a16="http://schemas.microsoft.com/office/drawing/2014/main" id="{C18456F3-2A51-40F8-A400-6E5CC3BCAF32}"/>
              </a:ext>
            </a:extLst>
          </p:cNvPr>
          <p:cNvSpPr txBox="1">
            <a:spLocks/>
          </p:cNvSpPr>
          <p:nvPr/>
        </p:nvSpPr>
        <p:spPr>
          <a:xfrm>
            <a:off x="516746" y="637184"/>
            <a:ext cx="7342631" cy="6952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solidFill>
                  <a:srgbClr val="014E7D"/>
                </a:solidFill>
                <a:latin typeface="Bahnschrift"/>
              </a:rPr>
              <a:t>Advancing Data Analytics</a:t>
            </a:r>
          </a:p>
        </p:txBody>
      </p:sp>
    </p:spTree>
    <p:extLst>
      <p:ext uri="{BB962C8B-B14F-4D97-AF65-F5344CB8AC3E}">
        <p14:creationId xmlns:p14="http://schemas.microsoft.com/office/powerpoint/2010/main" val="290779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Autofit/>
          </a:bodyPr>
          <a:lstStyle/>
          <a:p>
            <a:pPr>
              <a:lnSpc>
                <a:spcPct val="150000"/>
              </a:lnSpc>
            </a:pPr>
            <a:r>
              <a:rPr lang="en-US" sz="3200" dirty="0">
                <a:solidFill>
                  <a:srgbClr val="014E7D"/>
                </a:solidFill>
                <a:cs typeface="Calibri"/>
              </a:rPr>
              <a:t>Enhance the accuracy of the currently built platform</a:t>
            </a:r>
          </a:p>
          <a:p>
            <a:pPr>
              <a:lnSpc>
                <a:spcPct val="150000"/>
              </a:lnSpc>
            </a:pPr>
            <a:r>
              <a:rPr lang="en-US" sz="3200" dirty="0">
                <a:solidFill>
                  <a:srgbClr val="014E7D"/>
                </a:solidFill>
                <a:cs typeface="Calibri"/>
              </a:rPr>
              <a:t>Investigate and build on the existing Trade Strategies and Models</a:t>
            </a:r>
          </a:p>
          <a:p>
            <a:pPr>
              <a:lnSpc>
                <a:spcPct val="150000"/>
              </a:lnSpc>
            </a:pPr>
            <a:r>
              <a:rPr lang="en-US" sz="3200" dirty="0">
                <a:solidFill>
                  <a:srgbClr val="014E7D"/>
                </a:solidFill>
                <a:cs typeface="Calibri"/>
              </a:rPr>
              <a:t>Leverage the tool to create and track 'Assets Under Management' </a:t>
            </a:r>
          </a:p>
          <a:p>
            <a:pPr>
              <a:lnSpc>
                <a:spcPct val="150000"/>
              </a:lnSpc>
            </a:pPr>
            <a:r>
              <a:rPr lang="en-US" sz="3200" dirty="0">
                <a:solidFill>
                  <a:srgbClr val="014E7D"/>
                </a:solidFill>
                <a:ea typeface="+mn-lt"/>
                <a:cs typeface="+mn-lt"/>
              </a:rPr>
              <a:t>Leverage the front-end client</a:t>
            </a:r>
            <a:endParaRPr lang="en-US" sz="3200" dirty="0">
              <a:solidFill>
                <a:srgbClr val="014E7D"/>
              </a:solidFill>
              <a:cs typeface="Calibri"/>
            </a:endParaRPr>
          </a:p>
          <a:p>
            <a:pPr>
              <a:lnSpc>
                <a:spcPct val="150000"/>
              </a:lnSpc>
            </a:pPr>
            <a:r>
              <a:rPr lang="en-US" sz="3200" dirty="0">
                <a:solidFill>
                  <a:srgbClr val="014E7D"/>
                </a:solidFill>
                <a:ea typeface="+mn-lt"/>
                <a:cs typeface="+mn-lt"/>
              </a:rPr>
              <a:t>Convert the current DB Layer</a:t>
            </a:r>
            <a:endParaRPr lang="en-US" sz="3200" dirty="0">
              <a:solidFill>
                <a:srgbClr val="014E7D"/>
              </a:solidFill>
              <a:cs typeface="Calibri"/>
            </a:endParaRPr>
          </a:p>
          <a:p>
            <a:pPr>
              <a:lnSpc>
                <a:spcPct val="150000"/>
              </a:lnSpc>
            </a:pPr>
            <a:endParaRPr lang="en-US" sz="3200" dirty="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Deliverables</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6</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50945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Autofit/>
          </a:bodyPr>
          <a:lstStyle/>
          <a:p>
            <a:pPr>
              <a:lnSpc>
                <a:spcPct val="150000"/>
              </a:lnSpc>
            </a:pPr>
            <a:r>
              <a:rPr lang="en-US" sz="3200" dirty="0">
                <a:solidFill>
                  <a:srgbClr val="014E7D"/>
                </a:solidFill>
                <a:cs typeface="Calibri"/>
              </a:rPr>
              <a:t>Traditional Relational Database Management Systems</a:t>
            </a:r>
          </a:p>
          <a:p>
            <a:pPr>
              <a:lnSpc>
                <a:spcPct val="150000"/>
              </a:lnSpc>
            </a:pPr>
            <a:r>
              <a:rPr lang="en-US" sz="3200" dirty="0">
                <a:solidFill>
                  <a:srgbClr val="014E7D"/>
                </a:solidFill>
                <a:cs typeface="Calibri"/>
              </a:rPr>
              <a:t>Data Extraction Tools</a:t>
            </a:r>
          </a:p>
          <a:p>
            <a:pPr>
              <a:lnSpc>
                <a:spcPct val="150000"/>
              </a:lnSpc>
            </a:pPr>
            <a:r>
              <a:rPr lang="en-US" sz="3200" dirty="0">
                <a:solidFill>
                  <a:srgbClr val="014E7D"/>
                </a:solidFill>
                <a:cs typeface="Calibri"/>
              </a:rPr>
              <a:t>Financial Trading strategies, Algorithms, and Technologies</a:t>
            </a:r>
          </a:p>
          <a:p>
            <a:pPr>
              <a:lnSpc>
                <a:spcPct val="150000"/>
              </a:lnSpc>
            </a:pPr>
            <a:r>
              <a:rPr lang="en-US" sz="3200" dirty="0">
                <a:solidFill>
                  <a:srgbClr val="014E7D"/>
                </a:solidFill>
                <a:cs typeface="Calibri"/>
              </a:rPr>
              <a:t>Python</a:t>
            </a:r>
          </a:p>
          <a:p>
            <a:pPr>
              <a:lnSpc>
                <a:spcPct val="150000"/>
              </a:lnSpc>
            </a:pPr>
            <a:r>
              <a:rPr lang="en-US" sz="3200" dirty="0">
                <a:solidFill>
                  <a:srgbClr val="014E7D"/>
                </a:solidFill>
                <a:cs typeface="Calibri"/>
              </a:rPr>
              <a:t>Tableau for Front-end and user-interface</a:t>
            </a:r>
          </a:p>
          <a:p>
            <a:pPr>
              <a:lnSpc>
                <a:spcPct val="150000"/>
              </a:lnSpc>
            </a:pPr>
            <a:endParaRPr lang="en-US" sz="3200" dirty="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Technologies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7</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6869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9"/>
            <a:ext cx="11355821" cy="3918260"/>
          </a:xfrm>
        </p:spPr>
        <p:txBody>
          <a:bodyPr vert="horz" lIns="91440" tIns="45720" rIns="91440" bIns="45720" rtlCol="0" anchor="t">
            <a:normAutofit/>
          </a:bodyPr>
          <a:lstStyle/>
          <a:p>
            <a:pPr>
              <a:lnSpc>
                <a:spcPct val="150000"/>
              </a:lnSpc>
            </a:pPr>
            <a:r>
              <a:rPr lang="en-US" sz="3200" dirty="0">
                <a:solidFill>
                  <a:srgbClr val="014E7D"/>
                </a:solidFill>
                <a:cs typeface="Calibri"/>
              </a:rPr>
              <a:t>There has been no recent developments, we will be meeting soon with our client.</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dirty="0">
                <a:solidFill>
                  <a:srgbClr val="014E7D"/>
                </a:solidFill>
                <a:latin typeface="Bahnschrift"/>
              </a:rPr>
              <a:t>New Information</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8</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64653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133720" y="2977179"/>
            <a:ext cx="3924560" cy="903641"/>
          </a:xfrm>
        </p:spPr>
        <p:txBody>
          <a:bodyPr>
            <a:normAutofit fontScale="90000"/>
          </a:bodyPr>
          <a:lstStyle/>
          <a:p>
            <a:r>
              <a:rPr lang="en-US" sz="6600" dirty="0">
                <a:solidFill>
                  <a:srgbClr val="014E7D"/>
                </a:solidFill>
                <a:latin typeface="Bahnschrift"/>
              </a:rPr>
              <a:t>Questions?</a:t>
            </a:r>
            <a:endParaRPr lang="en-US" sz="6600"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9</a:t>
            </a:fld>
            <a:endParaRPr lang="en-US"/>
          </a:p>
        </p:txBody>
      </p:sp>
      <p:sp>
        <p:nvSpPr>
          <p:cNvPr id="6" name="Right Triangle 5">
            <a:extLst>
              <a:ext uri="{FF2B5EF4-FFF2-40B4-BE49-F238E27FC236}">
                <a16:creationId xmlns:a16="http://schemas.microsoft.com/office/drawing/2014/main" id="{BA376A69-2F2B-4B47-AEE9-2B5ECC61B22D}"/>
              </a:ext>
            </a:extLst>
          </p:cNvPr>
          <p:cNvSpPr/>
          <p:nvPr/>
        </p:nvSpPr>
        <p:spPr>
          <a:xfrm rot="10800000" flipV="1">
            <a:off x="9529268" y="6381742"/>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10916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AA1BE300BBC3438B8EE7505AD14221" ma:contentTypeVersion="6" ma:contentTypeDescription="Create a new document." ma:contentTypeScope="" ma:versionID="25bf83fe43db1d1004b3ea142c1c668b">
  <xsd:schema xmlns:xsd="http://www.w3.org/2001/XMLSchema" xmlns:xs="http://www.w3.org/2001/XMLSchema" xmlns:p="http://schemas.microsoft.com/office/2006/metadata/properties" xmlns:ns3="eeca79a8-5ca5-4d04-b409-247c65ee3b88" targetNamespace="http://schemas.microsoft.com/office/2006/metadata/properties" ma:root="true" ma:fieldsID="cfddc0addb13bf65556a9e0ddccbf2c0" ns3:_="">
    <xsd:import namespace="eeca79a8-5ca5-4d04-b409-247c65ee3b8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a79a8-5ca5-4d04-b409-247c65ee3b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eca79a8-5ca5-4d04-b409-247c65ee3b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8529B4-D568-43AB-86F0-542762FE6F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a79a8-5ca5-4d04-b409-247c65ee3b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eeca79a8-5ca5-4d04-b409-247c65ee3b88"/>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593</Words>
  <Application>Microsoft Office PowerPoint</Application>
  <PresentationFormat>Widescreen</PresentationFormat>
  <Paragraphs>69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Purposeful Walk Down Wallstreet</vt:lpstr>
      <vt:lpstr>Team Introduction</vt:lpstr>
      <vt:lpstr>Background</vt:lpstr>
      <vt:lpstr>Goals</vt:lpstr>
      <vt:lpstr>PowerPoint Presentation</vt:lpstr>
      <vt:lpstr>Deliverables</vt:lpstr>
      <vt:lpstr>Technologies</vt:lpstr>
      <vt:lpstr>New Information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Purposeful Walk Down Wallstreet</dc:title>
  <dc:creator/>
  <cp:revision>2</cp:revision>
  <dcterms:created xsi:type="dcterms:W3CDTF">2020-01-15T19:56:22Z</dcterms:created>
  <dcterms:modified xsi:type="dcterms:W3CDTF">2020-04-16T03:16:15Z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0x01010005AA1BE300BBC3438B8EE7505AD14221</vt:lpwstr>
  </property>
</Properties>
</file>