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89" r:id="rId3"/>
    <p:sldId id="304" r:id="rId4"/>
    <p:sldId id="305" r:id="rId5"/>
    <p:sldId id="294" r:id="rId6"/>
    <p:sldId id="295" r:id="rId7"/>
    <p:sldId id="296" r:id="rId8"/>
    <p:sldId id="290" r:id="rId9"/>
    <p:sldId id="297" r:id="rId10"/>
    <p:sldId id="298" r:id="rId11"/>
    <p:sldId id="299" r:id="rId12"/>
    <p:sldId id="300" r:id="rId13"/>
    <p:sldId id="301" r:id="rId14"/>
    <p:sldId id="303" r:id="rId15"/>
    <p:sldId id="30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E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95F238-D5AD-4DF0-82DA-83AD4B980B72}" v="131" dt="2020-02-11T16:19:25.225"/>
    <p1510:client id="{46A433BE-895F-4BDE-9FB5-EBBE5883FA75}" v="261" dt="2020-02-11T22:55:41.612"/>
    <p1510:client id="{84635AAE-DF10-4401-898C-0C25C5E1C55D}" v="75" dt="2020-02-11T22:21:03.275"/>
    <p1510:client id="{991A8A31-EAFC-4028-BDB7-1A638B5B7831}" v="697" dt="2020-02-10T22:45:47.224"/>
    <p1510:client id="{A1C7D170-9EE8-4854-A0FE-4813780DDBF2}" v="1067" dt="2020-02-10T22:37:29.324"/>
    <p1510:client id="{B328603D-82BF-4E8E-AA9B-9576B8F0BA35}" v="1707" dt="2020-02-11T22:26:47.209"/>
    <p1510:client id="{F1EF3106-1E24-4C96-A354-A53270520A95}" v="704" dt="2020-02-11T22:23:04.923"/>
    <p1510:client id="{F78B3612-135C-400B-8053-D23191430376}" v="159" dt="2020-02-11T16:44:12.5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950"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EA9DD-3722-4F51-BA64-7AE7D1D05344}" type="datetimeFigureOut">
              <a:rPr lang="en-US" smtClean="0"/>
              <a:t>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54405-4FCA-42E5-8D10-F36773F8E0B4}" type="slidenum">
              <a:rPr lang="en-US" smtClean="0"/>
              <a:t>‹#›</a:t>
            </a:fld>
            <a:endParaRPr lang="en-US"/>
          </a:p>
        </p:txBody>
      </p:sp>
    </p:spTree>
    <p:extLst>
      <p:ext uri="{BB962C8B-B14F-4D97-AF65-F5344CB8AC3E}">
        <p14:creationId xmlns:p14="http://schemas.microsoft.com/office/powerpoint/2010/main" val="1426411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1</a:t>
            </a:fld>
            <a:endParaRPr lang="en-US" noProof="0"/>
          </a:p>
        </p:txBody>
      </p:sp>
    </p:spTree>
    <p:extLst>
      <p:ext uri="{BB962C8B-B14F-4D97-AF65-F5344CB8AC3E}">
        <p14:creationId xmlns:p14="http://schemas.microsoft.com/office/powerpoint/2010/main" val="3779073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10</a:t>
            </a:fld>
            <a:endParaRPr lang="en-US" noProof="0"/>
          </a:p>
        </p:txBody>
      </p:sp>
    </p:spTree>
    <p:extLst>
      <p:ext uri="{BB962C8B-B14F-4D97-AF65-F5344CB8AC3E}">
        <p14:creationId xmlns:p14="http://schemas.microsoft.com/office/powerpoint/2010/main" val="1562977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11</a:t>
            </a:fld>
            <a:endParaRPr lang="en-US" noProof="0"/>
          </a:p>
        </p:txBody>
      </p:sp>
    </p:spTree>
    <p:extLst>
      <p:ext uri="{BB962C8B-B14F-4D97-AF65-F5344CB8AC3E}">
        <p14:creationId xmlns:p14="http://schemas.microsoft.com/office/powerpoint/2010/main" val="3662835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12</a:t>
            </a:fld>
            <a:endParaRPr lang="en-US" noProof="0"/>
          </a:p>
        </p:txBody>
      </p:sp>
    </p:spTree>
    <p:extLst>
      <p:ext uri="{BB962C8B-B14F-4D97-AF65-F5344CB8AC3E}">
        <p14:creationId xmlns:p14="http://schemas.microsoft.com/office/powerpoint/2010/main" val="2273784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13</a:t>
            </a:fld>
            <a:endParaRPr lang="en-US" noProof="0"/>
          </a:p>
        </p:txBody>
      </p:sp>
    </p:spTree>
    <p:extLst>
      <p:ext uri="{BB962C8B-B14F-4D97-AF65-F5344CB8AC3E}">
        <p14:creationId xmlns:p14="http://schemas.microsoft.com/office/powerpoint/2010/main" val="1650018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14</a:t>
            </a:fld>
            <a:endParaRPr lang="en-US" noProof="0"/>
          </a:p>
        </p:txBody>
      </p:sp>
    </p:spTree>
    <p:extLst>
      <p:ext uri="{BB962C8B-B14F-4D97-AF65-F5344CB8AC3E}">
        <p14:creationId xmlns:p14="http://schemas.microsoft.com/office/powerpoint/2010/main" val="917315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15</a:t>
            </a:fld>
            <a:endParaRPr lang="en-US" noProof="0"/>
          </a:p>
        </p:txBody>
      </p:sp>
    </p:spTree>
    <p:extLst>
      <p:ext uri="{BB962C8B-B14F-4D97-AF65-F5344CB8AC3E}">
        <p14:creationId xmlns:p14="http://schemas.microsoft.com/office/powerpoint/2010/main" val="335462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2</a:t>
            </a:fld>
            <a:endParaRPr lang="en-US" noProof="0"/>
          </a:p>
        </p:txBody>
      </p:sp>
    </p:spTree>
    <p:extLst>
      <p:ext uri="{BB962C8B-B14F-4D97-AF65-F5344CB8AC3E}">
        <p14:creationId xmlns:p14="http://schemas.microsoft.com/office/powerpoint/2010/main" val="3105174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3</a:t>
            </a:fld>
            <a:endParaRPr lang="en-US" noProof="0"/>
          </a:p>
        </p:txBody>
      </p:sp>
    </p:spTree>
    <p:extLst>
      <p:ext uri="{BB962C8B-B14F-4D97-AF65-F5344CB8AC3E}">
        <p14:creationId xmlns:p14="http://schemas.microsoft.com/office/powerpoint/2010/main" val="3105017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4</a:t>
            </a:fld>
            <a:endParaRPr lang="en-US" noProof="0"/>
          </a:p>
        </p:txBody>
      </p:sp>
    </p:spTree>
    <p:extLst>
      <p:ext uri="{BB962C8B-B14F-4D97-AF65-F5344CB8AC3E}">
        <p14:creationId xmlns:p14="http://schemas.microsoft.com/office/powerpoint/2010/main" val="141099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a:solidFill>
                  <a:srgbClr val="014E7D"/>
                </a:solidFill>
              </a:rPr>
              <a:t>Macroeconomic Variables</a:t>
            </a:r>
          </a:p>
          <a:p>
            <a:pPr marL="285750" lvl="0" indent="-285750" algn="l">
              <a:buFont typeface="Arial"/>
              <a:buChar char="•"/>
            </a:pPr>
            <a:r>
              <a:rPr lang="en-US" sz="2800" b="0">
                <a:solidFill>
                  <a:srgbClr val="014E7D"/>
                </a:solidFill>
              </a:rPr>
              <a:t>GDP</a:t>
            </a:r>
          </a:p>
          <a:p>
            <a:pPr marL="285750" lvl="0" indent="-285750" algn="l">
              <a:buFont typeface="Arial"/>
              <a:buChar char="•"/>
            </a:pPr>
            <a:r>
              <a:rPr lang="en-US" sz="2800" b="0">
                <a:solidFill>
                  <a:srgbClr val="014E7D"/>
                </a:solidFill>
              </a:rPr>
              <a:t>Misery Index</a:t>
            </a:r>
          </a:p>
          <a:p>
            <a:pPr marL="285750" lvl="0" indent="-285750" algn="l">
              <a:buFont typeface="Arial"/>
              <a:buChar char="•"/>
            </a:pPr>
            <a:r>
              <a:rPr lang="en-US" sz="2800" b="0">
                <a:solidFill>
                  <a:srgbClr val="014E7D"/>
                </a:solidFill>
              </a:rPr>
              <a:t>Inflation Rate</a:t>
            </a:r>
          </a:p>
          <a:p>
            <a:pPr marL="285750" lvl="0" indent="-285750" algn="l">
              <a:buFont typeface="Arial"/>
              <a:buChar char="•"/>
            </a:pPr>
            <a:r>
              <a:rPr lang="en-US" sz="2800" b="0">
                <a:solidFill>
                  <a:srgbClr val="014E7D"/>
                </a:solidFill>
              </a:rPr>
              <a:t>Unemployment Rate</a:t>
            </a:r>
          </a:p>
          <a:p>
            <a:pPr marL="285750" lvl="0" indent="-285750" algn="l">
              <a:buFont typeface="Arial"/>
              <a:buChar char="•"/>
            </a:pPr>
            <a:r>
              <a:rPr lang="en-US" sz="2800" b="0">
                <a:solidFill>
                  <a:srgbClr val="014E7D"/>
                </a:solidFill>
              </a:rPr>
              <a:t>Stock Market Confidence Index</a:t>
            </a:r>
          </a:p>
          <a:p>
            <a:pPr marL="285750" lvl="0" indent="-285750" algn="l">
              <a:buFont typeface="Arial"/>
              <a:buChar char="•"/>
            </a:pPr>
            <a:r>
              <a:rPr lang="en-US" sz="2800" b="0">
                <a:solidFill>
                  <a:srgbClr val="014E7D"/>
                </a:solidFill>
              </a:rPr>
              <a:t>Consumer Price Index</a:t>
            </a:r>
          </a:p>
          <a:p>
            <a:pPr marL="285750" lvl="0" indent="-285750" algn="l">
              <a:buFont typeface="Arial"/>
              <a:buChar char="•"/>
            </a:pPr>
            <a:r>
              <a:rPr lang="en-US" sz="2800" b="0">
                <a:solidFill>
                  <a:srgbClr val="014E7D"/>
                </a:solidFill>
              </a:rPr>
              <a:t>Treasury Bonds</a:t>
            </a:r>
          </a:p>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5</a:t>
            </a:fld>
            <a:endParaRPr lang="en-US" noProof="0"/>
          </a:p>
        </p:txBody>
      </p:sp>
    </p:spTree>
    <p:extLst>
      <p:ext uri="{BB962C8B-B14F-4D97-AF65-F5344CB8AC3E}">
        <p14:creationId xmlns:p14="http://schemas.microsoft.com/office/powerpoint/2010/main" val="1903147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6</a:t>
            </a:fld>
            <a:endParaRPr lang="en-US" noProof="0"/>
          </a:p>
        </p:txBody>
      </p:sp>
    </p:spTree>
    <p:extLst>
      <p:ext uri="{BB962C8B-B14F-4D97-AF65-F5344CB8AC3E}">
        <p14:creationId xmlns:p14="http://schemas.microsoft.com/office/powerpoint/2010/main" val="3826595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7</a:t>
            </a:fld>
            <a:endParaRPr lang="en-US" noProof="0"/>
          </a:p>
        </p:txBody>
      </p:sp>
    </p:spTree>
    <p:extLst>
      <p:ext uri="{BB962C8B-B14F-4D97-AF65-F5344CB8AC3E}">
        <p14:creationId xmlns:p14="http://schemas.microsoft.com/office/powerpoint/2010/main" val="3773492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8</a:t>
            </a:fld>
            <a:endParaRPr lang="en-US" noProof="0"/>
          </a:p>
        </p:txBody>
      </p:sp>
    </p:spTree>
    <p:extLst>
      <p:ext uri="{BB962C8B-B14F-4D97-AF65-F5344CB8AC3E}">
        <p14:creationId xmlns:p14="http://schemas.microsoft.com/office/powerpoint/2010/main" val="34685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2400"/>
              </a:spcAft>
            </a:pPr>
            <a:r>
              <a:rPr lang="en-US" sz="2800">
                <a:solidFill>
                  <a:srgbClr val="014E7D"/>
                </a:solidFill>
                <a:cs typeface="Calibri"/>
              </a:rPr>
              <a:t>Data is taken using SQL queries</a:t>
            </a:r>
          </a:p>
          <a:p>
            <a:pPr>
              <a:lnSpc>
                <a:spcPct val="100000"/>
              </a:lnSpc>
              <a:spcAft>
                <a:spcPts val="2400"/>
              </a:spcAft>
            </a:pPr>
            <a:r>
              <a:rPr lang="en-US" sz="2800">
                <a:solidFill>
                  <a:srgbClr val="014E7D"/>
                </a:solidFill>
                <a:cs typeface="Calibri"/>
              </a:rPr>
              <a:t>Analyzed for price forecasts </a:t>
            </a:r>
          </a:p>
          <a:p>
            <a:pPr>
              <a:lnSpc>
                <a:spcPct val="100000"/>
              </a:lnSpc>
              <a:spcAft>
                <a:spcPts val="2400"/>
              </a:spcAft>
            </a:pPr>
            <a:r>
              <a:rPr lang="en-US" sz="2800">
                <a:solidFill>
                  <a:srgbClr val="014E7D"/>
                </a:solidFill>
                <a:cs typeface="Calibri"/>
              </a:rPr>
              <a:t>Manipulated to calculate buy and sell signals</a:t>
            </a:r>
          </a:p>
          <a:p>
            <a:pPr>
              <a:lnSpc>
                <a:spcPct val="100000"/>
              </a:lnSpc>
              <a:spcAft>
                <a:spcPts val="2400"/>
              </a:spcAft>
            </a:pPr>
            <a:r>
              <a:rPr lang="en-US" sz="2800">
                <a:solidFill>
                  <a:srgbClr val="014E7D"/>
                </a:solidFill>
                <a:cs typeface="Calibri"/>
              </a:rPr>
              <a:t>Stored back into MySQL Database</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9</a:t>
            </a:fld>
            <a:endParaRPr lang="en-US" noProof="0"/>
          </a:p>
        </p:txBody>
      </p:sp>
    </p:spTree>
    <p:extLst>
      <p:ext uri="{BB962C8B-B14F-4D97-AF65-F5344CB8AC3E}">
        <p14:creationId xmlns:p14="http://schemas.microsoft.com/office/powerpoint/2010/main" val="367439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5313-4584-49D3-AC87-1D18441D89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DF5586-AFD4-4520-8ED0-69618019E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9A1D24-6D0C-49E7-9DD9-052E3071A05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52F55BF-4D49-491A-9384-466A03A6C4D3}"/>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D2D87964-A9B9-4F15-AEAF-F2D05541324B}"/>
              </a:ext>
            </a:extLst>
          </p:cNvPr>
          <p:cNvSpPr>
            <a:spLocks noGrp="1"/>
          </p:cNvSpPr>
          <p:nvPr>
            <p:ph type="sldNum" sz="quarter" idx="12"/>
          </p:nvPr>
        </p:nvSpPr>
        <p:spPr/>
        <p:txBody>
          <a:bodyPr/>
          <a:lstStyle/>
          <a:p>
            <a:fld id="{47ADBDB1-3CDB-475A-B454-089F7533C296}" type="slidenum">
              <a:rPr lang="en-US" smtClean="0"/>
              <a:t>‹#›</a:t>
            </a:fld>
            <a:endParaRPr lang="en-US"/>
          </a:p>
        </p:txBody>
      </p:sp>
    </p:spTree>
    <p:extLst>
      <p:ext uri="{BB962C8B-B14F-4D97-AF65-F5344CB8AC3E}">
        <p14:creationId xmlns:p14="http://schemas.microsoft.com/office/powerpoint/2010/main" val="127276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440B-8404-4DFE-BBD3-E43C2DBAA5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410D22-6F32-44A8-A33D-1760E70A6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F3038-F020-46D4-AE3E-2F2BEFD5820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BACDFCF-BF65-46AC-B65D-4DFF66BFD4D6}"/>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8E32EFF0-0A30-486F-A2E7-88BD17AA6CFB}"/>
              </a:ext>
            </a:extLst>
          </p:cNvPr>
          <p:cNvSpPr>
            <a:spLocks noGrp="1"/>
          </p:cNvSpPr>
          <p:nvPr>
            <p:ph type="sldNum" sz="quarter" idx="12"/>
          </p:nvPr>
        </p:nvSpPr>
        <p:spPr/>
        <p:txBody>
          <a:bodyPr/>
          <a:lstStyle/>
          <a:p>
            <a:fld id="{47ADBDB1-3CDB-475A-B454-089F7533C296}" type="slidenum">
              <a:rPr lang="en-US" smtClean="0"/>
              <a:t>‹#›</a:t>
            </a:fld>
            <a:endParaRPr lang="en-US"/>
          </a:p>
        </p:txBody>
      </p:sp>
    </p:spTree>
    <p:extLst>
      <p:ext uri="{BB962C8B-B14F-4D97-AF65-F5344CB8AC3E}">
        <p14:creationId xmlns:p14="http://schemas.microsoft.com/office/powerpoint/2010/main" val="3101820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EFDDA4-CC3F-4BD3-8F06-690C96F406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C0ED13-257A-4F8D-92FA-A02A08C6CA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480EB-312A-4293-AEB9-70AFB50E8C6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30E501C-0C2C-4E6B-96A6-6DFE31BDEB5F}"/>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49B8C0EE-2E9C-4F08-97E1-CC7618D252AC}"/>
              </a:ext>
            </a:extLst>
          </p:cNvPr>
          <p:cNvSpPr>
            <a:spLocks noGrp="1"/>
          </p:cNvSpPr>
          <p:nvPr>
            <p:ph type="sldNum" sz="quarter" idx="12"/>
          </p:nvPr>
        </p:nvSpPr>
        <p:spPr/>
        <p:txBody>
          <a:bodyPr/>
          <a:lstStyle/>
          <a:p>
            <a:fld id="{47ADBDB1-3CDB-475A-B454-089F7533C296}" type="slidenum">
              <a:rPr lang="en-US" smtClean="0"/>
              <a:t>‹#›</a:t>
            </a:fld>
            <a:endParaRPr lang="en-US"/>
          </a:p>
        </p:txBody>
      </p:sp>
    </p:spTree>
    <p:extLst>
      <p:ext uri="{BB962C8B-B14F-4D97-AF65-F5344CB8AC3E}">
        <p14:creationId xmlns:p14="http://schemas.microsoft.com/office/powerpoint/2010/main" val="1112257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86020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a:t>Add a footer</a:t>
            </a:r>
          </a:p>
        </p:txBody>
      </p:sp>
    </p:spTree>
    <p:extLst>
      <p:ext uri="{BB962C8B-B14F-4D97-AF65-F5344CB8AC3E}">
        <p14:creationId xmlns:p14="http://schemas.microsoft.com/office/powerpoint/2010/main" val="170089290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9E9C-2A38-4D89-879E-A5637B213A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AAE3B5-CDC3-46D9-A79B-B5E165DC1C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DEE9F-2E68-4BCC-B382-9DE1517A369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9FEDCA5-00B4-4CCC-ADC7-F12437873F68}"/>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CB80BE08-670E-43B6-95F8-69E9DA172CB5}"/>
              </a:ext>
            </a:extLst>
          </p:cNvPr>
          <p:cNvSpPr>
            <a:spLocks noGrp="1"/>
          </p:cNvSpPr>
          <p:nvPr>
            <p:ph type="sldNum" sz="quarter" idx="12"/>
          </p:nvPr>
        </p:nvSpPr>
        <p:spPr/>
        <p:txBody>
          <a:bodyPr/>
          <a:lstStyle/>
          <a:p>
            <a:fld id="{47ADBDB1-3CDB-475A-B454-089F7533C296}" type="slidenum">
              <a:rPr lang="en-US" smtClean="0"/>
              <a:t>‹#›</a:t>
            </a:fld>
            <a:endParaRPr lang="en-US"/>
          </a:p>
        </p:txBody>
      </p:sp>
    </p:spTree>
    <p:extLst>
      <p:ext uri="{BB962C8B-B14F-4D97-AF65-F5344CB8AC3E}">
        <p14:creationId xmlns:p14="http://schemas.microsoft.com/office/powerpoint/2010/main" val="532955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02DE-E7B3-4881-ACEC-96BA34D731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527909-8D91-4963-A912-04F0C50690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0A51B3-81F6-451B-9FD0-4670AB4B8B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BEC0C1F-D6D2-406B-893B-16C4EE7F647C}"/>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B962B8BC-D0B5-4667-A9C3-89620002A1CF}"/>
              </a:ext>
            </a:extLst>
          </p:cNvPr>
          <p:cNvSpPr>
            <a:spLocks noGrp="1"/>
          </p:cNvSpPr>
          <p:nvPr>
            <p:ph type="sldNum" sz="quarter" idx="12"/>
          </p:nvPr>
        </p:nvSpPr>
        <p:spPr/>
        <p:txBody>
          <a:bodyPr/>
          <a:lstStyle/>
          <a:p>
            <a:fld id="{47ADBDB1-3CDB-475A-B454-089F7533C296}" type="slidenum">
              <a:rPr lang="en-US" smtClean="0"/>
              <a:t>‹#›</a:t>
            </a:fld>
            <a:endParaRPr lang="en-US"/>
          </a:p>
        </p:txBody>
      </p:sp>
    </p:spTree>
    <p:extLst>
      <p:ext uri="{BB962C8B-B14F-4D97-AF65-F5344CB8AC3E}">
        <p14:creationId xmlns:p14="http://schemas.microsoft.com/office/powerpoint/2010/main" val="336680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F6BD-4500-4694-B31C-23CD2D76E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334741-8B35-422A-ADB7-E504DA1AC2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138A25-850C-490A-8732-0DF0DBEC8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E604D2-50B1-44C6-BED3-48EE004761E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F143755-BCD3-40CC-91EB-67E51F7F759E}"/>
              </a:ext>
            </a:extLst>
          </p:cNvPr>
          <p:cNvSpPr>
            <a:spLocks noGrp="1"/>
          </p:cNvSpPr>
          <p:nvPr>
            <p:ph type="ftr" sz="quarter" idx="11"/>
          </p:nvPr>
        </p:nvSpPr>
        <p:spPr/>
        <p:txBody>
          <a:bodyPr/>
          <a:lstStyle/>
          <a:p>
            <a:r>
              <a:rPr lang="en-US"/>
              <a:t>Add a footer</a:t>
            </a:r>
          </a:p>
        </p:txBody>
      </p:sp>
      <p:sp>
        <p:nvSpPr>
          <p:cNvPr id="7" name="Slide Number Placeholder 6">
            <a:extLst>
              <a:ext uri="{FF2B5EF4-FFF2-40B4-BE49-F238E27FC236}">
                <a16:creationId xmlns:a16="http://schemas.microsoft.com/office/drawing/2014/main" id="{FAB497D7-1AB7-425A-864F-EF70B47D6ED7}"/>
              </a:ext>
            </a:extLst>
          </p:cNvPr>
          <p:cNvSpPr>
            <a:spLocks noGrp="1"/>
          </p:cNvSpPr>
          <p:nvPr>
            <p:ph type="sldNum" sz="quarter" idx="12"/>
          </p:nvPr>
        </p:nvSpPr>
        <p:spPr/>
        <p:txBody>
          <a:bodyPr/>
          <a:lstStyle/>
          <a:p>
            <a:fld id="{47ADBDB1-3CDB-475A-B454-089F7533C296}" type="slidenum">
              <a:rPr lang="en-US" smtClean="0"/>
              <a:t>‹#›</a:t>
            </a:fld>
            <a:endParaRPr lang="en-US"/>
          </a:p>
        </p:txBody>
      </p:sp>
    </p:spTree>
    <p:extLst>
      <p:ext uri="{BB962C8B-B14F-4D97-AF65-F5344CB8AC3E}">
        <p14:creationId xmlns:p14="http://schemas.microsoft.com/office/powerpoint/2010/main" val="285297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1779-C14A-4D4B-9B7C-53A1CC61DE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8C9500-4FE2-40F2-B4D7-32EAF5C128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C98052-F36D-4B67-915C-71ED2AFD95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875EF3-ED16-42F6-AAFB-7E99A381F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4E0BB9-E8EF-49ED-8000-431AB33C87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4CFD37-C878-4ED9-9D43-832257250270}"/>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04C3E55-55B2-4B3B-9A1F-DCC79080549A}"/>
              </a:ext>
            </a:extLst>
          </p:cNvPr>
          <p:cNvSpPr>
            <a:spLocks noGrp="1"/>
          </p:cNvSpPr>
          <p:nvPr>
            <p:ph type="ftr" sz="quarter" idx="11"/>
          </p:nvPr>
        </p:nvSpPr>
        <p:spPr/>
        <p:txBody>
          <a:bodyPr/>
          <a:lstStyle/>
          <a:p>
            <a:r>
              <a:rPr lang="en-US"/>
              <a:t>Add a footer</a:t>
            </a:r>
          </a:p>
        </p:txBody>
      </p:sp>
      <p:sp>
        <p:nvSpPr>
          <p:cNvPr id="9" name="Slide Number Placeholder 8">
            <a:extLst>
              <a:ext uri="{FF2B5EF4-FFF2-40B4-BE49-F238E27FC236}">
                <a16:creationId xmlns:a16="http://schemas.microsoft.com/office/drawing/2014/main" id="{46A301F6-9037-43AD-A32D-DC1ECEDA0970}"/>
              </a:ext>
            </a:extLst>
          </p:cNvPr>
          <p:cNvSpPr>
            <a:spLocks noGrp="1"/>
          </p:cNvSpPr>
          <p:nvPr>
            <p:ph type="sldNum" sz="quarter" idx="12"/>
          </p:nvPr>
        </p:nvSpPr>
        <p:spPr/>
        <p:txBody>
          <a:bodyPr/>
          <a:lstStyle/>
          <a:p>
            <a:fld id="{47ADBDB1-3CDB-475A-B454-089F7533C296}" type="slidenum">
              <a:rPr lang="en-US" smtClean="0"/>
              <a:t>‹#›</a:t>
            </a:fld>
            <a:endParaRPr lang="en-US"/>
          </a:p>
        </p:txBody>
      </p:sp>
    </p:spTree>
    <p:extLst>
      <p:ext uri="{BB962C8B-B14F-4D97-AF65-F5344CB8AC3E}">
        <p14:creationId xmlns:p14="http://schemas.microsoft.com/office/powerpoint/2010/main" val="353937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001C-B51B-4139-A063-DB2E2C725C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6D92DA-C761-4930-B715-1A455271144A}"/>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AED1E80-6F39-41F8-AD4B-C384D2B3954B}"/>
              </a:ext>
            </a:extLst>
          </p:cNvPr>
          <p:cNvSpPr>
            <a:spLocks noGrp="1"/>
          </p:cNvSpPr>
          <p:nvPr>
            <p:ph type="ftr" sz="quarter" idx="11"/>
          </p:nvPr>
        </p:nvSpPr>
        <p:spPr/>
        <p:txBody>
          <a:bodyPr/>
          <a:lstStyle/>
          <a:p>
            <a:r>
              <a:rPr lang="en-US"/>
              <a:t>Add a footer</a:t>
            </a:r>
          </a:p>
        </p:txBody>
      </p:sp>
      <p:sp>
        <p:nvSpPr>
          <p:cNvPr id="5" name="Slide Number Placeholder 4">
            <a:extLst>
              <a:ext uri="{FF2B5EF4-FFF2-40B4-BE49-F238E27FC236}">
                <a16:creationId xmlns:a16="http://schemas.microsoft.com/office/drawing/2014/main" id="{FD2BC216-C2B7-4802-870F-B2B4D1133AF1}"/>
              </a:ext>
            </a:extLst>
          </p:cNvPr>
          <p:cNvSpPr>
            <a:spLocks noGrp="1"/>
          </p:cNvSpPr>
          <p:nvPr>
            <p:ph type="sldNum" sz="quarter" idx="12"/>
          </p:nvPr>
        </p:nvSpPr>
        <p:spPr/>
        <p:txBody>
          <a:bodyPr/>
          <a:lstStyle/>
          <a:p>
            <a:fld id="{47ADBDB1-3CDB-475A-B454-089F7533C296}" type="slidenum">
              <a:rPr lang="en-US" smtClean="0"/>
              <a:t>‹#›</a:t>
            </a:fld>
            <a:endParaRPr lang="en-US"/>
          </a:p>
        </p:txBody>
      </p:sp>
    </p:spTree>
    <p:extLst>
      <p:ext uri="{BB962C8B-B14F-4D97-AF65-F5344CB8AC3E}">
        <p14:creationId xmlns:p14="http://schemas.microsoft.com/office/powerpoint/2010/main" val="364238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6E1B62-14FA-43DC-AD11-7CE6A96C618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48D1386-D779-4B28-84AE-DD7378908CB2}"/>
              </a:ext>
            </a:extLst>
          </p:cNvPr>
          <p:cNvSpPr>
            <a:spLocks noGrp="1"/>
          </p:cNvSpPr>
          <p:nvPr>
            <p:ph type="ftr" sz="quarter" idx="11"/>
          </p:nvPr>
        </p:nvSpPr>
        <p:spPr/>
        <p:txBody>
          <a:bodyPr/>
          <a:lstStyle/>
          <a:p>
            <a:r>
              <a:rPr lang="en-US"/>
              <a:t>Add a footer</a:t>
            </a:r>
          </a:p>
        </p:txBody>
      </p:sp>
      <p:sp>
        <p:nvSpPr>
          <p:cNvPr id="4" name="Slide Number Placeholder 3">
            <a:extLst>
              <a:ext uri="{FF2B5EF4-FFF2-40B4-BE49-F238E27FC236}">
                <a16:creationId xmlns:a16="http://schemas.microsoft.com/office/drawing/2014/main" id="{19367567-7ACB-4F1D-81F6-BE4679F9A604}"/>
              </a:ext>
            </a:extLst>
          </p:cNvPr>
          <p:cNvSpPr>
            <a:spLocks noGrp="1"/>
          </p:cNvSpPr>
          <p:nvPr>
            <p:ph type="sldNum" sz="quarter" idx="12"/>
          </p:nvPr>
        </p:nvSpPr>
        <p:spPr/>
        <p:txBody>
          <a:bodyPr/>
          <a:lstStyle/>
          <a:p>
            <a:fld id="{47ADBDB1-3CDB-475A-B454-089F7533C296}" type="slidenum">
              <a:rPr lang="en-US" smtClean="0"/>
              <a:t>‹#›</a:t>
            </a:fld>
            <a:endParaRPr lang="en-US"/>
          </a:p>
        </p:txBody>
      </p:sp>
    </p:spTree>
    <p:extLst>
      <p:ext uri="{BB962C8B-B14F-4D97-AF65-F5344CB8AC3E}">
        <p14:creationId xmlns:p14="http://schemas.microsoft.com/office/powerpoint/2010/main" val="244359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A149-82CE-40FF-BB64-4597E0BE7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340EF4-40A4-48B7-A8E6-9D7563F5F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210C3D-2567-4297-82BF-ACC5B5140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B33E4F-CE54-4255-8A07-963E8238148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DBF192B-022D-4BB9-B2B8-1C5565ECB4CA}"/>
              </a:ext>
            </a:extLst>
          </p:cNvPr>
          <p:cNvSpPr>
            <a:spLocks noGrp="1"/>
          </p:cNvSpPr>
          <p:nvPr>
            <p:ph type="ftr" sz="quarter" idx="11"/>
          </p:nvPr>
        </p:nvSpPr>
        <p:spPr/>
        <p:txBody>
          <a:bodyPr/>
          <a:lstStyle/>
          <a:p>
            <a:r>
              <a:rPr lang="en-US"/>
              <a:t>Add a footer</a:t>
            </a:r>
          </a:p>
        </p:txBody>
      </p:sp>
      <p:sp>
        <p:nvSpPr>
          <p:cNvPr id="7" name="Slide Number Placeholder 6">
            <a:extLst>
              <a:ext uri="{FF2B5EF4-FFF2-40B4-BE49-F238E27FC236}">
                <a16:creationId xmlns:a16="http://schemas.microsoft.com/office/drawing/2014/main" id="{97567AFE-5C65-4D05-95FC-316D45017861}"/>
              </a:ext>
            </a:extLst>
          </p:cNvPr>
          <p:cNvSpPr>
            <a:spLocks noGrp="1"/>
          </p:cNvSpPr>
          <p:nvPr>
            <p:ph type="sldNum" sz="quarter" idx="12"/>
          </p:nvPr>
        </p:nvSpPr>
        <p:spPr/>
        <p:txBody>
          <a:bodyPr/>
          <a:lstStyle/>
          <a:p>
            <a:fld id="{47ADBDB1-3CDB-475A-B454-089F7533C296}" type="slidenum">
              <a:rPr lang="en-US" smtClean="0"/>
              <a:t>‹#›</a:t>
            </a:fld>
            <a:endParaRPr lang="en-US"/>
          </a:p>
        </p:txBody>
      </p:sp>
    </p:spTree>
    <p:extLst>
      <p:ext uri="{BB962C8B-B14F-4D97-AF65-F5344CB8AC3E}">
        <p14:creationId xmlns:p14="http://schemas.microsoft.com/office/powerpoint/2010/main" val="204968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8BCF-05CB-4857-8029-530B696B6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EB6777-1CC2-4BED-A4C8-647710A7C6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468AF5-CC31-4ACB-A8D2-FE3B5A51F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090DE9-2FB9-475B-816F-E17ED71762D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17C4C93-2DCC-4007-8B93-7189CA12E7B4}"/>
              </a:ext>
            </a:extLst>
          </p:cNvPr>
          <p:cNvSpPr>
            <a:spLocks noGrp="1"/>
          </p:cNvSpPr>
          <p:nvPr>
            <p:ph type="ftr" sz="quarter" idx="11"/>
          </p:nvPr>
        </p:nvSpPr>
        <p:spPr/>
        <p:txBody>
          <a:bodyPr/>
          <a:lstStyle/>
          <a:p>
            <a:r>
              <a:rPr lang="en-US"/>
              <a:t>Add a footer</a:t>
            </a:r>
          </a:p>
        </p:txBody>
      </p:sp>
      <p:sp>
        <p:nvSpPr>
          <p:cNvPr id="7" name="Slide Number Placeholder 6">
            <a:extLst>
              <a:ext uri="{FF2B5EF4-FFF2-40B4-BE49-F238E27FC236}">
                <a16:creationId xmlns:a16="http://schemas.microsoft.com/office/drawing/2014/main" id="{700CCF75-9889-4782-B790-FD5B49C9E6A2}"/>
              </a:ext>
            </a:extLst>
          </p:cNvPr>
          <p:cNvSpPr>
            <a:spLocks noGrp="1"/>
          </p:cNvSpPr>
          <p:nvPr>
            <p:ph type="sldNum" sz="quarter" idx="12"/>
          </p:nvPr>
        </p:nvSpPr>
        <p:spPr/>
        <p:txBody>
          <a:bodyPr/>
          <a:lstStyle/>
          <a:p>
            <a:fld id="{47ADBDB1-3CDB-475A-B454-089F7533C296}" type="slidenum">
              <a:rPr lang="en-US" smtClean="0"/>
              <a:t>‹#›</a:t>
            </a:fld>
            <a:endParaRPr lang="en-US"/>
          </a:p>
        </p:txBody>
      </p:sp>
    </p:spTree>
    <p:extLst>
      <p:ext uri="{BB962C8B-B14F-4D97-AF65-F5344CB8AC3E}">
        <p14:creationId xmlns:p14="http://schemas.microsoft.com/office/powerpoint/2010/main" val="242405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EA94A5-22BD-4F9F-A19C-8A963A3743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76DDF-D4ED-4DE7-B6BD-9C100AC86F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46934-E58D-4B20-8DFB-E86A43F8D7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F5CA3C02-B22B-4C4E-9B85-473D99C85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p>
        </p:txBody>
      </p:sp>
      <p:sp>
        <p:nvSpPr>
          <p:cNvPr id="6" name="Slide Number Placeholder 5">
            <a:extLst>
              <a:ext uri="{FF2B5EF4-FFF2-40B4-BE49-F238E27FC236}">
                <a16:creationId xmlns:a16="http://schemas.microsoft.com/office/drawing/2014/main" id="{AF54B821-C802-4D3C-A315-8016DCA7D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DBDB1-3CDB-475A-B454-089F7533C296}" type="slidenum">
              <a:rPr lang="en-US" smtClean="0"/>
              <a:t>‹#›</a:t>
            </a:fld>
            <a:endParaRPr lang="en-US"/>
          </a:p>
        </p:txBody>
      </p:sp>
    </p:spTree>
    <p:extLst>
      <p:ext uri="{BB962C8B-B14F-4D97-AF65-F5344CB8AC3E}">
        <p14:creationId xmlns:p14="http://schemas.microsoft.com/office/powerpoint/2010/main" val="154555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878"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9.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3">
            <a:duotone>
              <a:schemeClr val="accent5">
                <a:shade val="45000"/>
                <a:satMod val="135000"/>
              </a:schemeClr>
              <a:prstClr val="white"/>
            </a:duotone>
          </a:blip>
          <a:srcRect l="20784" r="20784"/>
          <a:stretch>
            <a:fillRect/>
          </a:stretch>
        </p:blipFill>
        <p:spPr/>
      </p:pic>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a:solidFill>
                  <a:srgbClr val="3F3F3F"/>
                </a:solidFill>
                <a:latin typeface="Bahnschrift" panose="020B0502040204020203" pitchFamily="34" charset="0"/>
              </a:rPr>
              <a:t>A Purposeful Walk Down Wallstreet</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sz="2100">
                <a:solidFill>
                  <a:srgbClr val="014E7D"/>
                </a:solidFill>
              </a:rPr>
              <a:t>Michael Shields, Nabeel Asghar, Shojib Miah, Michael Chen</a:t>
            </a:r>
          </a:p>
        </p:txBody>
      </p:sp>
      <p:pic>
        <p:nvPicPr>
          <p:cNvPr id="5" name="Picture 4" descr="A picture containing drawing&#10;&#10;Description automatically generated">
            <a:extLst>
              <a:ext uri="{FF2B5EF4-FFF2-40B4-BE49-F238E27FC236}">
                <a16:creationId xmlns:a16="http://schemas.microsoft.com/office/drawing/2014/main" id="{5F6EA5A3-2713-4E3A-A131-86DAA865BB2E}"/>
              </a:ext>
            </a:extLst>
          </p:cNvPr>
          <p:cNvPicPr>
            <a:picLocks noChangeAspect="1"/>
          </p:cNvPicPr>
          <p:nvPr/>
        </p:nvPicPr>
        <p:blipFill>
          <a:blip r:embed="rId4"/>
          <a:stretch>
            <a:fillRect/>
          </a:stretch>
        </p:blipFill>
        <p:spPr>
          <a:xfrm>
            <a:off x="2648038" y="2160328"/>
            <a:ext cx="2537341" cy="2537341"/>
          </a:xfrm>
          <a:prstGeom prst="rect">
            <a:avLst/>
          </a:prstGeom>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1951347" cy="226253"/>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424913" y="161101"/>
            <a:ext cx="11342174" cy="565171"/>
          </a:xfrm>
        </p:spPr>
        <p:txBody>
          <a:bodyPr>
            <a:normAutofit/>
          </a:bodyPr>
          <a:lstStyle/>
          <a:p>
            <a:r>
              <a:rPr lang="en-US" sz="3200">
                <a:solidFill>
                  <a:srgbClr val="014E7D"/>
                </a:solidFill>
                <a:latin typeface="Bahnschrift"/>
              </a:rPr>
              <a:t>FR 3 – Data Displayed in Tableau</a:t>
            </a:r>
            <a:endParaRPr lang="en-US" sz="320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41299"/>
            <a:ext cx="739775" cy="365125"/>
          </a:xfrm>
        </p:spPr>
        <p:txBody>
          <a:bodyPr/>
          <a:lstStyle/>
          <a:p>
            <a:fld id="{8699F50C-BE38-4BD0-BA84-9B090E1F2B9B}" type="slidenum">
              <a:rPr lang="en-US" sz="3200" smtClean="0"/>
              <a:pPr/>
              <a:t>10</a:t>
            </a:fld>
            <a:endParaRPr lang="en-US" sz="3200"/>
          </a:p>
        </p:txBody>
      </p:sp>
      <p:pic>
        <p:nvPicPr>
          <p:cNvPr id="10" name="Picture 9">
            <a:extLst>
              <a:ext uri="{FF2B5EF4-FFF2-40B4-BE49-F238E27FC236}">
                <a16:creationId xmlns:a16="http://schemas.microsoft.com/office/drawing/2014/main" id="{5174D801-4966-4BFC-A0E7-4E669C8A79B6}"/>
              </a:ext>
            </a:extLst>
          </p:cNvPr>
          <p:cNvPicPr>
            <a:picLocks noChangeAspect="1"/>
          </p:cNvPicPr>
          <p:nvPr/>
        </p:nvPicPr>
        <p:blipFill>
          <a:blip r:embed="rId3"/>
          <a:stretch>
            <a:fillRect/>
          </a:stretch>
        </p:blipFill>
        <p:spPr>
          <a:xfrm>
            <a:off x="6799083" y="865059"/>
            <a:ext cx="5392917" cy="4705350"/>
          </a:xfrm>
          <a:prstGeom prst="rect">
            <a:avLst/>
          </a:prstGeom>
        </p:spPr>
      </p:pic>
      <p:graphicFrame>
        <p:nvGraphicFramePr>
          <p:cNvPr id="14" name="Content Placeholder 13">
            <a:extLst>
              <a:ext uri="{FF2B5EF4-FFF2-40B4-BE49-F238E27FC236}">
                <a16:creationId xmlns:a16="http://schemas.microsoft.com/office/drawing/2014/main" id="{6710C5EB-BDA7-459B-94D0-908BE344D206}"/>
              </a:ext>
            </a:extLst>
          </p:cNvPr>
          <p:cNvGraphicFramePr>
            <a:graphicFrameLocks noGrp="1"/>
          </p:cNvGraphicFramePr>
          <p:nvPr>
            <p:ph idx="1"/>
            <p:extLst>
              <p:ext uri="{D42A27DB-BD31-4B8C-83A1-F6EECF244321}">
                <p14:modId xmlns:p14="http://schemas.microsoft.com/office/powerpoint/2010/main" val="1520093627"/>
              </p:ext>
            </p:extLst>
          </p:nvPr>
        </p:nvGraphicFramePr>
        <p:xfrm>
          <a:off x="332294" y="865059"/>
          <a:ext cx="6342827" cy="5923059"/>
        </p:xfrm>
        <a:graphic>
          <a:graphicData uri="http://schemas.openxmlformats.org/drawingml/2006/table">
            <a:tbl>
              <a:tblPr firstCol="1" lastRow="1" lastCol="1" bandRow="1" bandCol="1">
                <a:tableStyleId>{3B4B98B0-60AC-42C2-AFA5-B58CD77FA1E5}</a:tableStyleId>
              </a:tblPr>
              <a:tblGrid>
                <a:gridCol w="1636685">
                  <a:extLst>
                    <a:ext uri="{9D8B030D-6E8A-4147-A177-3AD203B41FA5}">
                      <a16:colId xmlns:a16="http://schemas.microsoft.com/office/drawing/2014/main" val="868818542"/>
                    </a:ext>
                  </a:extLst>
                </a:gridCol>
                <a:gridCol w="2482608">
                  <a:extLst>
                    <a:ext uri="{9D8B030D-6E8A-4147-A177-3AD203B41FA5}">
                      <a16:colId xmlns:a16="http://schemas.microsoft.com/office/drawing/2014/main" val="2090468933"/>
                    </a:ext>
                  </a:extLst>
                </a:gridCol>
                <a:gridCol w="1191501">
                  <a:extLst>
                    <a:ext uri="{9D8B030D-6E8A-4147-A177-3AD203B41FA5}">
                      <a16:colId xmlns:a16="http://schemas.microsoft.com/office/drawing/2014/main" val="1905988898"/>
                    </a:ext>
                  </a:extLst>
                </a:gridCol>
                <a:gridCol w="1032033">
                  <a:extLst>
                    <a:ext uri="{9D8B030D-6E8A-4147-A177-3AD203B41FA5}">
                      <a16:colId xmlns:a16="http://schemas.microsoft.com/office/drawing/2014/main" val="2540963781"/>
                    </a:ext>
                  </a:extLst>
                </a:gridCol>
              </a:tblGrid>
              <a:tr h="673699">
                <a:tc>
                  <a:txBody>
                    <a:bodyPr/>
                    <a:lstStyle/>
                    <a:p>
                      <a:pPr marL="0" marR="0">
                        <a:lnSpc>
                          <a:spcPct val="107000"/>
                        </a:lnSpc>
                        <a:spcBef>
                          <a:spcPts val="0"/>
                        </a:spcBef>
                        <a:spcAft>
                          <a:spcPts val="0"/>
                        </a:spcAft>
                      </a:pPr>
                      <a:r>
                        <a:rPr lang="en-US" sz="1400">
                          <a:effectLst/>
                        </a:rPr>
                        <a:t>Name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gridSpan="3">
                  <a:txBody>
                    <a:bodyPr/>
                    <a:lstStyle/>
                    <a:p>
                      <a:pPr marL="0" marR="0">
                        <a:lnSpc>
                          <a:spcPct val="107000"/>
                        </a:lnSpc>
                        <a:spcBef>
                          <a:spcPts val="0"/>
                        </a:spcBef>
                        <a:spcAft>
                          <a:spcPts val="0"/>
                        </a:spcAft>
                      </a:pPr>
                      <a:r>
                        <a:rPr lang="en-US" sz="1500">
                          <a:effectLst/>
                        </a:rPr>
                        <a:t>Tableau shows various graphs without a name using macroeconomic variables and machine learning algorithms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595548"/>
                  </a:ext>
                </a:extLst>
              </a:tr>
              <a:tr h="1238147">
                <a:tc>
                  <a:txBody>
                    <a:bodyPr/>
                    <a:lstStyle/>
                    <a:p>
                      <a:pPr marL="0" marR="0">
                        <a:lnSpc>
                          <a:spcPct val="107000"/>
                        </a:lnSpc>
                        <a:spcBef>
                          <a:spcPts val="0"/>
                        </a:spcBef>
                        <a:spcAft>
                          <a:spcPts val="0"/>
                        </a:spcAft>
                      </a:pPr>
                      <a:r>
                        <a:rPr lang="en-US" sz="1400">
                          <a:effectLst/>
                        </a:rPr>
                        <a:t> </a:t>
                      </a:r>
                    </a:p>
                    <a:p>
                      <a:pPr marL="0" marR="0">
                        <a:lnSpc>
                          <a:spcPct val="107000"/>
                        </a:lnSpc>
                        <a:spcBef>
                          <a:spcPts val="0"/>
                        </a:spcBef>
                        <a:spcAft>
                          <a:spcPts val="0"/>
                        </a:spcAft>
                      </a:pPr>
                      <a:r>
                        <a:rPr lang="en-US" sz="1400">
                          <a:effectLst/>
                        </a:rPr>
                        <a:t>Description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gridSpan="3">
                  <a:txBody>
                    <a:bodyPr/>
                    <a:lstStyle/>
                    <a:p>
                      <a:pPr marL="0" marR="0">
                        <a:lnSpc>
                          <a:spcPct val="107000"/>
                        </a:lnSpc>
                        <a:spcBef>
                          <a:spcPts val="0"/>
                        </a:spcBef>
                        <a:spcAft>
                          <a:spcPts val="0"/>
                        </a:spcAft>
                      </a:pPr>
                      <a:r>
                        <a:rPr lang="en-US" sz="1500">
                          <a:effectLst/>
                        </a:rPr>
                        <a:t>Along the bottom of the Tableau dashboard, the graphs titles for the pricing data collected for various graphs will be displayed. The labels will also indicate which algorithm each of them will show, and which variables are instilled within the graph.</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9258085"/>
                  </a:ext>
                </a:extLst>
              </a:tr>
              <a:tr h="870060">
                <a:tc>
                  <a:txBody>
                    <a:bodyPr/>
                    <a:lstStyle/>
                    <a:p>
                      <a:pPr marL="0" marR="0">
                        <a:lnSpc>
                          <a:spcPct val="107000"/>
                        </a:lnSpc>
                        <a:spcBef>
                          <a:spcPts val="0"/>
                        </a:spcBef>
                        <a:spcAft>
                          <a:spcPts val="0"/>
                        </a:spcAft>
                      </a:pPr>
                      <a:r>
                        <a:rPr lang="en-US" sz="1600">
                          <a:effectLst/>
                        </a:rPr>
                        <a:t> </a:t>
                      </a:r>
                      <a:endParaRPr lang="en-US" sz="1400">
                        <a:effectLst/>
                      </a:endParaRPr>
                    </a:p>
                    <a:p>
                      <a:pPr marL="0" marR="0">
                        <a:lnSpc>
                          <a:spcPct val="107000"/>
                        </a:lnSpc>
                        <a:spcBef>
                          <a:spcPts val="0"/>
                        </a:spcBef>
                        <a:spcAft>
                          <a:spcPts val="0"/>
                        </a:spcAft>
                      </a:pPr>
                      <a:r>
                        <a:rPr lang="en-US" sz="1400">
                          <a:effectLst/>
                        </a:rPr>
                        <a:t>Rationale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gridSpan="3">
                  <a:txBody>
                    <a:bodyPr/>
                    <a:lstStyle/>
                    <a:p>
                      <a:pPr marL="0" marR="0">
                        <a:lnSpc>
                          <a:spcPct val="107000"/>
                        </a:lnSpc>
                        <a:spcBef>
                          <a:spcPts val="0"/>
                        </a:spcBef>
                        <a:spcAft>
                          <a:spcPts val="0"/>
                        </a:spcAft>
                      </a:pPr>
                      <a:r>
                        <a:rPr lang="en-US" sz="1500">
                          <a:effectLst/>
                        </a:rPr>
                        <a:t>The user will be able to view the predictions of the algorithm of their choice by selecting the corresponding tab along the bottom of the Tableau Dashboard.</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8496825"/>
                  </a:ext>
                </a:extLst>
              </a:tr>
              <a:tr h="237779">
                <a:tc>
                  <a:txBody>
                    <a:bodyPr/>
                    <a:lstStyle/>
                    <a:p>
                      <a:pPr marL="0" marR="0">
                        <a:lnSpc>
                          <a:spcPct val="107000"/>
                        </a:lnSpc>
                        <a:spcBef>
                          <a:spcPts val="0"/>
                        </a:spcBef>
                        <a:spcAft>
                          <a:spcPts val="0"/>
                        </a:spcAft>
                      </a:pPr>
                      <a:r>
                        <a:rPr lang="en-US" sz="1400">
                          <a:effectLst/>
                        </a:rPr>
                        <a:t>Input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gridSpan="3">
                  <a:txBody>
                    <a:bodyPr/>
                    <a:lstStyle/>
                    <a:p>
                      <a:pPr marL="0" marR="0">
                        <a:lnSpc>
                          <a:spcPct val="107000"/>
                        </a:lnSpc>
                        <a:spcBef>
                          <a:spcPts val="0"/>
                        </a:spcBef>
                        <a:spcAft>
                          <a:spcPts val="0"/>
                        </a:spcAft>
                      </a:pPr>
                      <a:r>
                        <a:rPr lang="en-US" sz="1500">
                          <a:effectLst/>
                        </a:rPr>
                        <a:t>Data from database tables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7812903"/>
                  </a:ext>
                </a:extLst>
              </a:tr>
              <a:tr h="237779">
                <a:tc>
                  <a:txBody>
                    <a:bodyPr/>
                    <a:lstStyle/>
                    <a:p>
                      <a:pPr marL="0" marR="0">
                        <a:lnSpc>
                          <a:spcPct val="107000"/>
                        </a:lnSpc>
                        <a:spcBef>
                          <a:spcPts val="0"/>
                        </a:spcBef>
                        <a:spcAft>
                          <a:spcPts val="0"/>
                        </a:spcAft>
                      </a:pPr>
                      <a:r>
                        <a:rPr lang="en-US" sz="1400">
                          <a:effectLst/>
                        </a:rPr>
                        <a:t>Output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gridSpan="3">
                  <a:txBody>
                    <a:bodyPr/>
                    <a:lstStyle/>
                    <a:p>
                      <a:pPr marL="0" marR="0">
                        <a:lnSpc>
                          <a:spcPct val="107000"/>
                        </a:lnSpc>
                        <a:spcBef>
                          <a:spcPts val="0"/>
                        </a:spcBef>
                        <a:spcAft>
                          <a:spcPts val="0"/>
                        </a:spcAft>
                      </a:pPr>
                      <a:r>
                        <a:rPr lang="en-US" sz="1500">
                          <a:effectLst/>
                        </a:rPr>
                        <a:t>Front End Tableau user interface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51367033"/>
                  </a:ext>
                </a:extLst>
              </a:tr>
              <a:tr h="137327">
                <a:tc>
                  <a:txBody>
                    <a:bodyPr/>
                    <a:lstStyle/>
                    <a:p>
                      <a:pPr marL="0" marR="0">
                        <a:lnSpc>
                          <a:spcPct val="107000"/>
                        </a:lnSpc>
                        <a:spcBef>
                          <a:spcPts val="0"/>
                        </a:spcBef>
                        <a:spcAft>
                          <a:spcPts val="0"/>
                        </a:spcAft>
                      </a:pPr>
                      <a:r>
                        <a:rPr lang="en-US" sz="1300">
                          <a:effectLst/>
                        </a:rPr>
                        <a:t>Forward Dependency</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gridSpan="3">
                  <a:txBody>
                    <a:bodyPr/>
                    <a:lstStyle/>
                    <a:p>
                      <a:pPr marL="0" marR="0">
                        <a:lnSpc>
                          <a:spcPct val="107000"/>
                        </a:lnSpc>
                        <a:spcBef>
                          <a:spcPts val="0"/>
                        </a:spcBef>
                        <a:spcAft>
                          <a:spcPts val="0"/>
                        </a:spcAft>
                      </a:pPr>
                      <a:r>
                        <a:rPr lang="en-US" sz="1500">
                          <a:effectLst/>
                        </a:rPr>
                        <a:t>None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11734645"/>
                  </a:ext>
                </a:extLst>
              </a:tr>
              <a:tr h="310858">
                <a:tc>
                  <a:txBody>
                    <a:bodyPr/>
                    <a:lstStyle/>
                    <a:p>
                      <a:pPr marL="0" marR="0">
                        <a:lnSpc>
                          <a:spcPct val="107000"/>
                        </a:lnSpc>
                        <a:spcBef>
                          <a:spcPts val="0"/>
                        </a:spcBef>
                        <a:spcAft>
                          <a:spcPts val="0"/>
                        </a:spcAft>
                      </a:pPr>
                      <a:r>
                        <a:rPr lang="en-US" sz="1300">
                          <a:effectLst/>
                        </a:rPr>
                        <a:t>Backward Dependency</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gridSpan="3">
                  <a:txBody>
                    <a:bodyPr/>
                    <a:lstStyle/>
                    <a:p>
                      <a:pPr marL="0" marR="0">
                        <a:lnSpc>
                          <a:spcPct val="107000"/>
                        </a:lnSpc>
                        <a:spcBef>
                          <a:spcPts val="0"/>
                        </a:spcBef>
                        <a:spcAft>
                          <a:spcPts val="0"/>
                        </a:spcAft>
                      </a:pPr>
                      <a:r>
                        <a:rPr lang="en-US" sz="1500">
                          <a:effectLst/>
                        </a:rPr>
                        <a:t>FR_3.0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262412"/>
                  </a:ext>
                </a:extLst>
              </a:tr>
              <a:tr h="429643">
                <a:tc>
                  <a:txBody>
                    <a:bodyPr/>
                    <a:lstStyle/>
                    <a:p>
                      <a:pPr marL="0" marR="0">
                        <a:lnSpc>
                          <a:spcPct val="107000"/>
                        </a:lnSpc>
                        <a:spcBef>
                          <a:spcPts val="0"/>
                        </a:spcBef>
                        <a:spcAft>
                          <a:spcPts val="0"/>
                        </a:spcAft>
                      </a:pPr>
                      <a:r>
                        <a:rPr lang="en-US" sz="1400">
                          <a:effectLst/>
                        </a:rPr>
                        <a:t>Priority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a:txBody>
                    <a:bodyPr/>
                    <a:lstStyle/>
                    <a:p>
                      <a:pPr marL="0" marR="0">
                        <a:lnSpc>
                          <a:spcPct val="107000"/>
                        </a:lnSpc>
                        <a:spcBef>
                          <a:spcPts val="0"/>
                        </a:spcBef>
                        <a:spcAft>
                          <a:spcPts val="0"/>
                        </a:spcAft>
                      </a:pPr>
                      <a:r>
                        <a:rPr lang="en-US" sz="1500">
                          <a:effectLst/>
                        </a:rPr>
                        <a:t>Medium</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a:txBody>
                    <a:bodyPr/>
                    <a:lstStyle/>
                    <a:p>
                      <a:pPr marL="0" marR="0">
                        <a:lnSpc>
                          <a:spcPct val="107000"/>
                        </a:lnSpc>
                        <a:spcBef>
                          <a:spcPts val="0"/>
                        </a:spcBef>
                        <a:spcAft>
                          <a:spcPts val="0"/>
                        </a:spcAft>
                      </a:pPr>
                      <a:r>
                        <a:rPr lang="en-US" sz="1400" b="1">
                          <a:effectLst/>
                        </a:rPr>
                        <a:t>Priority Reason</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a:txBody>
                    <a:bodyPr/>
                    <a:lstStyle/>
                    <a:p>
                      <a:pPr marL="0" marR="0">
                        <a:lnSpc>
                          <a:spcPct val="107000"/>
                        </a:lnSpc>
                        <a:spcBef>
                          <a:spcPts val="0"/>
                        </a:spcBef>
                        <a:spcAft>
                          <a:spcPts val="0"/>
                        </a:spcAft>
                      </a:pPr>
                      <a:r>
                        <a:rPr lang="en-US" sz="1200">
                          <a:effectLst/>
                        </a:rPr>
                        <a:t>Low Scale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extLst>
                  <a:ext uri="{0D108BD9-81ED-4DB2-BD59-A6C34878D82A}">
                    <a16:rowId xmlns:a16="http://schemas.microsoft.com/office/drawing/2014/main" val="3361005367"/>
                  </a:ext>
                </a:extLst>
              </a:tr>
              <a:tr h="288094">
                <a:tc>
                  <a:txBody>
                    <a:bodyPr/>
                    <a:lstStyle/>
                    <a:p>
                      <a:pPr marL="0" marR="0">
                        <a:lnSpc>
                          <a:spcPct val="107000"/>
                        </a:lnSpc>
                        <a:spcBef>
                          <a:spcPts val="0"/>
                        </a:spcBef>
                        <a:spcAft>
                          <a:spcPts val="0"/>
                        </a:spcAft>
                      </a:pPr>
                      <a:r>
                        <a:rPr lang="en-US" sz="1400">
                          <a:effectLst/>
                        </a:rPr>
                        <a:t>Priority Sequence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gridSpan="3">
                  <a:txBody>
                    <a:bodyPr/>
                    <a:lstStyle/>
                    <a:p>
                      <a:pPr marL="0" marR="0">
                        <a:lnSpc>
                          <a:spcPct val="107000"/>
                        </a:lnSpc>
                        <a:spcBef>
                          <a:spcPts val="0"/>
                        </a:spcBef>
                        <a:spcAft>
                          <a:spcPts val="0"/>
                        </a:spcAft>
                      </a:pPr>
                      <a:r>
                        <a:rPr lang="en-US" sz="1500">
                          <a:effectLst/>
                        </a:rPr>
                        <a:t>M-2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9005477"/>
                  </a:ext>
                </a:extLst>
              </a:tr>
              <a:tr h="1238147">
                <a:tc>
                  <a:txBody>
                    <a:bodyPr/>
                    <a:lstStyle/>
                    <a:p>
                      <a:pPr marL="0" marR="0">
                        <a:lnSpc>
                          <a:spcPct val="107000"/>
                        </a:lnSpc>
                        <a:spcBef>
                          <a:spcPts val="0"/>
                        </a:spcBef>
                        <a:spcAft>
                          <a:spcPts val="0"/>
                        </a:spcAft>
                      </a:pPr>
                      <a:r>
                        <a:rPr lang="en-US" sz="2000">
                          <a:effectLst/>
                        </a:rPr>
                        <a:t> </a:t>
                      </a:r>
                      <a:endParaRPr lang="en-US" sz="1400">
                        <a:effectLst/>
                      </a:endParaRPr>
                    </a:p>
                    <a:p>
                      <a:pPr marL="0" marR="0">
                        <a:lnSpc>
                          <a:spcPct val="107000"/>
                        </a:lnSpc>
                        <a:spcBef>
                          <a:spcPts val="0"/>
                        </a:spcBef>
                        <a:spcAft>
                          <a:spcPts val="0"/>
                        </a:spcAft>
                      </a:pPr>
                      <a:r>
                        <a:rPr lang="en-US" sz="1400">
                          <a:effectLst/>
                        </a:rPr>
                        <a:t>Error Handling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gridSpan="3">
                  <a:txBody>
                    <a:bodyPr/>
                    <a:lstStyle/>
                    <a:p>
                      <a:pPr marL="0" marR="0">
                        <a:lnSpc>
                          <a:spcPct val="107000"/>
                        </a:lnSpc>
                        <a:spcBef>
                          <a:spcPts val="0"/>
                        </a:spcBef>
                        <a:spcAft>
                          <a:spcPts val="0"/>
                        </a:spcAft>
                      </a:pPr>
                      <a:r>
                        <a:rPr lang="en-US" sz="1500">
                          <a:effectLst/>
                        </a:rPr>
                        <a:t>Data table or calculations will need to be reviewed. Tableau visual could also have an issue. User can manipulate the front-end by changing visual settings or values. If error is still not resolved a developer will need to review.</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9470" marR="3947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7693339"/>
                  </a:ext>
                </a:extLst>
              </a:tr>
            </a:tbl>
          </a:graphicData>
        </a:graphic>
      </p:graphicFrame>
    </p:spTree>
    <p:extLst>
      <p:ext uri="{BB962C8B-B14F-4D97-AF65-F5344CB8AC3E}">
        <p14:creationId xmlns:p14="http://schemas.microsoft.com/office/powerpoint/2010/main" val="1854029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024746" y="414934"/>
            <a:ext cx="8363423" cy="695250"/>
          </a:xfrm>
        </p:spPr>
        <p:txBody>
          <a:bodyPr>
            <a:normAutofit/>
          </a:bodyPr>
          <a:lstStyle/>
          <a:p>
            <a:r>
              <a:rPr lang="en-US">
                <a:solidFill>
                  <a:srgbClr val="014E7D"/>
                </a:solidFill>
                <a:latin typeface="Bahnschrift"/>
              </a:rPr>
              <a:t>NFR 1 – Data Sources</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41299"/>
            <a:ext cx="739775" cy="365125"/>
          </a:xfrm>
        </p:spPr>
        <p:txBody>
          <a:bodyPr/>
          <a:lstStyle/>
          <a:p>
            <a:fld id="{8699F50C-BE38-4BD0-BA84-9B090E1F2B9B}" type="slidenum">
              <a:rPr lang="en-US" sz="3200" smtClean="0"/>
              <a:pPr/>
              <a:t>11</a:t>
            </a:fld>
            <a:endParaRPr lang="en-US" sz="3200"/>
          </a:p>
        </p:txBody>
      </p:sp>
      <p:pic>
        <p:nvPicPr>
          <p:cNvPr id="1026" name="Picture 2" descr="Image result for gm financial">
            <a:extLst>
              <a:ext uri="{FF2B5EF4-FFF2-40B4-BE49-F238E27FC236}">
                <a16:creationId xmlns:a16="http://schemas.microsoft.com/office/drawing/2014/main" id="{FBDF42FF-14B7-4A51-9ABB-EE061DD19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3960920" y="6066584"/>
            <a:ext cx="4270160" cy="6303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FDE938E8-F7F7-4C0E-B4C5-48F6A3763CB9}"/>
              </a:ext>
            </a:extLst>
          </p:cNvPr>
          <p:cNvGraphicFramePr>
            <a:graphicFrameLocks noGrp="1"/>
          </p:cNvGraphicFramePr>
          <p:nvPr>
            <p:extLst>
              <p:ext uri="{D42A27DB-BD31-4B8C-83A1-F6EECF244321}">
                <p14:modId xmlns:p14="http://schemas.microsoft.com/office/powerpoint/2010/main" val="3789572372"/>
              </p:ext>
            </p:extLst>
          </p:nvPr>
        </p:nvGraphicFramePr>
        <p:xfrm>
          <a:off x="1331367" y="1133596"/>
          <a:ext cx="9214994" cy="5572828"/>
        </p:xfrm>
        <a:graphic>
          <a:graphicData uri="http://schemas.openxmlformats.org/drawingml/2006/table">
            <a:tbl>
              <a:tblPr firstRow="1" bandRow="1">
                <a:tableStyleId>{5C22544A-7EE6-4342-B048-85BDC9FD1C3A}</a:tableStyleId>
              </a:tblPr>
              <a:tblGrid>
                <a:gridCol w="4926186">
                  <a:extLst>
                    <a:ext uri="{9D8B030D-6E8A-4147-A177-3AD203B41FA5}">
                      <a16:colId xmlns:a16="http://schemas.microsoft.com/office/drawing/2014/main" val="3129779985"/>
                    </a:ext>
                  </a:extLst>
                </a:gridCol>
                <a:gridCol w="2677096">
                  <a:extLst>
                    <a:ext uri="{9D8B030D-6E8A-4147-A177-3AD203B41FA5}">
                      <a16:colId xmlns:a16="http://schemas.microsoft.com/office/drawing/2014/main" val="2950523193"/>
                    </a:ext>
                  </a:extLst>
                </a:gridCol>
                <a:gridCol w="805856">
                  <a:extLst>
                    <a:ext uri="{9D8B030D-6E8A-4147-A177-3AD203B41FA5}">
                      <a16:colId xmlns:a16="http://schemas.microsoft.com/office/drawing/2014/main" val="2080996943"/>
                    </a:ext>
                  </a:extLst>
                </a:gridCol>
                <a:gridCol w="805856">
                  <a:extLst>
                    <a:ext uri="{9D8B030D-6E8A-4147-A177-3AD203B41FA5}">
                      <a16:colId xmlns:a16="http://schemas.microsoft.com/office/drawing/2014/main" val="1491505967"/>
                    </a:ext>
                  </a:extLst>
                </a:gridCol>
              </a:tblGrid>
              <a:tr h="282404">
                <a:tc>
                  <a:txBody>
                    <a:bodyPr/>
                    <a:lstStyle/>
                    <a:p>
                      <a:pPr fontAlgn="base"/>
                      <a:r>
                        <a:rPr lang="en-US" sz="1600" dirty="0">
                          <a:effectLst/>
                        </a:rPr>
                        <a:t>ID </a:t>
                      </a:r>
                    </a:p>
                  </a:txBody>
                  <a:tcPr anchor="ctr"/>
                </a:tc>
                <a:tc gridSpan="3">
                  <a:txBody>
                    <a:bodyPr/>
                    <a:lstStyle/>
                    <a:p>
                      <a:pPr fontAlgn="base"/>
                      <a:r>
                        <a:rPr lang="en-US" sz="1600" dirty="0">
                          <a:effectLst/>
                        </a:rPr>
                        <a:t>NFR_2.0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35045859"/>
                  </a:ext>
                </a:extLst>
              </a:tr>
              <a:tr h="349170">
                <a:tc>
                  <a:txBody>
                    <a:bodyPr/>
                    <a:lstStyle/>
                    <a:p>
                      <a:pPr fontAlgn="base"/>
                      <a:r>
                        <a:rPr lang="en-US" sz="1600" dirty="0">
                          <a:effectLst/>
                        </a:rPr>
                        <a:t>Name </a:t>
                      </a:r>
                    </a:p>
                  </a:txBody>
                  <a:tcPr anchor="ctr"/>
                </a:tc>
                <a:tc gridSpan="3">
                  <a:txBody>
                    <a:bodyPr/>
                    <a:lstStyle/>
                    <a:p>
                      <a:pPr fontAlgn="base"/>
                      <a:r>
                        <a:rPr lang="en-US" sz="1600" dirty="0">
                          <a:effectLst/>
                        </a:rPr>
                        <a:t>Data Sources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28151689"/>
                  </a:ext>
                </a:extLst>
              </a:tr>
              <a:tr h="611047">
                <a:tc>
                  <a:txBody>
                    <a:bodyPr/>
                    <a:lstStyle/>
                    <a:p>
                      <a:pPr fontAlgn="base"/>
                      <a:r>
                        <a:rPr lang="en-US" sz="1600" dirty="0">
                          <a:effectLst/>
                        </a:rPr>
                        <a:t>Description </a:t>
                      </a:r>
                    </a:p>
                  </a:txBody>
                  <a:tcPr anchor="ctr"/>
                </a:tc>
                <a:tc gridSpan="3">
                  <a:txBody>
                    <a:bodyPr/>
                    <a:lstStyle/>
                    <a:p>
                      <a:pPr fontAlgn="base"/>
                      <a:r>
                        <a:rPr lang="en-US" sz="1600" dirty="0">
                          <a:effectLst/>
                        </a:rPr>
                        <a:t>Updating the data when the application is launched automatically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63637652"/>
                  </a:ext>
                </a:extLst>
              </a:tr>
              <a:tr h="1920434">
                <a:tc>
                  <a:txBody>
                    <a:bodyPr/>
                    <a:lstStyle/>
                    <a:p>
                      <a:pPr fontAlgn="base"/>
                      <a:r>
                        <a:rPr lang="en-US" sz="1600" dirty="0">
                          <a:effectLst/>
                        </a:rPr>
                        <a:t>  </a:t>
                      </a:r>
                    </a:p>
                    <a:p>
                      <a:pPr fontAlgn="base"/>
                      <a:r>
                        <a:rPr lang="en-US" sz="1600" dirty="0">
                          <a:effectLst/>
                        </a:rPr>
                        <a:t>  </a:t>
                      </a:r>
                    </a:p>
                    <a:p>
                      <a:pPr fontAlgn="base"/>
                      <a:r>
                        <a:rPr lang="en-US" sz="1600" dirty="0">
                          <a:effectLst/>
                        </a:rPr>
                        <a:t>Rationale </a:t>
                      </a:r>
                    </a:p>
                  </a:txBody>
                  <a:tcPr anchor="ctr"/>
                </a:tc>
                <a:tc gridSpan="3">
                  <a:txBody>
                    <a:bodyPr/>
                    <a:lstStyle/>
                    <a:p>
                      <a:pPr fontAlgn="base"/>
                      <a:r>
                        <a:rPr lang="en-US" sz="1600" dirty="0">
                          <a:effectLst/>
                        </a:rPr>
                        <a:t>When the application starts the system should pull data from YAHOO and display it via Tableau. To keep the data current and ensure business standards are met, the data and visualizations will be current to the day. Data load time must be optimized to not take any longer than 1-3 minutes.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97915966"/>
                  </a:ext>
                </a:extLst>
              </a:tr>
              <a:tr h="611047">
                <a:tc>
                  <a:txBody>
                    <a:bodyPr/>
                    <a:lstStyle/>
                    <a:p>
                      <a:pPr fontAlgn="base"/>
                      <a:r>
                        <a:rPr lang="en-US" sz="1600" dirty="0">
                          <a:effectLst/>
                        </a:rPr>
                        <a:t>Input </a:t>
                      </a:r>
                    </a:p>
                  </a:txBody>
                  <a:tcPr anchor="ctr"/>
                </a:tc>
                <a:tc gridSpan="3">
                  <a:txBody>
                    <a:bodyPr/>
                    <a:lstStyle/>
                    <a:p>
                      <a:pPr fontAlgn="base"/>
                      <a:r>
                        <a:rPr lang="en-US" sz="1600" dirty="0">
                          <a:effectLst/>
                        </a:rPr>
                        <a:t>Data from configured data sources, database management system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81286875"/>
                  </a:ext>
                </a:extLst>
              </a:tr>
              <a:tr h="349170">
                <a:tc>
                  <a:txBody>
                    <a:bodyPr/>
                    <a:lstStyle/>
                    <a:p>
                      <a:pPr fontAlgn="base"/>
                      <a:r>
                        <a:rPr lang="en-US" sz="1600" dirty="0">
                          <a:effectLst/>
                        </a:rPr>
                        <a:t>Output </a:t>
                      </a:r>
                    </a:p>
                  </a:txBody>
                  <a:tcPr anchor="ctr"/>
                </a:tc>
                <a:tc gridSpan="3">
                  <a:txBody>
                    <a:bodyPr/>
                    <a:lstStyle/>
                    <a:p>
                      <a:pPr fontAlgn="base"/>
                      <a:r>
                        <a:rPr lang="en-US" sz="1600" dirty="0">
                          <a:effectLst/>
                        </a:rPr>
                        <a:t>Auto refresh of the application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74959196"/>
                  </a:ext>
                </a:extLst>
              </a:tr>
              <a:tr h="349170">
                <a:tc>
                  <a:txBody>
                    <a:bodyPr/>
                    <a:lstStyle/>
                    <a:p>
                      <a:pPr fontAlgn="base"/>
                      <a:r>
                        <a:rPr lang="en-US" sz="1600" dirty="0">
                          <a:effectLst/>
                        </a:rPr>
                        <a:t>Forward Dependency </a:t>
                      </a:r>
                    </a:p>
                  </a:txBody>
                  <a:tcPr anchor="ctr"/>
                </a:tc>
                <a:tc gridSpan="3">
                  <a:txBody>
                    <a:bodyPr/>
                    <a:lstStyle/>
                    <a:p>
                      <a:pPr fontAlgn="base"/>
                      <a:r>
                        <a:rPr lang="en-US" sz="1600" dirty="0">
                          <a:effectLst/>
                        </a:rPr>
                        <a:t>All NFRs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28185677"/>
                  </a:ext>
                </a:extLst>
              </a:tr>
              <a:tr h="349170">
                <a:tc>
                  <a:txBody>
                    <a:bodyPr/>
                    <a:lstStyle/>
                    <a:p>
                      <a:pPr fontAlgn="base"/>
                      <a:r>
                        <a:rPr lang="en-US" sz="1600" dirty="0">
                          <a:effectLst/>
                        </a:rPr>
                        <a:t>Backward Dependency </a:t>
                      </a:r>
                    </a:p>
                  </a:txBody>
                  <a:tcPr anchor="ctr"/>
                </a:tc>
                <a:tc gridSpan="3">
                  <a:txBody>
                    <a:bodyPr/>
                    <a:lstStyle/>
                    <a:p>
                      <a:pPr fontAlgn="base"/>
                      <a:r>
                        <a:rPr lang="en-US" sz="1600" dirty="0">
                          <a:effectLst/>
                        </a:rPr>
                        <a:t>None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58037720"/>
                  </a:ext>
                </a:extLst>
              </a:tr>
              <a:tr h="349170">
                <a:tc>
                  <a:txBody>
                    <a:bodyPr/>
                    <a:lstStyle/>
                    <a:p>
                      <a:pPr fontAlgn="base"/>
                      <a:r>
                        <a:rPr lang="en-US" sz="1600" dirty="0">
                          <a:effectLst/>
                        </a:rPr>
                        <a:t>Priority </a:t>
                      </a:r>
                    </a:p>
                  </a:txBody>
                  <a:tcPr anchor="ctr"/>
                </a:tc>
                <a:tc>
                  <a:txBody>
                    <a:bodyPr/>
                    <a:lstStyle/>
                    <a:p>
                      <a:pPr fontAlgn="base"/>
                      <a:r>
                        <a:rPr lang="en-US" sz="1600" dirty="0">
                          <a:effectLst/>
                        </a:rPr>
                        <a:t>High </a:t>
                      </a:r>
                    </a:p>
                  </a:txBody>
                  <a:tcPr anchor="ct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958894406"/>
                  </a:ext>
                </a:extLst>
              </a:tr>
              <a:tr h="349170">
                <a:tc>
                  <a:txBody>
                    <a:bodyPr/>
                    <a:lstStyle/>
                    <a:p>
                      <a:pPr fontAlgn="base"/>
                      <a:r>
                        <a:rPr lang="en-US" sz="1600" dirty="0">
                          <a:effectLst/>
                        </a:rPr>
                        <a:t>Priority Sequence </a:t>
                      </a:r>
                    </a:p>
                  </a:txBody>
                  <a:tcPr anchor="ctr"/>
                </a:tc>
                <a:tc gridSpan="3">
                  <a:txBody>
                    <a:bodyPr/>
                    <a:lstStyle/>
                    <a:p>
                      <a:pPr fontAlgn="base"/>
                      <a:r>
                        <a:rPr lang="en-US" sz="1600" dirty="0">
                          <a:effectLst/>
                        </a:rPr>
                        <a:t>H-2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41307536"/>
                  </a:ext>
                </a:extLst>
              </a:tr>
            </a:tbl>
          </a:graphicData>
        </a:graphic>
      </p:graphicFrame>
    </p:spTree>
    <p:extLst>
      <p:ext uri="{BB962C8B-B14F-4D97-AF65-F5344CB8AC3E}">
        <p14:creationId xmlns:p14="http://schemas.microsoft.com/office/powerpoint/2010/main" val="259921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438912" y="232573"/>
            <a:ext cx="7383606" cy="1243584"/>
          </a:xfrm>
        </p:spPr>
        <p:txBody>
          <a:bodyPr vert="horz" lIns="91440" tIns="45720" rIns="91440" bIns="45720" rtlCol="0" anchor="ctr">
            <a:normAutofit/>
          </a:bodyPr>
          <a:lstStyle/>
          <a:p>
            <a:r>
              <a:rPr lang="en-US" sz="3400" dirty="0">
                <a:solidFill>
                  <a:srgbClr val="014E7D"/>
                </a:solidFill>
                <a:latin typeface="Bahnschrift"/>
              </a:rPr>
              <a:t>NFR 2 – Graphs and Visualizations </a:t>
            </a:r>
            <a:endParaRPr lang="en-US" dirty="0"/>
          </a:p>
        </p:txBody>
      </p:sp>
      <p:sp>
        <p:nvSpPr>
          <p:cNvPr id="77" name="Rectangle 7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438912" y="2514600"/>
            <a:ext cx="4837176" cy="3666744"/>
          </a:xfrm>
        </p:spPr>
        <p:txBody>
          <a:bodyPr vert="horz" lIns="91440" tIns="45720" rIns="91440" bIns="45720" rtlCol="0">
            <a:normAutofit/>
          </a:bodyPr>
          <a:lstStyle/>
          <a:p>
            <a:endParaRPr lang="en-US" sz="1800"/>
          </a:p>
          <a:p>
            <a:endParaRPr lang="en-US" sz="1800"/>
          </a:p>
        </p:txBody>
      </p:sp>
      <p:pic>
        <p:nvPicPr>
          <p:cNvPr id="6" name="Picture 7" descr="A screenshot of a cell phone&#10;&#10;Description generated with very high confidence">
            <a:extLst>
              <a:ext uri="{FF2B5EF4-FFF2-40B4-BE49-F238E27FC236}">
                <a16:creationId xmlns:a16="http://schemas.microsoft.com/office/drawing/2014/main" id="{67AB8641-35F7-40CB-ACCA-D3182EC43D71}"/>
              </a:ext>
            </a:extLst>
          </p:cNvPr>
          <p:cNvPicPr>
            <a:picLocks noChangeAspect="1"/>
          </p:cNvPicPr>
          <p:nvPr/>
        </p:nvPicPr>
        <p:blipFill>
          <a:blip r:embed="rId3"/>
          <a:stretch>
            <a:fillRect/>
          </a:stretch>
        </p:blipFill>
        <p:spPr>
          <a:xfrm>
            <a:off x="386433" y="1842356"/>
            <a:ext cx="3246487" cy="3646443"/>
          </a:xfrm>
          <a:prstGeom prst="rect">
            <a:avLst/>
          </a:prstGeom>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0331160" y="6356350"/>
            <a:ext cx="1463040" cy="365125"/>
          </a:xfrm>
        </p:spPr>
        <p:txBody>
          <a:bodyPr vert="horz" lIns="91440" tIns="45720" rIns="91440" bIns="45720" rtlCol="0" anchor="ctr">
            <a:normAutofit/>
          </a:bodyPr>
          <a:lstStyle/>
          <a:p>
            <a:pPr>
              <a:spcAft>
                <a:spcPts val="600"/>
              </a:spcAft>
            </a:pPr>
            <a:fld id="{8699F50C-BE38-4BD0-BA84-9B090E1F2B9B}"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aphicFrame>
        <p:nvGraphicFramePr>
          <p:cNvPr id="10" name="Table 9">
            <a:extLst>
              <a:ext uri="{FF2B5EF4-FFF2-40B4-BE49-F238E27FC236}">
                <a16:creationId xmlns:a16="http://schemas.microsoft.com/office/drawing/2014/main" id="{09ECC97A-2A25-4859-AE61-A2C62D7C142C}"/>
              </a:ext>
            </a:extLst>
          </p:cNvPr>
          <p:cNvGraphicFramePr>
            <a:graphicFrameLocks noGrp="1"/>
          </p:cNvGraphicFramePr>
          <p:nvPr>
            <p:extLst>
              <p:ext uri="{D42A27DB-BD31-4B8C-83A1-F6EECF244321}">
                <p14:modId xmlns:p14="http://schemas.microsoft.com/office/powerpoint/2010/main" val="3520253914"/>
              </p:ext>
            </p:extLst>
          </p:nvPr>
        </p:nvGraphicFramePr>
        <p:xfrm>
          <a:off x="3708053" y="1150904"/>
          <a:ext cx="8359656" cy="5600488"/>
        </p:xfrm>
        <a:graphic>
          <a:graphicData uri="http://schemas.openxmlformats.org/drawingml/2006/table">
            <a:tbl>
              <a:tblPr firstRow="1" bandRow="1">
                <a:tableStyleId>{5C22544A-7EE6-4342-B048-85BDC9FD1C3A}</a:tableStyleId>
              </a:tblPr>
              <a:tblGrid>
                <a:gridCol w="2158532">
                  <a:extLst>
                    <a:ext uri="{9D8B030D-6E8A-4147-A177-3AD203B41FA5}">
                      <a16:colId xmlns:a16="http://schemas.microsoft.com/office/drawing/2014/main" val="2995506038"/>
                    </a:ext>
                  </a:extLst>
                </a:gridCol>
                <a:gridCol w="2877476">
                  <a:extLst>
                    <a:ext uri="{9D8B030D-6E8A-4147-A177-3AD203B41FA5}">
                      <a16:colId xmlns:a16="http://schemas.microsoft.com/office/drawing/2014/main" val="1790942235"/>
                    </a:ext>
                  </a:extLst>
                </a:gridCol>
                <a:gridCol w="1661824">
                  <a:extLst>
                    <a:ext uri="{9D8B030D-6E8A-4147-A177-3AD203B41FA5}">
                      <a16:colId xmlns:a16="http://schemas.microsoft.com/office/drawing/2014/main" val="4054920256"/>
                    </a:ext>
                  </a:extLst>
                </a:gridCol>
                <a:gridCol w="1661824">
                  <a:extLst>
                    <a:ext uri="{9D8B030D-6E8A-4147-A177-3AD203B41FA5}">
                      <a16:colId xmlns:a16="http://schemas.microsoft.com/office/drawing/2014/main" val="2555001435"/>
                    </a:ext>
                  </a:extLst>
                </a:gridCol>
              </a:tblGrid>
              <a:tr h="186009">
                <a:tc>
                  <a:txBody>
                    <a:bodyPr/>
                    <a:lstStyle/>
                    <a:p>
                      <a:pPr fontAlgn="base"/>
                      <a:r>
                        <a:rPr lang="en-US" sz="1600" dirty="0">
                          <a:effectLst/>
                        </a:rPr>
                        <a:t>ID </a:t>
                      </a:r>
                    </a:p>
                  </a:txBody>
                  <a:tcPr marL="65668" marR="65668" marT="32834" marB="32834" anchor="ctr"/>
                </a:tc>
                <a:tc gridSpan="3">
                  <a:txBody>
                    <a:bodyPr/>
                    <a:lstStyle/>
                    <a:p>
                      <a:pPr fontAlgn="base"/>
                      <a:r>
                        <a:rPr lang="en-US" sz="1600" dirty="0">
                          <a:effectLst/>
                        </a:rPr>
                        <a:t>NFR_3.0 </a:t>
                      </a:r>
                    </a:p>
                  </a:txBody>
                  <a:tcPr marL="65668" marR="65668" marT="32834" marB="32834"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47527280"/>
                  </a:ext>
                </a:extLst>
              </a:tr>
              <a:tr h="271264">
                <a:tc>
                  <a:txBody>
                    <a:bodyPr/>
                    <a:lstStyle/>
                    <a:p>
                      <a:pPr fontAlgn="base"/>
                      <a:r>
                        <a:rPr lang="en-US" sz="1600" dirty="0">
                          <a:effectLst/>
                        </a:rPr>
                        <a:t>Name </a:t>
                      </a:r>
                    </a:p>
                  </a:txBody>
                  <a:tcPr marL="65668" marR="65668" marT="32834" marB="32834" anchor="ctr"/>
                </a:tc>
                <a:tc gridSpan="3">
                  <a:txBody>
                    <a:bodyPr/>
                    <a:lstStyle/>
                    <a:p>
                      <a:pPr fontAlgn="base"/>
                      <a:r>
                        <a:rPr lang="en-US" sz="1600" dirty="0">
                          <a:effectLst/>
                        </a:rPr>
                        <a:t>Graphs &amp; Visualizations </a:t>
                      </a:r>
                    </a:p>
                  </a:txBody>
                  <a:tcPr marL="65668" marR="65668" marT="32834" marB="32834"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5385055"/>
                  </a:ext>
                </a:extLst>
              </a:tr>
              <a:tr h="2061605">
                <a:tc>
                  <a:txBody>
                    <a:bodyPr/>
                    <a:lstStyle/>
                    <a:p>
                      <a:pPr fontAlgn="base"/>
                      <a:r>
                        <a:rPr lang="en-US" sz="1600" dirty="0">
                          <a:effectLst/>
                        </a:rPr>
                        <a:t>  </a:t>
                      </a:r>
                    </a:p>
                    <a:p>
                      <a:pPr fontAlgn="base"/>
                      <a:r>
                        <a:rPr lang="en-US" sz="1600" dirty="0">
                          <a:effectLst/>
                        </a:rPr>
                        <a:t>  </a:t>
                      </a:r>
                    </a:p>
                    <a:p>
                      <a:pPr fontAlgn="base"/>
                      <a:r>
                        <a:rPr lang="en-US" sz="1600" dirty="0">
                          <a:effectLst/>
                        </a:rPr>
                        <a:t>Description </a:t>
                      </a:r>
                    </a:p>
                  </a:txBody>
                  <a:tcPr marL="65668" marR="65668" marT="32834" marB="32834" anchor="ctr"/>
                </a:tc>
                <a:tc gridSpan="3">
                  <a:txBody>
                    <a:bodyPr/>
                    <a:lstStyle/>
                    <a:p>
                      <a:pPr fontAlgn="base"/>
                      <a:r>
                        <a:rPr lang="en-US" sz="1600" dirty="0">
                          <a:effectLst/>
                        </a:rPr>
                        <a:t>Although the graphs are already easier to interpret, the color must be switched from black to white for a cleaner look as per the client. The graphs must clearly show a distinction between those that are using macroeconomic variables and those that are not. The user should be able to view individual graphs and measurements. Information related to each graph i.e. legend, info box, sheets, strategy codes should be displayed clearly. </a:t>
                      </a:r>
                    </a:p>
                  </a:txBody>
                  <a:tcPr marL="65668" marR="65668" marT="32834" marB="32834"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91705540"/>
                  </a:ext>
                </a:extLst>
              </a:tr>
              <a:tr h="705285">
                <a:tc>
                  <a:txBody>
                    <a:bodyPr/>
                    <a:lstStyle/>
                    <a:p>
                      <a:pPr fontAlgn="base"/>
                      <a:r>
                        <a:rPr lang="en-US" sz="1600" dirty="0">
                          <a:effectLst/>
                        </a:rPr>
                        <a:t>  </a:t>
                      </a:r>
                    </a:p>
                    <a:p>
                      <a:pPr fontAlgn="base"/>
                      <a:r>
                        <a:rPr lang="en-US" sz="1600" dirty="0">
                          <a:effectLst/>
                        </a:rPr>
                        <a:t>Rationale </a:t>
                      </a:r>
                    </a:p>
                  </a:txBody>
                  <a:tcPr marL="65668" marR="65668" marT="32834" marB="32834" anchor="ctr"/>
                </a:tc>
                <a:tc gridSpan="3">
                  <a:txBody>
                    <a:bodyPr/>
                    <a:lstStyle/>
                    <a:p>
                      <a:pPr fontAlgn="base"/>
                      <a:r>
                        <a:rPr lang="en-US" sz="1600" dirty="0">
                          <a:effectLst/>
                        </a:rPr>
                        <a:t>For the user to have full comprehension of the data being displayed it is necessary that there is nothing ambiguous on the user interface </a:t>
                      </a:r>
                    </a:p>
                  </a:txBody>
                  <a:tcPr marL="65668" marR="65668" marT="32834" marB="32834"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66446956"/>
                  </a:ext>
                </a:extLst>
              </a:tr>
              <a:tr h="271264">
                <a:tc>
                  <a:txBody>
                    <a:bodyPr/>
                    <a:lstStyle/>
                    <a:p>
                      <a:pPr fontAlgn="base"/>
                      <a:r>
                        <a:rPr lang="en-US" sz="1600" dirty="0">
                          <a:effectLst/>
                        </a:rPr>
                        <a:t>Input </a:t>
                      </a:r>
                    </a:p>
                  </a:txBody>
                  <a:tcPr marL="65668" marR="65668" marT="32834" marB="32834" anchor="ctr"/>
                </a:tc>
                <a:tc gridSpan="3">
                  <a:txBody>
                    <a:bodyPr/>
                    <a:lstStyle/>
                    <a:p>
                      <a:pPr fontAlgn="base"/>
                      <a:r>
                        <a:rPr lang="en-US" sz="1600" dirty="0">
                          <a:effectLst/>
                        </a:rPr>
                        <a:t>Data from the data-sources, Tableau canvas and tabs </a:t>
                      </a:r>
                    </a:p>
                  </a:txBody>
                  <a:tcPr marL="65668" marR="65668" marT="32834" marB="32834"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85238118"/>
                  </a:ext>
                </a:extLst>
              </a:tr>
              <a:tr h="271264">
                <a:tc>
                  <a:txBody>
                    <a:bodyPr/>
                    <a:lstStyle/>
                    <a:p>
                      <a:pPr fontAlgn="base"/>
                      <a:r>
                        <a:rPr lang="en-US" sz="1600" dirty="0">
                          <a:effectLst/>
                        </a:rPr>
                        <a:t>Output </a:t>
                      </a:r>
                    </a:p>
                  </a:txBody>
                  <a:tcPr marL="65668" marR="65668" marT="32834" marB="32834" anchor="ctr"/>
                </a:tc>
                <a:tc gridSpan="3">
                  <a:txBody>
                    <a:bodyPr/>
                    <a:lstStyle/>
                    <a:p>
                      <a:pPr fontAlgn="base"/>
                      <a:r>
                        <a:rPr lang="en-US" sz="1600" dirty="0">
                          <a:effectLst/>
                        </a:rPr>
                        <a:t>Graphs display </a:t>
                      </a:r>
                    </a:p>
                  </a:txBody>
                  <a:tcPr marL="65668" marR="65668" marT="32834" marB="32834"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91070216"/>
                  </a:ext>
                </a:extLst>
              </a:tr>
              <a:tr h="488275">
                <a:tc>
                  <a:txBody>
                    <a:bodyPr/>
                    <a:lstStyle/>
                    <a:p>
                      <a:pPr fontAlgn="base"/>
                      <a:r>
                        <a:rPr lang="en-US" sz="1600" dirty="0">
                          <a:effectLst/>
                        </a:rPr>
                        <a:t>Forward Dependency </a:t>
                      </a:r>
                    </a:p>
                  </a:txBody>
                  <a:tcPr marL="65668" marR="65668" marT="32834" marB="32834" anchor="ctr"/>
                </a:tc>
                <a:tc gridSpan="3">
                  <a:txBody>
                    <a:bodyPr/>
                    <a:lstStyle/>
                    <a:p>
                      <a:pPr fontAlgn="base"/>
                      <a:r>
                        <a:rPr lang="en-US" sz="1600" dirty="0">
                          <a:effectLst/>
                        </a:rPr>
                        <a:t>None </a:t>
                      </a:r>
                    </a:p>
                  </a:txBody>
                  <a:tcPr marL="65668" marR="65668" marT="32834" marB="32834"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14363772"/>
                  </a:ext>
                </a:extLst>
              </a:tr>
              <a:tr h="488275">
                <a:tc>
                  <a:txBody>
                    <a:bodyPr/>
                    <a:lstStyle/>
                    <a:p>
                      <a:pPr fontAlgn="base"/>
                      <a:r>
                        <a:rPr lang="en-US" sz="1600" dirty="0">
                          <a:effectLst/>
                        </a:rPr>
                        <a:t>Backward Dependency </a:t>
                      </a:r>
                    </a:p>
                  </a:txBody>
                  <a:tcPr marL="65668" marR="65668" marT="32834" marB="32834" anchor="ctr"/>
                </a:tc>
                <a:tc gridSpan="3">
                  <a:txBody>
                    <a:bodyPr/>
                    <a:lstStyle/>
                    <a:p>
                      <a:pPr fontAlgn="base"/>
                      <a:r>
                        <a:rPr lang="en-US" sz="1600" dirty="0">
                          <a:effectLst/>
                        </a:rPr>
                        <a:t>None </a:t>
                      </a:r>
                    </a:p>
                  </a:txBody>
                  <a:tcPr marL="65668" marR="65668" marT="32834" marB="32834"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4883991"/>
                  </a:ext>
                </a:extLst>
              </a:tr>
              <a:tr h="271264">
                <a:tc>
                  <a:txBody>
                    <a:bodyPr/>
                    <a:lstStyle/>
                    <a:p>
                      <a:pPr fontAlgn="base"/>
                      <a:r>
                        <a:rPr lang="en-US" sz="1600" dirty="0">
                          <a:effectLst/>
                        </a:rPr>
                        <a:t>Priority </a:t>
                      </a:r>
                    </a:p>
                  </a:txBody>
                  <a:tcPr marL="65668" marR="65668" marT="32834" marB="32834" anchor="ctr"/>
                </a:tc>
                <a:tc>
                  <a:txBody>
                    <a:bodyPr/>
                    <a:lstStyle/>
                    <a:p>
                      <a:pPr fontAlgn="base"/>
                      <a:r>
                        <a:rPr lang="en-US" sz="1600" dirty="0">
                          <a:effectLst/>
                        </a:rPr>
                        <a:t>High </a:t>
                      </a:r>
                    </a:p>
                  </a:txBody>
                  <a:tcPr marL="65668" marR="65668" marT="32834" marB="32834" anchor="ctr"/>
                </a:tc>
                <a:tc>
                  <a:txBody>
                    <a:bodyPr/>
                    <a:lstStyle/>
                    <a:p>
                      <a:endParaRPr lang="en-US" sz="1300"/>
                    </a:p>
                  </a:txBody>
                  <a:tcPr marL="65668" marR="65668" marT="32834" marB="32834"/>
                </a:tc>
                <a:tc>
                  <a:txBody>
                    <a:bodyPr/>
                    <a:lstStyle/>
                    <a:p>
                      <a:endParaRPr lang="en-US" sz="1300"/>
                    </a:p>
                  </a:txBody>
                  <a:tcPr marL="65668" marR="65668" marT="32834" marB="32834"/>
                </a:tc>
                <a:extLst>
                  <a:ext uri="{0D108BD9-81ED-4DB2-BD59-A6C34878D82A}">
                    <a16:rowId xmlns:a16="http://schemas.microsoft.com/office/drawing/2014/main" val="1530920508"/>
                  </a:ext>
                </a:extLst>
              </a:tr>
              <a:tr h="271264">
                <a:tc>
                  <a:txBody>
                    <a:bodyPr/>
                    <a:lstStyle/>
                    <a:p>
                      <a:pPr fontAlgn="base"/>
                      <a:r>
                        <a:rPr lang="en-US" sz="1600" dirty="0">
                          <a:effectLst/>
                        </a:rPr>
                        <a:t>Priority Sequence </a:t>
                      </a:r>
                    </a:p>
                  </a:txBody>
                  <a:tcPr marL="65668" marR="65668" marT="32834" marB="32834" anchor="ctr"/>
                </a:tc>
                <a:tc gridSpan="3">
                  <a:txBody>
                    <a:bodyPr/>
                    <a:lstStyle/>
                    <a:p>
                      <a:pPr fontAlgn="base"/>
                      <a:r>
                        <a:rPr lang="en-US" sz="1600" dirty="0">
                          <a:effectLst/>
                        </a:rPr>
                        <a:t>H-3 </a:t>
                      </a:r>
                    </a:p>
                  </a:txBody>
                  <a:tcPr marL="65668" marR="65668" marT="32834" marB="32834"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43639727"/>
                  </a:ext>
                </a:extLst>
              </a:tr>
            </a:tbl>
          </a:graphicData>
        </a:graphic>
      </p:graphicFrame>
    </p:spTree>
    <p:extLst>
      <p:ext uri="{BB962C8B-B14F-4D97-AF65-F5344CB8AC3E}">
        <p14:creationId xmlns:p14="http://schemas.microsoft.com/office/powerpoint/2010/main" val="170237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aphicFrame>
        <p:nvGraphicFramePr>
          <p:cNvPr id="3" name="Content Placeholder 2">
            <a:extLst>
              <a:ext uri="{FF2B5EF4-FFF2-40B4-BE49-F238E27FC236}">
                <a16:creationId xmlns:a16="http://schemas.microsoft.com/office/drawing/2014/main" id="{F76D13F4-DF7C-46F8-8A33-798E27A4EADE}"/>
              </a:ext>
            </a:extLst>
          </p:cNvPr>
          <p:cNvGraphicFramePr>
            <a:graphicFrameLocks noGrp="1"/>
          </p:cNvGraphicFramePr>
          <p:nvPr>
            <p:ph idx="1"/>
            <p:extLst>
              <p:ext uri="{D42A27DB-BD31-4B8C-83A1-F6EECF244321}">
                <p14:modId xmlns:p14="http://schemas.microsoft.com/office/powerpoint/2010/main" val="1497496524"/>
              </p:ext>
            </p:extLst>
          </p:nvPr>
        </p:nvGraphicFramePr>
        <p:xfrm>
          <a:off x="502708" y="1333500"/>
          <a:ext cx="10676368" cy="5305059"/>
        </p:xfrm>
        <a:graphic>
          <a:graphicData uri="http://schemas.openxmlformats.org/drawingml/2006/table">
            <a:tbl>
              <a:tblPr firstRow="1" bandRow="1">
                <a:tableStyleId>{5C22544A-7EE6-4342-B048-85BDC9FD1C3A}</a:tableStyleId>
              </a:tblPr>
              <a:tblGrid>
                <a:gridCol w="3265390">
                  <a:extLst>
                    <a:ext uri="{9D8B030D-6E8A-4147-A177-3AD203B41FA5}">
                      <a16:colId xmlns:a16="http://schemas.microsoft.com/office/drawing/2014/main" val="523940791"/>
                    </a:ext>
                  </a:extLst>
                </a:gridCol>
                <a:gridCol w="4625974">
                  <a:extLst>
                    <a:ext uri="{9D8B030D-6E8A-4147-A177-3AD203B41FA5}">
                      <a16:colId xmlns:a16="http://schemas.microsoft.com/office/drawing/2014/main" val="3082469960"/>
                    </a:ext>
                  </a:extLst>
                </a:gridCol>
                <a:gridCol w="1392502">
                  <a:extLst>
                    <a:ext uri="{9D8B030D-6E8A-4147-A177-3AD203B41FA5}">
                      <a16:colId xmlns:a16="http://schemas.microsoft.com/office/drawing/2014/main" val="1009166110"/>
                    </a:ext>
                  </a:extLst>
                </a:gridCol>
                <a:gridCol w="1392502">
                  <a:extLst>
                    <a:ext uri="{9D8B030D-6E8A-4147-A177-3AD203B41FA5}">
                      <a16:colId xmlns:a16="http://schemas.microsoft.com/office/drawing/2014/main" val="3793358229"/>
                    </a:ext>
                  </a:extLst>
                </a:gridCol>
              </a:tblGrid>
              <a:tr h="411022">
                <a:tc>
                  <a:txBody>
                    <a:bodyPr/>
                    <a:lstStyle/>
                    <a:p>
                      <a:pPr fontAlgn="base"/>
                      <a:r>
                        <a:rPr lang="en-US" sz="1800" dirty="0">
                          <a:effectLst/>
                        </a:rPr>
                        <a:t>ID </a:t>
                      </a:r>
                    </a:p>
                  </a:txBody>
                  <a:tcPr anchor="ctr"/>
                </a:tc>
                <a:tc gridSpan="3">
                  <a:txBody>
                    <a:bodyPr/>
                    <a:lstStyle/>
                    <a:p>
                      <a:pPr fontAlgn="base"/>
                      <a:r>
                        <a:rPr lang="en-US" sz="1800" dirty="0">
                          <a:effectLst/>
                        </a:rPr>
                        <a:t>NFR_4.0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36979577"/>
                  </a:ext>
                </a:extLst>
              </a:tr>
              <a:tr h="391905">
                <a:tc>
                  <a:txBody>
                    <a:bodyPr/>
                    <a:lstStyle/>
                    <a:p>
                      <a:pPr fontAlgn="base"/>
                      <a:r>
                        <a:rPr lang="en-US" sz="1800" dirty="0">
                          <a:effectLst/>
                        </a:rPr>
                        <a:t>Name </a:t>
                      </a:r>
                    </a:p>
                  </a:txBody>
                  <a:tcPr anchor="ctr"/>
                </a:tc>
                <a:tc gridSpan="3">
                  <a:txBody>
                    <a:bodyPr/>
                    <a:lstStyle/>
                    <a:p>
                      <a:pPr fontAlgn="base"/>
                      <a:r>
                        <a:rPr lang="en-US" sz="1800" dirty="0">
                          <a:effectLst/>
                        </a:rPr>
                        <a:t>Dual Graphs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91826252"/>
                  </a:ext>
                </a:extLst>
              </a:tr>
              <a:tr h="1290422">
                <a:tc>
                  <a:txBody>
                    <a:bodyPr/>
                    <a:lstStyle/>
                    <a:p>
                      <a:pPr fontAlgn="base"/>
                      <a:r>
                        <a:rPr lang="en-US" sz="1800" dirty="0">
                          <a:effectLst/>
                        </a:rPr>
                        <a:t>  </a:t>
                      </a:r>
                    </a:p>
                    <a:p>
                      <a:pPr fontAlgn="base"/>
                      <a:r>
                        <a:rPr lang="en-US" sz="1800" dirty="0">
                          <a:effectLst/>
                        </a:rPr>
                        <a:t>  </a:t>
                      </a:r>
                    </a:p>
                    <a:p>
                      <a:pPr fontAlgn="base"/>
                      <a:r>
                        <a:rPr lang="en-US" sz="1800" dirty="0">
                          <a:effectLst/>
                        </a:rPr>
                        <a:t>Description </a:t>
                      </a:r>
                    </a:p>
                  </a:txBody>
                  <a:tcPr anchor="ctr"/>
                </a:tc>
                <a:tc gridSpan="3">
                  <a:txBody>
                    <a:bodyPr/>
                    <a:lstStyle/>
                    <a:p>
                      <a:pPr fontAlgn="base"/>
                      <a:r>
                        <a:rPr lang="en-US" sz="1800" dirty="0">
                          <a:effectLst/>
                        </a:rPr>
                        <a:t>The two graphs on the data source trade charts will show how the previous algorithm is progressing and the other one will show how the new algorithm with macroeconomic variables will be progressing over a 100-day period.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4751695"/>
                  </a:ext>
                </a:extLst>
              </a:tr>
              <a:tr h="736017">
                <a:tc>
                  <a:txBody>
                    <a:bodyPr/>
                    <a:lstStyle/>
                    <a:p>
                      <a:pPr fontAlgn="base"/>
                      <a:r>
                        <a:rPr lang="en-US" sz="1800" dirty="0">
                          <a:effectLst/>
                        </a:rPr>
                        <a:t>  </a:t>
                      </a:r>
                    </a:p>
                    <a:p>
                      <a:pPr fontAlgn="base"/>
                      <a:r>
                        <a:rPr lang="en-US" sz="1800" dirty="0">
                          <a:effectLst/>
                        </a:rPr>
                        <a:t>Rationale </a:t>
                      </a:r>
                    </a:p>
                  </a:txBody>
                  <a:tcPr anchor="ctr"/>
                </a:tc>
                <a:tc gridSpan="3">
                  <a:txBody>
                    <a:bodyPr/>
                    <a:lstStyle/>
                    <a:p>
                      <a:pPr algn="just" fontAlgn="base"/>
                      <a:r>
                        <a:rPr lang="en-US" sz="1800" dirty="0">
                          <a:effectLst/>
                        </a:rPr>
                        <a:t>To visually represent how the two algorithms, buy and sell and to visualize how that volumetric trading is outperforming the “all in” strategy.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0349259"/>
                  </a:ext>
                </a:extLst>
              </a:tr>
              <a:tr h="391905">
                <a:tc>
                  <a:txBody>
                    <a:bodyPr/>
                    <a:lstStyle/>
                    <a:p>
                      <a:pPr fontAlgn="base"/>
                      <a:r>
                        <a:rPr lang="en-US" sz="1800" dirty="0">
                          <a:effectLst/>
                        </a:rPr>
                        <a:t>Input </a:t>
                      </a:r>
                    </a:p>
                  </a:txBody>
                  <a:tcPr anchor="ctr"/>
                </a:tc>
                <a:tc gridSpan="3">
                  <a:txBody>
                    <a:bodyPr/>
                    <a:lstStyle/>
                    <a:p>
                      <a:pPr fontAlgn="base"/>
                      <a:r>
                        <a:rPr lang="en-US" sz="1800" dirty="0">
                          <a:effectLst/>
                        </a:rPr>
                        <a:t>Data from the data-sources configured in Tableau and </a:t>
                      </a:r>
                      <a:r>
                        <a:rPr lang="en-US" sz="1800" dirty="0" err="1">
                          <a:effectLst/>
                        </a:rPr>
                        <a:t>Quandl</a:t>
                      </a:r>
                      <a:r>
                        <a:rPr lang="en-US" sz="1800" dirty="0">
                          <a:effectLst/>
                        </a:rPr>
                        <a:t>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55620906"/>
                  </a:ext>
                </a:extLst>
              </a:tr>
              <a:tr h="391905">
                <a:tc>
                  <a:txBody>
                    <a:bodyPr/>
                    <a:lstStyle/>
                    <a:p>
                      <a:pPr fontAlgn="base"/>
                      <a:r>
                        <a:rPr lang="en-US" sz="1800" dirty="0">
                          <a:effectLst/>
                        </a:rPr>
                        <a:t>Output </a:t>
                      </a:r>
                    </a:p>
                  </a:txBody>
                  <a:tcPr anchor="ctr"/>
                </a:tc>
                <a:tc gridSpan="3">
                  <a:txBody>
                    <a:bodyPr/>
                    <a:lstStyle/>
                    <a:p>
                      <a:pPr fontAlgn="base"/>
                      <a:r>
                        <a:rPr lang="en-US" sz="1800" dirty="0">
                          <a:effectLst/>
                        </a:rPr>
                        <a:t>Graphs with 2 or more lines and measures in the user interface of Tableau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66914462"/>
                  </a:ext>
                </a:extLst>
              </a:tr>
              <a:tr h="391905">
                <a:tc>
                  <a:txBody>
                    <a:bodyPr/>
                    <a:lstStyle/>
                    <a:p>
                      <a:pPr fontAlgn="base"/>
                      <a:r>
                        <a:rPr lang="en-US" sz="1800" dirty="0">
                          <a:effectLst/>
                        </a:rPr>
                        <a:t>Forward Dependency </a:t>
                      </a:r>
                    </a:p>
                  </a:txBody>
                  <a:tcPr anchor="ctr"/>
                </a:tc>
                <a:tc gridSpan="3">
                  <a:txBody>
                    <a:bodyPr/>
                    <a:lstStyle/>
                    <a:p>
                      <a:pPr fontAlgn="base"/>
                      <a:r>
                        <a:rPr lang="en-US" sz="1800" dirty="0">
                          <a:effectLst/>
                        </a:rPr>
                        <a:t>None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82578146"/>
                  </a:ext>
                </a:extLst>
              </a:tr>
              <a:tr h="391905">
                <a:tc>
                  <a:txBody>
                    <a:bodyPr/>
                    <a:lstStyle/>
                    <a:p>
                      <a:pPr fontAlgn="base"/>
                      <a:r>
                        <a:rPr lang="en-US" sz="1800" dirty="0">
                          <a:effectLst/>
                        </a:rPr>
                        <a:t>Backward Dependency </a:t>
                      </a:r>
                    </a:p>
                  </a:txBody>
                  <a:tcPr anchor="ctr"/>
                </a:tc>
                <a:tc gridSpan="3">
                  <a:txBody>
                    <a:bodyPr/>
                    <a:lstStyle/>
                    <a:p>
                      <a:pPr fontAlgn="base"/>
                      <a:r>
                        <a:rPr lang="en-US" sz="1800" dirty="0">
                          <a:effectLst/>
                        </a:rPr>
                        <a:t>None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24058884"/>
                  </a:ext>
                </a:extLst>
              </a:tr>
              <a:tr h="516168">
                <a:tc>
                  <a:txBody>
                    <a:bodyPr/>
                    <a:lstStyle/>
                    <a:p>
                      <a:pPr fontAlgn="base"/>
                      <a:r>
                        <a:rPr lang="en-US" sz="1800" dirty="0">
                          <a:effectLst/>
                        </a:rPr>
                        <a:t>Priority </a:t>
                      </a:r>
                    </a:p>
                  </a:txBody>
                  <a:tcPr anchor="ctr"/>
                </a:tc>
                <a:tc>
                  <a:txBody>
                    <a:bodyPr/>
                    <a:lstStyle/>
                    <a:p>
                      <a:pPr fontAlgn="base"/>
                      <a:r>
                        <a:rPr lang="en-US" sz="1800" dirty="0">
                          <a:effectLst/>
                        </a:rPr>
                        <a:t>Medium </a:t>
                      </a:r>
                    </a:p>
                  </a:txBody>
                  <a:tcPr anchor="ctr"/>
                </a:tc>
                <a:tc>
                  <a:txBody>
                    <a:bodyPr/>
                    <a:lstStyle/>
                    <a:p>
                      <a:endParaRPr lang="en-US"/>
                    </a:p>
                  </a:txBody>
                  <a:tcPr/>
                </a:tc>
                <a:tc>
                  <a:txBody>
                    <a:bodyPr/>
                    <a:lstStyle/>
                    <a:p>
                      <a:endParaRPr lang="en-US"/>
                    </a:p>
                  </a:txBody>
                  <a:tcPr/>
                </a:tc>
                <a:extLst>
                  <a:ext uri="{0D108BD9-81ED-4DB2-BD59-A6C34878D82A}">
                    <a16:rowId xmlns:a16="http://schemas.microsoft.com/office/drawing/2014/main" val="499104382"/>
                  </a:ext>
                </a:extLst>
              </a:tr>
              <a:tr h="391905">
                <a:tc>
                  <a:txBody>
                    <a:bodyPr/>
                    <a:lstStyle/>
                    <a:p>
                      <a:pPr fontAlgn="base"/>
                      <a:r>
                        <a:rPr lang="en-US" sz="1800" dirty="0">
                          <a:effectLst/>
                        </a:rPr>
                        <a:t>Priority Sequence </a:t>
                      </a:r>
                    </a:p>
                  </a:txBody>
                  <a:tcPr anchor="ctr"/>
                </a:tc>
                <a:tc gridSpan="3">
                  <a:txBody>
                    <a:bodyPr/>
                    <a:lstStyle/>
                    <a:p>
                      <a:pPr fontAlgn="base"/>
                      <a:r>
                        <a:rPr lang="en-US" sz="1800" dirty="0">
                          <a:effectLst/>
                        </a:rPr>
                        <a:t>M-1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81660639"/>
                  </a:ext>
                </a:extLst>
              </a:tr>
            </a:tbl>
          </a:graphicData>
        </a:graphic>
      </p:graphicFrame>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8363423" cy="695250"/>
          </a:xfrm>
        </p:spPr>
        <p:txBody>
          <a:bodyPr>
            <a:normAutofit fontScale="90000"/>
          </a:bodyPr>
          <a:lstStyle/>
          <a:p>
            <a:r>
              <a:rPr lang="en-US">
                <a:solidFill>
                  <a:srgbClr val="014E7D"/>
                </a:solidFill>
                <a:latin typeface="Bahnschrift"/>
              </a:rPr>
              <a:t>NFR 3 – Dual Graphs (Dashboard)</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41299"/>
            <a:ext cx="739775" cy="365125"/>
          </a:xfrm>
        </p:spPr>
        <p:txBody>
          <a:bodyPr/>
          <a:lstStyle/>
          <a:p>
            <a:fld id="{8699F50C-BE38-4BD0-BA84-9B090E1F2B9B}" type="slidenum">
              <a:rPr lang="en-US" sz="3200" smtClean="0"/>
              <a:pPr/>
              <a:t>13</a:t>
            </a:fld>
            <a:endParaRPr lang="en-US" sz="3200"/>
          </a:p>
        </p:txBody>
      </p:sp>
    </p:spTree>
    <p:extLst>
      <p:ext uri="{BB962C8B-B14F-4D97-AF65-F5344CB8AC3E}">
        <p14:creationId xmlns:p14="http://schemas.microsoft.com/office/powerpoint/2010/main" val="1022870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21278" y="685411"/>
            <a:ext cx="4341221" cy="1322212"/>
          </a:xfrm>
        </p:spPr>
        <p:txBody>
          <a:bodyPr>
            <a:normAutofit/>
          </a:bodyPr>
          <a:lstStyle/>
          <a:p>
            <a:r>
              <a:rPr lang="en-US">
                <a:solidFill>
                  <a:srgbClr val="014E7D"/>
                </a:solidFill>
                <a:latin typeface="Bahnschrift"/>
              </a:rPr>
              <a:t>Data Flow Diagram</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41299"/>
            <a:ext cx="739775" cy="365125"/>
          </a:xfrm>
        </p:spPr>
        <p:txBody>
          <a:bodyPr/>
          <a:lstStyle/>
          <a:p>
            <a:fld id="{8699F50C-BE38-4BD0-BA84-9B090E1F2B9B}" type="slidenum">
              <a:rPr lang="en-US" sz="3200" smtClean="0"/>
              <a:pPr/>
              <a:t>14</a:t>
            </a:fld>
            <a:endParaRPr lang="en-US" sz="3200"/>
          </a:p>
        </p:txBody>
      </p:sp>
      <p:pic>
        <p:nvPicPr>
          <p:cNvPr id="1026" name="Picture 2" descr="Image result for gm financial">
            <a:extLst>
              <a:ext uri="{FF2B5EF4-FFF2-40B4-BE49-F238E27FC236}">
                <a16:creationId xmlns:a16="http://schemas.microsoft.com/office/drawing/2014/main" id="{FBDF42FF-14B7-4A51-9ABB-EE061DD19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3960920" y="6066584"/>
            <a:ext cx="4270160" cy="6303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descr="A screenshot of a cell phone&#10;&#10;Description generated with very high confidence">
            <a:extLst>
              <a:ext uri="{FF2B5EF4-FFF2-40B4-BE49-F238E27FC236}">
                <a16:creationId xmlns:a16="http://schemas.microsoft.com/office/drawing/2014/main" id="{36822BC2-2765-42AB-84A0-F3250790B3F8}"/>
              </a:ext>
            </a:extLst>
          </p:cNvPr>
          <p:cNvPicPr>
            <a:picLocks noChangeAspect="1"/>
          </p:cNvPicPr>
          <p:nvPr/>
        </p:nvPicPr>
        <p:blipFill>
          <a:blip r:embed="rId4"/>
          <a:stretch>
            <a:fillRect/>
          </a:stretch>
        </p:blipFill>
        <p:spPr>
          <a:xfrm>
            <a:off x="2866265" y="432160"/>
            <a:ext cx="8982972" cy="5387464"/>
          </a:xfrm>
          <a:prstGeom prst="rect">
            <a:avLst/>
          </a:prstGeom>
        </p:spPr>
      </p:pic>
      <p:sp>
        <p:nvSpPr>
          <p:cNvPr id="7" name="Content Placeholder 6">
            <a:extLst>
              <a:ext uri="{FF2B5EF4-FFF2-40B4-BE49-F238E27FC236}">
                <a16:creationId xmlns:a16="http://schemas.microsoft.com/office/drawing/2014/main" id="{20FF472A-4EB9-4BA1-A2F9-1852F03F96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33109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6746" y="1586198"/>
            <a:ext cx="11355821" cy="4343859"/>
          </a:xfrm>
        </p:spPr>
        <p:txBody>
          <a:bodyPr vert="horz" lIns="91440" tIns="45720" rIns="91440" bIns="45720" rtlCol="0" anchor="t">
            <a:normAutofit/>
          </a:bodyPr>
          <a:lstStyle/>
          <a:p>
            <a:pPr>
              <a:lnSpc>
                <a:spcPct val="100000"/>
              </a:lnSpc>
            </a:pPr>
            <a:r>
              <a:rPr lang="en-US" sz="3200" dirty="0">
                <a:solidFill>
                  <a:srgbClr val="014E7D"/>
                </a:solidFill>
                <a:cs typeface="Calibri"/>
              </a:rPr>
              <a:t>Database structure is setup per client's requirements</a:t>
            </a:r>
          </a:p>
          <a:p>
            <a:pPr>
              <a:lnSpc>
                <a:spcPct val="100000"/>
              </a:lnSpc>
            </a:pPr>
            <a:r>
              <a:rPr lang="en-US" sz="3200" dirty="0">
                <a:solidFill>
                  <a:srgbClr val="014E7D"/>
                </a:solidFill>
                <a:cs typeface="Calibri"/>
              </a:rPr>
              <a:t>Database set up to run on MySQL</a:t>
            </a:r>
          </a:p>
          <a:p>
            <a:pPr>
              <a:lnSpc>
                <a:spcPct val="100000"/>
              </a:lnSpc>
            </a:pPr>
            <a:r>
              <a:rPr lang="en-US" sz="3200" dirty="0">
                <a:solidFill>
                  <a:srgbClr val="014E7D"/>
                </a:solidFill>
                <a:cs typeface="Calibri"/>
              </a:rPr>
              <a:t>Python 3.6 or later must be used for back-end code execution</a:t>
            </a:r>
          </a:p>
          <a:p>
            <a:pPr>
              <a:lnSpc>
                <a:spcPct val="100000"/>
              </a:lnSpc>
            </a:pPr>
            <a:r>
              <a:rPr lang="en-US" sz="3200" dirty="0">
                <a:solidFill>
                  <a:srgbClr val="014E7D"/>
                </a:solidFill>
                <a:cs typeface="Calibri"/>
              </a:rPr>
              <a:t>Dependent libraries must be installed before code execution</a:t>
            </a:r>
          </a:p>
          <a:p>
            <a:pPr>
              <a:lnSpc>
                <a:spcPct val="100000"/>
              </a:lnSpc>
            </a:pPr>
            <a:r>
              <a:rPr lang="en-US" sz="3200" dirty="0">
                <a:solidFill>
                  <a:srgbClr val="014E7D"/>
                </a:solidFill>
                <a:cs typeface="Calibri"/>
              </a:rPr>
              <a:t>GitLab/GitHub used for the latest version of code</a:t>
            </a:r>
          </a:p>
          <a:p>
            <a:pPr>
              <a:lnSpc>
                <a:spcPct val="100000"/>
              </a:lnSpc>
            </a:pPr>
            <a:r>
              <a:rPr lang="en-US" sz="3200" dirty="0">
                <a:solidFill>
                  <a:srgbClr val="014E7D"/>
                </a:solidFill>
                <a:cs typeface="Calibri"/>
              </a:rPr>
              <a:t>Tableau Software and services used for user interface</a:t>
            </a:r>
          </a:p>
          <a:p>
            <a:pPr>
              <a:lnSpc>
                <a:spcPct val="100000"/>
              </a:lnSpc>
            </a:pPr>
            <a:r>
              <a:rPr lang="en-US" sz="3200" dirty="0">
                <a:solidFill>
                  <a:srgbClr val="014E7D"/>
                </a:solidFill>
                <a:cs typeface="Calibri"/>
              </a:rPr>
              <a:t>Steady internet connection to update Yahoo and </a:t>
            </a:r>
            <a:r>
              <a:rPr lang="en-US" sz="3200" dirty="0" err="1">
                <a:solidFill>
                  <a:srgbClr val="014E7D"/>
                </a:solidFill>
                <a:cs typeface="Calibri"/>
              </a:rPr>
              <a:t>Quandl</a:t>
            </a:r>
            <a:r>
              <a:rPr lang="en-US" sz="3200" dirty="0">
                <a:solidFill>
                  <a:srgbClr val="014E7D"/>
                </a:solidFill>
                <a:cs typeface="Calibri"/>
              </a:rPr>
              <a:t> Data</a:t>
            </a: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8363423" cy="695250"/>
          </a:xfrm>
        </p:spPr>
        <p:txBody>
          <a:bodyPr>
            <a:normAutofit/>
          </a:bodyPr>
          <a:lstStyle/>
          <a:p>
            <a:r>
              <a:rPr lang="en-US">
                <a:solidFill>
                  <a:srgbClr val="014E7D"/>
                </a:solidFill>
                <a:latin typeface="Bahnschrift"/>
              </a:rPr>
              <a:t>Design Constraints</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41299"/>
            <a:ext cx="739775" cy="365125"/>
          </a:xfrm>
        </p:spPr>
        <p:txBody>
          <a:bodyPr/>
          <a:lstStyle/>
          <a:p>
            <a:fld id="{8699F50C-BE38-4BD0-BA84-9B090E1F2B9B}" type="slidenum">
              <a:rPr lang="en-US" sz="3200" smtClean="0"/>
              <a:pPr/>
              <a:t>15</a:t>
            </a:fld>
            <a:endParaRPr lang="en-US" sz="3200"/>
          </a:p>
        </p:txBody>
      </p:sp>
      <p:pic>
        <p:nvPicPr>
          <p:cNvPr id="1026" name="Picture 2" descr="Image result for gm financial">
            <a:extLst>
              <a:ext uri="{FF2B5EF4-FFF2-40B4-BE49-F238E27FC236}">
                <a16:creationId xmlns:a16="http://schemas.microsoft.com/office/drawing/2014/main" id="{FBDF42FF-14B7-4A51-9ABB-EE061DD19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3960920" y="6066584"/>
            <a:ext cx="4270160" cy="630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04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Product Perspective</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3200" smtClean="0"/>
              <a:pPr/>
              <a:t>2</a:t>
            </a:fld>
            <a:endParaRPr lang="en-US" sz="3200"/>
          </a:p>
        </p:txBody>
      </p:sp>
      <p:pic>
        <p:nvPicPr>
          <p:cNvPr id="1026" name="Picture 2" descr="Image result for gm financial">
            <a:extLst>
              <a:ext uri="{FF2B5EF4-FFF2-40B4-BE49-F238E27FC236}">
                <a16:creationId xmlns:a16="http://schemas.microsoft.com/office/drawing/2014/main" id="{FBDF42FF-14B7-4A51-9ABB-EE061DD19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3960920" y="6066584"/>
            <a:ext cx="4270160" cy="6303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A screenshot of a video game&#10;&#10;Description generated with high confidence">
            <a:extLst>
              <a:ext uri="{FF2B5EF4-FFF2-40B4-BE49-F238E27FC236}">
                <a16:creationId xmlns:a16="http://schemas.microsoft.com/office/drawing/2014/main" id="{9B1B73E0-55D2-4E1A-8A7C-D4A2348F6D88}"/>
              </a:ext>
            </a:extLst>
          </p:cNvPr>
          <p:cNvPicPr>
            <a:picLocks noGrp="1" noChangeAspect="1"/>
          </p:cNvPicPr>
          <p:nvPr>
            <p:ph idx="1"/>
          </p:nvPr>
        </p:nvPicPr>
        <p:blipFill>
          <a:blip r:embed="rId4"/>
          <a:stretch>
            <a:fillRect/>
          </a:stretch>
        </p:blipFill>
        <p:spPr>
          <a:xfrm>
            <a:off x="2176883" y="1335320"/>
            <a:ext cx="7844272" cy="4800577"/>
          </a:xfrm>
        </p:spPr>
      </p:pic>
    </p:spTree>
    <p:extLst>
      <p:ext uri="{BB962C8B-B14F-4D97-AF65-F5344CB8AC3E}">
        <p14:creationId xmlns:p14="http://schemas.microsoft.com/office/powerpoint/2010/main" val="414967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normAutofit/>
          </a:bodyPr>
          <a:lstStyle/>
          <a:p>
            <a:r>
              <a:rPr lang="en-US">
                <a:solidFill>
                  <a:srgbClr val="014E7D"/>
                </a:solidFill>
                <a:latin typeface="Bahnschrift"/>
              </a:rPr>
              <a:t>Product Perspective Cont.</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3200" smtClean="0"/>
              <a:pPr/>
              <a:t>3</a:t>
            </a:fld>
            <a:endParaRPr lang="en-US" sz="3200"/>
          </a:p>
        </p:txBody>
      </p:sp>
      <p:pic>
        <p:nvPicPr>
          <p:cNvPr id="1026" name="Picture 2" descr="Image result for gm financial">
            <a:extLst>
              <a:ext uri="{FF2B5EF4-FFF2-40B4-BE49-F238E27FC236}">
                <a16:creationId xmlns:a16="http://schemas.microsoft.com/office/drawing/2014/main" id="{FBDF42FF-14B7-4A51-9ABB-EE061DD19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3960920" y="6066584"/>
            <a:ext cx="4270160" cy="6303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A screenshot of a cell phone&#10;&#10;Description generated with very high confidence">
            <a:extLst>
              <a:ext uri="{FF2B5EF4-FFF2-40B4-BE49-F238E27FC236}">
                <a16:creationId xmlns:a16="http://schemas.microsoft.com/office/drawing/2014/main" id="{00730315-55AA-4D3B-9840-A77031B579ED}"/>
              </a:ext>
            </a:extLst>
          </p:cNvPr>
          <p:cNvPicPr>
            <a:picLocks noGrp="1" noChangeAspect="1"/>
          </p:cNvPicPr>
          <p:nvPr>
            <p:ph idx="1"/>
          </p:nvPr>
        </p:nvPicPr>
        <p:blipFill>
          <a:blip r:embed="rId4"/>
          <a:stretch>
            <a:fillRect/>
          </a:stretch>
        </p:blipFill>
        <p:spPr>
          <a:xfrm>
            <a:off x="936492" y="1327493"/>
            <a:ext cx="10305764" cy="4536509"/>
          </a:xfrm>
        </p:spPr>
      </p:pic>
    </p:spTree>
    <p:extLst>
      <p:ext uri="{BB962C8B-B14F-4D97-AF65-F5344CB8AC3E}">
        <p14:creationId xmlns:p14="http://schemas.microsoft.com/office/powerpoint/2010/main" val="211028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normAutofit fontScale="90000"/>
          </a:bodyPr>
          <a:lstStyle/>
          <a:p>
            <a:r>
              <a:rPr lang="en-US">
                <a:solidFill>
                  <a:srgbClr val="014E7D"/>
                </a:solidFill>
                <a:latin typeface="Bahnschrift"/>
              </a:rPr>
              <a:t>Product Perspective Continued</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3200" smtClean="0"/>
              <a:pPr/>
              <a:t>4</a:t>
            </a:fld>
            <a:endParaRPr lang="en-US" sz="3200"/>
          </a:p>
        </p:txBody>
      </p:sp>
      <p:pic>
        <p:nvPicPr>
          <p:cNvPr id="1026" name="Picture 2" descr="Image result for gm financial">
            <a:extLst>
              <a:ext uri="{FF2B5EF4-FFF2-40B4-BE49-F238E27FC236}">
                <a16:creationId xmlns:a16="http://schemas.microsoft.com/office/drawing/2014/main" id="{FBDF42FF-14B7-4A51-9ABB-EE061DD19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3960920" y="6066584"/>
            <a:ext cx="4270160" cy="6303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9" descr="A picture containing green, sitting, black&#10;&#10;Description generated with very high confidence">
            <a:extLst>
              <a:ext uri="{FF2B5EF4-FFF2-40B4-BE49-F238E27FC236}">
                <a16:creationId xmlns:a16="http://schemas.microsoft.com/office/drawing/2014/main" id="{DD15DBA0-1219-4643-9E7D-E80C5D8988C3}"/>
              </a:ext>
            </a:extLst>
          </p:cNvPr>
          <p:cNvPicPr>
            <a:picLocks noGrp="1" noChangeAspect="1"/>
          </p:cNvPicPr>
          <p:nvPr>
            <p:ph idx="1"/>
          </p:nvPr>
        </p:nvPicPr>
        <p:blipFill>
          <a:blip r:embed="rId4"/>
          <a:stretch>
            <a:fillRect/>
          </a:stretch>
        </p:blipFill>
        <p:spPr>
          <a:xfrm>
            <a:off x="280593" y="1541134"/>
            <a:ext cx="11627207" cy="4263556"/>
          </a:xfrm>
        </p:spPr>
      </p:pic>
    </p:spTree>
    <p:extLst>
      <p:ext uri="{BB962C8B-B14F-4D97-AF65-F5344CB8AC3E}">
        <p14:creationId xmlns:p14="http://schemas.microsoft.com/office/powerpoint/2010/main" val="265255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Product Functions</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3200" smtClean="0"/>
              <a:pPr/>
              <a:t>5</a:t>
            </a:fld>
            <a:endParaRPr lang="en-US" sz="3200"/>
          </a:p>
        </p:txBody>
      </p:sp>
      <p:pic>
        <p:nvPicPr>
          <p:cNvPr id="1026" name="Picture 2" descr="Image result for gm financial">
            <a:extLst>
              <a:ext uri="{FF2B5EF4-FFF2-40B4-BE49-F238E27FC236}">
                <a16:creationId xmlns:a16="http://schemas.microsoft.com/office/drawing/2014/main" id="{FBDF42FF-14B7-4A51-9ABB-EE061DD19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3960920" y="6066584"/>
            <a:ext cx="4270160" cy="6303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BA5F01B2-4669-435F-8643-EE403A23E70D}"/>
              </a:ext>
            </a:extLst>
          </p:cNvPr>
          <p:cNvGraphicFramePr>
            <a:graphicFrameLocks noGrp="1"/>
          </p:cNvGraphicFramePr>
          <p:nvPr>
            <p:extLst>
              <p:ext uri="{D42A27DB-BD31-4B8C-83A1-F6EECF244321}">
                <p14:modId xmlns:p14="http://schemas.microsoft.com/office/powerpoint/2010/main" val="1502623936"/>
              </p:ext>
            </p:extLst>
          </p:nvPr>
        </p:nvGraphicFramePr>
        <p:xfrm>
          <a:off x="516744" y="1459228"/>
          <a:ext cx="5463727" cy="4484371"/>
        </p:xfrm>
        <a:graphic>
          <a:graphicData uri="http://schemas.openxmlformats.org/drawingml/2006/table">
            <a:tbl>
              <a:tblPr firstRow="1" bandRow="1">
                <a:tableStyleId>{5C22544A-7EE6-4342-B048-85BDC9FD1C3A}</a:tableStyleId>
              </a:tblPr>
              <a:tblGrid>
                <a:gridCol w="5463727">
                  <a:extLst>
                    <a:ext uri="{9D8B030D-6E8A-4147-A177-3AD203B41FA5}">
                      <a16:colId xmlns:a16="http://schemas.microsoft.com/office/drawing/2014/main" val="779737949"/>
                    </a:ext>
                  </a:extLst>
                </a:gridCol>
              </a:tblGrid>
              <a:tr h="4484371">
                <a:tc>
                  <a:txBody>
                    <a:bodyPr/>
                    <a:lstStyle/>
                    <a:p>
                      <a:pPr marL="0" marR="0" lvl="0" indent="0" algn="l">
                        <a:lnSpc>
                          <a:spcPct val="100000"/>
                        </a:lnSpc>
                        <a:spcBef>
                          <a:spcPts val="1000"/>
                        </a:spcBef>
                        <a:spcAft>
                          <a:spcPts val="0"/>
                        </a:spcAft>
                        <a:buFont typeface="Arial"/>
                        <a:buNone/>
                      </a:pPr>
                      <a:r>
                        <a:rPr lang="en-US" sz="3000" b="0" i="0" u="none" strike="noStrike" noProof="0">
                          <a:solidFill>
                            <a:srgbClr val="014E7D"/>
                          </a:solidFill>
                          <a:latin typeface="Calibri"/>
                        </a:rPr>
                        <a:t>Client Selected Stocks/Indexes</a:t>
                      </a:r>
                      <a:endParaRPr lang="en-US" sz="3000" b="0" i="0" u="none" strike="noStrike" noProof="0">
                        <a:latin typeface="Calibri"/>
                      </a:endParaRPr>
                    </a:p>
                    <a:p>
                      <a:pPr marL="742950" marR="0" lvl="1" indent="-285750" algn="l">
                        <a:lnSpc>
                          <a:spcPct val="100000"/>
                        </a:lnSpc>
                        <a:spcBef>
                          <a:spcPts val="500"/>
                        </a:spcBef>
                        <a:spcAft>
                          <a:spcPts val="0"/>
                        </a:spcAft>
                        <a:buClr>
                          <a:schemeClr val="accent2"/>
                        </a:buClr>
                        <a:buFont typeface="Arial"/>
                        <a:buChar char="•"/>
                      </a:pPr>
                      <a:r>
                        <a:rPr lang="en-US" sz="3000" b="0" i="0" u="none" strike="noStrike" noProof="0">
                          <a:solidFill>
                            <a:srgbClr val="014E7D"/>
                          </a:solidFill>
                          <a:latin typeface="Calibri"/>
                        </a:rPr>
                        <a:t>Automotive</a:t>
                      </a:r>
                      <a:endParaRPr lang="en-US" sz="3000" b="0" i="0" u="none" strike="noStrike" noProof="0">
                        <a:latin typeface="Calibri"/>
                      </a:endParaRPr>
                    </a:p>
                    <a:p>
                      <a:pPr marL="742950" marR="0" lvl="1" indent="-285750" algn="l">
                        <a:lnSpc>
                          <a:spcPct val="100000"/>
                        </a:lnSpc>
                        <a:spcBef>
                          <a:spcPts val="500"/>
                        </a:spcBef>
                        <a:spcAft>
                          <a:spcPts val="0"/>
                        </a:spcAft>
                        <a:buClr>
                          <a:schemeClr val="accent2"/>
                        </a:buClr>
                        <a:buFont typeface="Arial"/>
                        <a:buChar char="•"/>
                      </a:pPr>
                      <a:r>
                        <a:rPr lang="en-US" sz="3000" b="0" i="0" u="none" strike="noStrike" noProof="0">
                          <a:solidFill>
                            <a:srgbClr val="014E7D"/>
                          </a:solidFill>
                          <a:latin typeface="Calibri"/>
                        </a:rPr>
                        <a:t>Pharmaceuticals</a:t>
                      </a:r>
                      <a:endParaRPr lang="en-US" sz="3000" b="0" i="0" u="none" strike="noStrike" noProof="0">
                        <a:latin typeface="Calibri"/>
                      </a:endParaRPr>
                    </a:p>
                    <a:p>
                      <a:pPr marL="742950" marR="0" lvl="1" indent="-285750" algn="l">
                        <a:lnSpc>
                          <a:spcPct val="100000"/>
                        </a:lnSpc>
                        <a:spcBef>
                          <a:spcPts val="500"/>
                        </a:spcBef>
                        <a:spcAft>
                          <a:spcPts val="0"/>
                        </a:spcAft>
                        <a:buClr>
                          <a:schemeClr val="accent2"/>
                        </a:buClr>
                        <a:buFont typeface="Arial"/>
                        <a:buChar char="•"/>
                      </a:pPr>
                      <a:r>
                        <a:rPr lang="en-US" sz="3000" b="0" i="0" u="none" strike="noStrike" noProof="0">
                          <a:solidFill>
                            <a:srgbClr val="014E7D"/>
                          </a:solidFill>
                          <a:latin typeface="Calibri"/>
                        </a:rPr>
                        <a:t>S&amp;P 500</a:t>
                      </a:r>
                    </a:p>
                    <a:p>
                      <a:pPr marL="742950" marR="0" lvl="1" indent="-285750" algn="l">
                        <a:lnSpc>
                          <a:spcPct val="100000"/>
                        </a:lnSpc>
                        <a:spcBef>
                          <a:spcPts val="500"/>
                        </a:spcBef>
                        <a:spcAft>
                          <a:spcPts val="0"/>
                        </a:spcAft>
                        <a:buClr>
                          <a:schemeClr val="accent2"/>
                        </a:buClr>
                        <a:buFont typeface="Arial"/>
                        <a:buChar char="•"/>
                      </a:pPr>
                      <a:r>
                        <a:rPr lang="en-US" sz="3000" b="0" i="0" u="none" strike="noStrike" noProof="0">
                          <a:solidFill>
                            <a:srgbClr val="014E7D"/>
                          </a:solidFill>
                          <a:latin typeface="Calibri"/>
                        </a:rPr>
                        <a:t>Treasury Bonds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15502757"/>
                  </a:ext>
                </a:extLst>
              </a:tr>
            </a:tbl>
          </a:graphicData>
        </a:graphic>
      </p:graphicFrame>
      <p:graphicFrame>
        <p:nvGraphicFramePr>
          <p:cNvPr id="10" name="Table 2">
            <a:extLst>
              <a:ext uri="{FF2B5EF4-FFF2-40B4-BE49-F238E27FC236}">
                <a16:creationId xmlns:a16="http://schemas.microsoft.com/office/drawing/2014/main" id="{8852B28F-A712-4356-BABB-363EF4054AE3}"/>
              </a:ext>
            </a:extLst>
          </p:cNvPr>
          <p:cNvGraphicFramePr>
            <a:graphicFrameLocks noGrp="1"/>
          </p:cNvGraphicFramePr>
          <p:nvPr>
            <p:extLst>
              <p:ext uri="{D42A27DB-BD31-4B8C-83A1-F6EECF244321}">
                <p14:modId xmlns:p14="http://schemas.microsoft.com/office/powerpoint/2010/main" val="4283268514"/>
              </p:ext>
            </p:extLst>
          </p:nvPr>
        </p:nvGraphicFramePr>
        <p:xfrm>
          <a:off x="5980471" y="1459228"/>
          <a:ext cx="5463727" cy="4484371"/>
        </p:xfrm>
        <a:graphic>
          <a:graphicData uri="http://schemas.openxmlformats.org/drawingml/2006/table">
            <a:tbl>
              <a:tblPr firstRow="1" bandRow="1">
                <a:tableStyleId>{5C22544A-7EE6-4342-B048-85BDC9FD1C3A}</a:tableStyleId>
              </a:tblPr>
              <a:tblGrid>
                <a:gridCol w="5463727">
                  <a:extLst>
                    <a:ext uri="{9D8B030D-6E8A-4147-A177-3AD203B41FA5}">
                      <a16:colId xmlns:a16="http://schemas.microsoft.com/office/drawing/2014/main" val="779737949"/>
                    </a:ext>
                  </a:extLst>
                </a:gridCol>
              </a:tblGrid>
              <a:tr h="4484371">
                <a:tc>
                  <a:txBody>
                    <a:bodyPr/>
                    <a:lstStyle/>
                    <a:p>
                      <a:pPr marL="0" marR="0" lvl="0" indent="0" algn="l">
                        <a:lnSpc>
                          <a:spcPct val="100000"/>
                        </a:lnSpc>
                        <a:spcBef>
                          <a:spcPts val="1000"/>
                        </a:spcBef>
                        <a:spcAft>
                          <a:spcPts val="0"/>
                        </a:spcAft>
                        <a:buFont typeface="Arial"/>
                        <a:buNone/>
                      </a:pPr>
                      <a:r>
                        <a:rPr lang="en-US" sz="3000" b="0" i="0" u="none" strike="noStrike" noProof="0">
                          <a:solidFill>
                            <a:srgbClr val="014E7D"/>
                          </a:solidFill>
                          <a:latin typeface="Calibri"/>
                        </a:rPr>
                        <a:t>Macroeconomic Variables</a:t>
                      </a:r>
                      <a:endParaRPr lang="en-US" sz="3000" b="0" i="0" u="none" strike="noStrike" noProof="0">
                        <a:latin typeface="Calibri"/>
                      </a:endParaRPr>
                    </a:p>
                    <a:p>
                      <a:pPr marL="742950" marR="0" lvl="1" indent="-285750" algn="l">
                        <a:lnSpc>
                          <a:spcPct val="100000"/>
                        </a:lnSpc>
                        <a:spcBef>
                          <a:spcPts val="500"/>
                        </a:spcBef>
                        <a:spcAft>
                          <a:spcPts val="0"/>
                        </a:spcAft>
                        <a:buClr>
                          <a:schemeClr val="accent2"/>
                        </a:buClr>
                        <a:buFont typeface="Arial"/>
                        <a:buChar char="•"/>
                      </a:pPr>
                      <a:r>
                        <a:rPr lang="en-US" sz="3000" b="0" i="0" u="none" strike="noStrike" noProof="0">
                          <a:solidFill>
                            <a:srgbClr val="014E7D"/>
                          </a:solidFill>
                          <a:latin typeface="Calibri"/>
                        </a:rPr>
                        <a:t>GDP</a:t>
                      </a:r>
                      <a:endParaRPr lang="en-US" sz="3000" b="0" i="0" u="none" strike="noStrike" noProof="0">
                        <a:latin typeface="Calibri"/>
                      </a:endParaRPr>
                    </a:p>
                    <a:p>
                      <a:pPr marL="742950" marR="0" lvl="1" indent="-285750" algn="l">
                        <a:lnSpc>
                          <a:spcPct val="100000"/>
                        </a:lnSpc>
                        <a:spcBef>
                          <a:spcPts val="500"/>
                        </a:spcBef>
                        <a:spcAft>
                          <a:spcPts val="0"/>
                        </a:spcAft>
                        <a:buClr>
                          <a:schemeClr val="accent2"/>
                        </a:buClr>
                        <a:buFont typeface="Arial"/>
                        <a:buChar char="•"/>
                      </a:pPr>
                      <a:r>
                        <a:rPr lang="en-US" sz="3000" b="0" i="0" u="none" strike="noStrike" noProof="0">
                          <a:solidFill>
                            <a:srgbClr val="014E7D"/>
                          </a:solidFill>
                          <a:latin typeface="Calibri"/>
                        </a:rPr>
                        <a:t>Misery Index</a:t>
                      </a:r>
                      <a:endParaRPr lang="en-US" sz="3000" b="0" i="0" u="none" strike="noStrike" noProof="0">
                        <a:latin typeface="Calibri"/>
                      </a:endParaRPr>
                    </a:p>
                    <a:p>
                      <a:pPr marL="742950" marR="0" lvl="1" indent="-285750" algn="l">
                        <a:lnSpc>
                          <a:spcPct val="100000"/>
                        </a:lnSpc>
                        <a:spcBef>
                          <a:spcPts val="500"/>
                        </a:spcBef>
                        <a:spcAft>
                          <a:spcPts val="0"/>
                        </a:spcAft>
                        <a:buClr>
                          <a:schemeClr val="accent2"/>
                        </a:buClr>
                        <a:buFont typeface="Arial"/>
                        <a:buChar char="•"/>
                      </a:pPr>
                      <a:r>
                        <a:rPr lang="en-US" sz="3000" b="0" i="0" u="none" strike="noStrike" noProof="0">
                          <a:solidFill>
                            <a:srgbClr val="014E7D"/>
                          </a:solidFill>
                          <a:latin typeface="Calibri"/>
                        </a:rPr>
                        <a:t>Inflation Rate</a:t>
                      </a:r>
                    </a:p>
                    <a:p>
                      <a:pPr marL="742950" marR="0" lvl="1" indent="-285750" algn="l">
                        <a:lnSpc>
                          <a:spcPct val="100000"/>
                        </a:lnSpc>
                        <a:spcBef>
                          <a:spcPts val="500"/>
                        </a:spcBef>
                        <a:spcAft>
                          <a:spcPts val="0"/>
                        </a:spcAft>
                        <a:buClr>
                          <a:schemeClr val="accent2"/>
                        </a:buClr>
                        <a:buFont typeface="Arial"/>
                        <a:buChar char="•"/>
                      </a:pPr>
                      <a:r>
                        <a:rPr lang="en-US" sz="3000" b="0" i="0" u="none" strike="noStrike" noProof="0">
                          <a:solidFill>
                            <a:srgbClr val="014E7D"/>
                          </a:solidFill>
                          <a:latin typeface="Calibri"/>
                        </a:rPr>
                        <a:t>Unemployment Rate</a:t>
                      </a:r>
                    </a:p>
                    <a:p>
                      <a:pPr marL="742950" marR="0" lvl="1" indent="-285750" algn="l">
                        <a:lnSpc>
                          <a:spcPct val="100000"/>
                        </a:lnSpc>
                        <a:spcBef>
                          <a:spcPts val="500"/>
                        </a:spcBef>
                        <a:spcAft>
                          <a:spcPts val="0"/>
                        </a:spcAft>
                        <a:buClr>
                          <a:schemeClr val="accent2"/>
                        </a:buClr>
                        <a:buFont typeface="Arial"/>
                        <a:buChar char="•"/>
                      </a:pPr>
                      <a:r>
                        <a:rPr lang="en-US" sz="3000" b="0" i="0" u="none" strike="noStrike" noProof="0">
                          <a:solidFill>
                            <a:srgbClr val="014E7D"/>
                          </a:solidFill>
                          <a:latin typeface="Calibri"/>
                        </a:rPr>
                        <a:t>Stock Market Confidence </a:t>
                      </a:r>
                    </a:p>
                    <a:p>
                      <a:pPr marL="742950" marR="0" lvl="1" indent="-285750" algn="l">
                        <a:lnSpc>
                          <a:spcPct val="100000"/>
                        </a:lnSpc>
                        <a:spcBef>
                          <a:spcPts val="500"/>
                        </a:spcBef>
                        <a:spcAft>
                          <a:spcPts val="0"/>
                        </a:spcAft>
                        <a:buClr>
                          <a:schemeClr val="accent2"/>
                        </a:buClr>
                        <a:buFont typeface="Arial"/>
                        <a:buChar char="•"/>
                      </a:pPr>
                      <a:r>
                        <a:rPr lang="en-US" sz="3000" b="0" i="0" u="none" strike="noStrike" noProof="0">
                          <a:solidFill>
                            <a:srgbClr val="014E7D"/>
                          </a:solidFill>
                          <a:latin typeface="Calibri"/>
                        </a:rPr>
                        <a:t>Consumer Price Index</a:t>
                      </a:r>
                    </a:p>
                    <a:p>
                      <a:pPr marL="742950" marR="0" lvl="1" indent="-285750" algn="l">
                        <a:lnSpc>
                          <a:spcPct val="100000"/>
                        </a:lnSpc>
                        <a:spcBef>
                          <a:spcPts val="500"/>
                        </a:spcBef>
                        <a:spcAft>
                          <a:spcPts val="0"/>
                        </a:spcAft>
                        <a:buClr>
                          <a:schemeClr val="accent2"/>
                        </a:buClr>
                        <a:buFont typeface="Arial"/>
                        <a:buChar char="•"/>
                      </a:pPr>
                      <a:r>
                        <a:rPr lang="en-US" sz="3000" b="0" i="0" u="none" strike="noStrike" noProof="0">
                          <a:solidFill>
                            <a:srgbClr val="014E7D"/>
                          </a:solidFill>
                          <a:latin typeface="Calibri"/>
                        </a:rPr>
                        <a:t>Treasury Bonds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15502757"/>
                  </a:ext>
                </a:extLst>
              </a:tr>
            </a:tbl>
          </a:graphicData>
        </a:graphic>
      </p:graphicFrame>
    </p:spTree>
    <p:extLst>
      <p:ext uri="{BB962C8B-B14F-4D97-AF65-F5344CB8AC3E}">
        <p14:creationId xmlns:p14="http://schemas.microsoft.com/office/powerpoint/2010/main" val="408317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6746" y="1586198"/>
            <a:ext cx="11355821" cy="4343859"/>
          </a:xfrm>
        </p:spPr>
        <p:txBody>
          <a:bodyPr vert="horz" lIns="91440" tIns="45720" rIns="91440" bIns="45720" rtlCol="0" anchor="t">
            <a:normAutofit/>
          </a:bodyPr>
          <a:lstStyle/>
          <a:p>
            <a:pPr>
              <a:lnSpc>
                <a:spcPct val="150000"/>
              </a:lnSpc>
            </a:pPr>
            <a:r>
              <a:rPr lang="en-US" sz="3200">
                <a:solidFill>
                  <a:srgbClr val="014E7D"/>
                </a:solidFill>
                <a:ea typeface="+mn-lt"/>
                <a:cs typeface="+mn-lt"/>
              </a:rPr>
              <a:t>Internet connection</a:t>
            </a:r>
            <a:endParaRPr lang="en-US" sz="3200">
              <a:ea typeface="+mn-lt"/>
              <a:cs typeface="+mn-lt"/>
            </a:endParaRPr>
          </a:p>
          <a:p>
            <a:pPr>
              <a:lnSpc>
                <a:spcPct val="150000"/>
              </a:lnSpc>
            </a:pPr>
            <a:r>
              <a:rPr lang="en-US" sz="3200">
                <a:solidFill>
                  <a:srgbClr val="014E7D"/>
                </a:solidFill>
                <a:ea typeface="+mn-lt"/>
                <a:cs typeface="+mn-lt"/>
              </a:rPr>
              <a:t>Access to a free trading data exchange</a:t>
            </a:r>
            <a:endParaRPr lang="en-US" sz="3200">
              <a:ea typeface="+mn-lt"/>
              <a:cs typeface="+mn-lt"/>
            </a:endParaRPr>
          </a:p>
          <a:p>
            <a:pPr>
              <a:lnSpc>
                <a:spcPct val="150000"/>
              </a:lnSpc>
            </a:pPr>
            <a:endParaRPr lang="en-US" sz="3200">
              <a:solidFill>
                <a:srgbClr val="014E7D"/>
              </a:solidFill>
              <a:cs typeface="Calibri" panose="020F0502020204030204"/>
            </a:endParaRP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General Constraints</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3200" smtClean="0"/>
              <a:pPr/>
              <a:t>6</a:t>
            </a:fld>
            <a:endParaRPr lang="en-US" sz="3200"/>
          </a:p>
        </p:txBody>
      </p:sp>
      <p:pic>
        <p:nvPicPr>
          <p:cNvPr id="1026" name="Picture 2" descr="Image result for gm financial">
            <a:extLst>
              <a:ext uri="{FF2B5EF4-FFF2-40B4-BE49-F238E27FC236}">
                <a16:creationId xmlns:a16="http://schemas.microsoft.com/office/drawing/2014/main" id="{FBDF42FF-14B7-4A51-9ABB-EE061DD19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3960920" y="6066584"/>
            <a:ext cx="4270160" cy="630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73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6746" y="1586198"/>
            <a:ext cx="11355821" cy="4343859"/>
          </a:xfrm>
        </p:spPr>
        <p:txBody>
          <a:bodyPr vert="horz" lIns="91440" tIns="45720" rIns="91440" bIns="45720" rtlCol="0" anchor="t">
            <a:normAutofit/>
          </a:bodyPr>
          <a:lstStyle/>
          <a:p>
            <a:pPr>
              <a:lnSpc>
                <a:spcPct val="150000"/>
              </a:lnSpc>
            </a:pPr>
            <a:r>
              <a:rPr lang="en-US" sz="3200">
                <a:solidFill>
                  <a:srgbClr val="014E7D"/>
                </a:solidFill>
                <a:ea typeface="+mn-lt"/>
                <a:cs typeface="+mn-lt"/>
              </a:rPr>
              <a:t>PyCharm or other Python IDE</a:t>
            </a:r>
            <a:endParaRPr lang="en-US" sz="3200">
              <a:ea typeface="+mn-lt"/>
              <a:cs typeface="+mn-lt"/>
            </a:endParaRPr>
          </a:p>
          <a:p>
            <a:pPr>
              <a:lnSpc>
                <a:spcPct val="150000"/>
              </a:lnSpc>
            </a:pPr>
            <a:r>
              <a:rPr lang="en-US" sz="3200">
                <a:solidFill>
                  <a:srgbClr val="014E7D"/>
                </a:solidFill>
                <a:ea typeface="+mn-lt"/>
                <a:cs typeface="+mn-lt"/>
              </a:rPr>
              <a:t>Python and Python libraries</a:t>
            </a:r>
            <a:endParaRPr lang="en-US" sz="3200">
              <a:ea typeface="+mn-lt"/>
              <a:cs typeface="+mn-lt"/>
            </a:endParaRPr>
          </a:p>
          <a:p>
            <a:pPr>
              <a:lnSpc>
                <a:spcPct val="150000"/>
              </a:lnSpc>
            </a:pPr>
            <a:r>
              <a:rPr lang="en-US" sz="3200">
                <a:solidFill>
                  <a:srgbClr val="014E7D"/>
                </a:solidFill>
                <a:ea typeface="+mn-lt"/>
                <a:cs typeface="+mn-lt"/>
              </a:rPr>
              <a:t>Tableau: 2018 or later</a:t>
            </a:r>
            <a:endParaRPr lang="en-US" sz="3200">
              <a:ea typeface="+mn-lt"/>
              <a:cs typeface="+mn-lt"/>
            </a:endParaRPr>
          </a:p>
          <a:p>
            <a:pPr>
              <a:lnSpc>
                <a:spcPct val="150000"/>
              </a:lnSpc>
            </a:pPr>
            <a:r>
              <a:rPr lang="en-US" sz="3200">
                <a:solidFill>
                  <a:srgbClr val="014E7D"/>
                </a:solidFill>
                <a:ea typeface="+mn-lt"/>
                <a:cs typeface="+mn-lt"/>
              </a:rPr>
              <a:t>Database: MySQL Workbench 8.0 or later</a:t>
            </a:r>
            <a:endParaRPr lang="en-US"/>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normAutofit fontScale="90000"/>
          </a:bodyPr>
          <a:lstStyle/>
          <a:p>
            <a:r>
              <a:rPr lang="en-US">
                <a:solidFill>
                  <a:srgbClr val="014E7D"/>
                </a:solidFill>
                <a:latin typeface="Bahnschrift"/>
              </a:rPr>
              <a:t>Assumptions &amp; Dependencies</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3200" smtClean="0"/>
              <a:pPr/>
              <a:t>7</a:t>
            </a:fld>
            <a:endParaRPr lang="en-US" sz="3200"/>
          </a:p>
        </p:txBody>
      </p:sp>
      <p:pic>
        <p:nvPicPr>
          <p:cNvPr id="1026" name="Picture 2" descr="Image result for gm financial">
            <a:extLst>
              <a:ext uri="{FF2B5EF4-FFF2-40B4-BE49-F238E27FC236}">
                <a16:creationId xmlns:a16="http://schemas.microsoft.com/office/drawing/2014/main" id="{FBDF42FF-14B7-4A51-9ABB-EE061DD19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3960920" y="6066584"/>
            <a:ext cx="4270160" cy="630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67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1635759" cy="30480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466291" y="166750"/>
            <a:ext cx="11355821" cy="695250"/>
          </a:xfrm>
        </p:spPr>
        <p:txBody>
          <a:bodyPr>
            <a:normAutofit/>
          </a:bodyPr>
          <a:lstStyle/>
          <a:p>
            <a:r>
              <a:rPr lang="en-US">
                <a:solidFill>
                  <a:srgbClr val="014E7D"/>
                </a:solidFill>
                <a:latin typeface="Bahnschrift"/>
              </a:rPr>
              <a:t>FR 1 – Storing Data into MySQL</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41299"/>
            <a:ext cx="739775" cy="365125"/>
          </a:xfrm>
        </p:spPr>
        <p:txBody>
          <a:bodyPr/>
          <a:lstStyle/>
          <a:p>
            <a:fld id="{8699F50C-BE38-4BD0-BA84-9B090E1F2B9B}" type="slidenum">
              <a:rPr lang="en-US" sz="3200" smtClean="0"/>
              <a:pPr/>
              <a:t>8</a:t>
            </a:fld>
            <a:endParaRPr lang="en-US" sz="3200"/>
          </a:p>
        </p:txBody>
      </p:sp>
      <p:pic>
        <p:nvPicPr>
          <p:cNvPr id="1032" name="Picture 8" descr="Image result for quandl">
            <a:extLst>
              <a:ext uri="{FF2B5EF4-FFF2-40B4-BE49-F238E27FC236}">
                <a16:creationId xmlns:a16="http://schemas.microsoft.com/office/drawing/2014/main" id="{05572201-E334-41C5-82D8-0E50494EF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7404" y="2670268"/>
            <a:ext cx="1734821" cy="173482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ysql workbench logo">
            <a:extLst>
              <a:ext uri="{FF2B5EF4-FFF2-40B4-BE49-F238E27FC236}">
                <a16:creationId xmlns:a16="http://schemas.microsoft.com/office/drawing/2014/main" id="{89271091-2AA7-4E84-8771-A352D08242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7403" y="4828282"/>
            <a:ext cx="1734821" cy="17348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D3BAFE60-4B88-42B3-878F-2B15E1E15C79}"/>
              </a:ext>
            </a:extLst>
          </p:cNvPr>
          <p:cNvGraphicFramePr>
            <a:graphicFrameLocks noGrp="1"/>
          </p:cNvGraphicFramePr>
          <p:nvPr>
            <p:extLst>
              <p:ext uri="{D42A27DB-BD31-4B8C-83A1-F6EECF244321}">
                <p14:modId xmlns:p14="http://schemas.microsoft.com/office/powerpoint/2010/main" val="2822939579"/>
              </p:ext>
            </p:extLst>
          </p:nvPr>
        </p:nvGraphicFramePr>
        <p:xfrm>
          <a:off x="466291" y="850650"/>
          <a:ext cx="8647229" cy="5695484"/>
        </p:xfrm>
        <a:graphic>
          <a:graphicData uri="http://schemas.openxmlformats.org/drawingml/2006/table">
            <a:tbl>
              <a:tblPr firstRow="1" firstCol="1" lastRow="1" lastCol="1" bandRow="1" bandCol="1">
                <a:tableStyleId>{FABFCF23-3B69-468F-B69F-88F6DE6A72F2}</a:tableStyleId>
              </a:tblPr>
              <a:tblGrid>
                <a:gridCol w="2161807">
                  <a:extLst>
                    <a:ext uri="{9D8B030D-6E8A-4147-A177-3AD203B41FA5}">
                      <a16:colId xmlns:a16="http://schemas.microsoft.com/office/drawing/2014/main" val="1739001176"/>
                    </a:ext>
                  </a:extLst>
                </a:gridCol>
                <a:gridCol w="3071798">
                  <a:extLst>
                    <a:ext uri="{9D8B030D-6E8A-4147-A177-3AD203B41FA5}">
                      <a16:colId xmlns:a16="http://schemas.microsoft.com/office/drawing/2014/main" val="1062003227"/>
                    </a:ext>
                  </a:extLst>
                </a:gridCol>
                <a:gridCol w="1829222">
                  <a:extLst>
                    <a:ext uri="{9D8B030D-6E8A-4147-A177-3AD203B41FA5}">
                      <a16:colId xmlns:a16="http://schemas.microsoft.com/office/drawing/2014/main" val="37670852"/>
                    </a:ext>
                  </a:extLst>
                </a:gridCol>
                <a:gridCol w="1584402">
                  <a:extLst>
                    <a:ext uri="{9D8B030D-6E8A-4147-A177-3AD203B41FA5}">
                      <a16:colId xmlns:a16="http://schemas.microsoft.com/office/drawing/2014/main" val="130999710"/>
                    </a:ext>
                  </a:extLst>
                </a:gridCol>
              </a:tblGrid>
              <a:tr h="325883">
                <a:tc>
                  <a:txBody>
                    <a:bodyPr/>
                    <a:lstStyle/>
                    <a:p>
                      <a:pPr marL="0" marR="0">
                        <a:lnSpc>
                          <a:spcPct val="107000"/>
                        </a:lnSpc>
                        <a:spcBef>
                          <a:spcPts val="0"/>
                        </a:spcBef>
                        <a:spcAft>
                          <a:spcPts val="0"/>
                        </a:spcAft>
                      </a:pPr>
                      <a:r>
                        <a:rPr lang="en-US" sz="1800">
                          <a:effectLst/>
                        </a:rPr>
                        <a:t>ID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gridSpan="3">
                  <a:txBody>
                    <a:bodyPr/>
                    <a:lstStyle/>
                    <a:p>
                      <a:pPr marL="0" marR="0">
                        <a:lnSpc>
                          <a:spcPct val="107000"/>
                        </a:lnSpc>
                        <a:spcBef>
                          <a:spcPts val="0"/>
                        </a:spcBef>
                        <a:spcAft>
                          <a:spcPts val="0"/>
                        </a:spcAft>
                      </a:pPr>
                      <a:r>
                        <a:rPr lang="en-US" sz="1800">
                          <a:effectLst/>
                        </a:rPr>
                        <a:t>FR_1.0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2705451"/>
                  </a:ext>
                </a:extLst>
              </a:tr>
              <a:tr h="325883">
                <a:tc>
                  <a:txBody>
                    <a:bodyPr/>
                    <a:lstStyle/>
                    <a:p>
                      <a:pPr marL="0" marR="0">
                        <a:lnSpc>
                          <a:spcPct val="107000"/>
                        </a:lnSpc>
                        <a:spcBef>
                          <a:spcPts val="0"/>
                        </a:spcBef>
                        <a:spcAft>
                          <a:spcPts val="0"/>
                        </a:spcAft>
                      </a:pPr>
                      <a:r>
                        <a:rPr lang="en-US" sz="1800">
                          <a:effectLst/>
                        </a:rPr>
                        <a:t>Name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gridSpan="3">
                  <a:txBody>
                    <a:bodyPr/>
                    <a:lstStyle/>
                    <a:p>
                      <a:pPr marL="0" marR="0">
                        <a:lnSpc>
                          <a:spcPct val="107000"/>
                        </a:lnSpc>
                        <a:spcBef>
                          <a:spcPts val="0"/>
                        </a:spcBef>
                        <a:spcAft>
                          <a:spcPts val="0"/>
                        </a:spcAft>
                      </a:pPr>
                      <a:r>
                        <a:rPr lang="en-US" sz="1800">
                          <a:effectLst/>
                        </a:rPr>
                        <a:t>Store macro variables into the database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92466691"/>
                  </a:ext>
                </a:extLst>
              </a:tr>
              <a:tr h="861161">
                <a:tc>
                  <a:txBody>
                    <a:bodyPr/>
                    <a:lstStyle/>
                    <a:p>
                      <a:pPr marL="0" marR="0">
                        <a:lnSpc>
                          <a:spcPct val="107000"/>
                        </a:lnSpc>
                        <a:spcBef>
                          <a:spcPts val="0"/>
                        </a:spcBef>
                        <a:spcAft>
                          <a:spcPts val="0"/>
                        </a:spcAft>
                      </a:pPr>
                      <a:r>
                        <a:rPr lang="en-US" sz="1800">
                          <a:effectLst/>
                        </a:rPr>
                        <a:t>Description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gridSpan="3">
                  <a:txBody>
                    <a:bodyPr/>
                    <a:lstStyle/>
                    <a:p>
                      <a:pPr marL="0" marR="0">
                        <a:lnSpc>
                          <a:spcPct val="107000"/>
                        </a:lnSpc>
                        <a:spcBef>
                          <a:spcPts val="0"/>
                        </a:spcBef>
                        <a:spcAft>
                          <a:spcPts val="0"/>
                        </a:spcAft>
                      </a:pPr>
                      <a:r>
                        <a:rPr lang="en-US" sz="1800">
                          <a:effectLst/>
                        </a:rPr>
                        <a:t>Store inflation rate, unemployment rate, misery index, GDP, NPGDP, Stock market confidence index, consumer price index, and US stock price data into the database.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84619964"/>
                  </a:ext>
                </a:extLst>
              </a:tr>
              <a:tr h="425218">
                <a:tc>
                  <a:txBody>
                    <a:bodyPr/>
                    <a:lstStyle/>
                    <a:p>
                      <a:pPr marL="0" marR="0">
                        <a:lnSpc>
                          <a:spcPct val="107000"/>
                        </a:lnSpc>
                        <a:spcBef>
                          <a:spcPts val="0"/>
                        </a:spcBef>
                        <a:spcAft>
                          <a:spcPts val="0"/>
                        </a:spcAft>
                      </a:pPr>
                      <a:r>
                        <a:rPr lang="en-US" sz="1800">
                          <a:effectLst/>
                        </a:rPr>
                        <a:t>Rationale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gridSpan="3">
                  <a:txBody>
                    <a:bodyPr/>
                    <a:lstStyle/>
                    <a:p>
                      <a:pPr marL="0" marR="0">
                        <a:lnSpc>
                          <a:spcPct val="107000"/>
                        </a:lnSpc>
                        <a:spcBef>
                          <a:spcPts val="0"/>
                        </a:spcBef>
                        <a:spcAft>
                          <a:spcPts val="0"/>
                        </a:spcAft>
                      </a:pPr>
                      <a:r>
                        <a:rPr lang="en-US" sz="1800">
                          <a:effectLst/>
                        </a:rPr>
                        <a:t>Stores essential variables needed for the project into database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52643559"/>
                  </a:ext>
                </a:extLst>
              </a:tr>
              <a:tr h="668676">
                <a:tc>
                  <a:txBody>
                    <a:bodyPr/>
                    <a:lstStyle/>
                    <a:p>
                      <a:pPr marL="0" marR="0">
                        <a:lnSpc>
                          <a:spcPct val="107000"/>
                        </a:lnSpc>
                        <a:spcBef>
                          <a:spcPts val="0"/>
                        </a:spcBef>
                        <a:spcAft>
                          <a:spcPts val="0"/>
                        </a:spcAft>
                      </a:pPr>
                      <a:r>
                        <a:rPr lang="en-US" sz="1800">
                          <a:effectLst/>
                        </a:rPr>
                        <a:t>Input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gridSpan="3">
                  <a:txBody>
                    <a:bodyPr/>
                    <a:lstStyle/>
                    <a:p>
                      <a:pPr marL="0" marR="0">
                        <a:lnSpc>
                          <a:spcPct val="107000"/>
                        </a:lnSpc>
                        <a:spcBef>
                          <a:spcPts val="0"/>
                        </a:spcBef>
                        <a:spcAft>
                          <a:spcPts val="0"/>
                        </a:spcAft>
                      </a:pPr>
                      <a:r>
                        <a:rPr lang="en-US" sz="1800">
                          <a:effectLst/>
                        </a:rPr>
                        <a:t>Data received from Quandl and Yahoo datasets using pandas dataframe data structure to store and send to the database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4395663"/>
                  </a:ext>
                </a:extLst>
              </a:tr>
              <a:tr h="325883">
                <a:tc>
                  <a:txBody>
                    <a:bodyPr/>
                    <a:lstStyle/>
                    <a:p>
                      <a:pPr marL="0" marR="0">
                        <a:lnSpc>
                          <a:spcPct val="107000"/>
                        </a:lnSpc>
                        <a:spcBef>
                          <a:spcPts val="0"/>
                        </a:spcBef>
                        <a:spcAft>
                          <a:spcPts val="0"/>
                        </a:spcAft>
                      </a:pPr>
                      <a:r>
                        <a:rPr lang="en-US" sz="1800">
                          <a:effectLst/>
                        </a:rPr>
                        <a:t>Output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gridSpan="3">
                  <a:txBody>
                    <a:bodyPr/>
                    <a:lstStyle/>
                    <a:p>
                      <a:pPr marL="0" marR="0">
                        <a:lnSpc>
                          <a:spcPct val="107000"/>
                        </a:lnSpc>
                        <a:spcBef>
                          <a:spcPts val="0"/>
                        </a:spcBef>
                        <a:spcAft>
                          <a:spcPts val="0"/>
                        </a:spcAft>
                      </a:pPr>
                      <a:r>
                        <a:rPr lang="en-US" sz="1800">
                          <a:effectLst/>
                        </a:rPr>
                        <a:t>Stored macroeconomic and stock variables into the database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16342991"/>
                  </a:ext>
                </a:extLst>
              </a:tr>
              <a:tr h="425218">
                <a:tc>
                  <a:txBody>
                    <a:bodyPr/>
                    <a:lstStyle/>
                    <a:p>
                      <a:pPr marL="0" marR="0">
                        <a:lnSpc>
                          <a:spcPct val="107000"/>
                        </a:lnSpc>
                        <a:spcBef>
                          <a:spcPts val="0"/>
                        </a:spcBef>
                        <a:spcAft>
                          <a:spcPts val="0"/>
                        </a:spcAft>
                      </a:pPr>
                      <a:r>
                        <a:rPr lang="en-US" sz="1800">
                          <a:effectLst/>
                        </a:rPr>
                        <a:t>Forward Dependency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gridSpan="3">
                  <a:txBody>
                    <a:bodyPr/>
                    <a:lstStyle/>
                    <a:p>
                      <a:pPr marL="0" marR="0">
                        <a:lnSpc>
                          <a:spcPct val="107000"/>
                        </a:lnSpc>
                        <a:spcBef>
                          <a:spcPts val="0"/>
                        </a:spcBef>
                        <a:spcAft>
                          <a:spcPts val="0"/>
                        </a:spcAft>
                      </a:pPr>
                      <a:r>
                        <a:rPr lang="en-US" sz="1800">
                          <a:effectLst/>
                        </a:rPr>
                        <a:t>None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8428727"/>
                  </a:ext>
                </a:extLst>
              </a:tr>
              <a:tr h="425218">
                <a:tc>
                  <a:txBody>
                    <a:bodyPr/>
                    <a:lstStyle/>
                    <a:p>
                      <a:pPr marL="0" marR="0">
                        <a:lnSpc>
                          <a:spcPct val="107000"/>
                        </a:lnSpc>
                        <a:spcBef>
                          <a:spcPts val="0"/>
                        </a:spcBef>
                        <a:spcAft>
                          <a:spcPts val="0"/>
                        </a:spcAft>
                      </a:pPr>
                      <a:r>
                        <a:rPr lang="en-US" sz="1800">
                          <a:effectLst/>
                        </a:rPr>
                        <a:t>Backward Dependency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gridSpan="3">
                  <a:txBody>
                    <a:bodyPr/>
                    <a:lstStyle/>
                    <a:p>
                      <a:pPr marL="0" marR="0">
                        <a:lnSpc>
                          <a:spcPct val="107000"/>
                        </a:lnSpc>
                        <a:spcBef>
                          <a:spcPts val="0"/>
                        </a:spcBef>
                        <a:spcAft>
                          <a:spcPts val="0"/>
                        </a:spcAft>
                      </a:pPr>
                      <a:r>
                        <a:rPr lang="en-US" sz="1800">
                          <a:effectLst/>
                        </a:rPr>
                        <a:t>Quandl and Yahoo datasets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20482843"/>
                  </a:ext>
                </a:extLst>
              </a:tr>
              <a:tr h="344860">
                <a:tc>
                  <a:txBody>
                    <a:bodyPr/>
                    <a:lstStyle/>
                    <a:p>
                      <a:pPr marL="0" marR="0">
                        <a:lnSpc>
                          <a:spcPct val="107000"/>
                        </a:lnSpc>
                        <a:spcBef>
                          <a:spcPts val="0"/>
                        </a:spcBef>
                        <a:spcAft>
                          <a:spcPts val="0"/>
                        </a:spcAft>
                      </a:pPr>
                      <a:r>
                        <a:rPr lang="en-US" sz="1800">
                          <a:effectLst/>
                        </a:rPr>
                        <a:t>Priority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a:txBody>
                    <a:bodyPr/>
                    <a:lstStyle/>
                    <a:p>
                      <a:pPr marL="0" marR="0">
                        <a:lnSpc>
                          <a:spcPct val="107000"/>
                        </a:lnSpc>
                        <a:spcBef>
                          <a:spcPts val="0"/>
                        </a:spcBef>
                        <a:spcAft>
                          <a:spcPts val="0"/>
                        </a:spcAft>
                      </a:pPr>
                      <a:r>
                        <a:rPr lang="en-US" sz="1800">
                          <a:effectLst/>
                        </a:rPr>
                        <a:t>High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a:txBody>
                    <a:bodyPr/>
                    <a:lstStyle/>
                    <a:p>
                      <a:pPr marL="0" marR="0">
                        <a:lnSpc>
                          <a:spcPct val="107000"/>
                        </a:lnSpc>
                        <a:spcBef>
                          <a:spcPts val="0"/>
                        </a:spcBef>
                        <a:spcAft>
                          <a:spcPts val="0"/>
                        </a:spcAft>
                      </a:pPr>
                      <a:r>
                        <a:rPr lang="en-US" sz="1800">
                          <a:effectLst/>
                        </a:rPr>
                        <a:t>Priority Reason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a:txBody>
                    <a:bodyPr/>
                    <a:lstStyle/>
                    <a:p>
                      <a:pPr marL="0" marR="0">
                        <a:lnSpc>
                          <a:spcPct val="107000"/>
                        </a:lnSpc>
                        <a:spcBef>
                          <a:spcPts val="0"/>
                        </a:spcBef>
                        <a:spcAft>
                          <a:spcPts val="0"/>
                        </a:spcAft>
                      </a:pPr>
                      <a:r>
                        <a:rPr lang="en-US" sz="1800">
                          <a:effectLst/>
                        </a:rPr>
                        <a:t>Large Scale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extLst>
                  <a:ext uri="{0D108BD9-81ED-4DB2-BD59-A6C34878D82A}">
                    <a16:rowId xmlns:a16="http://schemas.microsoft.com/office/drawing/2014/main" val="2631509430"/>
                  </a:ext>
                </a:extLst>
              </a:tr>
              <a:tr h="336202">
                <a:tc>
                  <a:txBody>
                    <a:bodyPr/>
                    <a:lstStyle/>
                    <a:p>
                      <a:pPr marL="0" marR="0">
                        <a:lnSpc>
                          <a:spcPct val="107000"/>
                        </a:lnSpc>
                        <a:spcBef>
                          <a:spcPts val="0"/>
                        </a:spcBef>
                        <a:spcAft>
                          <a:spcPts val="0"/>
                        </a:spcAft>
                      </a:pPr>
                      <a:r>
                        <a:rPr lang="en-US" sz="1800">
                          <a:effectLst/>
                        </a:rPr>
                        <a:t>Priority Sequence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gridSpan="3">
                  <a:txBody>
                    <a:bodyPr/>
                    <a:lstStyle/>
                    <a:p>
                      <a:pPr marL="0" marR="0">
                        <a:lnSpc>
                          <a:spcPct val="107000"/>
                        </a:lnSpc>
                        <a:spcBef>
                          <a:spcPts val="0"/>
                        </a:spcBef>
                        <a:spcAft>
                          <a:spcPts val="0"/>
                        </a:spcAft>
                      </a:pPr>
                      <a:r>
                        <a:rPr lang="en-US" sz="1800">
                          <a:effectLst/>
                        </a:rPr>
                        <a:t>H-2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3092220"/>
                  </a:ext>
                </a:extLst>
              </a:tr>
              <a:tr h="1079132">
                <a:tc>
                  <a:txBody>
                    <a:bodyPr/>
                    <a:lstStyle/>
                    <a:p>
                      <a:pPr marL="0" marR="0">
                        <a:lnSpc>
                          <a:spcPct val="107000"/>
                        </a:lnSpc>
                        <a:spcBef>
                          <a:spcPts val="0"/>
                        </a:spcBef>
                        <a:spcAft>
                          <a:spcPts val="0"/>
                        </a:spcAft>
                      </a:pPr>
                      <a:r>
                        <a:rPr lang="en-US" sz="2800">
                          <a:effectLst/>
                        </a:rPr>
                        <a:t> </a:t>
                      </a:r>
                      <a:endParaRPr lang="en-US" sz="1800">
                        <a:effectLst/>
                      </a:endParaRPr>
                    </a:p>
                    <a:p>
                      <a:pPr marL="0" marR="0">
                        <a:lnSpc>
                          <a:spcPct val="107000"/>
                        </a:lnSpc>
                        <a:spcBef>
                          <a:spcPts val="0"/>
                        </a:spcBef>
                        <a:spcAft>
                          <a:spcPts val="0"/>
                        </a:spcAft>
                      </a:pPr>
                      <a:r>
                        <a:rPr lang="en-US" sz="1800">
                          <a:effectLst/>
                        </a:rPr>
                        <a:t>Error Handling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gridSpan="3">
                  <a:txBody>
                    <a:bodyPr/>
                    <a:lstStyle/>
                    <a:p>
                      <a:pPr marL="0" marR="0">
                        <a:lnSpc>
                          <a:spcPct val="107000"/>
                        </a:lnSpc>
                        <a:spcBef>
                          <a:spcPts val="0"/>
                        </a:spcBef>
                        <a:spcAft>
                          <a:spcPts val="0"/>
                        </a:spcAft>
                      </a:pPr>
                      <a:r>
                        <a:rPr lang="en-US" sz="1800">
                          <a:effectLst/>
                        </a:rPr>
                        <a:t>Users will have to analyze data in the MySQL Workbench to debug if data is accurately taken from Yahoo and Quandl’s APIs.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2859" marR="6285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96190531"/>
                  </a:ext>
                </a:extLst>
              </a:tr>
            </a:tbl>
          </a:graphicData>
        </a:graphic>
      </p:graphicFrame>
      <p:pic>
        <p:nvPicPr>
          <p:cNvPr id="1036" name="Picture 12" descr="Image result for yahoo finance">
            <a:extLst>
              <a:ext uri="{FF2B5EF4-FFF2-40B4-BE49-F238E27FC236}">
                <a16:creationId xmlns:a16="http://schemas.microsoft.com/office/drawing/2014/main" id="{172A3C39-2409-4DF0-B300-C70D9B1402D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7816"/>
          <a:stretch/>
        </p:blipFill>
        <p:spPr bwMode="auto">
          <a:xfrm>
            <a:off x="9717403" y="464020"/>
            <a:ext cx="1737360" cy="1872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921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204719" cy="35560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355600"/>
            <a:ext cx="8363423" cy="695250"/>
          </a:xfrm>
        </p:spPr>
        <p:txBody>
          <a:bodyPr>
            <a:normAutofit/>
          </a:bodyPr>
          <a:lstStyle/>
          <a:p>
            <a:r>
              <a:rPr lang="en-US">
                <a:solidFill>
                  <a:srgbClr val="014E7D"/>
                </a:solidFill>
                <a:latin typeface="Bahnschrift"/>
              </a:rPr>
              <a:t>FR 2 – Data Analyzed in Python   </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41299"/>
            <a:ext cx="739775" cy="365125"/>
          </a:xfrm>
        </p:spPr>
        <p:txBody>
          <a:bodyPr/>
          <a:lstStyle/>
          <a:p>
            <a:fld id="{8699F50C-BE38-4BD0-BA84-9B090E1F2B9B}" type="slidenum">
              <a:rPr lang="en-US" sz="3200" smtClean="0"/>
              <a:pPr/>
              <a:t>9</a:t>
            </a:fld>
            <a:endParaRPr lang="en-US" sz="3200"/>
          </a:p>
        </p:txBody>
      </p:sp>
      <p:pic>
        <p:nvPicPr>
          <p:cNvPr id="1026" name="Picture 2" descr="Image result for gm financial">
            <a:extLst>
              <a:ext uri="{FF2B5EF4-FFF2-40B4-BE49-F238E27FC236}">
                <a16:creationId xmlns:a16="http://schemas.microsoft.com/office/drawing/2014/main" id="{FBDF42FF-14B7-4A51-9ABB-EE061DD19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3960920" y="6066584"/>
            <a:ext cx="4270160" cy="6303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EE40BEEB-51C1-474A-BE4A-5F3EDA56EAF5}"/>
              </a:ext>
            </a:extLst>
          </p:cNvPr>
          <p:cNvGraphicFramePr>
            <a:graphicFrameLocks noGrp="1"/>
          </p:cNvGraphicFramePr>
          <p:nvPr>
            <p:extLst>
              <p:ext uri="{D42A27DB-BD31-4B8C-83A1-F6EECF244321}">
                <p14:modId xmlns:p14="http://schemas.microsoft.com/office/powerpoint/2010/main" val="2279972591"/>
              </p:ext>
            </p:extLst>
          </p:nvPr>
        </p:nvGraphicFramePr>
        <p:xfrm>
          <a:off x="516746" y="1127760"/>
          <a:ext cx="11065654" cy="5525569"/>
        </p:xfrm>
        <a:graphic>
          <a:graphicData uri="http://schemas.openxmlformats.org/drawingml/2006/table">
            <a:tbl>
              <a:tblPr firstRow="1" firstCol="1" lastRow="1" lastCol="1" bandRow="1" bandCol="1">
                <a:tableStyleId>{FABFCF23-3B69-468F-B69F-88F6DE6A72F2}</a:tableStyleId>
              </a:tblPr>
              <a:tblGrid>
                <a:gridCol w="2817213">
                  <a:extLst>
                    <a:ext uri="{9D8B030D-6E8A-4147-A177-3AD203B41FA5}">
                      <a16:colId xmlns:a16="http://schemas.microsoft.com/office/drawing/2014/main" val="1951805502"/>
                    </a:ext>
                  </a:extLst>
                </a:gridCol>
                <a:gridCol w="4003092">
                  <a:extLst>
                    <a:ext uri="{9D8B030D-6E8A-4147-A177-3AD203B41FA5}">
                      <a16:colId xmlns:a16="http://schemas.microsoft.com/office/drawing/2014/main" val="3798610008"/>
                    </a:ext>
                  </a:extLst>
                </a:gridCol>
                <a:gridCol w="2383796">
                  <a:extLst>
                    <a:ext uri="{9D8B030D-6E8A-4147-A177-3AD203B41FA5}">
                      <a16:colId xmlns:a16="http://schemas.microsoft.com/office/drawing/2014/main" val="562475858"/>
                    </a:ext>
                  </a:extLst>
                </a:gridCol>
                <a:gridCol w="1861553">
                  <a:extLst>
                    <a:ext uri="{9D8B030D-6E8A-4147-A177-3AD203B41FA5}">
                      <a16:colId xmlns:a16="http://schemas.microsoft.com/office/drawing/2014/main" val="2628276053"/>
                    </a:ext>
                  </a:extLst>
                </a:gridCol>
              </a:tblGrid>
              <a:tr h="261071">
                <a:tc>
                  <a:txBody>
                    <a:bodyPr/>
                    <a:lstStyle/>
                    <a:p>
                      <a:pPr marL="0" marR="0">
                        <a:lnSpc>
                          <a:spcPct val="107000"/>
                        </a:lnSpc>
                        <a:spcBef>
                          <a:spcPts val="0"/>
                        </a:spcBef>
                        <a:spcAft>
                          <a:spcPts val="0"/>
                        </a:spcAft>
                      </a:pPr>
                      <a:r>
                        <a:rPr lang="en-US" sz="1600">
                          <a:effectLst/>
                        </a:rPr>
                        <a:t>ID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gridSpan="3">
                  <a:txBody>
                    <a:bodyPr/>
                    <a:lstStyle/>
                    <a:p>
                      <a:pPr marL="0" marR="0">
                        <a:lnSpc>
                          <a:spcPct val="107000"/>
                        </a:lnSpc>
                        <a:spcBef>
                          <a:spcPts val="0"/>
                        </a:spcBef>
                        <a:spcAft>
                          <a:spcPts val="0"/>
                        </a:spcAft>
                      </a:pPr>
                      <a:r>
                        <a:rPr lang="en-US" sz="1600">
                          <a:effectLst/>
                        </a:rPr>
                        <a:t>FR_2.0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3679977"/>
                  </a:ext>
                </a:extLst>
              </a:tr>
              <a:tr h="408143">
                <a:tc>
                  <a:txBody>
                    <a:bodyPr/>
                    <a:lstStyle/>
                    <a:p>
                      <a:pPr marL="0" marR="0">
                        <a:lnSpc>
                          <a:spcPct val="107000"/>
                        </a:lnSpc>
                        <a:spcBef>
                          <a:spcPts val="0"/>
                        </a:spcBef>
                        <a:spcAft>
                          <a:spcPts val="0"/>
                        </a:spcAft>
                      </a:pPr>
                      <a:r>
                        <a:rPr lang="en-US" sz="2000">
                          <a:effectLst/>
                        </a:rPr>
                        <a:t>Name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gridSpan="3">
                  <a:txBody>
                    <a:bodyPr/>
                    <a:lstStyle/>
                    <a:p>
                      <a:pPr marL="0" marR="0">
                        <a:lnSpc>
                          <a:spcPct val="107000"/>
                        </a:lnSpc>
                        <a:spcBef>
                          <a:spcPts val="0"/>
                        </a:spcBef>
                        <a:spcAft>
                          <a:spcPts val="0"/>
                        </a:spcAft>
                      </a:pPr>
                      <a:r>
                        <a:rPr lang="en-US" sz="2000">
                          <a:effectLst/>
                        </a:rPr>
                        <a:t>Analyze the results of the data and put them into our database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24321709"/>
                  </a:ext>
                </a:extLst>
              </a:tr>
              <a:tr h="1012871">
                <a:tc>
                  <a:txBody>
                    <a:bodyPr/>
                    <a:lstStyle/>
                    <a:p>
                      <a:pPr marL="0" marR="0">
                        <a:lnSpc>
                          <a:spcPct val="107000"/>
                        </a:lnSpc>
                        <a:spcBef>
                          <a:spcPts val="0"/>
                        </a:spcBef>
                        <a:spcAft>
                          <a:spcPts val="0"/>
                        </a:spcAft>
                      </a:pPr>
                      <a:r>
                        <a:rPr lang="en-US" sz="2000">
                          <a:effectLst/>
                        </a:rPr>
                        <a:t>Description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gridSpan="3">
                  <a:txBody>
                    <a:bodyPr/>
                    <a:lstStyle/>
                    <a:p>
                      <a:pPr marL="0" marR="0">
                        <a:lnSpc>
                          <a:spcPct val="107000"/>
                        </a:lnSpc>
                        <a:spcBef>
                          <a:spcPts val="0"/>
                        </a:spcBef>
                        <a:spcAft>
                          <a:spcPts val="0"/>
                        </a:spcAft>
                      </a:pPr>
                      <a:r>
                        <a:rPr lang="en-US" sz="2000">
                          <a:effectLst/>
                        </a:rPr>
                        <a:t>Using data stored in our MySQL database that has data from YAHOO Finance and Quandl, we analyze this data and calculate buy and sell points and predict prices.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64552519"/>
                  </a:ext>
                </a:extLst>
              </a:tr>
              <a:tr h="408143">
                <a:tc>
                  <a:txBody>
                    <a:bodyPr/>
                    <a:lstStyle/>
                    <a:p>
                      <a:pPr marL="0" marR="0">
                        <a:lnSpc>
                          <a:spcPct val="107000"/>
                        </a:lnSpc>
                        <a:spcBef>
                          <a:spcPts val="0"/>
                        </a:spcBef>
                        <a:spcAft>
                          <a:spcPts val="0"/>
                        </a:spcAft>
                      </a:pPr>
                      <a:r>
                        <a:rPr lang="en-US" sz="2000">
                          <a:effectLst/>
                        </a:rPr>
                        <a:t>Rationale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gridSpan="3">
                  <a:txBody>
                    <a:bodyPr/>
                    <a:lstStyle/>
                    <a:p>
                      <a:pPr marL="0" marR="0">
                        <a:lnSpc>
                          <a:spcPct val="107000"/>
                        </a:lnSpc>
                        <a:spcBef>
                          <a:spcPts val="0"/>
                        </a:spcBef>
                        <a:spcAft>
                          <a:spcPts val="0"/>
                        </a:spcAft>
                      </a:pPr>
                      <a:r>
                        <a:rPr lang="en-US" sz="2000">
                          <a:effectLst/>
                        </a:rPr>
                        <a:t>Analyze data and store them into our MySQL database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87993403"/>
                  </a:ext>
                </a:extLst>
              </a:tr>
              <a:tr h="669588">
                <a:tc>
                  <a:txBody>
                    <a:bodyPr/>
                    <a:lstStyle/>
                    <a:p>
                      <a:pPr marL="0" marR="0">
                        <a:lnSpc>
                          <a:spcPct val="107000"/>
                        </a:lnSpc>
                        <a:spcBef>
                          <a:spcPts val="0"/>
                        </a:spcBef>
                        <a:spcAft>
                          <a:spcPts val="0"/>
                        </a:spcAft>
                      </a:pPr>
                      <a:r>
                        <a:rPr lang="en-US" sz="2000">
                          <a:effectLst/>
                        </a:rPr>
                        <a:t>Input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gridSpan="3">
                  <a:txBody>
                    <a:bodyPr/>
                    <a:lstStyle/>
                    <a:p>
                      <a:pPr marL="0" marR="0">
                        <a:lnSpc>
                          <a:spcPct val="107000"/>
                        </a:lnSpc>
                        <a:spcBef>
                          <a:spcPts val="0"/>
                        </a:spcBef>
                        <a:spcAft>
                          <a:spcPts val="0"/>
                        </a:spcAft>
                      </a:pPr>
                      <a:r>
                        <a:rPr lang="en-US" sz="2000">
                          <a:effectLst/>
                        </a:rPr>
                        <a:t>Data received from Quandl and YAHOO Finance datasets using pandas dataframe data structure to store and send to the database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89131585"/>
                  </a:ext>
                </a:extLst>
              </a:tr>
              <a:tr h="326306">
                <a:tc>
                  <a:txBody>
                    <a:bodyPr/>
                    <a:lstStyle/>
                    <a:p>
                      <a:pPr marL="0" marR="0">
                        <a:lnSpc>
                          <a:spcPct val="107000"/>
                        </a:lnSpc>
                        <a:spcBef>
                          <a:spcPts val="0"/>
                        </a:spcBef>
                        <a:spcAft>
                          <a:spcPts val="0"/>
                        </a:spcAft>
                      </a:pPr>
                      <a:r>
                        <a:rPr lang="en-US" sz="2000">
                          <a:effectLst/>
                        </a:rPr>
                        <a:t>Output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gridSpan="3">
                  <a:txBody>
                    <a:bodyPr/>
                    <a:lstStyle/>
                    <a:p>
                      <a:pPr marL="0" marR="0">
                        <a:lnSpc>
                          <a:spcPct val="107000"/>
                        </a:lnSpc>
                        <a:spcBef>
                          <a:spcPts val="0"/>
                        </a:spcBef>
                        <a:spcAft>
                          <a:spcPts val="0"/>
                        </a:spcAft>
                      </a:pPr>
                      <a:r>
                        <a:rPr lang="en-US" sz="2000">
                          <a:effectLst/>
                        </a:rPr>
                        <a:t>Stored data into the database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3540565"/>
                  </a:ext>
                </a:extLst>
              </a:tr>
              <a:tr h="408143">
                <a:tc>
                  <a:txBody>
                    <a:bodyPr/>
                    <a:lstStyle/>
                    <a:p>
                      <a:pPr marL="0" marR="0">
                        <a:lnSpc>
                          <a:spcPct val="107000"/>
                        </a:lnSpc>
                        <a:spcBef>
                          <a:spcPts val="0"/>
                        </a:spcBef>
                        <a:spcAft>
                          <a:spcPts val="0"/>
                        </a:spcAft>
                      </a:pPr>
                      <a:r>
                        <a:rPr lang="en-US" sz="2000">
                          <a:effectLst/>
                        </a:rPr>
                        <a:t>Forward Dependency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gridSpan="3">
                  <a:txBody>
                    <a:bodyPr/>
                    <a:lstStyle/>
                    <a:p>
                      <a:pPr marL="0" marR="0">
                        <a:lnSpc>
                          <a:spcPct val="107000"/>
                        </a:lnSpc>
                        <a:spcBef>
                          <a:spcPts val="0"/>
                        </a:spcBef>
                        <a:spcAft>
                          <a:spcPts val="0"/>
                        </a:spcAft>
                      </a:pPr>
                      <a:r>
                        <a:rPr lang="en-US" sz="2000">
                          <a:effectLst/>
                        </a:rPr>
                        <a:t>None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78125988"/>
                  </a:ext>
                </a:extLst>
              </a:tr>
              <a:tr h="408143">
                <a:tc>
                  <a:txBody>
                    <a:bodyPr/>
                    <a:lstStyle/>
                    <a:p>
                      <a:pPr marL="0" marR="0">
                        <a:lnSpc>
                          <a:spcPct val="107000"/>
                        </a:lnSpc>
                        <a:spcBef>
                          <a:spcPts val="0"/>
                        </a:spcBef>
                        <a:spcAft>
                          <a:spcPts val="0"/>
                        </a:spcAft>
                      </a:pPr>
                      <a:r>
                        <a:rPr lang="en-US" sz="2000">
                          <a:effectLst/>
                        </a:rPr>
                        <a:t>Backward Dependency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gridSpan="3">
                  <a:txBody>
                    <a:bodyPr/>
                    <a:lstStyle/>
                    <a:p>
                      <a:pPr marL="0" marR="0">
                        <a:lnSpc>
                          <a:spcPct val="107000"/>
                        </a:lnSpc>
                        <a:spcBef>
                          <a:spcPts val="0"/>
                        </a:spcBef>
                        <a:spcAft>
                          <a:spcPts val="0"/>
                        </a:spcAft>
                      </a:pPr>
                      <a:r>
                        <a:rPr lang="en-US" sz="2000">
                          <a:effectLst/>
                        </a:rPr>
                        <a:t>MySQL Database and Python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35834214"/>
                  </a:ext>
                </a:extLst>
              </a:tr>
              <a:tr h="408143">
                <a:tc>
                  <a:txBody>
                    <a:bodyPr/>
                    <a:lstStyle/>
                    <a:p>
                      <a:pPr marL="0" marR="0">
                        <a:lnSpc>
                          <a:spcPct val="107000"/>
                        </a:lnSpc>
                        <a:spcBef>
                          <a:spcPts val="0"/>
                        </a:spcBef>
                        <a:spcAft>
                          <a:spcPts val="0"/>
                        </a:spcAft>
                      </a:pPr>
                      <a:r>
                        <a:rPr lang="en-US" sz="2000">
                          <a:effectLst/>
                        </a:rPr>
                        <a:t>Priority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a:txBody>
                    <a:bodyPr/>
                    <a:lstStyle/>
                    <a:p>
                      <a:pPr marL="0" marR="0">
                        <a:lnSpc>
                          <a:spcPct val="107000"/>
                        </a:lnSpc>
                        <a:spcBef>
                          <a:spcPts val="0"/>
                        </a:spcBef>
                        <a:spcAft>
                          <a:spcPts val="0"/>
                        </a:spcAft>
                      </a:pPr>
                      <a:r>
                        <a:rPr lang="en-US" sz="2000">
                          <a:effectLst/>
                        </a:rPr>
                        <a:t>High</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a:txBody>
                    <a:bodyPr/>
                    <a:lstStyle/>
                    <a:p>
                      <a:pPr marL="0" marR="0">
                        <a:lnSpc>
                          <a:spcPct val="107000"/>
                        </a:lnSpc>
                        <a:spcBef>
                          <a:spcPts val="0"/>
                        </a:spcBef>
                        <a:spcAft>
                          <a:spcPts val="0"/>
                        </a:spcAft>
                      </a:pPr>
                      <a:r>
                        <a:rPr lang="en-US" sz="2000" b="1">
                          <a:effectLst/>
                        </a:rPr>
                        <a:t>Priority Reason</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a:txBody>
                    <a:bodyPr/>
                    <a:lstStyle/>
                    <a:p>
                      <a:pPr marL="0" marR="0">
                        <a:lnSpc>
                          <a:spcPct val="107000"/>
                        </a:lnSpc>
                        <a:spcBef>
                          <a:spcPts val="0"/>
                        </a:spcBef>
                        <a:spcAft>
                          <a:spcPts val="0"/>
                        </a:spcAft>
                      </a:pPr>
                      <a:r>
                        <a:rPr lang="en-US" sz="2000">
                          <a:effectLst/>
                        </a:rPr>
                        <a:t>Large Scale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extLst>
                  <a:ext uri="{0D108BD9-81ED-4DB2-BD59-A6C34878D82A}">
                    <a16:rowId xmlns:a16="http://schemas.microsoft.com/office/drawing/2014/main" val="1279981740"/>
                  </a:ext>
                </a:extLst>
              </a:tr>
              <a:tr h="408143">
                <a:tc>
                  <a:txBody>
                    <a:bodyPr/>
                    <a:lstStyle/>
                    <a:p>
                      <a:pPr marL="0" marR="0">
                        <a:lnSpc>
                          <a:spcPct val="107000"/>
                        </a:lnSpc>
                        <a:spcBef>
                          <a:spcPts val="0"/>
                        </a:spcBef>
                        <a:spcAft>
                          <a:spcPts val="0"/>
                        </a:spcAft>
                      </a:pPr>
                      <a:r>
                        <a:rPr lang="en-US" sz="2000">
                          <a:effectLst/>
                        </a:rPr>
                        <a:t>Priority Sequence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gridSpan="3">
                  <a:txBody>
                    <a:bodyPr/>
                    <a:lstStyle/>
                    <a:p>
                      <a:pPr marL="0" marR="0">
                        <a:lnSpc>
                          <a:spcPct val="107000"/>
                        </a:lnSpc>
                        <a:spcBef>
                          <a:spcPts val="0"/>
                        </a:spcBef>
                        <a:spcAft>
                          <a:spcPts val="0"/>
                        </a:spcAft>
                      </a:pPr>
                      <a:r>
                        <a:rPr lang="en-US" sz="2000">
                          <a:effectLst/>
                        </a:rPr>
                        <a:t>H-2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43958498"/>
                  </a:ext>
                </a:extLst>
              </a:tr>
              <a:tr h="806875">
                <a:tc>
                  <a:txBody>
                    <a:bodyPr/>
                    <a:lstStyle/>
                    <a:p>
                      <a:pPr marL="0" marR="0">
                        <a:lnSpc>
                          <a:spcPct val="107000"/>
                        </a:lnSpc>
                        <a:spcBef>
                          <a:spcPts val="0"/>
                        </a:spcBef>
                        <a:spcAft>
                          <a:spcPts val="0"/>
                        </a:spcAft>
                      </a:pPr>
                      <a:r>
                        <a:rPr lang="en-US" sz="2800">
                          <a:effectLst/>
                        </a:rPr>
                        <a:t> </a:t>
                      </a:r>
                      <a:endParaRPr lang="en-US" sz="2000">
                        <a:effectLst/>
                      </a:endParaRPr>
                    </a:p>
                    <a:p>
                      <a:pPr marL="0" marR="0">
                        <a:lnSpc>
                          <a:spcPct val="107000"/>
                        </a:lnSpc>
                        <a:spcBef>
                          <a:spcPts val="0"/>
                        </a:spcBef>
                        <a:spcAft>
                          <a:spcPts val="0"/>
                        </a:spcAft>
                      </a:pPr>
                      <a:r>
                        <a:rPr lang="en-US" sz="2000">
                          <a:effectLst/>
                        </a:rPr>
                        <a:t>Error Handling</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gridSpan="3">
                  <a:txBody>
                    <a:bodyPr/>
                    <a:lstStyle/>
                    <a:p>
                      <a:pPr marL="0" marR="0">
                        <a:lnSpc>
                          <a:spcPct val="107000"/>
                        </a:lnSpc>
                        <a:spcBef>
                          <a:spcPts val="0"/>
                        </a:spcBef>
                        <a:spcAft>
                          <a:spcPts val="0"/>
                        </a:spcAft>
                      </a:pPr>
                      <a:r>
                        <a:rPr lang="en-US" sz="2000">
                          <a:effectLst/>
                        </a:rPr>
                        <a:t>User will have to analyze code to determine if there are any errors in it and analyze the MySQL Database to see if any issues are there.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7" marR="685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05917447"/>
                  </a:ext>
                </a:extLst>
              </a:tr>
            </a:tbl>
          </a:graphicData>
        </a:graphic>
      </p:graphicFrame>
    </p:spTree>
    <p:extLst>
      <p:ext uri="{BB962C8B-B14F-4D97-AF65-F5344CB8AC3E}">
        <p14:creationId xmlns:p14="http://schemas.microsoft.com/office/powerpoint/2010/main" val="4088631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965</Words>
  <Application>Microsoft Office PowerPoint</Application>
  <PresentationFormat>Widescreen</PresentationFormat>
  <Paragraphs>226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Bahnschrift</vt:lpstr>
      <vt:lpstr>Calibri</vt:lpstr>
      <vt:lpstr>Calibri Light</vt:lpstr>
      <vt:lpstr>Times New Roman</vt:lpstr>
      <vt:lpstr>Office Theme</vt:lpstr>
      <vt:lpstr>A Purposeful Walk Down Wallstreet</vt:lpstr>
      <vt:lpstr>Product Perspective</vt:lpstr>
      <vt:lpstr>Product Perspective Cont.</vt:lpstr>
      <vt:lpstr>Product Perspective Continued</vt:lpstr>
      <vt:lpstr>Product Functions</vt:lpstr>
      <vt:lpstr>General Constraints</vt:lpstr>
      <vt:lpstr>Assumptions &amp; Dependencies</vt:lpstr>
      <vt:lpstr>FR 1 – Storing Data into MySQL</vt:lpstr>
      <vt:lpstr>FR 2 – Data Analyzed in Python   </vt:lpstr>
      <vt:lpstr>FR 3 – Data Displayed in Tableau</vt:lpstr>
      <vt:lpstr>NFR 1 – Data Sources</vt:lpstr>
      <vt:lpstr>NFR 2 – Graphs and Visualizations </vt:lpstr>
      <vt:lpstr>NFR 3 – Dual Graphs (Dashboard)</vt:lpstr>
      <vt:lpstr>Data Flow Diagram</vt:lpstr>
      <vt:lpstr>Design 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Purposeful Walk Down Wallstreet</dc:title>
  <dc:creator>Nabeel Asghar</dc:creator>
  <cp:lastModifiedBy>Mike Shields</cp:lastModifiedBy>
  <cp:revision>149</cp:revision>
  <dcterms:created xsi:type="dcterms:W3CDTF">2020-02-10T21:44:41Z</dcterms:created>
  <dcterms:modified xsi:type="dcterms:W3CDTF">2020-02-14T01:10:28Z</dcterms:modified>
</cp:coreProperties>
</file>