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88" r:id="rId3"/>
    <p:sldId id="290" r:id="rId4"/>
    <p:sldId id="291" r:id="rId5"/>
    <p:sldId id="292" r:id="rId6"/>
    <p:sldId id="293" r:id="rId7"/>
    <p:sldId id="295" r:id="rId8"/>
    <p:sldId id="297" r:id="rId9"/>
    <p:sldId id="298" r:id="rId10"/>
    <p:sldId id="303" r:id="rId11"/>
    <p:sldId id="304" r:id="rId12"/>
    <p:sldId id="305" r:id="rId13"/>
    <p:sldId id="289" r:id="rId14"/>
    <p:sldId id="299" r:id="rId15"/>
    <p:sldId id="30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eel Asghar" initials="NA" lastIdx="1" clrIdx="0">
    <p:extLst>
      <p:ext uri="{19B8F6BF-5375-455C-9EA6-DF929625EA0E}">
        <p15:presenceInfo xmlns:p15="http://schemas.microsoft.com/office/powerpoint/2012/main" userId="S::ga7178@wayne.edu::12750646-03e9-4f3f-925d-21a76e7358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83A43-8F5C-4774-AE6B-82B5F9A916B7}"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AF75F-1525-43DC-A98C-6246B4105C6C}" type="slidenum">
              <a:rPr lang="en-US" smtClean="0"/>
              <a:t>‹#›</a:t>
            </a:fld>
            <a:endParaRPr lang="en-US"/>
          </a:p>
        </p:txBody>
      </p:sp>
    </p:spTree>
    <p:extLst>
      <p:ext uri="{BB962C8B-B14F-4D97-AF65-F5344CB8AC3E}">
        <p14:creationId xmlns:p14="http://schemas.microsoft.com/office/powerpoint/2010/main" val="43201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230CFA-805A-4FD3-B3A0-DAAA5993DA17}" type="slidenum">
              <a:rPr lang="en-US" noProof="0" smtClean="0"/>
              <a:t>1</a:t>
            </a:fld>
            <a:endParaRPr lang="en-US" noProof="0"/>
          </a:p>
        </p:txBody>
      </p:sp>
    </p:spTree>
    <p:extLst>
      <p:ext uri="{BB962C8B-B14F-4D97-AF65-F5344CB8AC3E}">
        <p14:creationId xmlns:p14="http://schemas.microsoft.com/office/powerpoint/2010/main" val="377907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speed of execution within Python will depend heavily on the connection to the internet and database connection, however, under normal circumstances a complete execution will take less than one minute. Since the historical data tables are replaced daily, the storage requirements will remain mostly static after the first execution for that day.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a:p>
        </p:txBody>
      </p:sp>
    </p:spTree>
    <p:extLst>
      <p:ext uri="{BB962C8B-B14F-4D97-AF65-F5344CB8AC3E}">
        <p14:creationId xmlns:p14="http://schemas.microsoft.com/office/powerpoint/2010/main" val="310602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speed of execution within Python will depend heavily on the connection to the internet and database connection, however, under normal circumstances a complete execution will take less than one minute. Since the historical data tables are replaced daily, the storage requirements will remain mostly static after the first execution for that day.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a:p>
        </p:txBody>
      </p:sp>
    </p:spTree>
    <p:extLst>
      <p:ext uri="{BB962C8B-B14F-4D97-AF65-F5344CB8AC3E}">
        <p14:creationId xmlns:p14="http://schemas.microsoft.com/office/powerpoint/2010/main" val="3402161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speed of execution within Python will depend heavily on the connection to the internet and database connection, however, under normal circumstances a complete execution will take less than one minute. Since the historical data tables are replaced daily, the storage requirements will remain mostly static after the first execution for that day.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a:p>
        </p:txBody>
      </p:sp>
    </p:spTree>
    <p:extLst>
      <p:ext uri="{BB962C8B-B14F-4D97-AF65-F5344CB8AC3E}">
        <p14:creationId xmlns:p14="http://schemas.microsoft.com/office/powerpoint/2010/main" val="4049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a:p>
        </p:txBody>
      </p:sp>
    </p:spTree>
    <p:extLst>
      <p:ext uri="{BB962C8B-B14F-4D97-AF65-F5344CB8AC3E}">
        <p14:creationId xmlns:p14="http://schemas.microsoft.com/office/powerpoint/2010/main" val="47208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a:p>
        </p:txBody>
      </p:sp>
    </p:spTree>
    <p:extLst>
      <p:ext uri="{BB962C8B-B14F-4D97-AF65-F5344CB8AC3E}">
        <p14:creationId xmlns:p14="http://schemas.microsoft.com/office/powerpoint/2010/main" val="2498142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a:p>
        </p:txBody>
      </p:sp>
    </p:spTree>
    <p:extLst>
      <p:ext uri="{BB962C8B-B14F-4D97-AF65-F5344CB8AC3E}">
        <p14:creationId xmlns:p14="http://schemas.microsoft.com/office/powerpoint/2010/main" val="313342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a:p>
        </p:txBody>
      </p:sp>
    </p:spTree>
    <p:extLst>
      <p:ext uri="{BB962C8B-B14F-4D97-AF65-F5344CB8AC3E}">
        <p14:creationId xmlns:p14="http://schemas.microsoft.com/office/powerpoint/2010/main" val="227577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a:p>
        </p:txBody>
      </p:sp>
    </p:spTree>
    <p:extLst>
      <p:ext uri="{BB962C8B-B14F-4D97-AF65-F5344CB8AC3E}">
        <p14:creationId xmlns:p14="http://schemas.microsoft.com/office/powerpoint/2010/main" val="16806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4</a:t>
            </a:fld>
            <a:endParaRPr lang="en-US" noProof="0"/>
          </a:p>
        </p:txBody>
      </p:sp>
    </p:spTree>
    <p:extLst>
      <p:ext uri="{BB962C8B-B14F-4D97-AF65-F5344CB8AC3E}">
        <p14:creationId xmlns:p14="http://schemas.microsoft.com/office/powerpoint/2010/main" val="319690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end-user will interact with the Tableau dashboard that displays all the required information. Developers will interact with the Python classes in PyCharm or any other text editor and run the main file (DataMain.py) which will pull the most up-to-date data. This information is handled by the application before it is stored on the database server. In turn, Tableau will fetch the information from the database and display it for the user.</a:t>
            </a:r>
          </a:p>
          <a:p>
            <a:endParaRPr lang="en-US">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a:p>
        </p:txBody>
      </p:sp>
    </p:spTree>
    <p:extLst>
      <p:ext uri="{BB962C8B-B14F-4D97-AF65-F5344CB8AC3E}">
        <p14:creationId xmlns:p14="http://schemas.microsoft.com/office/powerpoint/2010/main" val="373583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UI provides a detailed analysis of multiple trading algorithms and strategies. These algorithms and strategies will be acting on the GM stock, CARZ index, and other stocks as well as various macroeconomic variables such as unemployment rate and inflation rate among other variables. The middle layer of Python provides the logic, which includes buy/sell signaling, algorithm-based predictions, back testing algorithms and any other manipulation to the incoming stock/macroeconomic variable data statistics. MySQL will further manipulate the data as it is sent from Python, through SQL Stored Procedures.</a:t>
            </a:r>
          </a:p>
          <a:p>
            <a:endParaRPr lang="en-US">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6</a:t>
            </a:fld>
            <a:endParaRPr lang="en-US" noProof="0"/>
          </a:p>
        </p:txBody>
      </p:sp>
    </p:spTree>
    <p:extLst>
      <p:ext uri="{BB962C8B-B14F-4D97-AF65-F5344CB8AC3E}">
        <p14:creationId xmlns:p14="http://schemas.microsoft.com/office/powerpoint/2010/main" val="244298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Application security is not a direct operational responsibility because its only accessible on the machine that has all the required Software installed, scripts loaded, and proper admin privileges given. Security will not be a responsibility of the developers.</a:t>
            </a:r>
          </a:p>
          <a:p>
            <a:endParaRPr lang="en-US" sz="2800">
              <a:cs typeface="Calibri"/>
            </a:endParaRPr>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a:p>
        </p:txBody>
      </p:sp>
    </p:spTree>
    <p:extLst>
      <p:ext uri="{BB962C8B-B14F-4D97-AF65-F5344CB8AC3E}">
        <p14:creationId xmlns:p14="http://schemas.microsoft.com/office/powerpoint/2010/main" val="268559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connection is necessary to pull the latest data from YAHOO trader via Pandas API, </a:t>
            </a:r>
            <a:r>
              <a:rPr lang="en-US" dirty="0" err="1"/>
              <a:t>Quandl</a:t>
            </a:r>
            <a:r>
              <a:rPr lang="en-US" dirty="0"/>
              <a:t> and </a:t>
            </a:r>
            <a:r>
              <a:rPr lang="en-US" dirty="0" err="1"/>
              <a:t>bt</a:t>
            </a:r>
            <a:r>
              <a:rPr lang="en-US" dirty="0"/>
              <a:t> python dependencies. Within this database there is storing and displaying of the data.</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a:p>
        </p:txBody>
      </p:sp>
    </p:spTree>
    <p:extLst>
      <p:ext uri="{BB962C8B-B14F-4D97-AF65-F5344CB8AC3E}">
        <p14:creationId xmlns:p14="http://schemas.microsoft.com/office/powerpoint/2010/main" val="152507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speed of execution within Python will depend heavily on the connection to the internet and database connection, however, under normal circumstances a complete execution will take less than one minute. Since the historical data tables are replaced daily, the storage requirements will remain mostly static after the first execution for that day. </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a:p>
        </p:txBody>
      </p:sp>
    </p:spTree>
    <p:extLst>
      <p:ext uri="{BB962C8B-B14F-4D97-AF65-F5344CB8AC3E}">
        <p14:creationId xmlns:p14="http://schemas.microsoft.com/office/powerpoint/2010/main" val="356114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FF73-FAD6-49D4-A807-2B130B2A34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6C498-36AF-47A4-9E6D-DF0371E8F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D890F-1F3C-46E7-B461-F52E21B69B88}"/>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4DAAE5FC-DD38-4A01-B978-87EC8835B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3A8AC-9815-48A2-8A88-5D8AE2509E7F}"/>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275228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46D9-E56A-4447-8E06-7EC56780D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9537C-95B9-4A29-BDB6-B0644EC46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94A57-BB44-4B72-862B-26177B71089B}"/>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AE349098-40FA-4B97-B59C-962385C5D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15D2E-B3A9-477E-A628-FC8D87CB90D7}"/>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225706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025D1-280D-49A5-AAFB-D1A697234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CA047-B284-4581-9D43-D9053CB80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B249F-B008-4142-9274-A4F683E76480}"/>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F963130B-0331-45A9-A5DD-EAA2B3A3F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CD789-AFDF-49FA-B686-FD98073CE9EA}"/>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2850561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90131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Add a footer</a:t>
            </a:r>
          </a:p>
        </p:txBody>
      </p:sp>
    </p:spTree>
    <p:extLst>
      <p:ext uri="{BB962C8B-B14F-4D97-AF65-F5344CB8AC3E}">
        <p14:creationId xmlns:p14="http://schemas.microsoft.com/office/powerpoint/2010/main" val="216985680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53D8-621E-428B-9376-79DEEB8B2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10C4B-7AE0-449B-A960-2A4A9729F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32D05-B466-4F43-9523-9A7B17A9BE4F}"/>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FE2691FD-E969-4C55-AF2A-83E591E65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E5A0E-5A55-4785-A93B-5F6CA4F74535}"/>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338599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AAAC-41A8-4BD8-98E8-1A1304CAE8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AA22F6-7FD2-4597-8F89-FFF2EA6E1E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3E66D4-1323-4CBB-BE28-056E99ABE83B}"/>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1D59B204-0578-4C41-9DD6-1857798E2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B48CE-7658-4FC4-A72E-87C25173EA8C}"/>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91216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8FE2-FF04-4DCE-B773-3DBC18B82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5C4A7-EB18-4331-A6F4-D85B64519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2B328-2D31-4236-9ED1-35D36168C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FAAD3-F4A6-4DE4-9887-E5E853DC02F5}"/>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6" name="Footer Placeholder 5">
            <a:extLst>
              <a:ext uri="{FF2B5EF4-FFF2-40B4-BE49-F238E27FC236}">
                <a16:creationId xmlns:a16="http://schemas.microsoft.com/office/drawing/2014/main" id="{4784B44C-6961-4299-80E5-70FEF5260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A2668-3EC4-41EB-B409-63A0AE66608D}"/>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3167841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9562-6161-4764-A774-617917499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096CA3-E5C1-4C35-A01B-A03E83358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DAA504-B124-4431-B83F-C6F324B673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139451-3420-45C1-9863-94CC15BA58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13358-1C15-44F9-8092-D5751C489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F239AF-4BC1-4E86-9D79-DEA1CD457676}"/>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8" name="Footer Placeholder 7">
            <a:extLst>
              <a:ext uri="{FF2B5EF4-FFF2-40B4-BE49-F238E27FC236}">
                <a16:creationId xmlns:a16="http://schemas.microsoft.com/office/drawing/2014/main" id="{0D51E169-41C5-4FA8-92A9-822C789102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4D959-49BE-4876-B536-9A3D33B7475D}"/>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388947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1E0-50B8-4785-BB70-9EDB5024CB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55F8A-058A-4A35-9238-6538C879D58B}"/>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4" name="Footer Placeholder 3">
            <a:extLst>
              <a:ext uri="{FF2B5EF4-FFF2-40B4-BE49-F238E27FC236}">
                <a16:creationId xmlns:a16="http://schemas.microsoft.com/office/drawing/2014/main" id="{B2E5C5CC-8D3C-4BE7-80B8-0CD30AF25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51719-30E1-4A0F-AA37-C490617EE875}"/>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1087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71DBF-5A6C-480D-BE12-310DEA6718C5}"/>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3" name="Footer Placeholder 2">
            <a:extLst>
              <a:ext uri="{FF2B5EF4-FFF2-40B4-BE49-F238E27FC236}">
                <a16:creationId xmlns:a16="http://schemas.microsoft.com/office/drawing/2014/main" id="{778947C9-FE46-4097-8832-913D1EB3C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A0C1B-0300-4E0D-A045-11BC29A86215}"/>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193038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3B32-F211-4213-97C3-09010A2E0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B3A619-B534-440D-99D4-A83A365B1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CF51A-1ACA-457B-AB61-B4D40CE40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FC3EA-E06E-4BD1-AC5E-33D3AE26967B}"/>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6" name="Footer Placeholder 5">
            <a:extLst>
              <a:ext uri="{FF2B5EF4-FFF2-40B4-BE49-F238E27FC236}">
                <a16:creationId xmlns:a16="http://schemas.microsoft.com/office/drawing/2014/main" id="{2B146CDA-0208-4431-960F-2B0F4E64D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AC72B-6252-4194-80C0-C5EDD1495580}"/>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7749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5F21-4617-4A2E-818B-D41C02A99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BA3DA-E14B-4A29-B2CA-80FCBB6D47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C06FAB-C696-4537-BA42-B42E984EF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F230F-18BB-47E4-8B47-DA70621E0EB5}"/>
              </a:ext>
            </a:extLst>
          </p:cNvPr>
          <p:cNvSpPr>
            <a:spLocks noGrp="1"/>
          </p:cNvSpPr>
          <p:nvPr>
            <p:ph type="dt" sz="half" idx="10"/>
          </p:nvPr>
        </p:nvSpPr>
        <p:spPr/>
        <p:txBody>
          <a:bodyPr/>
          <a:lstStyle/>
          <a:p>
            <a:fld id="{4452F178-A34F-42D2-85D4-6C1ADA16EECA}" type="datetimeFigureOut">
              <a:rPr lang="en-US" smtClean="0"/>
              <a:t>2/27/2020</a:t>
            </a:fld>
            <a:endParaRPr lang="en-US"/>
          </a:p>
        </p:txBody>
      </p:sp>
      <p:sp>
        <p:nvSpPr>
          <p:cNvPr id="6" name="Footer Placeholder 5">
            <a:extLst>
              <a:ext uri="{FF2B5EF4-FFF2-40B4-BE49-F238E27FC236}">
                <a16:creationId xmlns:a16="http://schemas.microsoft.com/office/drawing/2014/main" id="{FF037061-7FEC-4D11-B6A0-443276951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1904F-2A27-4CA6-93DF-C240947B97A1}"/>
              </a:ext>
            </a:extLst>
          </p:cNvPr>
          <p:cNvSpPr>
            <a:spLocks noGrp="1"/>
          </p:cNvSpPr>
          <p:nvPr>
            <p:ph type="sldNum" sz="quarter" idx="12"/>
          </p:nvPr>
        </p:nvSpPr>
        <p:spPr/>
        <p:txBody>
          <a:bodyPr/>
          <a:lstStyle/>
          <a:p>
            <a:fld id="{9108FCA7-318A-4D00-A5DA-F942A0F47B37}" type="slidenum">
              <a:rPr lang="en-US" smtClean="0"/>
              <a:t>‹#›</a:t>
            </a:fld>
            <a:endParaRPr lang="en-US"/>
          </a:p>
        </p:txBody>
      </p:sp>
    </p:spTree>
    <p:extLst>
      <p:ext uri="{BB962C8B-B14F-4D97-AF65-F5344CB8AC3E}">
        <p14:creationId xmlns:p14="http://schemas.microsoft.com/office/powerpoint/2010/main" val="230362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C0D026-E7A8-4781-BBF5-703C645B24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A5F595-412B-4E9C-9EE6-2F64C9B68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55866-480F-426C-963B-395D93BF7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2F178-A34F-42D2-85D4-6C1ADA16EECA}" type="datetimeFigureOut">
              <a:rPr lang="en-US" smtClean="0"/>
              <a:t>2/27/2020</a:t>
            </a:fld>
            <a:endParaRPr lang="en-US"/>
          </a:p>
        </p:txBody>
      </p:sp>
      <p:sp>
        <p:nvSpPr>
          <p:cNvPr id="5" name="Footer Placeholder 4">
            <a:extLst>
              <a:ext uri="{FF2B5EF4-FFF2-40B4-BE49-F238E27FC236}">
                <a16:creationId xmlns:a16="http://schemas.microsoft.com/office/drawing/2014/main" id="{93A68983-8E6F-4759-AE03-4821844DE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5671E6-34D0-43EE-B7A2-D5B8E8D20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8FCA7-318A-4D00-A5DA-F942A0F47B37}" type="slidenum">
              <a:rPr lang="en-US" smtClean="0"/>
              <a:t>‹#›</a:t>
            </a:fld>
            <a:endParaRPr lang="en-US"/>
          </a:p>
        </p:txBody>
      </p:sp>
    </p:spTree>
    <p:extLst>
      <p:ext uri="{BB962C8B-B14F-4D97-AF65-F5344CB8AC3E}">
        <p14:creationId xmlns:p14="http://schemas.microsoft.com/office/powerpoint/2010/main" val="2636487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duotone>
              <a:schemeClr val="accent5">
                <a:shade val="45000"/>
                <a:satMod val="135000"/>
              </a:schemeClr>
              <a:prstClr val="white"/>
            </a:duotone>
          </a:blip>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a:solidFill>
                  <a:srgbClr val="3F3F3F"/>
                </a:solidFill>
                <a:latin typeface="Bahnschrift" panose="020B0502040204020203" pitchFamily="34" charset="0"/>
              </a:rPr>
              <a:t>A Purposeful Walk Down Wallstreet</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sz="2100">
                <a:solidFill>
                  <a:srgbClr val="014E7D"/>
                </a:solidFill>
              </a:rPr>
              <a:t>Michael Shields, Nabeel Asghar, Shojib Miah, Michael Chen</a:t>
            </a:r>
          </a:p>
        </p:txBody>
      </p:sp>
      <p:pic>
        <p:nvPicPr>
          <p:cNvPr id="5" name="Picture 4" descr="A picture containing drawing&#10;&#10;Description automatically generated">
            <a:extLst>
              <a:ext uri="{FF2B5EF4-FFF2-40B4-BE49-F238E27FC236}">
                <a16:creationId xmlns:a16="http://schemas.microsoft.com/office/drawing/2014/main" id="{5F6EA5A3-2713-4E3A-A131-86DAA865BB2E}"/>
              </a:ext>
            </a:extLst>
          </p:cNvPr>
          <p:cNvPicPr>
            <a:picLocks noChangeAspect="1"/>
          </p:cNvPicPr>
          <p:nvPr/>
        </p:nvPicPr>
        <p:blipFill>
          <a:blip r:embed="rId4"/>
          <a:stretch>
            <a:fillRect/>
          </a:stretch>
        </p:blipFill>
        <p:spPr>
          <a:xfrm>
            <a:off x="2648038" y="2160328"/>
            <a:ext cx="2537341" cy="2537341"/>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420290" y="357462"/>
            <a:ext cx="7342631" cy="695250"/>
          </a:xfrm>
        </p:spPr>
        <p:txBody>
          <a:bodyPr/>
          <a:lstStyle/>
          <a:p>
            <a:r>
              <a:rPr lang="en-US" dirty="0">
                <a:solidFill>
                  <a:srgbClr val="014E7D"/>
                </a:solidFill>
                <a:latin typeface="Bahnschrift"/>
              </a:rPr>
              <a:t>Sequence Diagram</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10</a:t>
            </a:fld>
            <a:endParaRPr lang="en-US" sz="2000"/>
          </a:p>
        </p:txBody>
      </p:sp>
      <p:pic>
        <p:nvPicPr>
          <p:cNvPr id="8" name="Picture 2" descr="Image result for gm financial">
            <a:extLst>
              <a:ext uri="{FF2B5EF4-FFF2-40B4-BE49-F238E27FC236}">
                <a16:creationId xmlns:a16="http://schemas.microsoft.com/office/drawing/2014/main" id="{BC066C6F-5B0F-47CB-B43D-E3A7A211D6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DEE71E8-0533-407A-83A1-347FDE53A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872" y="1052712"/>
            <a:ext cx="8939815" cy="5720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DC4631F-CB1A-4596-A630-195C2585CF2F}"/>
              </a:ext>
            </a:extLst>
          </p:cNvPr>
          <p:cNvSpPr/>
          <p:nvPr/>
        </p:nvSpPr>
        <p:spPr>
          <a:xfrm>
            <a:off x="2090739" y="1048531"/>
            <a:ext cx="538161" cy="245938"/>
          </a:xfrm>
          <a:prstGeom prst="rect">
            <a:avLst/>
          </a:prstGeom>
          <a:solidFill>
            <a:srgbClr val="7ACFF5"/>
          </a:solidFill>
        </p:spPr>
        <p:style>
          <a:lnRef idx="2">
            <a:schemeClr val="accent5">
              <a:shade val="50000"/>
            </a:schemeClr>
          </a:lnRef>
          <a:fillRef idx="1">
            <a:schemeClr val="accent5"/>
          </a:fillRef>
          <a:effectRef idx="0">
            <a:schemeClr val="accent5"/>
          </a:effectRef>
          <a:fontRef idx="minor">
            <a:schemeClr val="lt1"/>
          </a:fontRef>
        </p:style>
        <p:txBody>
          <a:bodyPr lIns="0" tIns="0" rIns="0" bIns="91440" rtlCol="0" anchor="ctr"/>
          <a:lstStyle/>
          <a:p>
            <a:pPr algn="ctr"/>
            <a:r>
              <a:rPr lang="en-US" sz="700" dirty="0">
                <a:solidFill>
                  <a:schemeClr val="tx1"/>
                </a:solidFill>
              </a:rPr>
              <a:t>DataMain.py</a:t>
            </a:r>
          </a:p>
        </p:txBody>
      </p:sp>
      <p:sp>
        <p:nvSpPr>
          <p:cNvPr id="7" name="Rectangle 6">
            <a:extLst>
              <a:ext uri="{FF2B5EF4-FFF2-40B4-BE49-F238E27FC236}">
                <a16:creationId xmlns:a16="http://schemas.microsoft.com/office/drawing/2014/main" id="{B043679E-F383-4AEA-B619-0CE57ECF036E}"/>
              </a:ext>
            </a:extLst>
          </p:cNvPr>
          <p:cNvSpPr/>
          <p:nvPr/>
        </p:nvSpPr>
        <p:spPr>
          <a:xfrm>
            <a:off x="1259542" y="1052712"/>
            <a:ext cx="814528" cy="245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E457C7-0620-4A89-8D94-145A05FFA511}"/>
              </a:ext>
            </a:extLst>
          </p:cNvPr>
          <p:cNvSpPr/>
          <p:nvPr/>
        </p:nvSpPr>
        <p:spPr>
          <a:xfrm>
            <a:off x="2645569" y="1052712"/>
            <a:ext cx="538161" cy="245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55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Data Flow Diagram</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11</a:t>
            </a:fld>
            <a:endParaRPr lang="en-US" sz="2000"/>
          </a:p>
        </p:txBody>
      </p:sp>
      <p:pic>
        <p:nvPicPr>
          <p:cNvPr id="8" name="Picture 2" descr="Image result for gm financial">
            <a:extLst>
              <a:ext uri="{FF2B5EF4-FFF2-40B4-BE49-F238E27FC236}">
                <a16:creationId xmlns:a16="http://schemas.microsoft.com/office/drawing/2014/main" id="{BC066C6F-5B0F-47CB-B43D-E3A7A211D6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picture containing screenshot&#10;&#10;Description generated with very high confidence">
            <a:extLst>
              <a:ext uri="{FF2B5EF4-FFF2-40B4-BE49-F238E27FC236}">
                <a16:creationId xmlns:a16="http://schemas.microsoft.com/office/drawing/2014/main" id="{6014CD12-E68B-4FB2-BFB1-4B7B8155B78F}"/>
              </a:ext>
            </a:extLst>
          </p:cNvPr>
          <p:cNvPicPr>
            <a:picLocks noGrp="1" noChangeAspect="1"/>
          </p:cNvPicPr>
          <p:nvPr>
            <p:ph idx="1"/>
          </p:nvPr>
        </p:nvPicPr>
        <p:blipFill>
          <a:blip r:embed="rId4"/>
          <a:stretch>
            <a:fillRect/>
          </a:stretch>
        </p:blipFill>
        <p:spPr>
          <a:xfrm>
            <a:off x="1745583" y="1344999"/>
            <a:ext cx="8366004" cy="4936824"/>
          </a:xfrm>
        </p:spPr>
      </p:pic>
    </p:spTree>
    <p:extLst>
      <p:ext uri="{BB962C8B-B14F-4D97-AF65-F5344CB8AC3E}">
        <p14:creationId xmlns:p14="http://schemas.microsoft.com/office/powerpoint/2010/main" val="127153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Use Case Diagram</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12</a:t>
            </a:fld>
            <a:endParaRPr lang="en-US" sz="2000"/>
          </a:p>
        </p:txBody>
      </p:sp>
      <p:pic>
        <p:nvPicPr>
          <p:cNvPr id="8" name="Picture 2" descr="Image result for gm financial">
            <a:extLst>
              <a:ext uri="{FF2B5EF4-FFF2-40B4-BE49-F238E27FC236}">
                <a16:creationId xmlns:a16="http://schemas.microsoft.com/office/drawing/2014/main" id="{BC066C6F-5B0F-47CB-B43D-E3A7A211D6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A close up of text on a white background&#10;&#10;Description generated with very high confidence">
            <a:extLst>
              <a:ext uri="{FF2B5EF4-FFF2-40B4-BE49-F238E27FC236}">
                <a16:creationId xmlns:a16="http://schemas.microsoft.com/office/drawing/2014/main" id="{3520E29E-37EB-44BF-B0FB-01AE31EDA64A}"/>
              </a:ext>
            </a:extLst>
          </p:cNvPr>
          <p:cNvPicPr>
            <a:picLocks noGrp="1" noChangeAspect="1"/>
          </p:cNvPicPr>
          <p:nvPr>
            <p:ph idx="1"/>
          </p:nvPr>
        </p:nvPicPr>
        <p:blipFill>
          <a:blip r:embed="rId4"/>
          <a:stretch>
            <a:fillRect/>
          </a:stretch>
        </p:blipFill>
        <p:spPr>
          <a:xfrm>
            <a:off x="1400535" y="1332434"/>
            <a:ext cx="9390930" cy="4800600"/>
          </a:xfrm>
        </p:spPr>
      </p:pic>
    </p:spTree>
    <p:extLst>
      <p:ext uri="{BB962C8B-B14F-4D97-AF65-F5344CB8AC3E}">
        <p14:creationId xmlns:p14="http://schemas.microsoft.com/office/powerpoint/2010/main" val="423089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335769"/>
            <a:ext cx="7342631" cy="695250"/>
          </a:xfrm>
        </p:spPr>
        <p:txBody>
          <a:bodyPr/>
          <a:lstStyle/>
          <a:p>
            <a:r>
              <a:rPr lang="en-US">
                <a:solidFill>
                  <a:srgbClr val="014E7D"/>
                </a:solidFill>
                <a:latin typeface="Bahnschrift"/>
              </a:rPr>
              <a:t>Use Cases </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13</a:t>
            </a:fld>
            <a:endParaRPr lang="en-US" sz="2000"/>
          </a:p>
        </p:txBody>
      </p:sp>
      <p:graphicFrame>
        <p:nvGraphicFramePr>
          <p:cNvPr id="2" name="Table 1">
            <a:extLst>
              <a:ext uri="{FF2B5EF4-FFF2-40B4-BE49-F238E27FC236}">
                <a16:creationId xmlns:a16="http://schemas.microsoft.com/office/drawing/2014/main" id="{014613C8-F673-46AA-A099-C6DA77232F24}"/>
              </a:ext>
            </a:extLst>
          </p:cNvPr>
          <p:cNvGraphicFramePr>
            <a:graphicFrameLocks noGrp="1"/>
          </p:cNvGraphicFramePr>
          <p:nvPr>
            <p:extLst>
              <p:ext uri="{D42A27DB-BD31-4B8C-83A1-F6EECF244321}">
                <p14:modId xmlns:p14="http://schemas.microsoft.com/office/powerpoint/2010/main" val="3140859864"/>
              </p:ext>
            </p:extLst>
          </p:nvPr>
        </p:nvGraphicFramePr>
        <p:xfrm>
          <a:off x="516747" y="926244"/>
          <a:ext cx="11158508" cy="5795232"/>
        </p:xfrm>
        <a:graphic>
          <a:graphicData uri="http://schemas.openxmlformats.org/drawingml/2006/table">
            <a:tbl>
              <a:tblPr firstRow="1" firstCol="1" bandRow="1">
                <a:tableStyleId>{5C22544A-7EE6-4342-B048-85BDC9FD1C3A}</a:tableStyleId>
              </a:tblPr>
              <a:tblGrid>
                <a:gridCol w="1570206">
                  <a:extLst>
                    <a:ext uri="{9D8B030D-6E8A-4147-A177-3AD203B41FA5}">
                      <a16:colId xmlns:a16="http://schemas.microsoft.com/office/drawing/2014/main" val="4119362486"/>
                    </a:ext>
                  </a:extLst>
                </a:gridCol>
                <a:gridCol w="9588302">
                  <a:extLst>
                    <a:ext uri="{9D8B030D-6E8A-4147-A177-3AD203B41FA5}">
                      <a16:colId xmlns:a16="http://schemas.microsoft.com/office/drawing/2014/main" val="731030486"/>
                    </a:ext>
                  </a:extLst>
                </a:gridCol>
              </a:tblGrid>
              <a:tr h="453941">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UC-1.0: Update Tableau data source to have the latest data every launch</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nchor="ctr"/>
                </a:tc>
                <a:tc hMerge="1">
                  <a:txBody>
                    <a:bodyPr/>
                    <a:lstStyle/>
                    <a:p>
                      <a:endParaRPr lang="en-US"/>
                    </a:p>
                  </a:txBody>
                  <a:tcPr/>
                </a:tc>
                <a:extLst>
                  <a:ext uri="{0D108BD9-81ED-4DB2-BD59-A6C34878D82A}">
                    <a16:rowId xmlns:a16="http://schemas.microsoft.com/office/drawing/2014/main" val="191479250"/>
                  </a:ext>
                </a:extLst>
              </a:tr>
              <a:tr h="332382">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Actors: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Application User</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164956462"/>
                  </a:ext>
                </a:extLst>
              </a:tr>
              <a:tr h="887647">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Description:</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In order to get the most accurate and up-to-date data, results, and predications, we must run the Python application every time we launch the application. This is to ensure that outdated numbers do not populate the database and are displayed through Tableau. </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1827160673"/>
                  </a:ext>
                </a:extLst>
              </a:tr>
              <a:tr h="425625">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Trigger:</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This refresh of data must be done every time the application is opened if it was not already done that day. </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4250499910"/>
                  </a:ext>
                </a:extLst>
              </a:tr>
              <a:tr h="607434">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Preconditions: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The user must have Tableau running.</a:t>
                      </a:r>
                    </a:p>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ea typeface="Calibri" panose="020F0502020204030204" pitchFamily="34" charset="0"/>
                          <a:cs typeface="Times New Roman" panose="02020603050405020304" pitchFamily="18" charset="0"/>
                        </a:rPr>
                        <a:t>The user must have all the dependencies installed.</a:t>
                      </a:r>
                    </a:p>
                  </a:txBody>
                  <a:tcPr marL="48365" marR="48365" marT="0" marB="0"/>
                </a:tc>
                <a:extLst>
                  <a:ext uri="{0D108BD9-81ED-4DB2-BD59-A6C34878D82A}">
                    <a16:rowId xmlns:a16="http://schemas.microsoft.com/office/drawing/2014/main" val="3388711237"/>
                  </a:ext>
                </a:extLst>
              </a:tr>
              <a:tr h="335549">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Postconditions: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The rest of the application will have the latest data and latest results.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935201451"/>
                  </a:ext>
                </a:extLst>
              </a:tr>
              <a:tr h="989858">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Normal Flow:</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Run DataMain.py located in </a:t>
                      </a:r>
                      <a:r>
                        <a:rPr lang="en-US" sz="1550" err="1">
                          <a:effectLst/>
                          <a:latin typeface="Times New Roman" panose="02020603050405020304" pitchFamily="18" charset="0"/>
                          <a:cs typeface="Times New Roman" panose="02020603050405020304" pitchFamily="18" charset="0"/>
                        </a:rPr>
                        <a:t>FinsterTab</a:t>
                      </a:r>
                      <a:r>
                        <a:rPr lang="en-US" sz="1550">
                          <a:effectLst/>
                          <a:latin typeface="Times New Roman" panose="02020603050405020304" pitchFamily="18" charset="0"/>
                          <a:cs typeface="Times New Roman" panose="02020603050405020304" pitchFamily="18" charset="0"/>
                        </a:rPr>
                        <a:t>/F2019.</a:t>
                      </a:r>
                    </a:p>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Open the Tableau application in the Tableau folder called: “</a:t>
                      </a:r>
                      <a:r>
                        <a:rPr lang="en-US" sz="1550" err="1">
                          <a:effectLst/>
                          <a:latin typeface="Times New Roman" panose="02020603050405020304" pitchFamily="18" charset="0"/>
                          <a:cs typeface="Times New Roman" panose="02020603050405020304" pitchFamily="18" charset="0"/>
                        </a:rPr>
                        <a:t>GM_FinTech_Application.twb</a:t>
                      </a:r>
                      <a:r>
                        <a:rPr lang="en-US" sz="1550">
                          <a:effectLst/>
                          <a:latin typeface="Times New Roman" panose="02020603050405020304" pitchFamily="18" charset="0"/>
                          <a:cs typeface="Times New Roman" panose="02020603050405020304" pitchFamily="18" charset="0"/>
                        </a:rPr>
                        <a:t>.”</a:t>
                      </a:r>
                    </a:p>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Check if the data-values in any sheet at the bottom is the most recent trading day.</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3494121064"/>
                  </a:ext>
                </a:extLst>
              </a:tr>
              <a:tr h="1435870">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Alternative Flow:</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342900" marR="0" lvl="0" indent="-342900">
                        <a:lnSpc>
                          <a:spcPct val="107000"/>
                        </a:lnSpc>
                        <a:spcBef>
                          <a:spcPts val="0"/>
                        </a:spcBef>
                        <a:spcAft>
                          <a:spcPts val="600"/>
                        </a:spcAft>
                        <a:buFont typeface="+mj-lt"/>
                        <a:buAutoNum type="arabicPeriod"/>
                      </a:pPr>
                      <a:r>
                        <a:rPr lang="en-US" sz="1550" dirty="0">
                          <a:effectLst/>
                          <a:latin typeface="Times New Roman" panose="02020603050405020304" pitchFamily="18" charset="0"/>
                          <a:cs typeface="Times New Roman" panose="02020603050405020304" pitchFamily="18" charset="0"/>
                        </a:rPr>
                        <a:t>Open the Tableau application in the Tableau folder called: “</a:t>
                      </a:r>
                      <a:r>
                        <a:rPr lang="en-US" sz="1550" dirty="0" err="1">
                          <a:effectLst/>
                          <a:latin typeface="Times New Roman" panose="02020603050405020304" pitchFamily="18" charset="0"/>
                          <a:cs typeface="Times New Roman" panose="02020603050405020304" pitchFamily="18" charset="0"/>
                        </a:rPr>
                        <a:t>GM_FinTech_Application.twb</a:t>
                      </a:r>
                      <a:r>
                        <a:rPr lang="en-US" sz="1550" dirty="0">
                          <a:effectLst/>
                          <a:latin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600"/>
                        </a:spcAft>
                        <a:buFont typeface="+mj-lt"/>
                        <a:buAutoNum type="arabicPeriod"/>
                      </a:pPr>
                      <a:r>
                        <a:rPr lang="en-US" sz="1550" dirty="0">
                          <a:effectLst/>
                          <a:latin typeface="Times New Roman" panose="02020603050405020304" pitchFamily="18" charset="0"/>
                          <a:cs typeface="Times New Roman" panose="02020603050405020304" pitchFamily="18" charset="0"/>
                        </a:rPr>
                        <a:t>Check if the data-values in any sheet at the bottom is the most recent trading day. If not, continue to step 3. </a:t>
                      </a:r>
                    </a:p>
                    <a:p>
                      <a:pPr marL="342900" marR="0" lvl="0" indent="-342900">
                        <a:lnSpc>
                          <a:spcPct val="107000"/>
                        </a:lnSpc>
                        <a:spcBef>
                          <a:spcPts val="0"/>
                        </a:spcBef>
                        <a:spcAft>
                          <a:spcPts val="600"/>
                        </a:spcAft>
                        <a:buFont typeface="+mj-lt"/>
                        <a:buAutoNum type="arabicPeriod"/>
                      </a:pPr>
                      <a:r>
                        <a:rPr lang="en-US" sz="1550" dirty="0">
                          <a:effectLst/>
                          <a:latin typeface="Times New Roman" panose="02020603050405020304" pitchFamily="18" charset="0"/>
                          <a:cs typeface="Times New Roman" panose="02020603050405020304" pitchFamily="18" charset="0"/>
                        </a:rPr>
                        <a:t>Run DataMain.py located in </a:t>
                      </a:r>
                      <a:r>
                        <a:rPr lang="en-US" sz="1550" dirty="0" err="1">
                          <a:effectLst/>
                          <a:latin typeface="Times New Roman" panose="02020603050405020304" pitchFamily="18" charset="0"/>
                          <a:cs typeface="Times New Roman" panose="02020603050405020304" pitchFamily="18" charset="0"/>
                        </a:rPr>
                        <a:t>FinsterTab</a:t>
                      </a:r>
                      <a:r>
                        <a:rPr lang="en-US" sz="1550" dirty="0">
                          <a:effectLst/>
                          <a:latin typeface="Times New Roman" panose="02020603050405020304" pitchFamily="18" charset="0"/>
                          <a:cs typeface="Times New Roman" panose="02020603050405020304" pitchFamily="18" charset="0"/>
                        </a:rPr>
                        <a:t>/F2019.</a:t>
                      </a:r>
                    </a:p>
                    <a:p>
                      <a:pPr marL="342900" marR="0" lvl="0" indent="-342900">
                        <a:lnSpc>
                          <a:spcPct val="107000"/>
                        </a:lnSpc>
                        <a:spcBef>
                          <a:spcPts val="0"/>
                        </a:spcBef>
                        <a:spcAft>
                          <a:spcPts val="600"/>
                        </a:spcAft>
                        <a:buFont typeface="+mj-lt"/>
                        <a:buAutoNum type="arabicPeriod"/>
                      </a:pPr>
                      <a:r>
                        <a:rPr lang="en-US" sz="1550" dirty="0">
                          <a:effectLst/>
                          <a:latin typeface="Times New Roman" panose="02020603050405020304" pitchFamily="18" charset="0"/>
                          <a:cs typeface="Times New Roman" panose="02020603050405020304" pitchFamily="18" charset="0"/>
                        </a:rPr>
                        <a:t>Check Tableau again to make sure the dates are up to date.</a:t>
                      </a:r>
                      <a:endParaRPr lang="en-US" sz="15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3671864463"/>
                  </a:ext>
                </a:extLst>
              </a:tr>
              <a:tr h="326926">
                <a:tc>
                  <a:txBody>
                    <a:bodyPr/>
                    <a:lstStyle/>
                    <a:p>
                      <a:pPr marL="0" marR="0" algn="r">
                        <a:lnSpc>
                          <a:spcPct val="107000"/>
                        </a:lnSpc>
                        <a:spcBef>
                          <a:spcPts val="0"/>
                        </a:spcBef>
                        <a:spcAft>
                          <a:spcPts val="0"/>
                        </a:spcAft>
                      </a:pPr>
                      <a:r>
                        <a:rPr lang="en-US" sz="1550">
                          <a:effectLst/>
                          <a:latin typeface="Times New Roman" panose="02020603050405020304" pitchFamily="18" charset="0"/>
                          <a:cs typeface="Times New Roman" panose="02020603050405020304" pitchFamily="18" charset="0"/>
                        </a:rPr>
                        <a:t>Exceptions: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tc>
                  <a:txBody>
                    <a:bodyPr/>
                    <a:lstStyle/>
                    <a:p>
                      <a:pPr marL="0" marR="0">
                        <a:lnSpc>
                          <a:spcPct val="107000"/>
                        </a:lnSpc>
                        <a:spcBef>
                          <a:spcPts val="0"/>
                        </a:spcBef>
                        <a:spcAft>
                          <a:spcPts val="1440"/>
                        </a:spcAft>
                      </a:pPr>
                      <a:r>
                        <a:rPr lang="en-US" sz="1550" dirty="0">
                          <a:effectLst/>
                          <a:latin typeface="Times New Roman" panose="02020603050405020304" pitchFamily="18" charset="0"/>
                          <a:cs typeface="Times New Roman" panose="02020603050405020304" pitchFamily="18" charset="0"/>
                        </a:rPr>
                        <a:t>There is no need to do this refresh of data if it was already done that day or the closest trading day.</a:t>
                      </a:r>
                      <a:endParaRPr lang="en-US" sz="15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365" marR="48365" marT="0" marB="0"/>
                </a:tc>
                <a:extLst>
                  <a:ext uri="{0D108BD9-81ED-4DB2-BD59-A6C34878D82A}">
                    <a16:rowId xmlns:a16="http://schemas.microsoft.com/office/drawing/2014/main" val="3097535284"/>
                  </a:ext>
                </a:extLst>
              </a:tr>
            </a:tbl>
          </a:graphicData>
        </a:graphic>
      </p:graphicFrame>
    </p:spTree>
    <p:extLst>
      <p:ext uri="{BB962C8B-B14F-4D97-AF65-F5344CB8AC3E}">
        <p14:creationId xmlns:p14="http://schemas.microsoft.com/office/powerpoint/2010/main" val="3146332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334848"/>
            <a:ext cx="7342631" cy="695250"/>
          </a:xfrm>
        </p:spPr>
        <p:txBody>
          <a:bodyPr/>
          <a:lstStyle/>
          <a:p>
            <a:r>
              <a:rPr lang="en-US">
                <a:solidFill>
                  <a:srgbClr val="014E7D"/>
                </a:solidFill>
                <a:latin typeface="Bahnschrift"/>
              </a:rPr>
              <a:t>Use Cases (cont.) </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14</a:t>
            </a:fld>
            <a:endParaRPr lang="en-US" sz="2000"/>
          </a:p>
        </p:txBody>
      </p:sp>
      <p:graphicFrame>
        <p:nvGraphicFramePr>
          <p:cNvPr id="3" name="Table 2">
            <a:extLst>
              <a:ext uri="{FF2B5EF4-FFF2-40B4-BE49-F238E27FC236}">
                <a16:creationId xmlns:a16="http://schemas.microsoft.com/office/drawing/2014/main" id="{50906A5C-E1CA-493C-BF38-DCC2AD4DA9D4}"/>
              </a:ext>
            </a:extLst>
          </p:cNvPr>
          <p:cNvGraphicFramePr>
            <a:graphicFrameLocks noGrp="1"/>
          </p:cNvGraphicFramePr>
          <p:nvPr>
            <p:extLst>
              <p:ext uri="{D42A27DB-BD31-4B8C-83A1-F6EECF244321}">
                <p14:modId xmlns:p14="http://schemas.microsoft.com/office/powerpoint/2010/main" val="435348863"/>
              </p:ext>
            </p:extLst>
          </p:nvPr>
        </p:nvGraphicFramePr>
        <p:xfrm>
          <a:off x="381740" y="1064224"/>
          <a:ext cx="11194742" cy="5657249"/>
        </p:xfrm>
        <a:graphic>
          <a:graphicData uri="http://schemas.openxmlformats.org/drawingml/2006/table">
            <a:tbl>
              <a:tblPr firstRow="1" firstCol="1" bandRow="1">
                <a:tableStyleId>{5C22544A-7EE6-4342-B048-85BDC9FD1C3A}</a:tableStyleId>
              </a:tblPr>
              <a:tblGrid>
                <a:gridCol w="1602970">
                  <a:extLst>
                    <a:ext uri="{9D8B030D-6E8A-4147-A177-3AD203B41FA5}">
                      <a16:colId xmlns:a16="http://schemas.microsoft.com/office/drawing/2014/main" val="2405895885"/>
                    </a:ext>
                  </a:extLst>
                </a:gridCol>
                <a:gridCol w="9591772">
                  <a:extLst>
                    <a:ext uri="{9D8B030D-6E8A-4147-A177-3AD203B41FA5}">
                      <a16:colId xmlns:a16="http://schemas.microsoft.com/office/drawing/2014/main" val="3021956357"/>
                    </a:ext>
                  </a:extLst>
                </a:gridCol>
              </a:tblGrid>
              <a:tr h="418496">
                <a:tc gridSpan="2">
                  <a:txBody>
                    <a:bodyPr/>
                    <a:lstStyle/>
                    <a:p>
                      <a:pPr marL="0" marR="0" algn="ctr">
                        <a:lnSpc>
                          <a:spcPct val="107000"/>
                        </a:lnSpc>
                        <a:spcBef>
                          <a:spcPts val="1200"/>
                        </a:spcBef>
                        <a:spcAft>
                          <a:spcPts val="1440"/>
                        </a:spcAft>
                      </a:pPr>
                      <a:r>
                        <a:rPr lang="en-US" sz="1800" dirty="0">
                          <a:effectLst/>
                          <a:latin typeface="Times New Roman" panose="02020603050405020304" pitchFamily="18" charset="0"/>
                          <a:cs typeface="Times New Roman" panose="02020603050405020304" pitchFamily="18" charset="0"/>
                        </a:rPr>
                        <a:t>UC-2.0: All Tableau’s sheets load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nchor="ctr"/>
                </a:tc>
                <a:tc hMerge="1">
                  <a:txBody>
                    <a:bodyPr/>
                    <a:lstStyle/>
                    <a:p>
                      <a:endParaRPr lang="en-US"/>
                    </a:p>
                  </a:txBody>
                  <a:tcPr/>
                </a:tc>
                <a:extLst>
                  <a:ext uri="{0D108BD9-81ED-4DB2-BD59-A6C34878D82A}">
                    <a16:rowId xmlns:a16="http://schemas.microsoft.com/office/drawing/2014/main" val="4202547034"/>
                  </a:ext>
                </a:extLst>
              </a:tr>
              <a:tr h="313771">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Actors: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Application User</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2007584342"/>
                  </a:ext>
                </a:extLst>
              </a:tr>
              <a:tr h="858894">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Description: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For every sheet (page) and graph, Tableau should load the sheet. For every sheet, an SQL query is executed to find all the data points that will be plotted onto the graphs. There should be no blank sheets or sheets that do not display due to any error.</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2154832763"/>
                  </a:ext>
                </a:extLst>
              </a:tr>
              <a:tr h="627388">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Trigger: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This is done every time a user clicks a different sheet. There are multiple sheets showing everything from portfolio value to algorithm forecasts.  </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473859432"/>
                  </a:ext>
                </a:extLst>
              </a:tr>
              <a:tr h="977092">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Preconditions: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The user must have the application running with all its dependencies and libraries it requires.</a:t>
                      </a:r>
                    </a:p>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The user must have Tableau running.</a:t>
                      </a:r>
                    </a:p>
                    <a:p>
                      <a:pPr marL="342900" marR="0" lvl="0" indent="-342900">
                        <a:lnSpc>
                          <a:spcPct val="100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UC-1.0.</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2423332584"/>
                  </a:ext>
                </a:extLst>
              </a:tr>
              <a:tr h="374322">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Postconditions: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cs typeface="Times New Roman" panose="02020603050405020304" pitchFamily="18" charset="0"/>
                        </a:rPr>
                        <a:t>The application has every sheet displaying data.</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652865427"/>
                  </a:ext>
                </a:extLst>
              </a:tr>
              <a:tr h="682608">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Normal Flow: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342900" marR="0" lvl="0" indent="-342900">
                        <a:lnSpc>
                          <a:spcPct val="107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Open the Tableau application in the Tableau folder called: “</a:t>
                      </a:r>
                      <a:r>
                        <a:rPr lang="en-US" sz="1550" err="1">
                          <a:effectLst/>
                          <a:latin typeface="Times New Roman" panose="02020603050405020304" pitchFamily="18" charset="0"/>
                          <a:cs typeface="Times New Roman" panose="02020603050405020304" pitchFamily="18" charset="0"/>
                        </a:rPr>
                        <a:t>GM_FinTech_Application.twb</a:t>
                      </a:r>
                      <a:r>
                        <a:rPr lang="en-US" sz="1550">
                          <a:effectLst/>
                          <a:latin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Check every sheet to make sure that are not blank canvases.</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4187653793"/>
                  </a:ext>
                </a:extLst>
              </a:tr>
              <a:tr h="1095957">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Alternative Flow:</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342900" marR="0" lvl="0" indent="-342900">
                        <a:lnSpc>
                          <a:spcPct val="107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Open the Tableau application in the Tableau folder called: “</a:t>
                      </a:r>
                      <a:r>
                        <a:rPr lang="en-US" sz="1550" err="1">
                          <a:effectLst/>
                          <a:latin typeface="Times New Roman" panose="02020603050405020304" pitchFamily="18" charset="0"/>
                          <a:cs typeface="Times New Roman" panose="02020603050405020304" pitchFamily="18" charset="0"/>
                        </a:rPr>
                        <a:t>GM_FinTech_Application.twb</a:t>
                      </a:r>
                      <a:r>
                        <a:rPr lang="en-US" sz="1550">
                          <a:effectLst/>
                          <a:latin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Check the sheets to make sure they all display graphs and all work, if any do not work, go to step 3.</a:t>
                      </a:r>
                    </a:p>
                    <a:p>
                      <a:pPr marL="342900" marR="0" lvl="0" indent="-342900">
                        <a:lnSpc>
                          <a:spcPct val="107000"/>
                        </a:lnSpc>
                        <a:spcBef>
                          <a:spcPts val="0"/>
                        </a:spcBef>
                        <a:spcAft>
                          <a:spcPts val="600"/>
                        </a:spcAft>
                        <a:buFont typeface="+mj-lt"/>
                        <a:buAutoNum type="arabicPeriod"/>
                      </a:pPr>
                      <a:r>
                        <a:rPr lang="en-US" sz="1550">
                          <a:effectLst/>
                          <a:latin typeface="Times New Roman" panose="02020603050405020304" pitchFamily="18" charset="0"/>
                          <a:cs typeface="Times New Roman" panose="02020603050405020304" pitchFamily="18" charset="0"/>
                        </a:rPr>
                        <a:t>Return to UC-1 to refresh the database by rerunning DataMain.py.</a:t>
                      </a:r>
                      <a:endParaRPr lang="en-US" sz="155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1877023904"/>
                  </a:ext>
                </a:extLst>
              </a:tr>
              <a:tr h="308721">
                <a:tc>
                  <a:txBody>
                    <a:bodyPr/>
                    <a:lstStyle/>
                    <a:p>
                      <a:pPr marL="0" marR="0" algn="r">
                        <a:lnSpc>
                          <a:spcPct val="107000"/>
                        </a:lnSpc>
                        <a:spcBef>
                          <a:spcPts val="0"/>
                        </a:spcBef>
                        <a:spcAft>
                          <a:spcPts val="1440"/>
                        </a:spcAft>
                      </a:pPr>
                      <a:r>
                        <a:rPr lang="en-US" sz="1500">
                          <a:effectLst/>
                          <a:latin typeface="Times New Roman" panose="02020603050405020304" pitchFamily="18" charset="0"/>
                          <a:cs typeface="Times New Roman" panose="02020603050405020304" pitchFamily="18" charset="0"/>
                        </a:rPr>
                        <a:t>Exceptions: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tc>
                  <a:txBody>
                    <a:bodyPr/>
                    <a:lstStyle/>
                    <a:p>
                      <a:pPr marL="0" marR="0">
                        <a:lnSpc>
                          <a:spcPct val="107000"/>
                        </a:lnSpc>
                        <a:spcBef>
                          <a:spcPts val="0"/>
                        </a:spcBef>
                        <a:spcAft>
                          <a:spcPts val="1440"/>
                        </a:spcAft>
                      </a:pPr>
                      <a:r>
                        <a:rPr lang="en-US" sz="1550" dirty="0">
                          <a:effectLst/>
                          <a:latin typeface="Times New Roman" panose="02020603050405020304" pitchFamily="18" charset="0"/>
                          <a:cs typeface="Times New Roman" panose="02020603050405020304" pitchFamily="18" charset="0"/>
                        </a:rPr>
                        <a:t>There should be no exceptions, all sheets should be working 100% of the time.</a:t>
                      </a:r>
                      <a:endParaRPr lang="en-US" sz="15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956" marR="45956" marT="0" marB="0"/>
                </a:tc>
                <a:extLst>
                  <a:ext uri="{0D108BD9-81ED-4DB2-BD59-A6C34878D82A}">
                    <a16:rowId xmlns:a16="http://schemas.microsoft.com/office/drawing/2014/main" val="251552974"/>
                  </a:ext>
                </a:extLst>
              </a:tr>
            </a:tbl>
          </a:graphicData>
        </a:graphic>
      </p:graphicFrame>
    </p:spTree>
    <p:extLst>
      <p:ext uri="{BB962C8B-B14F-4D97-AF65-F5344CB8AC3E}">
        <p14:creationId xmlns:p14="http://schemas.microsoft.com/office/powerpoint/2010/main" val="338796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259432"/>
            <a:ext cx="7342631" cy="695250"/>
          </a:xfrm>
        </p:spPr>
        <p:txBody>
          <a:bodyPr/>
          <a:lstStyle/>
          <a:p>
            <a:r>
              <a:rPr lang="en-US">
                <a:solidFill>
                  <a:srgbClr val="014E7D"/>
                </a:solidFill>
                <a:latin typeface="Bahnschrift"/>
              </a:rPr>
              <a:t>Use Cases (cont.) </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15</a:t>
            </a:fld>
            <a:endParaRPr lang="en-US" sz="2000"/>
          </a:p>
        </p:txBody>
      </p:sp>
      <p:graphicFrame>
        <p:nvGraphicFramePr>
          <p:cNvPr id="2" name="Table 1">
            <a:extLst>
              <a:ext uri="{FF2B5EF4-FFF2-40B4-BE49-F238E27FC236}">
                <a16:creationId xmlns:a16="http://schemas.microsoft.com/office/drawing/2014/main" id="{50E7CF7A-8EA7-400C-AD40-9B7A8EA85E63}"/>
              </a:ext>
            </a:extLst>
          </p:cNvPr>
          <p:cNvGraphicFramePr>
            <a:graphicFrameLocks noGrp="1"/>
          </p:cNvGraphicFramePr>
          <p:nvPr>
            <p:extLst>
              <p:ext uri="{D42A27DB-BD31-4B8C-83A1-F6EECF244321}">
                <p14:modId xmlns:p14="http://schemas.microsoft.com/office/powerpoint/2010/main" val="4248339989"/>
              </p:ext>
            </p:extLst>
          </p:nvPr>
        </p:nvGraphicFramePr>
        <p:xfrm>
          <a:off x="443883" y="954682"/>
          <a:ext cx="11088209" cy="5643886"/>
        </p:xfrm>
        <a:graphic>
          <a:graphicData uri="http://schemas.openxmlformats.org/drawingml/2006/table">
            <a:tbl>
              <a:tblPr firstRow="1" firstCol="1" bandRow="1">
                <a:tableStyleId>{5C22544A-7EE6-4342-B048-85BDC9FD1C3A}</a:tableStyleId>
              </a:tblPr>
              <a:tblGrid>
                <a:gridCol w="1454214">
                  <a:extLst>
                    <a:ext uri="{9D8B030D-6E8A-4147-A177-3AD203B41FA5}">
                      <a16:colId xmlns:a16="http://schemas.microsoft.com/office/drawing/2014/main" val="1210089614"/>
                    </a:ext>
                  </a:extLst>
                </a:gridCol>
                <a:gridCol w="9633995">
                  <a:extLst>
                    <a:ext uri="{9D8B030D-6E8A-4147-A177-3AD203B41FA5}">
                      <a16:colId xmlns:a16="http://schemas.microsoft.com/office/drawing/2014/main" val="3610075916"/>
                    </a:ext>
                  </a:extLst>
                </a:gridCol>
              </a:tblGrid>
              <a:tr h="456728">
                <a:tc gridSpan="2">
                  <a:txBody>
                    <a:bodyPr/>
                    <a:lstStyle/>
                    <a:p>
                      <a:pPr marL="0" marR="0" algn="ctr">
                        <a:lnSpc>
                          <a:spcPct val="107000"/>
                        </a:lnSpc>
                        <a:spcBef>
                          <a:spcPts val="1200"/>
                        </a:spcBef>
                        <a:spcAft>
                          <a:spcPts val="1440"/>
                        </a:spcAft>
                      </a:pPr>
                      <a:r>
                        <a:rPr lang="en-US" sz="1800" dirty="0">
                          <a:effectLst/>
                          <a:latin typeface="Times New Roman" panose="02020603050405020304" pitchFamily="18" charset="0"/>
                          <a:ea typeface="Tahoma" panose="020B0604030504040204" pitchFamily="34" charset="0"/>
                          <a:cs typeface="Times New Roman" panose="02020603050405020304" pitchFamily="18" charset="0"/>
                        </a:rPr>
                        <a:t>UC-3.0: Tableau displays forecasted values</a:t>
                      </a:r>
                    </a:p>
                  </a:txBody>
                  <a:tcPr marL="41377" marR="41377" marT="0" marB="0" anchor="ctr"/>
                </a:tc>
                <a:tc hMerge="1">
                  <a:txBody>
                    <a:bodyPr/>
                    <a:lstStyle/>
                    <a:p>
                      <a:endParaRPr lang="en-US"/>
                    </a:p>
                  </a:txBody>
                  <a:tcPr/>
                </a:tc>
                <a:extLst>
                  <a:ext uri="{0D108BD9-81ED-4DB2-BD59-A6C34878D82A}">
                    <a16:rowId xmlns:a16="http://schemas.microsoft.com/office/drawing/2014/main" val="3910569552"/>
                  </a:ext>
                </a:extLst>
              </a:tr>
              <a:tr h="255334">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Actors:</a:t>
                      </a:r>
                    </a:p>
                  </a:txBody>
                  <a:tcPr marL="41377" marR="41377"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Application User</a:t>
                      </a:r>
                    </a:p>
                  </a:txBody>
                  <a:tcPr marL="41377" marR="41377" marT="0" marB="0"/>
                </a:tc>
                <a:extLst>
                  <a:ext uri="{0D108BD9-81ED-4DB2-BD59-A6C34878D82A}">
                    <a16:rowId xmlns:a16="http://schemas.microsoft.com/office/drawing/2014/main" val="3905977877"/>
                  </a:ext>
                </a:extLst>
              </a:tr>
              <a:tr h="567116">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Description:</a:t>
                      </a:r>
                    </a:p>
                  </a:txBody>
                  <a:tcPr marL="41377" marR="41377"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Tableau should show values for its forecast algorithms. There should be no huge outlier in the forecast prices, the stock prices, or the portfolio values.</a:t>
                      </a:r>
                    </a:p>
                  </a:txBody>
                  <a:tcPr marL="41377" marR="41377" marT="0" marB="0"/>
                </a:tc>
                <a:extLst>
                  <a:ext uri="{0D108BD9-81ED-4DB2-BD59-A6C34878D82A}">
                    <a16:rowId xmlns:a16="http://schemas.microsoft.com/office/drawing/2014/main" val="3580416632"/>
                  </a:ext>
                </a:extLst>
              </a:tr>
              <a:tr h="604424">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Trigger:</a:t>
                      </a:r>
                    </a:p>
                  </a:txBody>
                  <a:tcPr marL="41377" marR="41377"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This checking should be done anytime a user is looking for predicted prices or trends for any day for the stocks that we have stored.</a:t>
                      </a:r>
                    </a:p>
                  </a:txBody>
                  <a:tcPr marL="41377" marR="41377" marT="0" marB="0"/>
                </a:tc>
                <a:extLst>
                  <a:ext uri="{0D108BD9-81ED-4DB2-BD59-A6C34878D82A}">
                    <a16:rowId xmlns:a16="http://schemas.microsoft.com/office/drawing/2014/main" val="3832550759"/>
                  </a:ext>
                </a:extLst>
              </a:tr>
              <a:tr h="1309816">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Preconditions:</a:t>
                      </a:r>
                    </a:p>
                  </a:txBody>
                  <a:tcPr marL="41377" marR="41377" marT="0" marB="0"/>
                </a:tc>
                <a:tc>
                  <a:txBody>
                    <a:bodyPr/>
                    <a:lstStyle/>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The user must have the application running with all its dependencies and libraries it requires.</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The user must have Tableau running.</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UC-1.0.</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UC-2.0.</a:t>
                      </a:r>
                    </a:p>
                  </a:txBody>
                  <a:tcPr marL="41377" marR="41377" marT="0" marB="0"/>
                </a:tc>
                <a:extLst>
                  <a:ext uri="{0D108BD9-81ED-4DB2-BD59-A6C34878D82A}">
                    <a16:rowId xmlns:a16="http://schemas.microsoft.com/office/drawing/2014/main" val="2227053735"/>
                  </a:ext>
                </a:extLst>
              </a:tr>
              <a:tr h="315928">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Postconditions:</a:t>
                      </a:r>
                    </a:p>
                  </a:txBody>
                  <a:tcPr marL="41377" marR="41377" marT="0" marB="0"/>
                </a:tc>
                <a:tc>
                  <a:txBody>
                    <a:bodyPr/>
                    <a:lstStyle/>
                    <a:p>
                      <a:pPr marL="0" marR="0">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The application will show the forecasted values that were calculated using our code.</a:t>
                      </a:r>
                    </a:p>
                  </a:txBody>
                  <a:tcPr marL="41377" marR="41377" marT="0" marB="0"/>
                </a:tc>
                <a:extLst>
                  <a:ext uri="{0D108BD9-81ED-4DB2-BD59-A6C34878D82A}">
                    <a16:rowId xmlns:a16="http://schemas.microsoft.com/office/drawing/2014/main" val="1687071398"/>
                  </a:ext>
                </a:extLst>
              </a:tr>
              <a:tr h="896855">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Normal Flow:</a:t>
                      </a:r>
                    </a:p>
                  </a:txBody>
                  <a:tcPr marL="41377" marR="41377" marT="0" marB="0"/>
                </a:tc>
                <a:tc>
                  <a:txBody>
                    <a:bodyPr/>
                    <a:lstStyle/>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Open the Tableau application in the Tableau folder called: “</a:t>
                      </a:r>
                      <a:r>
                        <a:rPr lang="en-US" sz="1550" err="1">
                          <a:effectLst/>
                          <a:latin typeface="Times New Roman" panose="02020603050405020304" pitchFamily="18" charset="0"/>
                          <a:ea typeface="Tahoma" panose="020B0604030504040204" pitchFamily="34" charset="0"/>
                          <a:cs typeface="Times New Roman" panose="02020603050405020304" pitchFamily="18" charset="0"/>
                        </a:rPr>
                        <a:t>GM_FinTech_Application.twb</a:t>
                      </a:r>
                      <a:r>
                        <a:rPr lang="en-US" sz="1550">
                          <a:effectLst/>
                          <a:latin typeface="Times New Roman" panose="02020603050405020304" pitchFamily="18" charset="0"/>
                          <a:ea typeface="Tahoma" panose="020B0604030504040204" pitchFamily="34" charset="0"/>
                          <a:cs typeface="Times New Roman" panose="02020603050405020304" pitchFamily="18" charset="0"/>
                        </a:rPr>
                        <a:t>.”</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Check if the forecasted algorithms by selecting the sheets at the bottom, each forecasted algorithm should show the forecasted prices.</a:t>
                      </a:r>
                    </a:p>
                  </a:txBody>
                  <a:tcPr marL="41377" marR="41377" marT="0" marB="0"/>
                </a:tc>
                <a:extLst>
                  <a:ext uri="{0D108BD9-81ED-4DB2-BD59-A6C34878D82A}">
                    <a16:rowId xmlns:a16="http://schemas.microsoft.com/office/drawing/2014/main" val="671070349"/>
                  </a:ext>
                </a:extLst>
              </a:tr>
              <a:tr h="962274">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Alternative Flow:</a:t>
                      </a:r>
                    </a:p>
                  </a:txBody>
                  <a:tcPr marL="41377" marR="41377" marT="0" marB="0"/>
                </a:tc>
                <a:tc>
                  <a:txBody>
                    <a:bodyPr/>
                    <a:lstStyle/>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Open the Tableau application in the Tableau folder called: “</a:t>
                      </a:r>
                      <a:r>
                        <a:rPr lang="en-US" sz="1550" err="1">
                          <a:effectLst/>
                          <a:latin typeface="Times New Roman" panose="02020603050405020304" pitchFamily="18" charset="0"/>
                          <a:ea typeface="Tahoma" panose="020B0604030504040204" pitchFamily="34" charset="0"/>
                          <a:cs typeface="Times New Roman" panose="02020603050405020304" pitchFamily="18" charset="0"/>
                        </a:rPr>
                        <a:t>GM_FinTech_Application.twb</a:t>
                      </a:r>
                      <a:r>
                        <a:rPr lang="en-US" sz="1550">
                          <a:effectLst/>
                          <a:latin typeface="Times New Roman" panose="02020603050405020304" pitchFamily="18" charset="0"/>
                          <a:ea typeface="Tahoma" panose="020B0604030504040204" pitchFamily="34" charset="0"/>
                          <a:cs typeface="Times New Roman" panose="02020603050405020304" pitchFamily="18" charset="0"/>
                        </a:rPr>
                        <a:t>.”</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Check the forecasted algorithm sheets and see if they are all showing a forecasted price. If not, go to step 3.</a:t>
                      </a:r>
                    </a:p>
                    <a:p>
                      <a:pPr marL="342900" marR="0" lvl="0" indent="-342900">
                        <a:lnSpc>
                          <a:spcPct val="107000"/>
                        </a:lnSpc>
                        <a:spcBef>
                          <a:spcPts val="0"/>
                        </a:spcBef>
                        <a:spcAft>
                          <a:spcPts val="400"/>
                        </a:spcAft>
                        <a:buFont typeface="+mj-lt"/>
                        <a:buAutoNum type="arabicPeriod"/>
                      </a:pPr>
                      <a:r>
                        <a:rPr lang="en-US" sz="1550">
                          <a:effectLst/>
                          <a:latin typeface="Times New Roman" panose="02020603050405020304" pitchFamily="18" charset="0"/>
                          <a:ea typeface="Tahoma" panose="020B0604030504040204" pitchFamily="34" charset="0"/>
                          <a:cs typeface="Times New Roman" panose="02020603050405020304" pitchFamily="18" charset="0"/>
                        </a:rPr>
                        <a:t>Return to UC-1 to refresh the database by rerunning DataMain.py.</a:t>
                      </a:r>
                    </a:p>
                  </a:txBody>
                  <a:tcPr marL="41377" marR="41377" marT="0" marB="0"/>
                </a:tc>
                <a:extLst>
                  <a:ext uri="{0D108BD9-81ED-4DB2-BD59-A6C34878D82A}">
                    <a16:rowId xmlns:a16="http://schemas.microsoft.com/office/drawing/2014/main" val="3894930560"/>
                  </a:ext>
                </a:extLst>
              </a:tr>
              <a:tr h="275411">
                <a:tc>
                  <a:txBody>
                    <a:bodyPr/>
                    <a:lstStyle/>
                    <a:p>
                      <a:pPr marL="0" marR="0" algn="r">
                        <a:lnSpc>
                          <a:spcPct val="107000"/>
                        </a:lnSpc>
                        <a:spcBef>
                          <a:spcPts val="0"/>
                        </a:spcBef>
                        <a:spcAft>
                          <a:spcPts val="1440"/>
                        </a:spcAft>
                      </a:pPr>
                      <a:r>
                        <a:rPr lang="en-US" sz="1550">
                          <a:effectLst/>
                          <a:latin typeface="Times New Roman" panose="02020603050405020304" pitchFamily="18" charset="0"/>
                          <a:ea typeface="Tahoma" panose="020B0604030504040204" pitchFamily="34" charset="0"/>
                          <a:cs typeface="Times New Roman" panose="02020603050405020304" pitchFamily="18" charset="0"/>
                        </a:rPr>
                        <a:t>Exceptions:</a:t>
                      </a:r>
                    </a:p>
                  </a:txBody>
                  <a:tcPr marL="41377" marR="41377" marT="0" marB="0"/>
                </a:tc>
                <a:tc>
                  <a:txBody>
                    <a:bodyPr/>
                    <a:lstStyle/>
                    <a:p>
                      <a:pPr marL="0" marR="0">
                        <a:lnSpc>
                          <a:spcPct val="107000"/>
                        </a:lnSpc>
                        <a:spcBef>
                          <a:spcPts val="0"/>
                        </a:spcBef>
                        <a:spcAft>
                          <a:spcPts val="1440"/>
                        </a:spcAft>
                      </a:pPr>
                      <a:r>
                        <a:rPr lang="en-US" sz="1550" dirty="0">
                          <a:effectLst/>
                          <a:latin typeface="Times New Roman" panose="02020603050405020304" pitchFamily="18" charset="0"/>
                          <a:ea typeface="Tahoma" panose="020B0604030504040204" pitchFamily="34" charset="0"/>
                          <a:cs typeface="Times New Roman" panose="02020603050405020304" pitchFamily="18" charset="0"/>
                        </a:rPr>
                        <a:t>There should be no exception, the forecast algorithms should always be working.</a:t>
                      </a:r>
                    </a:p>
                  </a:txBody>
                  <a:tcPr marL="41377" marR="41377" marT="0" marB="0"/>
                </a:tc>
                <a:extLst>
                  <a:ext uri="{0D108BD9-81ED-4DB2-BD59-A6C34878D82A}">
                    <a16:rowId xmlns:a16="http://schemas.microsoft.com/office/drawing/2014/main" val="3189917300"/>
                  </a:ext>
                </a:extLst>
              </a:tr>
            </a:tbl>
          </a:graphicData>
        </a:graphic>
      </p:graphicFrame>
    </p:spTree>
    <p:extLst>
      <p:ext uri="{BB962C8B-B14F-4D97-AF65-F5344CB8AC3E}">
        <p14:creationId xmlns:p14="http://schemas.microsoft.com/office/powerpoint/2010/main" val="8715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spcBef>
                <a:spcPts val="800"/>
              </a:spcBef>
            </a:pPr>
            <a:r>
              <a:rPr lang="en-US" sz="3200">
                <a:solidFill>
                  <a:srgbClr val="014E7D"/>
                </a:solidFill>
                <a:cs typeface="Calibri"/>
              </a:rPr>
              <a:t>Provides essential information for developers</a:t>
            </a:r>
            <a:endParaRPr lang="en-US">
              <a:cs typeface="Calibri" panose="020F0502020204030204"/>
            </a:endParaRPr>
          </a:p>
          <a:p>
            <a:pPr marL="0" indent="0">
              <a:lnSpc>
                <a:spcPct val="100000"/>
              </a:lnSpc>
              <a:spcBef>
                <a:spcPts val="800"/>
              </a:spcBef>
              <a:buNone/>
            </a:pPr>
            <a:endParaRPr lang="en-US" sz="3200">
              <a:solidFill>
                <a:srgbClr val="014E7D"/>
              </a:solidFill>
              <a:ea typeface="+mn-lt"/>
              <a:cs typeface="+mn-lt"/>
            </a:endParaRPr>
          </a:p>
          <a:p>
            <a:pPr>
              <a:lnSpc>
                <a:spcPct val="100000"/>
              </a:lnSpc>
              <a:spcBef>
                <a:spcPts val="800"/>
              </a:spcBef>
            </a:pPr>
            <a:r>
              <a:rPr lang="en-US" sz="3200">
                <a:solidFill>
                  <a:srgbClr val="014E7D"/>
                </a:solidFill>
                <a:ea typeface="+mn-lt"/>
                <a:cs typeface="+mn-lt"/>
              </a:rPr>
              <a:t>Clearly defines architecture </a:t>
            </a:r>
          </a:p>
          <a:p>
            <a:pPr marL="0" indent="0">
              <a:lnSpc>
                <a:spcPct val="100000"/>
              </a:lnSpc>
              <a:spcBef>
                <a:spcPts val="800"/>
              </a:spcBef>
              <a:buNone/>
            </a:pPr>
            <a:endParaRPr lang="en-US" sz="3200">
              <a:solidFill>
                <a:srgbClr val="014E7D"/>
              </a:solidFill>
              <a:cs typeface="Calibri"/>
            </a:endParaRPr>
          </a:p>
          <a:p>
            <a:pPr>
              <a:lnSpc>
                <a:spcPct val="100000"/>
              </a:lnSpc>
              <a:spcBef>
                <a:spcPts val="800"/>
              </a:spcBef>
            </a:pPr>
            <a:r>
              <a:rPr lang="en-US" sz="3200">
                <a:solidFill>
                  <a:srgbClr val="014E7D"/>
                </a:solidFill>
                <a:cs typeface="Calibri"/>
              </a:rPr>
              <a:t>Assists future developers in understanding the design</a:t>
            </a:r>
          </a:p>
          <a:p>
            <a:pPr marL="0" indent="0">
              <a:lnSpc>
                <a:spcPct val="100000"/>
              </a:lnSpc>
              <a:spcBef>
                <a:spcPts val="800"/>
              </a:spcBef>
              <a:buNone/>
            </a:pPr>
            <a:endParaRPr lang="en-US" sz="3200">
              <a:solidFill>
                <a:srgbClr val="014E7D"/>
              </a:solidFill>
              <a:cs typeface="Calibri"/>
            </a:endParaRPr>
          </a:p>
          <a:p>
            <a:pPr>
              <a:lnSpc>
                <a:spcPct val="100000"/>
              </a:lnSpc>
              <a:spcBef>
                <a:spcPts val="800"/>
              </a:spcBef>
            </a:pPr>
            <a:r>
              <a:rPr lang="en-US" sz="3200">
                <a:solidFill>
                  <a:srgbClr val="014E7D"/>
                </a:solidFill>
                <a:cs typeface="Calibri"/>
              </a:rPr>
              <a:t>Defines and informs developers of use cases</a:t>
            </a:r>
          </a:p>
          <a:p>
            <a:pPr>
              <a:lnSpc>
                <a:spcPct val="100000"/>
              </a:lnSpc>
            </a:pPr>
            <a:endParaRPr lang="en-US" sz="3200">
              <a:solidFill>
                <a:srgbClr val="014E7D"/>
              </a:solidFill>
              <a:cs typeface="Calibri"/>
            </a:endParaRPr>
          </a:p>
          <a:p>
            <a:pPr>
              <a:lnSpc>
                <a:spcPct val="100000"/>
              </a:lnSpc>
            </a:pPr>
            <a:endParaRPr lang="en-US" sz="3200">
              <a:solidFill>
                <a:srgbClr val="014E7D"/>
              </a:solidFill>
              <a:cs typeface="Calibri"/>
            </a:endParaRPr>
          </a:p>
          <a:p>
            <a:pPr>
              <a:lnSpc>
                <a:spcPct val="100000"/>
              </a:lnSpc>
            </a:pPr>
            <a:endParaRPr lang="en-US" sz="320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Purpose</a:t>
            </a:r>
            <a:endParaRPr lang="en-US"/>
          </a:p>
        </p:txBody>
      </p:sp>
      <p:pic>
        <p:nvPicPr>
          <p:cNvPr id="1026" name="Picture 2" descr="Image result for gm financial">
            <a:extLst>
              <a:ext uri="{FF2B5EF4-FFF2-40B4-BE49-F238E27FC236}">
                <a16:creationId xmlns:a16="http://schemas.microsoft.com/office/drawing/2014/main" id="{FBDF42FF-14B7-4A51-9ABB-EE061DD19E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1">
            <a:extLst>
              <a:ext uri="{FF2B5EF4-FFF2-40B4-BE49-F238E27FC236}">
                <a16:creationId xmlns:a16="http://schemas.microsoft.com/office/drawing/2014/main" id="{BE45F970-413B-4CBE-BDBB-70332AE7F249}"/>
              </a:ext>
            </a:extLst>
          </p:cNvPr>
          <p:cNvSpPr txBox="1">
            <a:spLocks/>
          </p:cNvSpPr>
          <p:nvPr/>
        </p:nvSpPr>
        <p:spPr>
          <a:xfrm>
            <a:off x="11452225" y="6356350"/>
            <a:ext cx="73977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99F50C-BE38-4BD0-BA84-9B090E1F2B9B}" type="slidenum">
              <a:rPr lang="en-US" sz="2000" smtClean="0"/>
              <a:pPr/>
              <a:t>2</a:t>
            </a:fld>
            <a:endParaRPr lang="en-US" sz="2000"/>
          </a:p>
        </p:txBody>
      </p:sp>
    </p:spTree>
    <p:extLst>
      <p:ext uri="{BB962C8B-B14F-4D97-AF65-F5344CB8AC3E}">
        <p14:creationId xmlns:p14="http://schemas.microsoft.com/office/powerpoint/2010/main" val="194072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4525771" cy="4343859"/>
          </a:xfrm>
        </p:spPr>
        <p:txBody>
          <a:bodyPr vert="horz" lIns="91440" tIns="45720" rIns="91440" bIns="45720" rtlCol="0" anchor="t">
            <a:normAutofit/>
          </a:bodyPr>
          <a:lstStyle/>
          <a:p>
            <a:pPr>
              <a:lnSpc>
                <a:spcPct val="100000"/>
              </a:lnSpc>
              <a:spcBef>
                <a:spcPts val="800"/>
              </a:spcBef>
            </a:pPr>
            <a:r>
              <a:rPr lang="en-US" sz="3200" dirty="0">
                <a:solidFill>
                  <a:srgbClr val="014E7D"/>
                </a:solidFill>
                <a:cs typeface="Calibri"/>
              </a:rPr>
              <a:t>Internet connection</a:t>
            </a:r>
            <a:endParaRPr lang="en-US" dirty="0"/>
          </a:p>
          <a:p>
            <a:pPr marL="0" indent="0">
              <a:lnSpc>
                <a:spcPct val="100000"/>
              </a:lnSpc>
              <a:spcBef>
                <a:spcPts val="800"/>
              </a:spcBef>
              <a:buNone/>
            </a:pPr>
            <a:endParaRPr lang="en-US" sz="3200" dirty="0">
              <a:solidFill>
                <a:srgbClr val="014E7D"/>
              </a:solidFill>
              <a:cs typeface="Calibri"/>
            </a:endParaRPr>
          </a:p>
          <a:p>
            <a:pPr>
              <a:lnSpc>
                <a:spcPct val="100000"/>
              </a:lnSpc>
              <a:spcBef>
                <a:spcPts val="800"/>
              </a:spcBef>
            </a:pPr>
            <a:r>
              <a:rPr lang="en-US" sz="3200" dirty="0">
                <a:solidFill>
                  <a:srgbClr val="014E7D"/>
                </a:solidFill>
                <a:cs typeface="Calibri"/>
              </a:rPr>
              <a:t>Tableau installed</a:t>
            </a:r>
          </a:p>
          <a:p>
            <a:pPr marL="0" indent="0">
              <a:lnSpc>
                <a:spcPct val="100000"/>
              </a:lnSpc>
              <a:spcBef>
                <a:spcPts val="800"/>
              </a:spcBef>
              <a:buNone/>
            </a:pPr>
            <a:endParaRPr lang="en-US" sz="3200" dirty="0">
              <a:solidFill>
                <a:srgbClr val="014E7D"/>
              </a:solidFill>
              <a:cs typeface="Calibri"/>
            </a:endParaRPr>
          </a:p>
          <a:p>
            <a:pPr>
              <a:lnSpc>
                <a:spcPct val="100000"/>
              </a:lnSpc>
              <a:spcBef>
                <a:spcPts val="800"/>
              </a:spcBef>
            </a:pPr>
            <a:r>
              <a:rPr lang="en-US" sz="3200" dirty="0">
                <a:solidFill>
                  <a:srgbClr val="014E7D"/>
                </a:solidFill>
                <a:cs typeface="Calibri"/>
              </a:rPr>
              <a:t>Familiar with data</a:t>
            </a:r>
          </a:p>
          <a:p>
            <a:pPr marL="0" indent="0">
              <a:lnSpc>
                <a:spcPct val="100000"/>
              </a:lnSpc>
              <a:spcBef>
                <a:spcPts val="800"/>
              </a:spcBef>
              <a:buNone/>
            </a:pPr>
            <a:endParaRPr lang="en-US" sz="3200" dirty="0">
              <a:solidFill>
                <a:srgbClr val="014E7D"/>
              </a:solidFill>
              <a:cs typeface="Calibri"/>
            </a:endParaRPr>
          </a:p>
          <a:p>
            <a:pPr>
              <a:lnSpc>
                <a:spcPct val="100000"/>
              </a:lnSpc>
              <a:spcBef>
                <a:spcPts val="800"/>
              </a:spcBef>
            </a:pPr>
            <a:r>
              <a:rPr lang="en-US" sz="3200" dirty="0">
                <a:solidFill>
                  <a:srgbClr val="014E7D"/>
                </a:solidFill>
                <a:cs typeface="Calibri"/>
              </a:rPr>
              <a:t>Proper Configuration</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dirty="0">
                <a:solidFill>
                  <a:srgbClr val="014E7D"/>
                </a:solidFill>
                <a:latin typeface="Bahnschrift"/>
              </a:rPr>
              <a:t>Assumptions</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3</a:t>
            </a:fld>
            <a:endParaRPr lang="en-US" sz="2000"/>
          </a:p>
        </p:txBody>
      </p:sp>
      <p:pic>
        <p:nvPicPr>
          <p:cNvPr id="8" name="Picture 2" descr="Image result for gm financial">
            <a:extLst>
              <a:ext uri="{FF2B5EF4-FFF2-40B4-BE49-F238E27FC236}">
                <a16:creationId xmlns:a16="http://schemas.microsoft.com/office/drawing/2014/main" id="{5D1C35AC-DB08-45CA-9FC1-2AFFF6CCA3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4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pPr>
            <a:r>
              <a:rPr lang="en-US" sz="3200" dirty="0">
                <a:solidFill>
                  <a:srgbClr val="014E7D"/>
                </a:solidFill>
                <a:cs typeface="Calibri"/>
              </a:rPr>
              <a:t>Agnostic Platform for Financial Instruments</a:t>
            </a:r>
          </a:p>
          <a:p>
            <a:pPr marL="0" indent="0">
              <a:lnSpc>
                <a:spcPct val="100000"/>
              </a:lnSpc>
              <a:buNone/>
            </a:pPr>
            <a:endParaRPr lang="en-US" sz="3200" dirty="0">
              <a:solidFill>
                <a:srgbClr val="014E7D"/>
              </a:solidFill>
              <a:cs typeface="Calibri"/>
            </a:endParaRPr>
          </a:p>
          <a:p>
            <a:pPr>
              <a:lnSpc>
                <a:spcPct val="100000"/>
              </a:lnSpc>
            </a:pPr>
            <a:r>
              <a:rPr lang="en-US" sz="3200" dirty="0">
                <a:solidFill>
                  <a:srgbClr val="014E7D"/>
                </a:solidFill>
                <a:cs typeface="Calibri"/>
              </a:rPr>
              <a:t>Data integrity</a:t>
            </a:r>
          </a:p>
          <a:p>
            <a:pPr marL="0" indent="0">
              <a:lnSpc>
                <a:spcPct val="100000"/>
              </a:lnSpc>
              <a:buNone/>
            </a:pPr>
            <a:endParaRPr lang="en-US" sz="3200" dirty="0">
              <a:solidFill>
                <a:srgbClr val="014E7D"/>
              </a:solidFill>
              <a:cs typeface="Calibri"/>
            </a:endParaRPr>
          </a:p>
          <a:p>
            <a:pPr>
              <a:lnSpc>
                <a:spcPct val="100000"/>
              </a:lnSpc>
            </a:pPr>
            <a:r>
              <a:rPr lang="en-US" sz="3200" dirty="0">
                <a:solidFill>
                  <a:srgbClr val="014E7D"/>
                </a:solidFill>
                <a:cs typeface="Calibri"/>
              </a:rPr>
              <a:t>Comprehensive data visualization</a:t>
            </a:r>
          </a:p>
          <a:p>
            <a:pPr>
              <a:lnSpc>
                <a:spcPct val="100000"/>
              </a:lnSpc>
            </a:pPr>
            <a:endParaRPr lang="en-US" sz="3200" dirty="0">
              <a:solidFill>
                <a:srgbClr val="014E7D"/>
              </a:solidFill>
              <a:cs typeface="Calibri"/>
            </a:endParaRPr>
          </a:p>
          <a:p>
            <a:pPr>
              <a:lnSpc>
                <a:spcPct val="100000"/>
              </a:lnSpc>
            </a:pPr>
            <a:endParaRPr lang="en-US" sz="3200" dirty="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Constraints</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4</a:t>
            </a:fld>
            <a:endParaRPr lang="en-US" sz="2000"/>
          </a:p>
        </p:txBody>
      </p:sp>
      <p:pic>
        <p:nvPicPr>
          <p:cNvPr id="8" name="Picture 2" descr="Image result for gm financial">
            <a:extLst>
              <a:ext uri="{FF2B5EF4-FFF2-40B4-BE49-F238E27FC236}">
                <a16:creationId xmlns:a16="http://schemas.microsoft.com/office/drawing/2014/main" id="{99202A4E-02C9-4B9D-B22F-41CF8379EA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6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63314" y="1701205"/>
            <a:ext cx="3338817" cy="4343859"/>
          </a:xfrm>
        </p:spPr>
        <p:txBody>
          <a:bodyPr vert="horz" lIns="91440" tIns="45720" rIns="91440" bIns="45720" rtlCol="0" anchor="t">
            <a:normAutofit/>
          </a:bodyPr>
          <a:lstStyle/>
          <a:p>
            <a:pPr>
              <a:lnSpc>
                <a:spcPct val="100000"/>
              </a:lnSpc>
              <a:spcBef>
                <a:spcPts val="800"/>
              </a:spcBef>
            </a:pPr>
            <a:r>
              <a:rPr lang="en-US" sz="3000">
                <a:solidFill>
                  <a:srgbClr val="014E7D"/>
                </a:solidFill>
                <a:ea typeface="+mn-lt"/>
                <a:cs typeface="+mn-lt"/>
              </a:rPr>
              <a:t>Local machine</a:t>
            </a:r>
          </a:p>
          <a:p>
            <a:pPr>
              <a:lnSpc>
                <a:spcPct val="100000"/>
              </a:lnSpc>
              <a:spcBef>
                <a:spcPts val="800"/>
              </a:spcBef>
            </a:pPr>
            <a:endParaRPr lang="en-US" sz="3000">
              <a:solidFill>
                <a:srgbClr val="014E7D"/>
              </a:solidFill>
              <a:ea typeface="+mn-lt"/>
              <a:cs typeface="+mn-lt"/>
            </a:endParaRPr>
          </a:p>
          <a:p>
            <a:pPr>
              <a:lnSpc>
                <a:spcPct val="100000"/>
              </a:lnSpc>
              <a:spcBef>
                <a:spcPts val="800"/>
              </a:spcBef>
            </a:pPr>
            <a:r>
              <a:rPr lang="en-US" sz="3000">
                <a:solidFill>
                  <a:srgbClr val="014E7D"/>
                </a:solidFill>
                <a:ea typeface="+mn-lt"/>
                <a:cs typeface="+mn-lt"/>
              </a:rPr>
              <a:t>Database server (MySQL)</a:t>
            </a:r>
          </a:p>
          <a:p>
            <a:pPr>
              <a:lnSpc>
                <a:spcPct val="100000"/>
              </a:lnSpc>
              <a:spcBef>
                <a:spcPts val="800"/>
              </a:spcBef>
            </a:pPr>
            <a:endParaRPr lang="en-US" sz="3000">
              <a:solidFill>
                <a:srgbClr val="014E7D"/>
              </a:solidFill>
              <a:ea typeface="+mn-lt"/>
              <a:cs typeface="+mn-lt"/>
            </a:endParaRPr>
          </a:p>
          <a:p>
            <a:pPr>
              <a:lnSpc>
                <a:spcPct val="100000"/>
              </a:lnSpc>
              <a:spcBef>
                <a:spcPts val="800"/>
              </a:spcBef>
            </a:pPr>
            <a:r>
              <a:rPr lang="en-US" sz="3000">
                <a:solidFill>
                  <a:srgbClr val="014E7D"/>
                </a:solidFill>
                <a:ea typeface="+mn-lt"/>
                <a:cs typeface="+mn-lt"/>
              </a:rPr>
              <a:t>External data source (YAHOO)</a:t>
            </a:r>
            <a:endParaRPr lang="en-US" sz="3000">
              <a:solidFill>
                <a:srgbClr val="014E7D"/>
              </a:solidFill>
              <a:cs typeface="Calibri"/>
            </a:endParaRPr>
          </a:p>
          <a:p>
            <a:pPr>
              <a:lnSpc>
                <a:spcPct val="100000"/>
              </a:lnSpc>
            </a:pPr>
            <a:endParaRPr lang="en-US" sz="3000">
              <a:solidFill>
                <a:srgbClr val="014E7D"/>
              </a:solidFill>
              <a:cs typeface="Calibri"/>
            </a:endParaRPr>
          </a:p>
          <a:p>
            <a:pPr>
              <a:lnSpc>
                <a:spcPct val="100000"/>
              </a:lnSpc>
            </a:pPr>
            <a:endParaRPr lang="en-US" sz="300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Hardware Architecture</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5</a:t>
            </a:fld>
            <a:endParaRPr lang="en-US" sz="2000"/>
          </a:p>
        </p:txBody>
      </p:sp>
      <p:pic>
        <p:nvPicPr>
          <p:cNvPr id="8" name="Picture 2" descr="Image result for gm financial">
            <a:extLst>
              <a:ext uri="{FF2B5EF4-FFF2-40B4-BE49-F238E27FC236}">
                <a16:creationId xmlns:a16="http://schemas.microsoft.com/office/drawing/2014/main" id="{0E7BA670-6D23-46E6-A389-B28D11ADF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CC2B3765-2A5C-40D1-8A40-8982B5D2E626}"/>
              </a:ext>
            </a:extLst>
          </p:cNvPr>
          <p:cNvGrpSpPr/>
          <p:nvPr/>
        </p:nvGrpSpPr>
        <p:grpSpPr>
          <a:xfrm>
            <a:off x="3675896" y="1332434"/>
            <a:ext cx="8366961" cy="4594614"/>
            <a:chOff x="0" y="0"/>
            <a:chExt cx="6134828" cy="3294967"/>
          </a:xfrm>
        </p:grpSpPr>
        <p:pic>
          <p:nvPicPr>
            <p:cNvPr id="10" name="Picture 9">
              <a:extLst>
                <a:ext uri="{FF2B5EF4-FFF2-40B4-BE49-F238E27FC236}">
                  <a16:creationId xmlns:a16="http://schemas.microsoft.com/office/drawing/2014/main" id="{B5B67D53-A407-42BE-91BF-E325D26FAB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9648" y="0"/>
              <a:ext cx="1398270" cy="1118870"/>
            </a:xfrm>
            <a:prstGeom prst="rect">
              <a:avLst/>
            </a:prstGeom>
            <a:noFill/>
            <a:ln>
              <a:noFill/>
            </a:ln>
          </p:spPr>
        </p:pic>
        <p:sp>
          <p:nvSpPr>
            <p:cNvPr id="11" name="Text Box 39">
              <a:extLst>
                <a:ext uri="{FF2B5EF4-FFF2-40B4-BE49-F238E27FC236}">
                  <a16:creationId xmlns:a16="http://schemas.microsoft.com/office/drawing/2014/main" id="{F6854CD6-D0B7-4EB3-8598-961DEC40E4D7}"/>
                </a:ext>
              </a:extLst>
            </p:cNvPr>
            <p:cNvSpPr txBox="1"/>
            <p:nvPr/>
          </p:nvSpPr>
          <p:spPr>
            <a:xfrm>
              <a:off x="2729552" y="1132764"/>
              <a:ext cx="572770" cy="1905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Tableau</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5F9823A-5A5E-4F02-8498-9D8ABECAADC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4609" y="2006221"/>
              <a:ext cx="969645" cy="1115060"/>
            </a:xfrm>
            <a:prstGeom prst="rect">
              <a:avLst/>
            </a:prstGeom>
            <a:noFill/>
            <a:ln>
              <a:noFill/>
            </a:ln>
          </p:spPr>
        </p:pic>
        <p:pic>
          <p:nvPicPr>
            <p:cNvPr id="14" name="Picture 13">
              <a:extLst>
                <a:ext uri="{FF2B5EF4-FFF2-40B4-BE49-F238E27FC236}">
                  <a16:creationId xmlns:a16="http://schemas.microsoft.com/office/drawing/2014/main" id="{E780163A-3A54-4C66-98C0-6AEF9BE87B6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2699" y="2006221"/>
              <a:ext cx="1650365" cy="1115060"/>
            </a:xfrm>
            <a:prstGeom prst="rect">
              <a:avLst/>
            </a:prstGeom>
            <a:noFill/>
            <a:ln>
              <a:noFill/>
            </a:ln>
          </p:spPr>
        </p:pic>
        <p:pic>
          <p:nvPicPr>
            <p:cNvPr id="15" name="Picture 14">
              <a:extLst>
                <a:ext uri="{FF2B5EF4-FFF2-40B4-BE49-F238E27FC236}">
                  <a16:creationId xmlns:a16="http://schemas.microsoft.com/office/drawing/2014/main" id="{5713B57B-D393-45D3-B6F0-A8172C37862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2060812"/>
              <a:ext cx="1115060" cy="1115060"/>
            </a:xfrm>
            <a:prstGeom prst="rect">
              <a:avLst/>
            </a:prstGeom>
            <a:noFill/>
            <a:ln>
              <a:noFill/>
            </a:ln>
          </p:spPr>
        </p:pic>
        <p:sp>
          <p:nvSpPr>
            <p:cNvPr id="16" name="Text Box 48">
              <a:extLst>
                <a:ext uri="{FF2B5EF4-FFF2-40B4-BE49-F238E27FC236}">
                  <a16:creationId xmlns:a16="http://schemas.microsoft.com/office/drawing/2014/main" id="{BD8C6642-E30E-457C-BA14-04E642096E6C}"/>
                </a:ext>
              </a:extLst>
            </p:cNvPr>
            <p:cNvSpPr txBox="1"/>
            <p:nvPr/>
          </p:nvSpPr>
          <p:spPr>
            <a:xfrm>
              <a:off x="2674705" y="3077340"/>
              <a:ext cx="716280" cy="17657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Computer</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7" name="Text Box 49">
              <a:extLst>
                <a:ext uri="{FF2B5EF4-FFF2-40B4-BE49-F238E27FC236}">
                  <a16:creationId xmlns:a16="http://schemas.microsoft.com/office/drawing/2014/main" id="{50E310F0-0574-457F-B1B9-45247A8396CE}"/>
                </a:ext>
              </a:extLst>
            </p:cNvPr>
            <p:cNvSpPr txBox="1"/>
            <p:nvPr/>
          </p:nvSpPr>
          <p:spPr>
            <a:xfrm>
              <a:off x="5165183" y="3118393"/>
              <a:ext cx="969645" cy="17657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Database</a:t>
              </a:r>
              <a:endParaRPr lang="en-US" sz="90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8" name="Text Box 50">
              <a:extLst>
                <a:ext uri="{FF2B5EF4-FFF2-40B4-BE49-F238E27FC236}">
                  <a16:creationId xmlns:a16="http://schemas.microsoft.com/office/drawing/2014/main" id="{8CE168C9-5E34-4028-99A0-ADCC6CB21D02}"/>
                </a:ext>
              </a:extLst>
            </p:cNvPr>
            <p:cNvSpPr txBox="1"/>
            <p:nvPr/>
          </p:nvSpPr>
          <p:spPr>
            <a:xfrm>
              <a:off x="396309" y="3104372"/>
              <a:ext cx="395605" cy="176574"/>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User</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9" name="Arrow: Up-Down 18">
              <a:extLst>
                <a:ext uri="{FF2B5EF4-FFF2-40B4-BE49-F238E27FC236}">
                  <a16:creationId xmlns:a16="http://schemas.microsoft.com/office/drawing/2014/main" id="{D4195BFF-2450-4315-AE37-131103F09092}"/>
                </a:ext>
              </a:extLst>
            </p:cNvPr>
            <p:cNvSpPr/>
            <p:nvPr/>
          </p:nvSpPr>
          <p:spPr>
            <a:xfrm>
              <a:off x="2921588" y="1417945"/>
              <a:ext cx="151547" cy="586854"/>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Arrow: Up-Down 19">
              <a:extLst>
                <a:ext uri="{FF2B5EF4-FFF2-40B4-BE49-F238E27FC236}">
                  <a16:creationId xmlns:a16="http://schemas.microsoft.com/office/drawing/2014/main" id="{9599B468-25E2-4DE2-808C-9236BFC2BC32}"/>
                </a:ext>
              </a:extLst>
            </p:cNvPr>
            <p:cNvSpPr/>
            <p:nvPr/>
          </p:nvSpPr>
          <p:spPr>
            <a:xfrm rot="5400000">
              <a:off x="4210344" y="1947819"/>
              <a:ext cx="155448" cy="964072"/>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Up-Down 20">
              <a:extLst>
                <a:ext uri="{FF2B5EF4-FFF2-40B4-BE49-F238E27FC236}">
                  <a16:creationId xmlns:a16="http://schemas.microsoft.com/office/drawing/2014/main" id="{A8B24E5F-961A-4EFE-A754-B73831B6A29E}"/>
                </a:ext>
              </a:extLst>
            </p:cNvPr>
            <p:cNvSpPr/>
            <p:nvPr/>
          </p:nvSpPr>
          <p:spPr>
            <a:xfrm rot="5400000">
              <a:off x="1473968" y="1968291"/>
              <a:ext cx="155448" cy="964072"/>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21184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Software Architecture</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6</a:t>
            </a:fld>
            <a:endParaRPr lang="en-US" sz="2000"/>
          </a:p>
        </p:txBody>
      </p:sp>
      <p:pic>
        <p:nvPicPr>
          <p:cNvPr id="8" name="Picture 2" descr="Image result for gm financial">
            <a:extLst>
              <a:ext uri="{FF2B5EF4-FFF2-40B4-BE49-F238E27FC236}">
                <a16:creationId xmlns:a16="http://schemas.microsoft.com/office/drawing/2014/main" id="{CA3F7B2B-5F7E-4A5C-8AB3-DFB811AB4D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B4FF5A3E-87A5-4F7D-BDA6-612C5742A7A2}"/>
              </a:ext>
            </a:extLst>
          </p:cNvPr>
          <p:cNvGrpSpPr/>
          <p:nvPr/>
        </p:nvGrpSpPr>
        <p:grpSpPr>
          <a:xfrm>
            <a:off x="1331367" y="1493368"/>
            <a:ext cx="8202557" cy="4862982"/>
            <a:chOff x="0" y="0"/>
            <a:chExt cx="5661659" cy="3487003"/>
          </a:xfrm>
        </p:grpSpPr>
        <p:cxnSp>
          <p:nvCxnSpPr>
            <p:cNvPr id="10" name="Connector: Elbow 9">
              <a:extLst>
                <a:ext uri="{FF2B5EF4-FFF2-40B4-BE49-F238E27FC236}">
                  <a16:creationId xmlns:a16="http://schemas.microsoft.com/office/drawing/2014/main" id="{2762CCF6-CBB8-487C-82FC-EF09E7525833}"/>
                </a:ext>
              </a:extLst>
            </p:cNvPr>
            <p:cNvCxnSpPr/>
            <p:nvPr/>
          </p:nvCxnSpPr>
          <p:spPr>
            <a:xfrm flipV="1">
              <a:off x="5615940" y="312420"/>
              <a:ext cx="45719" cy="2653352"/>
            </a:xfrm>
            <a:prstGeom prst="bentConnector3">
              <a:avLst>
                <a:gd name="adj1" fmla="val 20176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630A645-69E7-44F4-9825-BC33D12CB320}"/>
                </a:ext>
              </a:extLst>
            </p:cNvPr>
            <p:cNvCxnSpPr/>
            <p:nvPr/>
          </p:nvCxnSpPr>
          <p:spPr>
            <a:xfrm flipH="1">
              <a:off x="5570220" y="1165860"/>
              <a:ext cx="50497" cy="1610218"/>
            </a:xfrm>
            <a:prstGeom prst="bentConnector3">
              <a:avLst>
                <a:gd name="adj1" fmla="val -11586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B077BE9-B0DC-4F8F-B975-7EC550C3116B}"/>
                </a:ext>
              </a:extLst>
            </p:cNvPr>
            <p:cNvCxnSpPr/>
            <p:nvPr/>
          </p:nvCxnSpPr>
          <p:spPr>
            <a:xfrm flipH="1">
              <a:off x="5577840" y="2034540"/>
              <a:ext cx="45719" cy="1049020"/>
            </a:xfrm>
            <a:prstGeom prst="bentConnector3">
              <a:avLst>
                <a:gd name="adj1" fmla="val -78326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113FD8F-4DFE-4C2A-AFB8-D6AC7AE07215}"/>
                </a:ext>
              </a:extLst>
            </p:cNvPr>
            <p:cNvGrpSpPr/>
            <p:nvPr/>
          </p:nvGrpSpPr>
          <p:grpSpPr>
            <a:xfrm>
              <a:off x="0" y="0"/>
              <a:ext cx="5616054" cy="3487003"/>
              <a:chOff x="0" y="0"/>
              <a:chExt cx="5616054" cy="3487003"/>
            </a:xfrm>
          </p:grpSpPr>
          <p:grpSp>
            <p:nvGrpSpPr>
              <p:cNvPr id="15" name="Group 14">
                <a:extLst>
                  <a:ext uri="{FF2B5EF4-FFF2-40B4-BE49-F238E27FC236}">
                    <a16:creationId xmlns:a16="http://schemas.microsoft.com/office/drawing/2014/main" id="{7BFFE57E-7677-49C8-812F-A20C31B1F75F}"/>
                  </a:ext>
                </a:extLst>
              </p:cNvPr>
              <p:cNvGrpSpPr/>
              <p:nvPr/>
            </p:nvGrpSpPr>
            <p:grpSpPr>
              <a:xfrm>
                <a:off x="0" y="0"/>
                <a:ext cx="5616054" cy="661916"/>
                <a:chOff x="0" y="0"/>
                <a:chExt cx="5616054" cy="661916"/>
              </a:xfrm>
            </p:grpSpPr>
            <p:sp>
              <p:nvSpPr>
                <p:cNvPr id="37" name="Rectangle 36">
                  <a:extLst>
                    <a:ext uri="{FF2B5EF4-FFF2-40B4-BE49-F238E27FC236}">
                      <a16:creationId xmlns:a16="http://schemas.microsoft.com/office/drawing/2014/main" id="{299345D8-EB83-4F90-A210-3CF4A77799B7}"/>
                    </a:ext>
                  </a:extLst>
                </p:cNvPr>
                <p:cNvSpPr/>
                <p:nvPr/>
              </p:nvSpPr>
              <p:spPr>
                <a:xfrm>
                  <a:off x="0" y="68239"/>
                  <a:ext cx="1555845" cy="37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Text Box 6">
                  <a:extLst>
                    <a:ext uri="{FF2B5EF4-FFF2-40B4-BE49-F238E27FC236}">
                      <a16:creationId xmlns:a16="http://schemas.microsoft.com/office/drawing/2014/main" id="{2BA100B7-1F73-478F-BE32-4EEF7F5AE5E8}"/>
                    </a:ext>
                  </a:extLst>
                </p:cNvPr>
                <p:cNvSpPr txBox="1"/>
                <p:nvPr/>
              </p:nvSpPr>
              <p:spPr>
                <a:xfrm>
                  <a:off x="47767" y="122830"/>
                  <a:ext cx="1521726" cy="2593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a:solidFill>
                        <a:srgbClr val="FFFFFF"/>
                      </a:solidFill>
                      <a:effectLst/>
                      <a:latin typeface="Times New Roman" panose="02020603050405020304" pitchFamily="18" charset="0"/>
                      <a:ea typeface="Calibri" panose="020F0502020204030204" pitchFamily="34" charset="0"/>
                      <a:cs typeface="Arial" panose="020B0604020202020204" pitchFamily="34" charset="0"/>
                    </a:rPr>
                    <a:t>User Interface Layer</a:t>
                  </a:r>
                  <a:endParaRPr lang="en-US">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9" name="Rectangle: Rounded Corners 38">
                  <a:extLst>
                    <a:ext uri="{FF2B5EF4-FFF2-40B4-BE49-F238E27FC236}">
                      <a16:creationId xmlns:a16="http://schemas.microsoft.com/office/drawing/2014/main" id="{51110C33-A14A-4493-9EF9-85721484EB84}"/>
                    </a:ext>
                  </a:extLst>
                </p:cNvPr>
                <p:cNvSpPr/>
                <p:nvPr/>
              </p:nvSpPr>
              <p:spPr>
                <a:xfrm>
                  <a:off x="1712794" y="0"/>
                  <a:ext cx="3903260" cy="661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0" name="Picture 39" descr="Image result for tableau">
                  <a:extLst>
                    <a:ext uri="{FF2B5EF4-FFF2-40B4-BE49-F238E27FC236}">
                      <a16:creationId xmlns:a16="http://schemas.microsoft.com/office/drawing/2014/main" id="{A5BBBD61-8A81-4E88-B292-FA29691BED8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9272" y="109182"/>
                  <a:ext cx="897890" cy="457200"/>
                </a:xfrm>
                <a:prstGeom prst="rect">
                  <a:avLst/>
                </a:prstGeom>
                <a:noFill/>
                <a:ln>
                  <a:noFill/>
                </a:ln>
              </p:spPr>
            </p:pic>
            <p:sp>
              <p:nvSpPr>
                <p:cNvPr id="41" name="Text Box 15">
                  <a:extLst>
                    <a:ext uri="{FF2B5EF4-FFF2-40B4-BE49-F238E27FC236}">
                      <a16:creationId xmlns:a16="http://schemas.microsoft.com/office/drawing/2014/main" id="{C3AC6275-12F1-4453-BF4F-37D878C84BF2}"/>
                    </a:ext>
                  </a:extLst>
                </p:cNvPr>
                <p:cNvSpPr txBox="1"/>
                <p:nvPr/>
              </p:nvSpPr>
              <p:spPr>
                <a:xfrm>
                  <a:off x="3869140" y="156949"/>
                  <a:ext cx="1596305" cy="32072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Dashboard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AC83DDCA-F1C3-4209-8348-E90AC6C975C2}"/>
                  </a:ext>
                </a:extLst>
              </p:cNvPr>
              <p:cNvGrpSpPr/>
              <p:nvPr/>
            </p:nvGrpSpPr>
            <p:grpSpPr>
              <a:xfrm>
                <a:off x="0" y="873456"/>
                <a:ext cx="5595033" cy="812042"/>
                <a:chOff x="0" y="0"/>
                <a:chExt cx="5595033" cy="812042"/>
              </a:xfrm>
            </p:grpSpPr>
            <p:sp>
              <p:nvSpPr>
                <p:cNvPr id="31" name="Rectangle 30">
                  <a:extLst>
                    <a:ext uri="{FF2B5EF4-FFF2-40B4-BE49-F238E27FC236}">
                      <a16:creationId xmlns:a16="http://schemas.microsoft.com/office/drawing/2014/main" id="{731435C8-85BB-4877-A64A-3119C4AA4811}"/>
                    </a:ext>
                  </a:extLst>
                </p:cNvPr>
                <p:cNvSpPr/>
                <p:nvPr/>
              </p:nvSpPr>
              <p:spPr>
                <a:xfrm>
                  <a:off x="0" y="68239"/>
                  <a:ext cx="1555845" cy="375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Text Box 7">
                  <a:extLst>
                    <a:ext uri="{FF2B5EF4-FFF2-40B4-BE49-F238E27FC236}">
                      <a16:creationId xmlns:a16="http://schemas.microsoft.com/office/drawing/2014/main" id="{8D0B70AD-D339-4C83-B054-DD45DFB13BC3}"/>
                    </a:ext>
                  </a:extLst>
                </p:cNvPr>
                <p:cNvSpPr txBox="1"/>
                <p:nvPr/>
              </p:nvSpPr>
              <p:spPr>
                <a:xfrm>
                  <a:off x="47767" y="122830"/>
                  <a:ext cx="1521726" cy="2593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a:solidFill>
                        <a:srgbClr val="FFFFFF"/>
                      </a:solidFill>
                      <a:effectLst/>
                      <a:latin typeface="Times New Roman" panose="02020603050405020304" pitchFamily="18" charset="0"/>
                      <a:ea typeface="Calibri" panose="020F0502020204030204" pitchFamily="34" charset="0"/>
                      <a:cs typeface="Arial" panose="020B0604020202020204" pitchFamily="34" charset="0"/>
                    </a:rPr>
                    <a:t>Service Layer</a:t>
                  </a:r>
                  <a:endParaRPr lang="en-US">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3" name="Rectangle: Rounded Corners 32">
                  <a:extLst>
                    <a:ext uri="{FF2B5EF4-FFF2-40B4-BE49-F238E27FC236}">
                      <a16:creationId xmlns:a16="http://schemas.microsoft.com/office/drawing/2014/main" id="{517CCAC0-940D-4324-8EEB-1C604FA23757}"/>
                    </a:ext>
                  </a:extLst>
                </p:cNvPr>
                <p:cNvSpPr/>
                <p:nvPr/>
              </p:nvSpPr>
              <p:spPr>
                <a:xfrm>
                  <a:off x="1692323" y="0"/>
                  <a:ext cx="3902710" cy="66167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Text Box 17">
                  <a:extLst>
                    <a:ext uri="{FF2B5EF4-FFF2-40B4-BE49-F238E27FC236}">
                      <a16:creationId xmlns:a16="http://schemas.microsoft.com/office/drawing/2014/main" id="{C1F5EE05-DE78-402B-B2A6-86824BCAFE91}"/>
                    </a:ext>
                  </a:extLst>
                </p:cNvPr>
                <p:cNvSpPr txBox="1"/>
                <p:nvPr/>
              </p:nvSpPr>
              <p:spPr>
                <a:xfrm>
                  <a:off x="3910084" y="95535"/>
                  <a:ext cx="1637731" cy="7165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DataForecast.py</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EngineeredFeatures.py</a:t>
                  </a:r>
                  <a:endParaRPr lang="en-US" sz="160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5" name="Picture 34" descr="Image result for numpy pandas">
                  <a:extLst>
                    <a:ext uri="{FF2B5EF4-FFF2-40B4-BE49-F238E27FC236}">
                      <a16:creationId xmlns:a16="http://schemas.microsoft.com/office/drawing/2014/main" id="{0D6C8270-F2E8-4746-AE8F-03243992582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1033" y="68239"/>
                  <a:ext cx="973455" cy="548640"/>
                </a:xfrm>
                <a:prstGeom prst="rect">
                  <a:avLst/>
                </a:prstGeom>
                <a:noFill/>
                <a:ln>
                  <a:noFill/>
                </a:ln>
              </p:spPr>
            </p:pic>
            <p:pic>
              <p:nvPicPr>
                <p:cNvPr id="36" name="Picture 35" descr="Image result for pytohn sklearn">
                  <a:extLst>
                    <a:ext uri="{FF2B5EF4-FFF2-40B4-BE49-F238E27FC236}">
                      <a16:creationId xmlns:a16="http://schemas.microsoft.com/office/drawing/2014/main" id="{DD4A0ECE-D294-4B77-A005-6288E05CC9C2}"/>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911" y="68239"/>
                  <a:ext cx="822960" cy="548640"/>
                </a:xfrm>
                <a:prstGeom prst="rect">
                  <a:avLst/>
                </a:prstGeom>
                <a:noFill/>
                <a:ln>
                  <a:noFill/>
                </a:ln>
              </p:spPr>
            </p:pic>
          </p:grpSp>
          <p:grpSp>
            <p:nvGrpSpPr>
              <p:cNvPr id="17" name="Group 16">
                <a:extLst>
                  <a:ext uri="{FF2B5EF4-FFF2-40B4-BE49-F238E27FC236}">
                    <a16:creationId xmlns:a16="http://schemas.microsoft.com/office/drawing/2014/main" id="{B8374220-58E0-461D-9999-D96C31D135BC}"/>
                  </a:ext>
                </a:extLst>
              </p:cNvPr>
              <p:cNvGrpSpPr/>
              <p:nvPr/>
            </p:nvGrpSpPr>
            <p:grpSpPr>
              <a:xfrm>
                <a:off x="0" y="1740089"/>
                <a:ext cx="5588209" cy="846161"/>
                <a:chOff x="0" y="0"/>
                <a:chExt cx="5588209" cy="846161"/>
              </a:xfrm>
            </p:grpSpPr>
            <p:sp>
              <p:nvSpPr>
                <p:cNvPr id="25" name="Rectangle 24">
                  <a:extLst>
                    <a:ext uri="{FF2B5EF4-FFF2-40B4-BE49-F238E27FC236}">
                      <a16:creationId xmlns:a16="http://schemas.microsoft.com/office/drawing/2014/main" id="{0B8BEC28-E6C8-4489-927C-86012E94F2CD}"/>
                    </a:ext>
                  </a:extLst>
                </p:cNvPr>
                <p:cNvSpPr/>
                <p:nvPr/>
              </p:nvSpPr>
              <p:spPr>
                <a:xfrm>
                  <a:off x="0" y="75063"/>
                  <a:ext cx="1555845" cy="3753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Text Box 9">
                  <a:extLst>
                    <a:ext uri="{FF2B5EF4-FFF2-40B4-BE49-F238E27FC236}">
                      <a16:creationId xmlns:a16="http://schemas.microsoft.com/office/drawing/2014/main" id="{9460AAC1-56A9-4EF6-A8A1-BE9F15491CA0}"/>
                    </a:ext>
                  </a:extLst>
                </p:cNvPr>
                <p:cNvSpPr txBox="1"/>
                <p:nvPr/>
              </p:nvSpPr>
              <p:spPr>
                <a:xfrm>
                  <a:off x="47767" y="129654"/>
                  <a:ext cx="1521726" cy="2593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 Access Layer</a:t>
                  </a:r>
                  <a:endParaRPr lang="en-US">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D9A20D0F-6136-434E-9CB3-2B802D2FA188}"/>
                    </a:ext>
                  </a:extLst>
                </p:cNvPr>
                <p:cNvSpPr/>
                <p:nvPr/>
              </p:nvSpPr>
              <p:spPr>
                <a:xfrm>
                  <a:off x="1685499" y="0"/>
                  <a:ext cx="3902710" cy="6616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Text Box 22">
                  <a:extLst>
                    <a:ext uri="{FF2B5EF4-FFF2-40B4-BE49-F238E27FC236}">
                      <a16:creationId xmlns:a16="http://schemas.microsoft.com/office/drawing/2014/main" id="{A89F0FD0-D40C-45B3-991E-7190BA9AD839}"/>
                    </a:ext>
                  </a:extLst>
                </p:cNvPr>
                <p:cNvSpPr txBox="1"/>
                <p:nvPr/>
              </p:nvSpPr>
              <p:spPr>
                <a:xfrm>
                  <a:off x="3923732" y="0"/>
                  <a:ext cx="1623050" cy="84616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DataMain.py</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DataForecast.py</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dbEngine.py</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endParaRPr lang="en-US" sz="160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DB53D60B-E39D-4794-AEA8-6ADE73AB516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1976" y="54591"/>
                  <a:ext cx="826135" cy="548640"/>
                </a:xfrm>
                <a:prstGeom prst="rect">
                  <a:avLst/>
                </a:prstGeom>
                <a:noFill/>
                <a:ln>
                  <a:noFill/>
                </a:ln>
              </p:spPr>
            </p:pic>
            <p:pic>
              <p:nvPicPr>
                <p:cNvPr id="30" name="Picture 29" descr="Image result for quandl">
                  <a:extLst>
                    <a:ext uri="{FF2B5EF4-FFF2-40B4-BE49-F238E27FC236}">
                      <a16:creationId xmlns:a16="http://schemas.microsoft.com/office/drawing/2014/main" id="{3D66EB2A-7D03-450A-80AB-3EBD4AEA467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0024" y="54591"/>
                  <a:ext cx="939800" cy="548640"/>
                </a:xfrm>
                <a:prstGeom prst="rect">
                  <a:avLst/>
                </a:prstGeom>
                <a:noFill/>
                <a:ln>
                  <a:noFill/>
                </a:ln>
              </p:spPr>
            </p:pic>
          </p:grpSp>
          <p:grpSp>
            <p:nvGrpSpPr>
              <p:cNvPr id="18" name="Group 17">
                <a:extLst>
                  <a:ext uri="{FF2B5EF4-FFF2-40B4-BE49-F238E27FC236}">
                    <a16:creationId xmlns:a16="http://schemas.microsoft.com/office/drawing/2014/main" id="{E89DF79C-3B5A-48DA-892D-F50E4C2AAC6F}"/>
                  </a:ext>
                </a:extLst>
              </p:cNvPr>
              <p:cNvGrpSpPr/>
              <p:nvPr/>
            </p:nvGrpSpPr>
            <p:grpSpPr>
              <a:xfrm>
                <a:off x="0" y="2613546"/>
                <a:ext cx="5588759" cy="873457"/>
                <a:chOff x="0" y="0"/>
                <a:chExt cx="5588759" cy="873457"/>
              </a:xfrm>
            </p:grpSpPr>
            <p:sp>
              <p:nvSpPr>
                <p:cNvPr id="19" name="Rectangle 18">
                  <a:extLst>
                    <a:ext uri="{FF2B5EF4-FFF2-40B4-BE49-F238E27FC236}">
                      <a16:creationId xmlns:a16="http://schemas.microsoft.com/office/drawing/2014/main" id="{FA2EF6C5-3FF9-427C-9174-53EACDAEF8AD}"/>
                    </a:ext>
                  </a:extLst>
                </p:cNvPr>
                <p:cNvSpPr/>
                <p:nvPr/>
              </p:nvSpPr>
              <p:spPr>
                <a:xfrm>
                  <a:off x="0" y="68239"/>
                  <a:ext cx="1555845" cy="3753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11">
                  <a:extLst>
                    <a:ext uri="{FF2B5EF4-FFF2-40B4-BE49-F238E27FC236}">
                      <a16:creationId xmlns:a16="http://schemas.microsoft.com/office/drawing/2014/main" id="{F2D80E01-A4DE-43C7-9D9E-C8A8A8B6E025}"/>
                    </a:ext>
                  </a:extLst>
                </p:cNvPr>
                <p:cNvSpPr txBox="1"/>
                <p:nvPr/>
              </p:nvSpPr>
              <p:spPr>
                <a:xfrm>
                  <a:off x="47767" y="122830"/>
                  <a:ext cx="1521726" cy="25930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Database Layer</a:t>
                  </a:r>
                  <a:endParaRPr lang="en-US">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F4B7CD2F-9731-42CC-A162-AFA496088D8A}"/>
                    </a:ext>
                  </a:extLst>
                </p:cNvPr>
                <p:cNvSpPr/>
                <p:nvPr/>
              </p:nvSpPr>
              <p:spPr>
                <a:xfrm>
                  <a:off x="1685499" y="0"/>
                  <a:ext cx="3903260" cy="6619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7">
                  <a:extLst>
                    <a:ext uri="{FF2B5EF4-FFF2-40B4-BE49-F238E27FC236}">
                      <a16:creationId xmlns:a16="http://schemas.microsoft.com/office/drawing/2014/main" id="{F481CC78-0904-4260-882B-2043A0D5B244}"/>
                    </a:ext>
                  </a:extLst>
                </p:cNvPr>
                <p:cNvSpPr txBox="1"/>
                <p:nvPr/>
              </p:nvSpPr>
              <p:spPr>
                <a:xfrm>
                  <a:off x="3882788" y="27296"/>
                  <a:ext cx="1665027" cy="84616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lnSpc>
                      <a:spcPct val="107000"/>
                    </a:lnSpc>
                    <a:spcBef>
                      <a:spcPts val="0"/>
                    </a:spcBef>
                    <a:spcAft>
                      <a:spcPts val="800"/>
                    </a:spcAft>
                  </a:pP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MySQL</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SQL Server</a:t>
                  </a:r>
                  <a:b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br>
                  <a:r>
                    <a:rPr lang="en-US" sz="16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DataFetch.py</a:t>
                  </a:r>
                  <a:endParaRPr lang="en-US" sz="1600">
                    <a:effectLst/>
                    <a:latin typeface="Times New Roman" panose="02020603050405020304" pitchFamily="18" charset="0"/>
                    <a:ea typeface="Calibri" panose="020F0502020204030204" pitchFamily="34" charset="0"/>
                    <a:cs typeface="Arial" panose="020B0604020202020204" pitchFamily="34" charset="0"/>
                  </a:endParaRPr>
                </a:p>
                <a:p>
                  <a:pPr marL="0" marR="0" algn="r">
                    <a:lnSpc>
                      <a:spcPct val="107000"/>
                    </a:lnSpc>
                    <a:spcBef>
                      <a:spcPts val="0"/>
                    </a:spcBef>
                    <a:spcAft>
                      <a:spcPts val="800"/>
                    </a:spcAft>
                  </a:pPr>
                  <a:r>
                    <a:rPr lang="en-US" sz="120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23" name="Picture 22" descr="Image result for mysql logo">
                  <a:extLst>
                    <a:ext uri="{FF2B5EF4-FFF2-40B4-BE49-F238E27FC236}">
                      <a16:creationId xmlns:a16="http://schemas.microsoft.com/office/drawing/2014/main" id="{48F6CB6C-3F8F-4457-A769-DEBD0748C5E6}"/>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49272" y="68239"/>
                  <a:ext cx="770890" cy="548005"/>
                </a:xfrm>
                <a:prstGeom prst="rect">
                  <a:avLst/>
                </a:prstGeom>
                <a:noFill/>
                <a:ln>
                  <a:noFill/>
                </a:ln>
              </p:spPr>
            </p:pic>
            <p:pic>
              <p:nvPicPr>
                <p:cNvPr id="24" name="Picture 23" descr="Image result for sql server">
                  <a:extLst>
                    <a:ext uri="{FF2B5EF4-FFF2-40B4-BE49-F238E27FC236}">
                      <a16:creationId xmlns:a16="http://schemas.microsoft.com/office/drawing/2014/main" id="{B6CDFD1F-012F-440D-B254-F1F8104C638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6376" y="68239"/>
                  <a:ext cx="1055370" cy="548640"/>
                </a:xfrm>
                <a:prstGeom prst="rect">
                  <a:avLst/>
                </a:prstGeom>
                <a:noFill/>
                <a:ln>
                  <a:noFill/>
                </a:ln>
              </p:spPr>
            </p:pic>
          </p:grpSp>
        </p:grpSp>
      </p:grpSp>
    </p:spTree>
    <p:extLst>
      <p:ext uri="{BB962C8B-B14F-4D97-AF65-F5344CB8AC3E}">
        <p14:creationId xmlns:p14="http://schemas.microsoft.com/office/powerpoint/2010/main" val="410291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pPr>
            <a:endParaRPr lang="en-US" sz="3200">
              <a:solidFill>
                <a:srgbClr val="014E7D"/>
              </a:solidFill>
              <a:cs typeface="Calibri"/>
            </a:endParaRPr>
          </a:p>
          <a:p>
            <a:pPr>
              <a:lnSpc>
                <a:spcPct val="100000"/>
              </a:lnSpc>
            </a:pPr>
            <a:endParaRPr lang="en-US" sz="320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Security Architecture</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7</a:t>
            </a:fld>
            <a:endParaRPr lang="en-US" sz="2000"/>
          </a:p>
        </p:txBody>
      </p:sp>
      <p:grpSp>
        <p:nvGrpSpPr>
          <p:cNvPr id="8" name="Group 7">
            <a:extLst>
              <a:ext uri="{FF2B5EF4-FFF2-40B4-BE49-F238E27FC236}">
                <a16:creationId xmlns:a16="http://schemas.microsoft.com/office/drawing/2014/main" id="{2847F887-E189-41C3-ACDB-1D5DCF0E571E}"/>
              </a:ext>
            </a:extLst>
          </p:cNvPr>
          <p:cNvGrpSpPr/>
          <p:nvPr/>
        </p:nvGrpSpPr>
        <p:grpSpPr>
          <a:xfrm>
            <a:off x="1407304" y="1408401"/>
            <a:ext cx="9377392" cy="4757188"/>
            <a:chOff x="0" y="0"/>
            <a:chExt cx="6064783" cy="3108820"/>
          </a:xfrm>
        </p:grpSpPr>
        <p:grpSp>
          <p:nvGrpSpPr>
            <p:cNvPr id="9" name="Group 8">
              <a:extLst>
                <a:ext uri="{FF2B5EF4-FFF2-40B4-BE49-F238E27FC236}">
                  <a16:creationId xmlns:a16="http://schemas.microsoft.com/office/drawing/2014/main" id="{D1FD18E0-1070-40D7-B063-5A1DCB16C757}"/>
                </a:ext>
              </a:extLst>
            </p:cNvPr>
            <p:cNvGrpSpPr/>
            <p:nvPr/>
          </p:nvGrpSpPr>
          <p:grpSpPr>
            <a:xfrm>
              <a:off x="0" y="0"/>
              <a:ext cx="6064783" cy="3108820"/>
              <a:chOff x="0" y="61416"/>
              <a:chExt cx="6064783" cy="3108820"/>
            </a:xfrm>
          </p:grpSpPr>
          <p:grpSp>
            <p:nvGrpSpPr>
              <p:cNvPr id="15" name="Group 14">
                <a:extLst>
                  <a:ext uri="{FF2B5EF4-FFF2-40B4-BE49-F238E27FC236}">
                    <a16:creationId xmlns:a16="http://schemas.microsoft.com/office/drawing/2014/main" id="{7E30938C-2DB6-453F-BA48-DA0B879434F9}"/>
                  </a:ext>
                </a:extLst>
              </p:cNvPr>
              <p:cNvGrpSpPr/>
              <p:nvPr/>
            </p:nvGrpSpPr>
            <p:grpSpPr>
              <a:xfrm>
                <a:off x="0" y="143301"/>
                <a:ext cx="1555845" cy="805218"/>
                <a:chOff x="0" y="0"/>
                <a:chExt cx="1555845" cy="805218"/>
              </a:xfrm>
            </p:grpSpPr>
            <p:sp>
              <p:nvSpPr>
                <p:cNvPr id="32" name="Rectangle: Rounded Corners 31">
                  <a:extLst>
                    <a:ext uri="{FF2B5EF4-FFF2-40B4-BE49-F238E27FC236}">
                      <a16:creationId xmlns:a16="http://schemas.microsoft.com/office/drawing/2014/main" id="{4C8AD848-0B09-4EBC-9D26-785607CB5FDE}"/>
                    </a:ext>
                  </a:extLst>
                </p:cNvPr>
                <p:cNvSpPr/>
                <p:nvPr/>
              </p:nvSpPr>
              <p:spPr>
                <a:xfrm>
                  <a:off x="6824" y="0"/>
                  <a:ext cx="1501254" cy="805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Text Box 59">
                  <a:extLst>
                    <a:ext uri="{FF2B5EF4-FFF2-40B4-BE49-F238E27FC236}">
                      <a16:creationId xmlns:a16="http://schemas.microsoft.com/office/drawing/2014/main" id="{4A551962-F13A-4ADD-9EEF-D8548C68E091}"/>
                    </a:ext>
                  </a:extLst>
                </p:cNvPr>
                <p:cNvSpPr txBox="1"/>
                <p:nvPr/>
              </p:nvSpPr>
              <p:spPr>
                <a:xfrm>
                  <a:off x="0" y="61415"/>
                  <a:ext cx="1555845" cy="74380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b="1">
                      <a:solidFill>
                        <a:srgbClr val="FFFFFF"/>
                      </a:solidFill>
                      <a:effectLst/>
                      <a:latin typeface="Times New Roman" panose="02020603050405020304" pitchFamily="18" charset="0"/>
                      <a:ea typeface="Calibri" panose="020F0502020204030204" pitchFamily="34" charset="0"/>
                      <a:cs typeface="Arial" panose="020B0604020202020204" pitchFamily="34" charset="0"/>
                    </a:rPr>
                    <a:t>Approved to use computer with application installed</a:t>
                  </a:r>
                  <a:endParaRPr lang="en-US" sz="1600">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F511225E-2F60-4583-8C3C-9034AF0540F8}"/>
                  </a:ext>
                </a:extLst>
              </p:cNvPr>
              <p:cNvGrpSpPr/>
              <p:nvPr/>
            </p:nvGrpSpPr>
            <p:grpSpPr>
              <a:xfrm>
                <a:off x="2381534" y="81886"/>
                <a:ext cx="1182179" cy="1268222"/>
                <a:chOff x="0" y="0"/>
                <a:chExt cx="1182179" cy="1268222"/>
              </a:xfrm>
            </p:grpSpPr>
            <p:pic>
              <p:nvPicPr>
                <p:cNvPr id="30" name="Picture 29">
                  <a:extLst>
                    <a:ext uri="{FF2B5EF4-FFF2-40B4-BE49-F238E27FC236}">
                      <a16:creationId xmlns:a16="http://schemas.microsoft.com/office/drawing/2014/main" id="{9B066F31-996A-40E0-958B-FF83A11AEB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69010" cy="1114425"/>
                </a:xfrm>
                <a:prstGeom prst="rect">
                  <a:avLst/>
                </a:prstGeom>
                <a:noFill/>
                <a:ln>
                  <a:noFill/>
                </a:ln>
              </p:spPr>
            </p:pic>
            <p:sp>
              <p:nvSpPr>
                <p:cNvPr id="31" name="Text Box 61">
                  <a:extLst>
                    <a:ext uri="{FF2B5EF4-FFF2-40B4-BE49-F238E27FC236}">
                      <a16:creationId xmlns:a16="http://schemas.microsoft.com/office/drawing/2014/main" id="{C2576290-D17D-4443-B576-B7F701F1B183}"/>
                    </a:ext>
                  </a:extLst>
                </p:cNvPr>
                <p:cNvSpPr txBox="1"/>
                <p:nvPr/>
              </p:nvSpPr>
              <p:spPr>
                <a:xfrm>
                  <a:off x="212549" y="1107317"/>
                  <a:ext cx="969630" cy="16090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Database</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7CA921DD-5953-4991-B442-5B493E9BDD8F}"/>
                  </a:ext>
                </a:extLst>
              </p:cNvPr>
              <p:cNvGrpSpPr/>
              <p:nvPr/>
            </p:nvGrpSpPr>
            <p:grpSpPr>
              <a:xfrm>
                <a:off x="4544704" y="61416"/>
                <a:ext cx="1397635" cy="1323234"/>
                <a:chOff x="0" y="61416"/>
                <a:chExt cx="1397635" cy="1323234"/>
              </a:xfrm>
            </p:grpSpPr>
            <p:pic>
              <p:nvPicPr>
                <p:cNvPr id="28" name="Picture 27">
                  <a:extLst>
                    <a:ext uri="{FF2B5EF4-FFF2-40B4-BE49-F238E27FC236}">
                      <a16:creationId xmlns:a16="http://schemas.microsoft.com/office/drawing/2014/main" id="{B316FCED-DC59-4A94-B7E4-CB1F558057E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416"/>
                  <a:ext cx="1397635" cy="1118235"/>
                </a:xfrm>
                <a:prstGeom prst="rect">
                  <a:avLst/>
                </a:prstGeom>
                <a:noFill/>
                <a:ln>
                  <a:noFill/>
                </a:ln>
              </p:spPr>
            </p:pic>
            <p:sp>
              <p:nvSpPr>
                <p:cNvPr id="29" name="Text Box 1394691648">
                  <a:extLst>
                    <a:ext uri="{FF2B5EF4-FFF2-40B4-BE49-F238E27FC236}">
                      <a16:creationId xmlns:a16="http://schemas.microsoft.com/office/drawing/2014/main" id="{80491D3D-0AAD-4E1A-B7D6-5EB6C09B612C}"/>
                    </a:ext>
                  </a:extLst>
                </p:cNvPr>
                <p:cNvSpPr txBox="1"/>
                <p:nvPr/>
              </p:nvSpPr>
              <p:spPr>
                <a:xfrm>
                  <a:off x="429904" y="1194180"/>
                  <a:ext cx="572761" cy="19047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Tableau</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C935D73F-EE42-47C1-9378-1D09412BA676}"/>
                  </a:ext>
                </a:extLst>
              </p:cNvPr>
              <p:cNvGrpSpPr/>
              <p:nvPr/>
            </p:nvGrpSpPr>
            <p:grpSpPr>
              <a:xfrm>
                <a:off x="4415053" y="1917510"/>
                <a:ext cx="1649730" cy="1232255"/>
                <a:chOff x="129656" y="0"/>
                <a:chExt cx="1649730" cy="1232255"/>
              </a:xfrm>
            </p:grpSpPr>
            <p:pic>
              <p:nvPicPr>
                <p:cNvPr id="26" name="Picture 25">
                  <a:extLst>
                    <a:ext uri="{FF2B5EF4-FFF2-40B4-BE49-F238E27FC236}">
                      <a16:creationId xmlns:a16="http://schemas.microsoft.com/office/drawing/2014/main" id="{FF527B6A-5637-4161-A8D4-A82C6E2F2BC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656" y="0"/>
                  <a:ext cx="1649730" cy="1114425"/>
                </a:xfrm>
                <a:prstGeom prst="rect">
                  <a:avLst/>
                </a:prstGeom>
                <a:noFill/>
                <a:ln>
                  <a:noFill/>
                </a:ln>
              </p:spPr>
            </p:pic>
            <p:sp>
              <p:nvSpPr>
                <p:cNvPr id="27" name="Text Box 1394691655">
                  <a:extLst>
                    <a:ext uri="{FF2B5EF4-FFF2-40B4-BE49-F238E27FC236}">
                      <a16:creationId xmlns:a16="http://schemas.microsoft.com/office/drawing/2014/main" id="{65A192B8-5ABD-4644-A264-0F022828E9F7}"/>
                    </a:ext>
                  </a:extLst>
                </p:cNvPr>
                <p:cNvSpPr txBox="1"/>
                <p:nvPr/>
              </p:nvSpPr>
              <p:spPr>
                <a:xfrm>
                  <a:off x="661919" y="1071350"/>
                  <a:ext cx="716269" cy="16090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Computer</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C6775650-63CB-4134-B9E4-B3A443A69CB6}"/>
                  </a:ext>
                </a:extLst>
              </p:cNvPr>
              <p:cNvGrpSpPr/>
              <p:nvPr/>
            </p:nvGrpSpPr>
            <p:grpSpPr>
              <a:xfrm>
                <a:off x="102359" y="1965277"/>
                <a:ext cx="1114425" cy="1204959"/>
                <a:chOff x="27296" y="0"/>
                <a:chExt cx="1114425" cy="1204959"/>
              </a:xfrm>
            </p:grpSpPr>
            <p:pic>
              <p:nvPicPr>
                <p:cNvPr id="24" name="Picture 23">
                  <a:extLst>
                    <a:ext uri="{FF2B5EF4-FFF2-40B4-BE49-F238E27FC236}">
                      <a16:creationId xmlns:a16="http://schemas.microsoft.com/office/drawing/2014/main" id="{C9EBFBA2-3E95-4CFA-8EDA-6AC58709521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296" y="0"/>
                  <a:ext cx="1114425" cy="1114425"/>
                </a:xfrm>
                <a:prstGeom prst="rect">
                  <a:avLst/>
                </a:prstGeom>
                <a:noFill/>
                <a:ln>
                  <a:noFill/>
                </a:ln>
              </p:spPr>
            </p:pic>
            <p:sp>
              <p:nvSpPr>
                <p:cNvPr id="25" name="Text Box 1394691658">
                  <a:extLst>
                    <a:ext uri="{FF2B5EF4-FFF2-40B4-BE49-F238E27FC236}">
                      <a16:creationId xmlns:a16="http://schemas.microsoft.com/office/drawing/2014/main" id="{7C764AF3-D9FF-4FAF-93F9-1BE0B005D97C}"/>
                    </a:ext>
                  </a:extLst>
                </p:cNvPr>
                <p:cNvSpPr txBox="1"/>
                <p:nvPr/>
              </p:nvSpPr>
              <p:spPr>
                <a:xfrm>
                  <a:off x="406526" y="1044054"/>
                  <a:ext cx="395599" cy="16090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600" b="1" i="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User</a:t>
                  </a:r>
                  <a:endParaRPr lang="en-US" sz="1050" i="1">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12C0E660-8808-437A-A8BC-A03FBB0A14B3}"/>
                  </a:ext>
                </a:extLst>
              </p:cNvPr>
              <p:cNvGrpSpPr/>
              <p:nvPr/>
            </p:nvGrpSpPr>
            <p:grpSpPr>
              <a:xfrm>
                <a:off x="2402006" y="1903862"/>
                <a:ext cx="996362" cy="1064526"/>
                <a:chOff x="0" y="0"/>
                <a:chExt cx="996362" cy="1064526"/>
              </a:xfrm>
            </p:grpSpPr>
            <p:pic>
              <p:nvPicPr>
                <p:cNvPr id="21" name="Picture 20" descr="Image result for lock logo">
                  <a:extLst>
                    <a:ext uri="{FF2B5EF4-FFF2-40B4-BE49-F238E27FC236}">
                      <a16:creationId xmlns:a16="http://schemas.microsoft.com/office/drawing/2014/main" id="{8F56C955-50D4-4B75-82E0-196B5C72F25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988" t="8522" r="27095" b="8316"/>
                <a:stretch/>
              </p:blipFill>
              <p:spPr bwMode="auto">
                <a:xfrm>
                  <a:off x="177421" y="0"/>
                  <a:ext cx="638810" cy="640080"/>
                </a:xfrm>
                <a:prstGeom prst="flowChartConnector">
                  <a:avLst/>
                </a:prstGeom>
                <a:noFill/>
                <a:ln>
                  <a:noFill/>
                </a:ln>
                <a:extLst>
                  <a:ext uri="{53640926-AAD7-44D8-BBD7-CCE9431645EC}">
                    <a14:shadowObscured xmlns:a14="http://schemas.microsoft.com/office/drawing/2010/main"/>
                  </a:ext>
                </a:extLst>
              </p:spPr>
            </p:pic>
            <p:sp>
              <p:nvSpPr>
                <p:cNvPr id="22" name="Rectangle: Rounded Corners 21">
                  <a:extLst>
                    <a:ext uri="{FF2B5EF4-FFF2-40B4-BE49-F238E27FC236}">
                      <a16:creationId xmlns:a16="http://schemas.microsoft.com/office/drawing/2014/main" id="{40EDF94F-FD74-4B3B-8A07-1C06C61B7DE1}"/>
                    </a:ext>
                  </a:extLst>
                </p:cNvPr>
                <p:cNvSpPr/>
                <p:nvPr/>
              </p:nvSpPr>
              <p:spPr>
                <a:xfrm>
                  <a:off x="13648" y="511791"/>
                  <a:ext cx="948519" cy="5117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1394691663">
                  <a:extLst>
                    <a:ext uri="{FF2B5EF4-FFF2-40B4-BE49-F238E27FC236}">
                      <a16:creationId xmlns:a16="http://schemas.microsoft.com/office/drawing/2014/main" id="{8AA76D42-C11F-4C95-A03C-DC6290D501EA}"/>
                    </a:ext>
                  </a:extLst>
                </p:cNvPr>
                <p:cNvSpPr txBox="1"/>
                <p:nvPr/>
              </p:nvSpPr>
              <p:spPr>
                <a:xfrm>
                  <a:off x="0" y="545911"/>
                  <a:ext cx="996362" cy="5186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b="1">
                      <a:solidFill>
                        <a:srgbClr val="FFFFFF"/>
                      </a:solidFill>
                      <a:effectLst/>
                      <a:latin typeface="Times New Roman" panose="02020603050405020304" pitchFamily="18" charset="0"/>
                      <a:ea typeface="Calibri" panose="020F0502020204030204" pitchFamily="34" charset="0"/>
                      <a:cs typeface="Arial" panose="020B0604020202020204" pitchFamily="34" charset="0"/>
                    </a:rPr>
                    <a:t>Enter login details</a:t>
                  </a:r>
                  <a:endParaRPr lang="en-US" sz="1600">
                    <a:effectLst/>
                    <a:latin typeface="Times New Roman" panose="02020603050405020304" pitchFamily="18" charset="0"/>
                    <a:ea typeface="Calibri" panose="020F0502020204030204" pitchFamily="34" charset="0"/>
                    <a:cs typeface="Arial" panose="020B0604020202020204" pitchFamily="34" charset="0"/>
                  </a:endParaRPr>
                </a:p>
              </p:txBody>
            </p:sp>
          </p:grpSp>
        </p:grpSp>
        <p:cxnSp>
          <p:nvCxnSpPr>
            <p:cNvPr id="10" name="Straight Arrow Connector 9">
              <a:extLst>
                <a:ext uri="{FF2B5EF4-FFF2-40B4-BE49-F238E27FC236}">
                  <a16:creationId xmlns:a16="http://schemas.microsoft.com/office/drawing/2014/main" id="{A6FE8D98-7942-4AC9-A56D-0C04E686F4ED}"/>
                </a:ext>
              </a:extLst>
            </p:cNvPr>
            <p:cNvCxnSpPr/>
            <p:nvPr/>
          </p:nvCxnSpPr>
          <p:spPr>
            <a:xfrm>
              <a:off x="663054" y="982638"/>
              <a:ext cx="0" cy="90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BB81BE-CEE8-4AF0-AC8A-49A9DEAFE57B}"/>
                </a:ext>
              </a:extLst>
            </p:cNvPr>
            <p:cNvCxnSpPr/>
            <p:nvPr/>
          </p:nvCxnSpPr>
          <p:spPr>
            <a:xfrm>
              <a:off x="1241946" y="2430438"/>
              <a:ext cx="1023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104449-AEB1-4455-BADE-65F1634F8888}"/>
                </a:ext>
              </a:extLst>
            </p:cNvPr>
            <p:cNvCxnSpPr/>
            <p:nvPr/>
          </p:nvCxnSpPr>
          <p:spPr>
            <a:xfrm>
              <a:off x="3432412" y="2430438"/>
              <a:ext cx="1023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516B83-9EC9-4D71-AC07-4321CB8037DB}"/>
                </a:ext>
              </a:extLst>
            </p:cNvPr>
            <p:cNvCxnSpPr/>
            <p:nvPr/>
          </p:nvCxnSpPr>
          <p:spPr>
            <a:xfrm>
              <a:off x="3418764" y="553871"/>
              <a:ext cx="10235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4" name="Picture 2" descr="Image result for gm financial">
            <a:extLst>
              <a:ext uri="{FF2B5EF4-FFF2-40B4-BE49-F238E27FC236}">
                <a16:creationId xmlns:a16="http://schemas.microsoft.com/office/drawing/2014/main" id="{837AF058-839A-4517-9638-62DE27CFF83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6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pPr>
            <a:r>
              <a:rPr lang="en-US" sz="3200" dirty="0">
                <a:solidFill>
                  <a:srgbClr val="014E7D"/>
                </a:solidFill>
                <a:cs typeface="Calibri"/>
              </a:rPr>
              <a:t>Based on internet connection and database connection</a:t>
            </a:r>
          </a:p>
          <a:p>
            <a:pPr>
              <a:lnSpc>
                <a:spcPct val="100000"/>
              </a:lnSpc>
            </a:pPr>
            <a:endParaRPr lang="en-US" sz="3200" dirty="0">
              <a:solidFill>
                <a:srgbClr val="014E7D"/>
              </a:solidFill>
              <a:cs typeface="Calibri"/>
            </a:endParaRPr>
          </a:p>
          <a:p>
            <a:pPr>
              <a:lnSpc>
                <a:spcPct val="100000"/>
              </a:lnSpc>
            </a:pPr>
            <a:r>
              <a:rPr lang="en-US" sz="3200" dirty="0">
                <a:solidFill>
                  <a:srgbClr val="014E7D"/>
                </a:solidFill>
                <a:cs typeface="Calibri"/>
              </a:rPr>
              <a:t>Internet connection to pull data from YAHOO trader and </a:t>
            </a:r>
            <a:r>
              <a:rPr lang="en-US" sz="3200" dirty="0" err="1">
                <a:solidFill>
                  <a:srgbClr val="014E7D"/>
                </a:solidFill>
                <a:cs typeface="Calibri"/>
              </a:rPr>
              <a:t>Quandl</a:t>
            </a:r>
            <a:r>
              <a:rPr lang="en-US" sz="3200" dirty="0">
                <a:solidFill>
                  <a:srgbClr val="014E7D"/>
                </a:solidFill>
                <a:cs typeface="Calibri"/>
              </a:rPr>
              <a:t> </a:t>
            </a:r>
          </a:p>
          <a:p>
            <a:pPr>
              <a:lnSpc>
                <a:spcPct val="100000"/>
              </a:lnSpc>
            </a:pPr>
            <a:endParaRPr lang="en-US" sz="3200" dirty="0">
              <a:solidFill>
                <a:srgbClr val="014E7D"/>
              </a:solidFill>
              <a:cs typeface="Calibri"/>
            </a:endParaRPr>
          </a:p>
          <a:p>
            <a:pPr>
              <a:lnSpc>
                <a:spcPct val="100000"/>
              </a:lnSpc>
            </a:pPr>
            <a:r>
              <a:rPr lang="en-US" sz="3200" dirty="0">
                <a:solidFill>
                  <a:srgbClr val="014E7D"/>
                </a:solidFill>
                <a:cs typeface="Calibri"/>
              </a:rPr>
              <a:t>Database necessary to store 3 years worth of data</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Communication Architecture</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8</a:t>
            </a:fld>
            <a:endParaRPr lang="en-US" sz="2000"/>
          </a:p>
        </p:txBody>
      </p:sp>
      <p:pic>
        <p:nvPicPr>
          <p:cNvPr id="8" name="Picture 2" descr="Image result for gm financial">
            <a:extLst>
              <a:ext uri="{FF2B5EF4-FFF2-40B4-BE49-F238E27FC236}">
                <a16:creationId xmlns:a16="http://schemas.microsoft.com/office/drawing/2014/main" id="{23C4613F-BCC1-4AF1-8A6F-AE3FCC805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0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3FE0175-8AA9-49AA-B0DB-E48255605484}"/>
              </a:ext>
            </a:extLst>
          </p:cNvPr>
          <p:cNvSpPr/>
          <p:nvPr/>
        </p:nvSpPr>
        <p:spPr>
          <a:xfrm flipV="1">
            <a:off x="1" y="-8"/>
            <a:ext cx="2662732" cy="476258"/>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16746" y="1586198"/>
            <a:ext cx="11355821" cy="4343859"/>
          </a:xfrm>
        </p:spPr>
        <p:txBody>
          <a:bodyPr vert="horz" lIns="91440" tIns="45720" rIns="91440" bIns="45720" rtlCol="0" anchor="t">
            <a:normAutofit/>
          </a:bodyPr>
          <a:lstStyle/>
          <a:p>
            <a:pPr>
              <a:lnSpc>
                <a:spcPct val="100000"/>
              </a:lnSpc>
            </a:pPr>
            <a:r>
              <a:rPr lang="en-US" sz="3200">
                <a:solidFill>
                  <a:srgbClr val="014E7D"/>
                </a:solidFill>
                <a:cs typeface="Calibri"/>
              </a:rPr>
              <a:t>Tableau info not updated till scripts run by user</a:t>
            </a:r>
          </a:p>
          <a:p>
            <a:pPr>
              <a:lnSpc>
                <a:spcPct val="100000"/>
              </a:lnSpc>
            </a:pPr>
            <a:endParaRPr lang="en-US" sz="3200">
              <a:solidFill>
                <a:srgbClr val="014E7D"/>
              </a:solidFill>
              <a:cs typeface="Calibri"/>
            </a:endParaRPr>
          </a:p>
          <a:p>
            <a:pPr>
              <a:lnSpc>
                <a:spcPct val="100000"/>
              </a:lnSpc>
            </a:pPr>
            <a:r>
              <a:rPr lang="en-US" sz="3200">
                <a:solidFill>
                  <a:srgbClr val="014E7D"/>
                </a:solidFill>
                <a:cs typeface="Calibri"/>
              </a:rPr>
              <a:t>Database requires enough storage to support application</a:t>
            </a:r>
          </a:p>
          <a:p>
            <a:pPr>
              <a:lnSpc>
                <a:spcPct val="100000"/>
              </a:lnSpc>
            </a:pPr>
            <a:endParaRPr lang="en-US" sz="3200">
              <a:solidFill>
                <a:srgbClr val="014E7D"/>
              </a:solidFill>
              <a:cs typeface="Calibri"/>
            </a:endParaRPr>
          </a:p>
          <a:p>
            <a:pPr>
              <a:lnSpc>
                <a:spcPct val="100000"/>
              </a:lnSpc>
            </a:pPr>
            <a:r>
              <a:rPr lang="en-US" sz="3200">
                <a:solidFill>
                  <a:srgbClr val="014E7D"/>
                </a:solidFill>
                <a:cs typeface="Calibri"/>
              </a:rPr>
              <a:t>Once main file is run, Tableau displays forecasts &amp; calculation of</a:t>
            </a:r>
          </a:p>
          <a:p>
            <a:pPr marL="0" indent="0">
              <a:lnSpc>
                <a:spcPct val="100000"/>
              </a:lnSpc>
              <a:buNone/>
            </a:pPr>
            <a:r>
              <a:rPr lang="en-US" sz="3200">
                <a:solidFill>
                  <a:srgbClr val="014E7D"/>
                </a:solidFill>
                <a:cs typeface="Calibri"/>
              </a:rPr>
              <a:t>   outlined instruments and variables</a:t>
            </a:r>
          </a:p>
          <a:p>
            <a:pPr>
              <a:lnSpc>
                <a:spcPct val="100000"/>
              </a:lnSpc>
            </a:pPr>
            <a:endParaRPr lang="en-US" sz="3200">
              <a:solidFill>
                <a:srgbClr val="014E7D"/>
              </a:solidFill>
              <a:cs typeface="Calibri"/>
            </a:endParaRPr>
          </a:p>
          <a:p>
            <a:pPr>
              <a:lnSpc>
                <a:spcPct val="100000"/>
              </a:lnSpc>
            </a:pPr>
            <a:endParaRPr lang="en-US" sz="3200">
              <a:solidFill>
                <a:srgbClr val="014E7D"/>
              </a:solidFill>
              <a:cs typeface="Calibri"/>
            </a:endParaRP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16746" y="637184"/>
            <a:ext cx="7342631" cy="695250"/>
          </a:xfrm>
        </p:spPr>
        <p:txBody>
          <a:bodyPr/>
          <a:lstStyle/>
          <a:p>
            <a:r>
              <a:rPr lang="en-US">
                <a:solidFill>
                  <a:srgbClr val="014E7D"/>
                </a:solidFill>
                <a:latin typeface="Bahnschrift"/>
              </a:rPr>
              <a:t>Performance</a:t>
            </a:r>
            <a:endParaRPr lang="en-US"/>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z="2000" smtClean="0"/>
              <a:pPr/>
              <a:t>9</a:t>
            </a:fld>
            <a:endParaRPr lang="en-US" sz="2000"/>
          </a:p>
        </p:txBody>
      </p:sp>
      <p:pic>
        <p:nvPicPr>
          <p:cNvPr id="8" name="Picture 2" descr="Image result for gm financial">
            <a:extLst>
              <a:ext uri="{FF2B5EF4-FFF2-40B4-BE49-F238E27FC236}">
                <a16:creationId xmlns:a16="http://schemas.microsoft.com/office/drawing/2014/main" id="{BC066C6F-5B0F-47CB-B43D-E3A7A211D6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009" t="41239" r="15277" b="41114"/>
          <a:stretch/>
        </p:blipFill>
        <p:spPr bwMode="auto">
          <a:xfrm>
            <a:off x="4667099" y="6321327"/>
            <a:ext cx="2857802" cy="4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2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Prototype 1</Template>
  <TotalTime>104</TotalTime>
  <Words>1270</Words>
  <Application>Microsoft Office PowerPoint</Application>
  <PresentationFormat>Widescreen</PresentationFormat>
  <Paragraphs>177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Calibri</vt:lpstr>
      <vt:lpstr>Calibri Light</vt:lpstr>
      <vt:lpstr>Times New Roman</vt:lpstr>
      <vt:lpstr>Office Theme</vt:lpstr>
      <vt:lpstr>A Purposeful Walk Down Wallstreet</vt:lpstr>
      <vt:lpstr>Purpose</vt:lpstr>
      <vt:lpstr>Assumptions</vt:lpstr>
      <vt:lpstr>Constraints</vt:lpstr>
      <vt:lpstr>Hardware Architecture</vt:lpstr>
      <vt:lpstr>Software Architecture</vt:lpstr>
      <vt:lpstr>Security Architecture</vt:lpstr>
      <vt:lpstr>Communication Architecture</vt:lpstr>
      <vt:lpstr>Performance</vt:lpstr>
      <vt:lpstr>Sequence Diagram</vt:lpstr>
      <vt:lpstr>Data Flow Diagram</vt:lpstr>
      <vt:lpstr>Use Case Diagram</vt:lpstr>
      <vt:lpstr>Use Cases </vt:lpstr>
      <vt:lpstr>Use Cases (cont.) </vt:lpstr>
      <vt:lpstr>Use Cases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Purposeful Walk Down Wallstreet</dc:title>
  <dc:creator>Nabeel Asghar</dc:creator>
  <cp:lastModifiedBy>Mike Shields</cp:lastModifiedBy>
  <cp:revision>115</cp:revision>
  <dcterms:created xsi:type="dcterms:W3CDTF">2020-02-25T00:59:22Z</dcterms:created>
  <dcterms:modified xsi:type="dcterms:W3CDTF">2020-02-27T21:47:58Z</dcterms:modified>
</cp:coreProperties>
</file>